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3" r:id="rId2"/>
    <p:sldMasterId id="2147483880" r:id="rId3"/>
    <p:sldMasterId id="2147483917" r:id="rId4"/>
    <p:sldMasterId id="2147483929" r:id="rId5"/>
    <p:sldMasterId id="2147483953" r:id="rId6"/>
    <p:sldMasterId id="2147484013" r:id="rId7"/>
    <p:sldMasterId id="2147484025" r:id="rId8"/>
    <p:sldMasterId id="2147484037" r:id="rId9"/>
    <p:sldMasterId id="2147484049" r:id="rId10"/>
    <p:sldMasterId id="2147484061" r:id="rId11"/>
  </p:sldMasterIdLst>
  <p:notesMasterIdLst>
    <p:notesMasterId r:id="rId108"/>
  </p:notesMasterIdLst>
  <p:sldIdLst>
    <p:sldId id="1054" r:id="rId12"/>
    <p:sldId id="1166" r:id="rId13"/>
    <p:sldId id="1243" r:id="rId14"/>
    <p:sldId id="1244" r:id="rId15"/>
    <p:sldId id="1241" r:id="rId16"/>
    <p:sldId id="1240" r:id="rId17"/>
    <p:sldId id="1242" r:id="rId18"/>
    <p:sldId id="1239" r:id="rId19"/>
    <p:sldId id="1055" r:id="rId20"/>
    <p:sldId id="1165" r:id="rId21"/>
    <p:sldId id="1168" r:id="rId22"/>
    <p:sldId id="1172" r:id="rId23"/>
    <p:sldId id="1202" r:id="rId24"/>
    <p:sldId id="1224" r:id="rId25"/>
    <p:sldId id="1235" r:id="rId26"/>
    <p:sldId id="1237" r:id="rId27"/>
    <p:sldId id="1193" r:id="rId28"/>
    <p:sldId id="1169" r:id="rId29"/>
    <p:sldId id="1167" r:id="rId30"/>
    <p:sldId id="1194" r:id="rId31"/>
    <p:sldId id="1223" r:id="rId32"/>
    <p:sldId id="1214" r:id="rId33"/>
    <p:sldId id="1195" r:id="rId34"/>
    <p:sldId id="1213" r:id="rId35"/>
    <p:sldId id="1196" r:id="rId36"/>
    <p:sldId id="1215" r:id="rId37"/>
    <p:sldId id="1216" r:id="rId38"/>
    <p:sldId id="1148" r:id="rId39"/>
    <p:sldId id="1217" r:id="rId40"/>
    <p:sldId id="1125" r:id="rId41"/>
    <p:sldId id="1197" r:id="rId42"/>
    <p:sldId id="1225" r:id="rId43"/>
    <p:sldId id="1173" r:id="rId44"/>
    <p:sldId id="1177" r:id="rId45"/>
    <p:sldId id="1189" r:id="rId46"/>
    <p:sldId id="1176" r:id="rId47"/>
    <p:sldId id="1154" r:id="rId48"/>
    <p:sldId id="1158" r:id="rId49"/>
    <p:sldId id="1219" r:id="rId50"/>
    <p:sldId id="1218" r:id="rId51"/>
    <p:sldId id="1159" r:id="rId52"/>
    <p:sldId id="1236" r:id="rId53"/>
    <p:sldId id="1188" r:id="rId54"/>
    <p:sldId id="1181" r:id="rId55"/>
    <p:sldId id="1178" r:id="rId56"/>
    <p:sldId id="1157" r:id="rId57"/>
    <p:sldId id="924" r:id="rId58"/>
    <p:sldId id="1163" r:id="rId59"/>
    <p:sldId id="1180" r:id="rId60"/>
    <p:sldId id="1153" r:id="rId61"/>
    <p:sldId id="1127" r:id="rId62"/>
    <p:sldId id="1190" r:id="rId63"/>
    <p:sldId id="1179" r:id="rId64"/>
    <p:sldId id="1152" r:id="rId65"/>
    <p:sldId id="1128" r:id="rId66"/>
    <p:sldId id="1116" r:id="rId67"/>
    <p:sldId id="1118" r:id="rId68"/>
    <p:sldId id="1220" r:id="rId69"/>
    <p:sldId id="1203" r:id="rId70"/>
    <p:sldId id="1206" r:id="rId71"/>
    <p:sldId id="1227" r:id="rId72"/>
    <p:sldId id="1234" r:id="rId73"/>
    <p:sldId id="1228" r:id="rId74"/>
    <p:sldId id="1245" r:id="rId75"/>
    <p:sldId id="1246" r:id="rId76"/>
    <p:sldId id="1231" r:id="rId77"/>
    <p:sldId id="1232" r:id="rId78"/>
    <p:sldId id="1207" r:id="rId79"/>
    <p:sldId id="1208" r:id="rId80"/>
    <p:sldId id="1191" r:id="rId81"/>
    <p:sldId id="1200" r:id="rId82"/>
    <p:sldId id="1201" r:id="rId83"/>
    <p:sldId id="1124" r:id="rId84"/>
    <p:sldId id="1183" r:id="rId85"/>
    <p:sldId id="1151" r:id="rId86"/>
    <p:sldId id="1160" r:id="rId87"/>
    <p:sldId id="1115" r:id="rId88"/>
    <p:sldId id="1210" r:id="rId89"/>
    <p:sldId id="1211" r:id="rId90"/>
    <p:sldId id="1238" r:id="rId91"/>
    <p:sldId id="1204" r:id="rId92"/>
    <p:sldId id="1205" r:id="rId93"/>
    <p:sldId id="1212" r:id="rId94"/>
    <p:sldId id="1117" r:id="rId95"/>
    <p:sldId id="1221" r:id="rId96"/>
    <p:sldId id="1192" r:id="rId97"/>
    <p:sldId id="1222" r:id="rId98"/>
    <p:sldId id="1184" r:id="rId99"/>
    <p:sldId id="1149" r:id="rId100"/>
    <p:sldId id="1130" r:id="rId101"/>
    <p:sldId id="1185" r:id="rId102"/>
    <p:sldId id="1186" r:id="rId103"/>
    <p:sldId id="1199" r:id="rId104"/>
    <p:sldId id="1174" r:id="rId105"/>
    <p:sldId id="1171" r:id="rId106"/>
    <p:sldId id="1175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 baseline="300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D45116"/>
    <a:srgbClr val="F9DF9F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102" autoAdjust="0"/>
    <p:restoredTop sz="94660"/>
  </p:normalViewPr>
  <p:slideViewPr>
    <p:cSldViewPr>
      <p:cViewPr>
        <p:scale>
          <a:sx n="66" d="100"/>
          <a:sy n="66" d="100"/>
        </p:scale>
        <p:origin x="-60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102" Type="http://schemas.openxmlformats.org/officeDocument/2006/relationships/slide" Target="slides/slide91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slide" Target="slides/slide9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presProps" Target="presProps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F5F87E92-7CD1-4890-8840-36E2CCF6E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B8DD0-462A-4EF7-BF51-3FB77692208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33690-EC1E-4F2B-85BD-51CCE99BC371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B8DD0-462A-4EF7-BF51-3FB776922085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CE499FC-65CB-496A-B6C2-C6EDA9A95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1275-B217-41E6-A5B5-AF5335861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07C0-22AE-438C-9FFC-11646BCAE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727-62C1-464E-A0DF-A0753DFB7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23A-5024-4F67-A7B6-B057D2F4C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EE6-63DF-4C65-BDDF-74263093E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A37C-E10C-47C2-87A4-2023C2BF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FABF-1A01-4AE9-8444-F8D08A78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CDD9-58A1-40DD-9E66-5AE7FC26E8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94E-33B8-4595-B6B4-243D4BAEF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5850-44F7-4223-AC32-A6CD2ADDB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11E8-6149-4CAD-BC0E-8CA4813DA4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4427-CCB2-484E-AAFE-1D1C3421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3598-B2E2-4C91-9725-5580A6E1C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07C0-22AE-438C-9FFC-11646BCAE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727-62C1-464E-A0DF-A0753DFB7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23A-5024-4F67-A7B6-B057D2F4C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EE6-63DF-4C65-BDDF-74263093E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A37C-E10C-47C2-87A4-2023C2BF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FABF-1A01-4AE9-8444-F8D08A78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CDD9-58A1-40DD-9E66-5AE7FC26E8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94E-33B8-4595-B6B4-243D4BAEF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5850-44F7-4223-AC32-A6CD2ADDB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07C0-22AE-438C-9FFC-11646BCA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11E8-6149-4CAD-BC0E-8CA4813DA4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3598-B2E2-4C91-9725-5580A6E1C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727-62C1-464E-A0DF-A0753DFB7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23A-5024-4F67-A7B6-B057D2F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EE6-63DF-4C65-BDDF-74263093E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A37C-E10C-47C2-87A4-2023C2BFB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FABF-1A01-4AE9-8444-F8D08A786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CDD9-58A1-40DD-9E66-5AE7FC26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94E-33B8-4595-B6B4-243D4BAEF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6F19-D2D8-4845-9E51-5ACA034A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5850-44F7-4223-AC32-A6CD2ADD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11E8-6149-4CAD-BC0E-8CA4813DA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3598-B2E2-4C91-9725-5580A6E1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741F-6951-4062-BD65-B9C8787CA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49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07C0-22AE-438C-9FFC-11646BCAE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727-62C1-464E-A0DF-A0753DFB7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23A-5024-4F67-A7B6-B057D2F4C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EE6-63DF-4C65-BDDF-74263093E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A37C-E10C-47C2-87A4-2023C2BF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FABF-1A01-4AE9-8444-F8D08A78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CEF3-D71D-4FD1-89F0-126C224F2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CDD9-58A1-40DD-9E66-5AE7FC26E8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94E-33B8-4595-B6B4-243D4BAEF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5850-44F7-4223-AC32-A6CD2ADDB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11E8-6149-4CAD-BC0E-8CA4813DA4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3598-B2E2-4C91-9725-5580A6E1C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07C0-22AE-438C-9FFC-11646BCAE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727-62C1-464E-A0DF-A0753DFB7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23A-5024-4F67-A7B6-B057D2F4C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EE6-63DF-4C65-BDDF-74263093E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A37C-E10C-47C2-87A4-2023C2BF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C6B0-B1AA-433C-8D02-2F70CFA3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FABF-1A01-4AE9-8444-F8D08A78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CDD9-58A1-40DD-9E66-5AE7FC26E8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94E-33B8-4595-B6B4-243D4BAEF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5850-44F7-4223-AC32-A6CD2ADDB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11E8-6149-4CAD-BC0E-8CA4813DA4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3598-B2E2-4C91-9725-5580A6E1C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07C0-22AE-438C-9FFC-11646BCAE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727-62C1-464E-A0DF-A0753DFB7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23A-5024-4F67-A7B6-B057D2F4C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EE6-63DF-4C65-BDDF-74263093E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7051-98E1-4C56-A4E6-E37FCF582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A37C-E10C-47C2-87A4-2023C2BF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FABF-1A01-4AE9-8444-F8D08A78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CDD9-58A1-40DD-9E66-5AE7FC26E8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94E-33B8-4595-B6B4-243D4BAEF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5850-44F7-4223-AC32-A6CD2ADDB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11E8-6149-4CAD-BC0E-8CA4813DA4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3598-B2E2-4C91-9725-5580A6E1C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07C0-22AE-438C-9FFC-11646BCAE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727-62C1-464E-A0DF-A0753DFB7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23A-5024-4F67-A7B6-B057D2F4C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3A1A-61D5-4F85-AEB0-40D152DB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EE6-63DF-4C65-BDDF-74263093E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A37C-E10C-47C2-87A4-2023C2BF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FABF-1A01-4AE9-8444-F8D08A78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CDD9-58A1-40DD-9E66-5AE7FC26E8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94E-33B8-4595-B6B4-243D4BAEF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5850-44F7-4223-AC32-A6CD2ADDB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11E8-6149-4CAD-BC0E-8CA4813DA4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3598-B2E2-4C91-9725-5580A6E1C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07C0-22AE-438C-9FFC-11646BCAE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7727-62C1-464E-A0DF-A0753DFB7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98F1-6E51-43B7-9419-759E2A79C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23A-5024-4F67-A7B6-B057D2F4C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EE6-63DF-4C65-BDDF-74263093E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A37C-E10C-47C2-87A4-2023C2BF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FABF-1A01-4AE9-8444-F8D08A78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CDD9-58A1-40DD-9E66-5AE7FC26E8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A94E-33B8-4595-B6B4-243D4BAEF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5850-44F7-4223-AC32-A6CD2ADDB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11E8-6149-4CAD-BC0E-8CA4813DA4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3598-B2E2-4C91-9725-5580A6E1C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3300"/>
                </a:solidFill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CE499FC-65CB-496A-B6C2-C6EDA9A95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67B7-8B76-493C-B399-24162E5C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6F19-D2D8-4845-9E51-5ACA034AA3F3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741F-6951-4062-BD65-B9C8787CAE8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CEF3-D71D-4FD1-89F0-126C224F26D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C6B0-B1AA-433C-8D02-2F70CFA3318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7051-98E1-4C56-A4E6-E37FCF5822B9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3A1A-61D5-4F85-AEB0-40D152DB321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98F1-6E51-43B7-9419-759E2A79C36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67B7-8B76-493C-B399-24162E5C516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1275-B217-41E6-A5B5-AF533586195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4427-CCB2-484E-AAFE-1D1C3421AA1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9669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fld id="{52D29409-69ED-491F-9552-0C4994231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C074383F-F7E6-409E-95FC-E58CAC98F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C074383F-F7E6-409E-95FC-E58CAC98F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C074383F-F7E6-409E-95FC-E58CAC98F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797" r:id="rId3"/>
    <p:sldLayoutId id="2147483796" r:id="rId4"/>
    <p:sldLayoutId id="2147483795" r:id="rId5"/>
    <p:sldLayoutId id="2147483794" r:id="rId6"/>
    <p:sldLayoutId id="2147483793" r:id="rId7"/>
    <p:sldLayoutId id="2147483792" r:id="rId8"/>
    <p:sldLayoutId id="2147483791" r:id="rId9"/>
    <p:sldLayoutId id="2147483790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kumimoji="1" lang="en-US" i="1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kumimoji="1" lang="en-US" i="1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9E51E057-6A53-4F59-9C55-C20B5AE82C4E}" type="slidenum">
              <a:rPr kumimoji="1" lang="en-US" i="1" baseline="0">
                <a:solidFill>
                  <a:srgbClr val="000000"/>
                </a:solidFill>
                <a:latin typeface="Arial" charset="0"/>
              </a:rPr>
              <a:pPr eaLnBrk="0" hangingPunct="0">
                <a:defRPr/>
              </a:pPr>
              <a:t>‹#›</a:t>
            </a:fld>
            <a:endParaRPr kumimoji="1" lang="en-US" i="1" baseline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C074383F-F7E6-409E-95FC-E58CAC98F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C074383F-F7E6-409E-95FC-E58CAC98F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C074383F-F7E6-409E-95FC-E58CAC98F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C074383F-F7E6-409E-95FC-E58CAC98F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pPr>
              <a:defRPr/>
            </a:pPr>
            <a:fld id="{C074383F-F7E6-409E-95FC-E58CAC98F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9669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fld id="{52D29409-69ED-491F-9552-0C49942317B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ro.ucdavis.edu/winterweb/html/UCD_classes/128/fox1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ravidian_kinship#Discovery_of_Dravidian_kinship_terminolog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up.com/uk/orc/bin/9780198564942/resources/celebres/ch12/" TargetMode="Externa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p.com/uk/orc/bin/9780198564942/resources/celebres/ch1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p.com/uk/orc/bin/9780198564942/resources/celebres/ch1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ritroyals.com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ritroyals.com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cases.org/hemo/hemo.as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uis_Henry_Morg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skimo_kinshi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skimo_kinshi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faculties/arts/anthropology/tutor/case_studies/yanomamo/yano-trm.html" TargetMode="External"/><Relationship Id="rId2" Type="http://schemas.openxmlformats.org/officeDocument/2006/relationships/hyperlink" Target="http://umanitoba.ca/faculties/arts/anthropology/tutor/kinterms/english.html" TargetMode="Externa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rxists.org/reference/archive/morgan-lewis/ancient-society/" TargetMode="Externa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openxmlformats.org/officeDocument/2006/relationships/hyperlink" Target="http://en.wikipedia.org/wiki/Iroquois_kinship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en.wikipedia.org/wiki/Cross_cousin" TargetMode="External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umanitoba.ca/faculties/arts/anthropology/tutor/references.html#lizot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en.wikipedia.org/wiki/Hawaiian_kinship" TargetMode="Externa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umanitoba.ca/faculties/arts/anthropology/tutor/descent/unilineal/patri01.html" TargetMode="Externa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anthro.ucdavis.edu/winterweb/html/UCD_classes/128/fox1.htm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anthro.ucdavis.edu/winterweb/html/UCD_classes/128/fox1.htm" TargetMode="Externa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anthro.ucdavis.edu/winterweb/html/UCD_classes/128/fox1.htm" TargetMode="Externa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lder.net/~gillman/anthpaper/anthpap.html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boulder.net/~gillman/anthpaper/anthpap.html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en.wikipedia.org/wiki/Crow_kinship" TargetMode="Externa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nitoba.ca/faculties/arts/anthropology/tutor/descent/unilineal/patri01.html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umanitoba.ca/faculties/arts/anthropology/tutor/descent/unilineal/patri01.html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nitoba.ca/faculties/arts/anthropology/tutor/descent/unilineal/patri01.html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anthro.ucdavis.edu/winterweb/html/UCD_classes/128/fox1.htm" TargetMode="External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anthro.ucdavis.edu/winterweb/html/UCD_classes/128/fox1.htm" TargetMode="External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nitoba.ca/faculties/arts/anthropology/tutor/references.html#murdock" TargetMode="External"/><Relationship Id="rId2" Type="http://schemas.openxmlformats.org/officeDocument/2006/relationships/hyperlink" Target="http://www.umanitoba.ca/faculties/arts/anthropology/tutor/descent/unilineal/patri01.html" TargetMode="External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10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en.wikipedia.org/wiki/Omaha_kinship" TargetMode="External"/><Relationship Id="rId1" Type="http://schemas.openxmlformats.org/officeDocument/2006/relationships/slideLayout" Target="../slideLayouts/slideLayout8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en.wikipedia.org/wiki/Crow_kinship" TargetMode="External"/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umanitoba.ca/faculties/arts/anthropology/tutor/kinterms/dani.html" TargetMode="External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anthro.palomar.edu/kinship/kinship_6.htm" TargetMode="External"/><Relationship Id="rId1" Type="http://schemas.openxmlformats.org/officeDocument/2006/relationships/slideLayout" Target="../slideLayouts/slideLayout6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nitoba.ca/faculties/arts/anthropology/schwimm.html" TargetMode="External"/><Relationship Id="rId2" Type="http://schemas.openxmlformats.org/officeDocument/2006/relationships/hyperlink" Target="http://www.umanitoba.ca/faculties/arts/anthropology/tutor/case_studies/turkish/turkterm.html" TargetMode="External"/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nitoba.ca/faculties/arts/anthropology/schwimm.html" TargetMode="External"/><Relationship Id="rId2" Type="http://schemas.openxmlformats.org/officeDocument/2006/relationships/hyperlink" Target="http://www.umanitoba.ca/faculties/arts/anthropology/tutor/kinterms/oldenglish.html" TargetMode="External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635" y="667656"/>
            <a:ext cx="386080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2051"/>
          <p:cNvSpPr>
            <a:spLocks noChangeArrowheads="1"/>
          </p:cNvSpPr>
          <p:nvPr/>
        </p:nvSpPr>
        <p:spPr bwMode="auto">
          <a:xfrm>
            <a:off x="8064" y="0"/>
            <a:ext cx="9144000" cy="6858000"/>
          </a:xfrm>
          <a:prstGeom prst="rect">
            <a:avLst/>
          </a:prstGeom>
          <a:solidFill>
            <a:srgbClr val="D4511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kumimoji="1" lang="en-US" sz="4400" b="1" i="1" baseline="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805" y="5548086"/>
            <a:ext cx="196184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2400" b="1" i="1" kern="0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Tim Roufs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900" b="1" kern="0" baseline="0" dirty="0" smtClean="0">
                <a:solidFill>
                  <a:srgbClr val="000000"/>
                </a:solidFill>
                <a:latin typeface="Arial" charset="0"/>
              </a:rPr>
              <a:t>© 2010</a:t>
            </a:r>
            <a:endParaRPr kumimoji="1" lang="en-US" sz="900" kern="0" baseline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717899"/>
            <a:ext cx="7315200" cy="2215991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54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Kinship and Descent</a:t>
            </a:r>
          </a:p>
          <a:p>
            <a:pPr marL="2400300" indent="-2400300" algn="ctr" eaLnBrk="0" hangingPunct="0">
              <a:defRPr/>
            </a:pPr>
            <a:r>
              <a:rPr kumimoji="1" lang="en-US" sz="2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including</a:t>
            </a:r>
          </a:p>
          <a:p>
            <a:pPr marL="2400300" indent="-2400300" algn="ctr" eaLnBrk="0" hangingPunct="0">
              <a:defRPr/>
            </a:pPr>
            <a:r>
              <a:rPr kumimoji="1" lang="en-US" sz="2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kinship symbols </a:t>
            </a:r>
          </a:p>
          <a:p>
            <a:pPr marL="2400300" indent="-2400300" algn="ctr" eaLnBrk="0" hangingPunct="0">
              <a:defRPr/>
            </a:pPr>
            <a:r>
              <a:rPr kumimoji="1" lang="en-US" sz="2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and notation conventions</a:t>
            </a:r>
            <a:endParaRPr kumimoji="1" lang="en-US" sz="28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429000" y="2057400"/>
            <a:ext cx="2590800" cy="685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2" y="685800"/>
            <a:ext cx="628342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3" y="685800"/>
            <a:ext cx="628342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757" y="2019300"/>
            <a:ext cx="461124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6399442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hlinkClick r:id="rId3"/>
              </a:rPr>
              <a:t>http://www.anthro.ucdavis.edu/winterweb/html/UCD_classes/128/fox1.htm</a:t>
            </a:r>
            <a:endParaRPr lang="en-US" sz="800" baseline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38201" y="1958637"/>
            <a:ext cx="7315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terms of address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(what you call a relative: “Aunt Helen”)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terms of reference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(how you refer to a relative: “</a:t>
            </a:r>
            <a:r>
              <a:rPr lang="en-US" sz="2800" baseline="0" dirty="0" smtClean="0">
                <a:latin typeface="Arial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 Aunt”)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descriptive terms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(used by anthropologist: 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 / 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38201" y="1958637"/>
            <a:ext cx="7315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terms of address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(what you call a relative: “Aunt Helen”)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9DF9F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terms of reference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(how you refer to a relative: “</a:t>
            </a:r>
            <a:r>
              <a:rPr lang="en-US" sz="2800" baseline="0" dirty="0" smtClean="0">
                <a:solidFill>
                  <a:srgbClr val="F9DF9F"/>
                </a:solidFill>
                <a:latin typeface="Arial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y Aunt”)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descriptive terms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(used by anthropologist: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 / 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3714" y="5766007"/>
            <a:ext cx="7315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aseline="0" dirty="0" smtClean="0">
                <a:solidFill>
                  <a:srgbClr val="F9DF9F"/>
                </a:solidFill>
                <a:latin typeface="Arial" charset="0"/>
              </a:rPr>
              <a:t>(used by anthropologist: </a:t>
            </a:r>
            <a:r>
              <a:rPr lang="en-US" sz="2800" baseline="0" dirty="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sz="2800" baseline="0" dirty="0" err="1" smtClean="0">
                <a:solidFill>
                  <a:srgbClr val="000000"/>
                </a:solidFill>
                <a:latin typeface="Arial" charset="0"/>
              </a:rPr>
              <a:t>MoZ</a:t>
            </a:r>
            <a:r>
              <a:rPr lang="en-US" sz="2800" baseline="0" dirty="0" smtClean="0">
                <a:solidFill>
                  <a:srgbClr val="000000"/>
                </a:solidFill>
                <a:latin typeface="Arial" charset="0"/>
              </a:rPr>
              <a:t>”    / “</a:t>
            </a:r>
            <a:r>
              <a:rPr lang="en-US" sz="2800" baseline="0" dirty="0" err="1" smtClean="0">
                <a:solidFill>
                  <a:srgbClr val="000000"/>
                </a:solidFill>
                <a:latin typeface="Arial" charset="0"/>
              </a:rPr>
              <a:t>FrZ</a:t>
            </a:r>
            <a:r>
              <a:rPr lang="en-US" sz="2800" baseline="0" dirty="0" smtClean="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sz="2800" baseline="0" dirty="0" smtClean="0">
                <a:solidFill>
                  <a:srgbClr val="F9DF9F"/>
                </a:solidFill>
                <a:latin typeface="Arial" charset="0"/>
              </a:rPr>
              <a:t>)</a:t>
            </a:r>
            <a:r>
              <a:rPr lang="en-US" sz="2800" baseline="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38201" y="1958637"/>
            <a:ext cx="7315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terms of address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(what you call a relative: “Aunt Helen”)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9DF9F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terms of reference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(how you refer to a relative: “</a:t>
            </a:r>
            <a:r>
              <a:rPr lang="en-US" sz="2800" baseline="0" dirty="0" smtClean="0">
                <a:solidFill>
                  <a:srgbClr val="F9DF9F"/>
                </a:solidFill>
                <a:latin typeface="Arial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y Aunt”)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descriptive terms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(used by anthropologist: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“Cross Cousin”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9DF9F"/>
                </a:solidFill>
                <a:effectLst/>
                <a:latin typeface="Arial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3714" y="5766007"/>
            <a:ext cx="7315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aseline="0" dirty="0" smtClean="0">
                <a:solidFill>
                  <a:srgbClr val="F9DF9F"/>
                </a:solidFill>
                <a:latin typeface="Arial" charset="0"/>
              </a:rPr>
              <a:t>(used by anthropologist: </a:t>
            </a:r>
            <a:r>
              <a:rPr lang="en-US" sz="2800" baseline="0" dirty="0" smtClean="0">
                <a:solidFill>
                  <a:srgbClr val="000000"/>
                </a:solidFill>
                <a:latin typeface="Arial" charset="0"/>
              </a:rPr>
              <a:t>“Parallel Cousin”</a:t>
            </a:r>
            <a:r>
              <a:rPr lang="en-US" sz="2800" baseline="0" dirty="0" smtClean="0">
                <a:solidFill>
                  <a:srgbClr val="F9DF9F"/>
                </a:solidFill>
                <a:latin typeface="Arial" charset="0"/>
              </a:rPr>
              <a:t>)</a:t>
            </a:r>
            <a:r>
              <a:rPr lang="en-US" sz="2800" baseline="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97785" y="6399442"/>
            <a:ext cx="4342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3"/>
              </a:rPr>
              <a:t>http://en.wikipedia.org/wiki/Dravidian_kinship#Discovery_of_Dravidian_kinship_terminology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312" y="700314"/>
            <a:ext cx="364097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414486" y="2786742"/>
            <a:ext cx="2590800" cy="196668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8829" y="4851607"/>
            <a:ext cx="6479659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baseline="0" dirty="0" smtClean="0"/>
              <a:t>these are kinship </a:t>
            </a:r>
            <a:r>
              <a:rPr lang="en-US" sz="2800" b="1" i="1" baseline="0" dirty="0" smtClean="0"/>
              <a:t>systems</a:t>
            </a:r>
          </a:p>
          <a:p>
            <a:pPr algn="ctr"/>
            <a:r>
              <a:rPr lang="en-US" sz="2800" b="1" baseline="0" dirty="0" smtClean="0"/>
              <a:t>and</a:t>
            </a:r>
            <a:r>
              <a:rPr lang="en-US" sz="2800" b="1" i="1" baseline="0" dirty="0" smtClean="0"/>
              <a:t> system </a:t>
            </a:r>
            <a:r>
              <a:rPr lang="en-US" sz="2800" b="1" baseline="0" dirty="0" smtClean="0"/>
              <a:t>diagrams</a:t>
            </a:r>
          </a:p>
          <a:p>
            <a:pPr algn="ctr"/>
            <a:r>
              <a:rPr lang="en-US" sz="2800" b="1" baseline="0" dirty="0" smtClean="0"/>
              <a:t>not family trees or genealogies</a:t>
            </a:r>
            <a:endParaRPr lang="en-US" sz="2800" b="1" baseline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899886" y="1995714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Louis Henry Morgan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914400" y="3256002"/>
            <a:ext cx="731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Beaver.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Iroquois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b="1" baseline="0" dirty="0" smtClean="0">
                <a:latin typeface="Arial" charset="0"/>
              </a:rPr>
              <a:t>Robertson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Wisconsin Chippewa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b="1" baseline="0" dirty="0" smtClean="0">
                <a:latin typeface="Arial" charset="0"/>
              </a:rPr>
              <a:t>Sir E.B. </a:t>
            </a:r>
            <a:r>
              <a:rPr lang="en-US" sz="3600" b="1" baseline="0" dirty="0" err="1" smtClean="0">
                <a:latin typeface="Arial" charset="0"/>
              </a:rPr>
              <a:t>Tylor</a:t>
            </a:r>
            <a:r>
              <a:rPr lang="en-US" sz="3600" b="1" baseline="0" dirty="0" smtClean="0">
                <a:latin typeface="Arial" charset="0"/>
              </a:rPr>
              <a:t> “Survivals”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886" y="6399442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hlinkClick r:id="rId2"/>
              </a:rPr>
              <a:t>http://www.oup.com/uk/orc/bin/9780198564942/resources/celebres/ch12/</a:t>
            </a:r>
            <a:endParaRPr lang="en-US" sz="800" baseline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154" y="671286"/>
            <a:ext cx="991846" cy="1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21232" y="3062719"/>
            <a:ext cx="689483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baseline="0" dirty="0" smtClean="0"/>
              <a:t>e.g. British Monarchs’ family tree</a:t>
            </a:r>
          </a:p>
          <a:p>
            <a:pPr algn="ctr"/>
            <a:r>
              <a:rPr lang="en-US" sz="2800" b="1" baseline="0" dirty="0" smtClean="0"/>
              <a:t>Queen Victoria to present</a:t>
            </a:r>
            <a:endParaRPr lang="en-US" sz="2800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403753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80886" y="6399442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hlinkClick r:id="rId3"/>
              </a:rPr>
              <a:t>http://www.oup.com/uk/orc/bin/9780198564942/resources/celebres/ch12/</a:t>
            </a:r>
            <a:endParaRPr lang="en-US" sz="800" baseline="0" dirty="0"/>
          </a:p>
        </p:txBody>
      </p:sp>
      <p:sp>
        <p:nvSpPr>
          <p:cNvPr id="7" name="Flowchart: Summing Junction 6"/>
          <p:cNvSpPr/>
          <p:nvPr/>
        </p:nvSpPr>
        <p:spPr bwMode="auto">
          <a:xfrm>
            <a:off x="2852058" y="1890486"/>
            <a:ext cx="3429000" cy="3429000"/>
          </a:xfrm>
          <a:prstGeom prst="flowChartSummingJunction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154" y="671286"/>
            <a:ext cx="991846" cy="1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48970" y="3097518"/>
            <a:ext cx="5638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600" b="1" baseline="0" dirty="0" smtClean="0"/>
          </a:p>
          <a:p>
            <a:pPr algn="ctr"/>
            <a:r>
              <a:rPr kumimoji="1" lang="en-US" sz="4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not kinship</a:t>
            </a:r>
            <a:endParaRPr lang="en-US" sz="4800" b="1" baseline="0" dirty="0" smtClean="0"/>
          </a:p>
          <a:p>
            <a:pPr algn="ctr"/>
            <a:endParaRPr lang="en-US" sz="1200" b="1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403753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80886" y="6399442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hlinkClick r:id="rId3"/>
              </a:rPr>
              <a:t>http://www.oup.com/uk/orc/bin/9780198564942/resources/celebres/ch12/</a:t>
            </a:r>
            <a:endParaRPr lang="en-US" sz="800" baseline="0" dirty="0"/>
          </a:p>
        </p:txBody>
      </p:sp>
      <p:sp>
        <p:nvSpPr>
          <p:cNvPr id="5" name="Rectangle 4"/>
          <p:cNvSpPr/>
          <p:nvPr/>
        </p:nvSpPr>
        <p:spPr>
          <a:xfrm>
            <a:off x="762000" y="2946737"/>
            <a:ext cx="7315200" cy="1015663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60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Genealogy</a:t>
            </a:r>
            <a:endParaRPr kumimoji="1" lang="en-US" sz="28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165937"/>
            <a:ext cx="7315200" cy="1754326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54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traces individuals</a:t>
            </a:r>
          </a:p>
          <a:p>
            <a:pPr marL="2400300" indent="-2400300" algn="ctr" eaLnBrk="0" hangingPunct="0">
              <a:defRPr/>
            </a:pPr>
            <a:r>
              <a:rPr kumimoji="1" lang="en-US" sz="54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 specific families</a:t>
            </a:r>
            <a:endParaRPr kumimoji="1" lang="en-US" sz="54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154" y="671286"/>
            <a:ext cx="991846" cy="1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7217" y="6400800"/>
            <a:ext cx="16049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aseline="0" dirty="0" smtClean="0">
                <a:hlinkClick r:id="rId2"/>
              </a:rPr>
              <a:t>http://www.britroyals.com/</a:t>
            </a:r>
            <a:endParaRPr lang="en-US" sz="800" baseline="0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965" y="504372"/>
            <a:ext cx="546023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2946737"/>
            <a:ext cx="7315200" cy="1015663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60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Genealogy</a:t>
            </a:r>
            <a:endParaRPr kumimoji="1" lang="en-US" sz="28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154" y="671286"/>
            <a:ext cx="991846" cy="1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7217" y="6400800"/>
            <a:ext cx="16049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aseline="0" dirty="0" smtClean="0">
                <a:hlinkClick r:id="rId2"/>
              </a:rPr>
              <a:t>http://www.britroyals.com/</a:t>
            </a:r>
            <a:endParaRPr lang="en-US" sz="800" baseline="0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965" y="504372"/>
            <a:ext cx="546023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2649141"/>
            <a:ext cx="5638800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600" b="1" baseline="0" dirty="0" smtClean="0"/>
          </a:p>
          <a:p>
            <a:pPr algn="ctr"/>
            <a:r>
              <a:rPr lang="en-US" sz="2400" b="1" baseline="0" dirty="0" smtClean="0"/>
              <a:t>sometimes referred to as</a:t>
            </a:r>
          </a:p>
          <a:p>
            <a:pPr algn="ctr"/>
            <a:r>
              <a:rPr lang="en-US" sz="2400" b="1" baseline="0" dirty="0" smtClean="0"/>
              <a:t> </a:t>
            </a:r>
            <a:r>
              <a:rPr kumimoji="1" lang="en-US" sz="4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kindred</a:t>
            </a:r>
            <a:endParaRPr lang="en-US" sz="4800" b="1" baseline="0" dirty="0" smtClean="0"/>
          </a:p>
          <a:p>
            <a:pPr algn="ctr"/>
            <a:endParaRPr lang="en-US" sz="1200" b="1" baseline="0" dirty="0" smtClean="0"/>
          </a:p>
          <a:p>
            <a:pPr algn="ctr"/>
            <a:r>
              <a:rPr lang="en-US" sz="2400" b="1" baseline="0" dirty="0" smtClean="0"/>
              <a:t>(distant and close relatives)</a:t>
            </a:r>
            <a:endParaRPr lang="en-US" sz="2400" baseline="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154" y="671286"/>
            <a:ext cx="991846" cy="1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18790"/>
            <a:ext cx="7772400" cy="37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76600" y="6399442"/>
            <a:ext cx="2568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aseline="0" dirty="0" smtClean="0">
                <a:hlinkClick r:id="rId3"/>
              </a:rPr>
              <a:t>http://www.sciencecases.org/hemo/hemo.asp</a:t>
            </a:r>
            <a:endParaRPr lang="en-US" sz="800" baseline="0" dirty="0"/>
          </a:p>
        </p:txBody>
      </p:sp>
      <p:sp>
        <p:nvSpPr>
          <p:cNvPr id="5" name="Rectangle 4"/>
          <p:cNvSpPr/>
          <p:nvPr/>
        </p:nvSpPr>
        <p:spPr>
          <a:xfrm>
            <a:off x="762000" y="2946737"/>
            <a:ext cx="7315200" cy="1015663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60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Genealogy</a:t>
            </a:r>
            <a:endParaRPr kumimoji="1" lang="en-US" sz="28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304" y="5874654"/>
            <a:ext cx="660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baseline="0" dirty="0" smtClean="0"/>
              <a:t>Medical Studies tracing inheritance of hemophilia</a:t>
            </a:r>
            <a:endParaRPr lang="en-US" sz="1800" b="1" baseline="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154" y="671286"/>
            <a:ext cx="991846" cy="1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5842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76400" y="3540204"/>
            <a:ext cx="5638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600" b="1" baseline="0" dirty="0" smtClean="0"/>
          </a:p>
          <a:p>
            <a:pPr algn="ctr"/>
            <a:r>
              <a:rPr kumimoji="1" lang="en-US" sz="4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not kinship</a:t>
            </a:r>
            <a:endParaRPr lang="en-US" sz="4800" b="1" baseline="0" dirty="0" smtClean="0"/>
          </a:p>
          <a:p>
            <a:pPr algn="ctr"/>
            <a:endParaRPr lang="en-US" sz="1200" b="1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6400" y="3540204"/>
            <a:ext cx="5638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600" b="1" baseline="0" dirty="0" smtClean="0"/>
          </a:p>
          <a:p>
            <a:pPr algn="ctr"/>
            <a:r>
              <a:rPr kumimoji="1" lang="en-US" sz="4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not kinship</a:t>
            </a:r>
            <a:endParaRPr lang="en-US" sz="4800" b="1" baseline="0" dirty="0" smtClean="0"/>
          </a:p>
          <a:p>
            <a:pPr algn="ctr"/>
            <a:endParaRPr lang="en-US" sz="1200" b="1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429000"/>
            <a:ext cx="7315200" cy="1015663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60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Kinship Systems</a:t>
            </a:r>
            <a:endParaRPr kumimoji="1" lang="en-US" sz="28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615510" y="3062514"/>
            <a:ext cx="228600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3429000"/>
            <a:ext cx="7315200" cy="1015663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60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Kinship Systems</a:t>
            </a:r>
            <a:endParaRPr kumimoji="1" lang="en-US" sz="28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73290" y="6401867"/>
            <a:ext cx="27703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baseline="0" dirty="0" smtClean="0">
                <a:solidFill>
                  <a:srgbClr val="FFFFFF"/>
                </a:solidFill>
                <a:hlinkClick r:id="rId3"/>
              </a:rPr>
              <a:t>http://en.wikipedia.org/wiki/Louis_Henry_Morgan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72" y="4218131"/>
            <a:ext cx="7680960" cy="14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3429000"/>
            <a:ext cx="7315200" cy="1015663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60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Kinship Systems</a:t>
            </a:r>
            <a:endParaRPr kumimoji="1" lang="en-US" sz="28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72" y="4218131"/>
            <a:ext cx="7680960" cy="14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72944"/>
            <a:ext cx="7772400" cy="255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03055" y="6399442"/>
            <a:ext cx="21323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3"/>
              </a:rPr>
              <a:t>http://en.wikipedia.org/wiki/Eskimo_kinship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8286" y="3476172"/>
            <a:ext cx="1591056" cy="154533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06728"/>
            <a:ext cx="7772400" cy="26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791856" y="2543628"/>
            <a:ext cx="1585686" cy="21336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72" y="4218131"/>
            <a:ext cx="7680960" cy="14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610428" y="4071258"/>
            <a:ext cx="19050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72944"/>
            <a:ext cx="7772400" cy="255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03055" y="6399442"/>
            <a:ext cx="21323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3"/>
              </a:rPr>
              <a:t>http://en.wikipedia.org/wiki/Eskimo_kinship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8286" y="3476172"/>
            <a:ext cx="1600200" cy="154533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376" y="5943600"/>
            <a:ext cx="3702424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2"/>
              </a:rPr>
              <a:t>English Kin Terms</a:t>
            </a:r>
            <a:r>
              <a:rPr lang="en-US" dirty="0" smtClean="0"/>
              <a:t> -- Brian </a:t>
            </a:r>
            <a:r>
              <a:rPr lang="en-US" dirty="0" err="1" smtClean="0"/>
              <a:t>Schwimmer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3237" y="5646083"/>
            <a:ext cx="4077526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hlinkClick r:id="rId3"/>
              </a:rPr>
              <a:t>Yanomamó</a:t>
            </a:r>
            <a:r>
              <a:rPr lang="en-US" b="1" dirty="0" smtClean="0">
                <a:hlinkClick r:id="rId3"/>
              </a:rPr>
              <a:t> Kin Terms</a:t>
            </a:r>
            <a:r>
              <a:rPr lang="en-US" dirty="0" smtClean="0"/>
              <a:t> -- Brian </a:t>
            </a:r>
            <a:r>
              <a:rPr lang="en-US" dirty="0" err="1" smtClean="0"/>
              <a:t>Schwimmer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1735" y="1272660"/>
          <a:ext cx="4300530" cy="4137540"/>
        </p:xfrm>
        <a:graphic>
          <a:graphicData uri="http://schemas.openxmlformats.org/drawingml/2006/table">
            <a:tbl>
              <a:tblPr/>
              <a:tblGrid>
                <a:gridCol w="1433510"/>
                <a:gridCol w="1433510"/>
                <a:gridCol w="1433510"/>
              </a:tblGrid>
              <a:tr h="451556">
                <a:tc gridSpan="3">
                  <a:txBody>
                    <a:bodyPr/>
                    <a:lstStyle/>
                    <a:p>
                      <a:r>
                        <a:rPr lang="en-US" sz="1300"/>
                        <a:t>Yanomamo and English Terms Compared</a:t>
                      </a:r>
                      <a:br>
                        <a:rPr lang="en-US" sz="1300"/>
                      </a:br>
                      <a:r>
                        <a:rPr lang="en-US" sz="1300"/>
                        <a:t>According to Kin Type </a:t>
                      </a:r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032">
                <a:tc>
                  <a:txBody>
                    <a:bodyPr/>
                    <a:lstStyle/>
                    <a:p>
                      <a:r>
                        <a:rPr lang="en-US" sz="1300"/>
                        <a:t>Kin Term</a:t>
                      </a:r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Kin Type</a:t>
                      </a:r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English Term</a:t>
                      </a:r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</a:tr>
              <a:tr h="258032">
                <a:tc rowSpan="2">
                  <a:txBody>
                    <a:bodyPr/>
                    <a:lstStyle/>
                    <a:p>
                      <a:r>
                        <a:rPr lang="en-US" sz="1300" b="1"/>
                        <a:t>Haya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F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Father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</a:tr>
              <a:tr h="2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FB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300" b="1"/>
                        <a:t>Uncle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6CC"/>
                    </a:solidFill>
                  </a:tcPr>
                </a:tc>
              </a:tr>
              <a:tr h="258032">
                <a:tc>
                  <a:txBody>
                    <a:bodyPr/>
                    <a:lstStyle/>
                    <a:p>
                      <a:r>
                        <a:rPr lang="en-US" sz="1300" b="1"/>
                        <a:t>Soaya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MB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032">
                <a:tc rowSpan="3">
                  <a:txBody>
                    <a:bodyPr/>
                    <a:lstStyle/>
                    <a:p>
                      <a:r>
                        <a:rPr lang="en-US" sz="1300" b="1"/>
                        <a:t>Eiwa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B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Brother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FBS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300" b="1"/>
                        <a:t>Cousin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33"/>
                    </a:solidFill>
                  </a:tcPr>
                </a:tc>
              </a:tr>
              <a:tr h="2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MZS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032">
                <a:tc rowSpan="4">
                  <a:txBody>
                    <a:bodyPr/>
                    <a:lstStyle/>
                    <a:p>
                      <a:r>
                        <a:rPr lang="en-US" sz="1300" b="1"/>
                        <a:t>Soriwa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FZS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MBS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WB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300" b="1"/>
                        <a:t>Brother-in-Law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2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ZH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032">
                <a:tc rowSpan="2">
                  <a:txBody>
                    <a:bodyPr/>
                    <a:lstStyle/>
                    <a:p>
                      <a:r>
                        <a:rPr lang="en-US" sz="1300" b="1"/>
                        <a:t>Teeya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S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Son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25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BS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300" b="1"/>
                        <a:t>Nephew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</a:tr>
              <a:tr h="258032">
                <a:tc>
                  <a:txBody>
                    <a:bodyPr/>
                    <a:lstStyle/>
                    <a:p>
                      <a:r>
                        <a:rPr lang="en-US" sz="1300" b="1"/>
                        <a:t>Tataya</a:t>
                      </a:r>
                      <a:endParaRPr lang="en-US" sz="130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ZS</a:t>
                      </a:r>
                      <a:endParaRPr lang="en-US" sz="1300" dirty="0"/>
                    </a:p>
                  </a:txBody>
                  <a:tcPr marL="6450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615510" y="3291114"/>
            <a:ext cx="228600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1357086" y="1723572"/>
            <a:ext cx="192024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2628" y="4448628"/>
            <a:ext cx="1524000" cy="685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0914" y="4448628"/>
            <a:ext cx="1524000" cy="685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304246" y="2010228"/>
            <a:ext cx="1920240" cy="3048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448628"/>
            <a:ext cx="1524000" cy="6858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1372" y="4448628"/>
            <a:ext cx="1524000" cy="6858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78204" y="6401867"/>
            <a:ext cx="4036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baseline="0" dirty="0" smtClean="0">
                <a:solidFill>
                  <a:srgbClr val="FFFFFF"/>
                </a:solidFill>
                <a:hlinkClick r:id="rId2"/>
              </a:rPr>
              <a:t>http://www.marxists.org/reference/archive/morgan-lewis/ancient-society/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5388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104572" y="3657600"/>
            <a:ext cx="48768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6688" y="1694544"/>
            <a:ext cx="22388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baseline="0" dirty="0" smtClean="0"/>
              <a:t>= brother / sister</a:t>
            </a:r>
            <a:endParaRPr lang="en-US" sz="1600" baseline="0" dirty="0"/>
          </a:p>
        </p:txBody>
      </p:sp>
      <p:sp>
        <p:nvSpPr>
          <p:cNvPr id="11" name="Rectangle 10"/>
          <p:cNvSpPr/>
          <p:nvPr/>
        </p:nvSpPr>
        <p:spPr>
          <a:xfrm>
            <a:off x="7010400" y="198120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baseline="0" dirty="0" smtClean="0"/>
              <a:t>= cousins</a:t>
            </a:r>
            <a:endParaRPr lang="en-US" sz="1600" baseline="0" dirty="0"/>
          </a:p>
        </p:txBody>
      </p:sp>
      <p:sp>
        <p:nvSpPr>
          <p:cNvPr id="12" name="Rounded Rectangle 11"/>
          <p:cNvSpPr/>
          <p:nvPr/>
        </p:nvSpPr>
        <p:spPr>
          <a:xfrm>
            <a:off x="1328058" y="1723572"/>
            <a:ext cx="4129314" cy="301752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48514" y="2009322"/>
            <a:ext cx="3033486" cy="301752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87370"/>
            <a:ext cx="7680960" cy="152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301" y="475344"/>
            <a:ext cx="150607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191656" y="4786086"/>
            <a:ext cx="4724400" cy="82368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87370"/>
            <a:ext cx="7680960" cy="152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301" y="475344"/>
            <a:ext cx="150607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648200" y="4270830"/>
            <a:ext cx="3200400" cy="68217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61886" y="2862942"/>
            <a:ext cx="3288942" cy="30175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4267200"/>
            <a:ext cx="3200400" cy="68217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3572" y="2558142"/>
            <a:ext cx="3288942" cy="301752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82843"/>
            <a:ext cx="7772400" cy="24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87827" y="6399442"/>
            <a:ext cx="2162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4"/>
              </a:rPr>
              <a:t>http://en.wikipedia.org/wiki/Iroquois_kinship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86856" y="3338286"/>
            <a:ext cx="3933372" cy="166188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5114"/>
            <a:ext cx="7772400" cy="335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5792870"/>
            <a:ext cx="73152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Source: Ernest L. </a:t>
            </a:r>
            <a:r>
              <a:rPr lang="en-US" dirty="0" err="1" smtClean="0"/>
              <a:t>Schusky</a:t>
            </a:r>
            <a:r>
              <a:rPr lang="en-US" dirty="0" smtClean="0"/>
              <a:t>, </a:t>
            </a:r>
            <a:r>
              <a:rPr lang="en-US" i="1" dirty="0" smtClean="0"/>
              <a:t>Manual for Kinship Analysis, 2nd ed.</a:t>
            </a:r>
            <a:r>
              <a:rPr lang="en-US" dirty="0" smtClean="0"/>
              <a:t> NY: Holt, Rinehart and Winston, 1972, p. 22.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20748"/>
            <a:ext cx="7772400" cy="250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548742" y="6399442"/>
            <a:ext cx="20409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http://en.wikipedia.org/wiki/Cross_cousin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71486" y="2714172"/>
            <a:ext cx="4593771" cy="25146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7-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58875"/>
            <a:ext cx="8229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07-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44600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27411" y="1390095"/>
          <a:ext cx="3689178" cy="4077810"/>
        </p:xfrm>
        <a:graphic>
          <a:graphicData uri="http://schemas.openxmlformats.org/drawingml/2006/table">
            <a:tbl>
              <a:tblPr/>
              <a:tblGrid>
                <a:gridCol w="1229726"/>
                <a:gridCol w="1229726"/>
                <a:gridCol w="1229726"/>
              </a:tblGrid>
              <a:tr h="469264">
                <a:tc gridSpan="3">
                  <a:txBody>
                    <a:bodyPr/>
                    <a:lstStyle/>
                    <a:p>
                      <a:r>
                        <a:rPr lang="en-US" sz="1400"/>
                        <a:t>Yanomamo and English Terms Compared</a:t>
                      </a:r>
                      <a:br>
                        <a:rPr lang="en-US" sz="1400"/>
                      </a:br>
                      <a:r>
                        <a:rPr lang="en-US" sz="1400"/>
                        <a:t>According to Kin Type </a:t>
                      </a:r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767">
                <a:tc>
                  <a:txBody>
                    <a:bodyPr/>
                    <a:lstStyle/>
                    <a:p>
                      <a:r>
                        <a:rPr lang="en-US" sz="1400"/>
                        <a:t>Kin Term</a:t>
                      </a:r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Kin Type</a:t>
                      </a:r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English Term</a:t>
                      </a:r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</a:tr>
              <a:tr h="256767">
                <a:tc rowSpan="2">
                  <a:txBody>
                    <a:bodyPr/>
                    <a:lstStyle/>
                    <a:p>
                      <a:r>
                        <a:rPr lang="en-US" sz="1400" b="1"/>
                        <a:t>Haya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F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Father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</a:tr>
              <a:tr h="256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FB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/>
                        <a:t>Uncle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6CC"/>
                    </a:solidFill>
                  </a:tcPr>
                </a:tc>
              </a:tr>
              <a:tr h="256767">
                <a:tc>
                  <a:txBody>
                    <a:bodyPr/>
                    <a:lstStyle/>
                    <a:p>
                      <a:r>
                        <a:rPr lang="en-US" sz="1400" b="1"/>
                        <a:t>Soaya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MB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767">
                <a:tc rowSpan="3">
                  <a:txBody>
                    <a:bodyPr/>
                    <a:lstStyle/>
                    <a:p>
                      <a:r>
                        <a:rPr lang="en-US" sz="1400" b="1"/>
                        <a:t>Eiwa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Brother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FBS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1"/>
                        <a:t>Cousin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33"/>
                    </a:solidFill>
                  </a:tcPr>
                </a:tc>
              </a:tr>
              <a:tr h="256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MZS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767">
                <a:tc rowSpan="4">
                  <a:txBody>
                    <a:bodyPr/>
                    <a:lstStyle/>
                    <a:p>
                      <a:r>
                        <a:rPr lang="en-US" sz="1400" b="1"/>
                        <a:t>Soriwa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FZS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MBS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WB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/>
                        <a:t>Brother-in-Law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256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ZH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767">
                <a:tc rowSpan="2">
                  <a:txBody>
                    <a:bodyPr/>
                    <a:lstStyle/>
                    <a:p>
                      <a:r>
                        <a:rPr lang="en-US" sz="1400" b="1"/>
                        <a:t>Teeya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Son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256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BS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/>
                        <a:t>Nephew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</a:tr>
              <a:tr h="256767">
                <a:tc>
                  <a:txBody>
                    <a:bodyPr/>
                    <a:lstStyle/>
                    <a:p>
                      <a:r>
                        <a:rPr lang="en-US" sz="1400" b="1"/>
                        <a:t>Tataya</a:t>
                      </a:r>
                      <a:endParaRPr lang="en-US" sz="140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ZS</a:t>
                      </a:r>
                      <a:endParaRPr lang="en-US" sz="1400" dirty="0"/>
                    </a:p>
                  </a:txBody>
                  <a:tcPr marL="22135" marR="22135" marT="22135" marB="22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429000" y="5955268"/>
            <a:ext cx="2172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Source: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Lizot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 1971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899886" y="2924628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Ancient Society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914400" y="436227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Influence on Marxism . . .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615510" y="3548742"/>
            <a:ext cx="2286000" cy="515258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" y="4332516"/>
            <a:ext cx="7680960" cy="136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725714" y="4071258"/>
            <a:ext cx="76200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59774" y="6399442"/>
            <a:ext cx="22188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http://en.wikipedia.org/wiki/Hawaiian_kinship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67356"/>
            <a:ext cx="7772400" cy="240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" y="3429000"/>
            <a:ext cx="67056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06728"/>
            <a:ext cx="7772400" cy="26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615510" y="3976914"/>
            <a:ext cx="228600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3836" y="4397645"/>
            <a:ext cx="6102953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4400" b="1" baseline="0" dirty="0" smtClean="0"/>
              <a:t>Matrilineal Kinship</a:t>
            </a:r>
            <a:endParaRPr lang="en-US" sz="4400" b="1" baseline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104572" y="3657600"/>
            <a:ext cx="48768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8514" y="2009322"/>
            <a:ext cx="173736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57086" y="1723572"/>
            <a:ext cx="192024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286" y="1109376"/>
            <a:ext cx="1600200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baseline="0" dirty="0" smtClean="0"/>
              <a:t>REM:</a:t>
            </a:r>
            <a:endParaRPr lang="en-US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chemeClr val="bg1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5388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672114" y="1433286"/>
            <a:ext cx="155448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674" y="4611469"/>
            <a:ext cx="5020926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3600" b="1" baseline="0" dirty="0" smtClean="0"/>
              <a:t>Matrilineal Kinship</a:t>
            </a:r>
            <a:endParaRPr lang="en-US" sz="3600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chemeClr val="bg1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301" y="475344"/>
            <a:ext cx="150607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04572" y="4071258"/>
            <a:ext cx="48768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57086" y="2347686"/>
            <a:ext cx="2087880" cy="301752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5170" y="6399442"/>
            <a:ext cx="5486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000000"/>
                </a:solidFill>
                <a:hlinkClick r:id="rId2"/>
              </a:rPr>
              <a:t>http://www.umanitoba.ca/faculties/arts/anthropology/tutor/descent/unilineal/patri01.html</a:t>
            </a:r>
            <a:endParaRPr lang="en-US" sz="800" baseline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8927" y="2286000"/>
            <a:ext cx="245932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baseline="0" dirty="0" smtClean="0">
                <a:solidFill>
                  <a:srgbClr val="000000"/>
                </a:solidFill>
              </a:rPr>
              <a:t>Matrilineal </a:t>
            </a:r>
          </a:p>
          <a:p>
            <a:pPr algn="ctr"/>
            <a:r>
              <a:rPr lang="en-US" baseline="0" dirty="0" smtClean="0">
                <a:solidFill>
                  <a:srgbClr val="000000"/>
                </a:solidFill>
              </a:rPr>
              <a:t>(uterine)</a:t>
            </a:r>
          </a:p>
          <a:p>
            <a:pPr algn="ctr"/>
            <a:r>
              <a:rPr lang="en-US" sz="2800" b="1" baseline="0" dirty="0" smtClean="0">
                <a:solidFill>
                  <a:srgbClr val="000000"/>
                </a:solidFill>
              </a:rPr>
              <a:t> descent</a:t>
            </a:r>
            <a:endParaRPr lang="en-US" sz="2800" b="1" baseline="0" dirty="0">
              <a:solidFill>
                <a:srgbClr val="000000"/>
              </a:solidFill>
            </a:endParaRPr>
          </a:p>
        </p:txBody>
      </p:sp>
      <p:pic>
        <p:nvPicPr>
          <p:cNvPr id="7" name="Picture 6" descr="matlin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0498" y="656772"/>
            <a:ext cx="4303618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399442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000000"/>
                </a:solidFill>
                <a:hlinkClick r:id="rId2"/>
              </a:rPr>
              <a:t>http://www.anthro.ucdavis.edu/winterweb/html/UCD_classes/128/fox1.htm</a:t>
            </a:r>
            <a:endParaRPr lang="en-US" sz="800" baseline="0" dirty="0">
              <a:solidFill>
                <a:srgbClr val="000000"/>
              </a:solidFill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884" y="1679438"/>
            <a:ext cx="4361313" cy="38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7229" y="5820228"/>
            <a:ext cx="2055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/>
              <a:t>A </a:t>
            </a:r>
            <a:r>
              <a:rPr lang="en-US" baseline="0" dirty="0" err="1" smtClean="0"/>
              <a:t>matrilineage</a:t>
            </a:r>
            <a:endParaRPr lang="en-US" baseline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899886" y="1811049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Louis Henry Morgan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i="1" baseline="0" dirty="0" smtClean="0">
                <a:latin typeface="Arial" charset="0"/>
              </a:rPr>
              <a:t>The Beaver. . . 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899886" y="2930603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Franz Boas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baseline="0" dirty="0" smtClean="0">
                <a:latin typeface="Arial" charset="0"/>
              </a:rPr>
              <a:t>The Color of Seawater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899886" y="3997403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Bronislaw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Malinowski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baseline="0" dirty="0" smtClean="0">
                <a:latin typeface="Arial" charset="0"/>
              </a:rPr>
              <a:t>Mathematics and Physical Science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896256" y="5216603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W.H.R. Rivers</a:t>
            </a:r>
            <a:endParaRPr kumimoji="0" lang="en-US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baseline="0" dirty="0" smtClean="0">
                <a:latin typeface="Arial" charset="0"/>
              </a:rPr>
              <a:t>M.D.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399442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000000"/>
                </a:solidFill>
                <a:hlinkClick r:id="rId2"/>
              </a:rPr>
              <a:t>http://www.anthro.ucdavis.edu/winterweb/html/UCD_classes/128/fox1.htm</a:t>
            </a:r>
            <a:endParaRPr lang="en-US" sz="800" baseline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833776"/>
            <a:ext cx="574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0" dirty="0" smtClean="0"/>
              <a:t>Matrilineal, </a:t>
            </a:r>
            <a:r>
              <a:rPr lang="en-US" sz="2400" b="1" baseline="0" dirty="0" err="1" smtClean="0"/>
              <a:t>matri</a:t>
            </a:r>
            <a:r>
              <a:rPr lang="en-US" sz="2400" b="1" baseline="0" dirty="0" smtClean="0"/>
              <a:t>- or </a:t>
            </a:r>
            <a:r>
              <a:rPr lang="en-US" sz="2400" b="1" baseline="0" dirty="0" err="1" smtClean="0"/>
              <a:t>uxori</a:t>
            </a:r>
            <a:r>
              <a:rPr lang="en-US" sz="2400" b="1" baseline="0" dirty="0" smtClean="0"/>
              <a:t>-local</a:t>
            </a:r>
            <a:endParaRPr lang="en-US" sz="2400" b="1" baseline="0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50462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52600" y="2996625"/>
            <a:ext cx="2121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32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endParaRPr lang="en-US" sz="3200" b="1" baseline="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386942" y="5791200"/>
            <a:ext cx="3657600" cy="6096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5800" y="1614714"/>
            <a:ext cx="7848600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sz="4000" b="1" baseline="0" dirty="0" err="1" smtClean="0">
                <a:solidFill>
                  <a:srgbClr val="000000"/>
                </a:solidFill>
                <a:latin typeface="Arial" charset="0"/>
              </a:rPr>
              <a:t>postmarital</a:t>
            </a:r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" </a:t>
            </a:r>
          </a:p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residence patterns</a:t>
            </a:r>
          </a:p>
          <a:p>
            <a:pPr algn="ctr"/>
            <a:endParaRPr lang="en-US" sz="1050" b="1" baseline="0" dirty="0" smtClean="0">
              <a:solidFill>
                <a:srgbClr val="00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 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the woman's </a:t>
            </a:r>
            <a:r>
              <a:rPr lang="en-US" baseline="0" dirty="0" err="1" smtClean="0">
                <a:solidFill>
                  <a:srgbClr val="000000"/>
                </a:solidFill>
                <a:latin typeface="Arial" charset="0"/>
              </a:rPr>
              <a:t>matrilineage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patri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 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the man’s </a:t>
            </a:r>
            <a:r>
              <a:rPr lang="en-US" baseline="0" dirty="0" err="1" smtClean="0">
                <a:solidFill>
                  <a:srgbClr val="000000"/>
                </a:solidFill>
                <a:latin typeface="Arial" charset="0"/>
              </a:rPr>
              <a:t>patrilineage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uxori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 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the woman's parents)</a:t>
            </a:r>
            <a:endParaRPr lang="en-US" sz="2800" baseline="0" dirty="0" smtClean="0">
              <a:solidFill>
                <a:srgbClr val="00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viri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 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the man's parents)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ambi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 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either woman’s or man’s parents)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b="1" baseline="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[aka </a:t>
            </a:r>
            <a:r>
              <a:rPr lang="en-US" baseline="0" dirty="0" err="1" smtClean="0">
                <a:solidFill>
                  <a:srgbClr val="000000"/>
                </a:solidFill>
                <a:latin typeface="Arial" charset="0"/>
              </a:rPr>
              <a:t>bi</a:t>
            </a:r>
            <a:r>
              <a:rPr lang="en-US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] 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neo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 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(independent establishment of residence)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5800" y="1614714"/>
            <a:ext cx="7848600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sz="4000" b="1" baseline="0" dirty="0" err="1" smtClean="0">
                <a:solidFill>
                  <a:srgbClr val="000000"/>
                </a:solidFill>
                <a:latin typeface="Arial" charset="0"/>
              </a:rPr>
              <a:t>postmarital</a:t>
            </a:r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" </a:t>
            </a:r>
          </a:p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residence patterns</a:t>
            </a:r>
          </a:p>
          <a:p>
            <a:pPr algn="ctr"/>
            <a:endParaRPr lang="en-US" sz="1050" b="1" baseline="0" dirty="0" smtClean="0">
              <a:solidFill>
                <a:srgbClr val="00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ity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the woman's </a:t>
            </a:r>
            <a:r>
              <a:rPr lang="en-US" baseline="0" dirty="0" err="1" smtClean="0">
                <a:solidFill>
                  <a:srgbClr val="000000"/>
                </a:solidFill>
                <a:latin typeface="Arial" charset="0"/>
              </a:rPr>
              <a:t>matrilineage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patri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ity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 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the man’s </a:t>
            </a:r>
            <a:r>
              <a:rPr lang="en-US" baseline="0" dirty="0" err="1" smtClean="0">
                <a:solidFill>
                  <a:srgbClr val="000000"/>
                </a:solidFill>
                <a:latin typeface="Arial" charset="0"/>
              </a:rPr>
              <a:t>patrilineage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uxori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ity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the woman's parents)</a:t>
            </a:r>
            <a:endParaRPr lang="en-US" sz="2800" baseline="0" dirty="0" smtClean="0">
              <a:solidFill>
                <a:srgbClr val="00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viri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ity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	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the man's parents)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ambi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ity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(locale of either woman’s or man’s parents)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marL="682625" indent="-217488">
              <a:tabLst>
                <a:tab pos="2511425" algn="l"/>
              </a:tabLst>
            </a:pPr>
            <a:r>
              <a:rPr lang="en-US" b="1" baseline="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[aka </a:t>
            </a:r>
            <a:r>
              <a:rPr lang="en-US" baseline="0" dirty="0" err="1" smtClean="0">
                <a:solidFill>
                  <a:srgbClr val="000000"/>
                </a:solidFill>
                <a:latin typeface="Arial" charset="0"/>
              </a:rPr>
              <a:t>bi</a:t>
            </a:r>
            <a:r>
              <a:rPr lang="en-US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baseline="0" dirty="0" err="1" smtClean="0">
                <a:solidFill>
                  <a:srgbClr val="000000"/>
                </a:solidFill>
                <a:latin typeface="Arial" charset="0"/>
              </a:rPr>
              <a:t>ity</a:t>
            </a:r>
            <a:r>
              <a:rPr lang="en-US" baseline="0" dirty="0" smtClean="0">
                <a:solidFill>
                  <a:srgbClr val="FF0000"/>
                </a:solidFill>
                <a:latin typeface="Arial" charset="0"/>
              </a:rPr>
              <a:t>] </a:t>
            </a:r>
            <a:r>
              <a:rPr lang="en-US" sz="2800" baseline="0" dirty="0" smtClean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marL="682625" indent="-217488">
              <a:tabLst>
                <a:tab pos="2511425" algn="l"/>
              </a:tabLst>
            </a:pP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neo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ity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 		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(independent establishment of residence)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38201" y="990600"/>
            <a:ext cx="7315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kinship related suffixes </a:t>
            </a:r>
          </a:p>
          <a:p>
            <a:pPr algn="ctr"/>
            <a:endParaRPr lang="en-US" sz="800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lineal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(line of descent)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local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(place of “</a:t>
            </a:r>
            <a:r>
              <a:rPr lang="en-US" sz="2400" baseline="0" dirty="0" err="1" smtClean="0">
                <a:solidFill>
                  <a:srgbClr val="000000"/>
                </a:solidFill>
                <a:latin typeface="Arial" charset="0"/>
              </a:rPr>
              <a:t>postmarital</a:t>
            </a:r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” residence)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lateral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(behavioral bias toward)</a:t>
            </a:r>
          </a:p>
          <a:p>
            <a:pPr algn="ctr"/>
            <a:endParaRPr lang="en-US" sz="800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focal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(cultural hub)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archy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(who “rules”)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38201" y="990600"/>
            <a:ext cx="7315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kinship related suffixes </a:t>
            </a:r>
          </a:p>
          <a:p>
            <a:pPr algn="ctr"/>
            <a:endParaRPr lang="en-US" sz="800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lineal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(line of descent)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local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(place of “</a:t>
            </a:r>
            <a:r>
              <a:rPr lang="en-US" sz="2400" baseline="0" dirty="0" err="1" smtClean="0">
                <a:solidFill>
                  <a:srgbClr val="000000"/>
                </a:solidFill>
                <a:latin typeface="Arial" charset="0"/>
              </a:rPr>
              <a:t>postmarital</a:t>
            </a:r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” residence)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lateral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(behavioral bias toward)</a:t>
            </a:r>
          </a:p>
          <a:p>
            <a:pPr algn="ctr"/>
            <a:endParaRPr lang="en-US" sz="800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focal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(cultural hub)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archy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(who “rules”)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38201" y="990600"/>
            <a:ext cx="7315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kinship related suffixes </a:t>
            </a:r>
          </a:p>
          <a:p>
            <a:pPr algn="ctr"/>
            <a:endParaRPr lang="en-US" sz="800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patri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lineal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(line of descent)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patri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local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(place of “</a:t>
            </a:r>
            <a:r>
              <a:rPr lang="en-US" sz="2400" baseline="0" dirty="0" err="1" smtClean="0">
                <a:solidFill>
                  <a:srgbClr val="000000"/>
                </a:solidFill>
                <a:latin typeface="Arial" charset="0"/>
              </a:rPr>
              <a:t>postmarital</a:t>
            </a:r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” residence)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patri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lateral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(behavioral bias toward)</a:t>
            </a:r>
          </a:p>
          <a:p>
            <a:pPr algn="ctr"/>
            <a:endParaRPr lang="en-US" sz="800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patri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smtClean="0">
                <a:solidFill>
                  <a:srgbClr val="FF0000"/>
                </a:solidFill>
                <a:latin typeface="Arial" charset="0"/>
              </a:rPr>
              <a:t>focal</a:t>
            </a: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(cultural hub)</a:t>
            </a:r>
          </a:p>
          <a:p>
            <a:pPr algn="ctr"/>
            <a:endParaRPr lang="en-US" sz="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patri</a:t>
            </a:r>
            <a:r>
              <a:rPr lang="en-US" sz="2800" b="1" baseline="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en-US" sz="2800" b="1" baseline="0" dirty="0" err="1" smtClean="0">
                <a:solidFill>
                  <a:srgbClr val="FF0000"/>
                </a:solidFill>
                <a:latin typeface="Arial" charset="0"/>
              </a:rPr>
              <a:t>archy</a:t>
            </a:r>
            <a:endParaRPr lang="en-US" sz="2800" b="1" baseline="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(who “rules”)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38201" y="1614714"/>
            <a:ext cx="7315200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sz="4000" b="1" baseline="0" dirty="0" err="1" smtClean="0">
                <a:solidFill>
                  <a:srgbClr val="000000"/>
                </a:solidFill>
                <a:latin typeface="Arial" charset="0"/>
              </a:rPr>
              <a:t>postmarital</a:t>
            </a:r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" </a:t>
            </a:r>
          </a:p>
          <a:p>
            <a:pPr algn="ctr"/>
            <a:r>
              <a:rPr lang="en-US" sz="4000" b="1" baseline="0" dirty="0" smtClean="0">
                <a:solidFill>
                  <a:srgbClr val="000000"/>
                </a:solidFill>
                <a:latin typeface="Arial" charset="0"/>
              </a:rPr>
              <a:t>residence patterns</a:t>
            </a:r>
          </a:p>
          <a:p>
            <a:pPr algn="ctr"/>
            <a:endParaRPr lang="en-US" sz="105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matrilocal</a:t>
            </a:r>
            <a:endParaRPr lang="en-US" sz="2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patrilocal</a:t>
            </a:r>
            <a:endParaRPr lang="en-US" sz="2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uxorilocal</a:t>
            </a:r>
            <a:endParaRPr lang="en-US" sz="2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virilocal</a:t>
            </a:r>
            <a:endParaRPr lang="en-US" sz="2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ambilocal</a:t>
            </a:r>
            <a:endParaRPr lang="en-US" sz="2800" b="1" baseline="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400" baseline="0" dirty="0" err="1" smtClean="0">
                <a:solidFill>
                  <a:srgbClr val="000000"/>
                </a:solidFill>
                <a:latin typeface="Arial" charset="0"/>
              </a:rPr>
              <a:t>bilocal</a:t>
            </a:r>
            <a:r>
              <a:rPr lang="en-US" sz="2400" baseline="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algn="ctr"/>
            <a:r>
              <a:rPr lang="en-US" sz="2800" b="1" baseline="0" dirty="0" err="1" smtClean="0">
                <a:solidFill>
                  <a:srgbClr val="000000"/>
                </a:solidFill>
                <a:latin typeface="Arial" charset="0"/>
              </a:rPr>
              <a:t>neolocal</a:t>
            </a:r>
            <a:endParaRPr lang="en-US" sz="2800" b="1" baseline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399442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000000"/>
                </a:solidFill>
                <a:hlinkClick r:id="rId2"/>
              </a:rPr>
              <a:t>http://www.anthro.ucdavis.edu/winterweb/html/UCD_classes/128/fox1.htm</a:t>
            </a:r>
            <a:endParaRPr lang="en-US" sz="800" baseline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833776"/>
            <a:ext cx="4290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</a:rPr>
              <a:t>Matrilineal, </a:t>
            </a:r>
            <a:r>
              <a:rPr lang="en-US" baseline="0" dirty="0" err="1" smtClean="0">
                <a:solidFill>
                  <a:srgbClr val="000000"/>
                </a:solidFill>
              </a:rPr>
              <a:t>matri</a:t>
            </a:r>
            <a:r>
              <a:rPr lang="en-US" baseline="0" dirty="0" smtClean="0">
                <a:solidFill>
                  <a:srgbClr val="000000"/>
                </a:solidFill>
              </a:rPr>
              <a:t>- or </a:t>
            </a:r>
            <a:r>
              <a:rPr lang="en-US" baseline="0" dirty="0" err="1" smtClean="0">
                <a:solidFill>
                  <a:srgbClr val="000000"/>
                </a:solidFill>
              </a:rPr>
              <a:t>uxori</a:t>
            </a:r>
            <a:r>
              <a:rPr lang="en-US" baseline="0" dirty="0" smtClean="0">
                <a:solidFill>
                  <a:srgbClr val="000000"/>
                </a:solidFill>
              </a:rPr>
              <a:t>-local</a:t>
            </a:r>
            <a:endParaRPr lang="en-US" baseline="0" dirty="0">
              <a:solidFill>
                <a:srgbClr val="000000"/>
              </a:solidFill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50462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52600" y="2996625"/>
            <a:ext cx="2121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rgbClr val="000000"/>
                </a:solidFill>
                <a:latin typeface="Arial" charset="0"/>
              </a:rPr>
              <a:t>matri</a:t>
            </a:r>
            <a:r>
              <a:rPr lang="en-US" sz="32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endParaRPr lang="en-US" sz="3200" b="1" baseline="0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772400" cy="304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71600" y="6399442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000000"/>
                </a:solidFill>
                <a:hlinkClick r:id="rId3"/>
              </a:rPr>
              <a:t>http://www.boulder.net/~gillman/anthpaper/anthpap.html</a:t>
            </a:r>
            <a:endParaRPr lang="en-US" sz="800" baseline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6399442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000000"/>
                </a:solidFill>
                <a:hlinkClick r:id="rId2"/>
              </a:rPr>
              <a:t>http://www.boulder.net/~gillman/anthpaper/anthpap.html</a:t>
            </a:r>
            <a:endParaRPr lang="en-US" sz="800" baseline="0" dirty="0">
              <a:solidFill>
                <a:srgbClr val="000000"/>
              </a:solidFill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428625"/>
            <a:ext cx="7762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914400" y="3808273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Systems of Consanguinity and Affinity in the Human Family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b="1" i="1" baseline="0" dirty="0" smtClean="0">
                <a:latin typeface="Arial" charset="0"/>
              </a:rPr>
              <a:t>Ancient Society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899886" y="1995714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Louis Henry Morgan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51947" y="6399442"/>
            <a:ext cx="20345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http://en.wikipedia.org/wiki/Crow_kinship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8892"/>
            <a:ext cx="7772400" cy="175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5355587"/>
            <a:ext cx="6102953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4400" b="1" baseline="0" dirty="0" smtClean="0"/>
              <a:t>Matrilineal Kinship</a:t>
            </a:r>
            <a:endParaRPr lang="en-US" sz="4400" b="1" baseline="0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3124200"/>
            <a:ext cx="3962400" cy="15240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90772" y="3969660"/>
            <a:ext cx="1143000" cy="6531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29428" y="4100286"/>
            <a:ext cx="685800" cy="10051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3432048" y="4709886"/>
            <a:ext cx="301752" cy="304800"/>
          </a:xfrm>
          <a:prstGeom prst="triangle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33286"/>
            <a:ext cx="7772400" cy="36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5355587"/>
            <a:ext cx="6102953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4400" b="1" baseline="0" dirty="0" smtClean="0"/>
              <a:t>Matrilineal Kinship</a:t>
            </a:r>
            <a:endParaRPr lang="en-US" sz="4400" b="1" baseline="0" dirty="0"/>
          </a:p>
        </p:txBody>
      </p:sp>
      <p:sp>
        <p:nvSpPr>
          <p:cNvPr id="6" name="Rounded Rectangle 5"/>
          <p:cNvSpPr/>
          <p:nvPr/>
        </p:nvSpPr>
        <p:spPr>
          <a:xfrm>
            <a:off x="3868056" y="4176486"/>
            <a:ext cx="780144" cy="395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06770" y="3200400"/>
            <a:ext cx="1299030" cy="395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5355587"/>
            <a:ext cx="6102953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4400" b="1" baseline="0" dirty="0" smtClean="0"/>
              <a:t>Patrilineal Kinship</a:t>
            </a:r>
            <a:endParaRPr lang="en-US" sz="4400" b="1" baseline="0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89744"/>
            <a:ext cx="7772400" cy="37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868056" y="4176486"/>
            <a:ext cx="780144" cy="395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3172" y="4223658"/>
            <a:ext cx="762000" cy="395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chemeClr val="bg1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447800" y="1371600"/>
            <a:ext cx="3962400" cy="13716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33800" y="4419600"/>
            <a:ext cx="3962400" cy="13716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2905780"/>
            <a:ext cx="26260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2800" b="1" baseline="0" dirty="0" err="1" smtClean="0"/>
              <a:t>Patrilineage</a:t>
            </a:r>
            <a:endParaRPr lang="en-US" sz="2800" b="1" baseline="0" dirty="0"/>
          </a:p>
        </p:txBody>
      </p:sp>
      <p:sp>
        <p:nvSpPr>
          <p:cNvPr id="8" name="Rectangle 7"/>
          <p:cNvSpPr/>
          <p:nvPr/>
        </p:nvSpPr>
        <p:spPr>
          <a:xfrm>
            <a:off x="4419600" y="3791856"/>
            <a:ext cx="2702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2800" b="1" baseline="0" dirty="0" err="1" smtClean="0"/>
              <a:t>Matrilineage</a:t>
            </a:r>
            <a:endParaRPr lang="en-US" sz="2800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519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615510" y="4209144"/>
            <a:ext cx="228600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3836" y="4648200"/>
            <a:ext cx="5981125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4400" b="1" baseline="0" dirty="0" smtClean="0"/>
              <a:t>Patrilineal Kinship</a:t>
            </a:r>
            <a:endParaRPr lang="en-US" sz="4400" b="1" baseline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104572" y="3657600"/>
            <a:ext cx="48768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8514" y="2009322"/>
            <a:ext cx="173736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57086" y="1723572"/>
            <a:ext cx="192024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5355587"/>
            <a:ext cx="5020926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3600" b="1" baseline="0" dirty="0" smtClean="0"/>
              <a:t>Patrilineal Kinship</a:t>
            </a:r>
            <a:endParaRPr lang="en-US" sz="3600" b="1" baseline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chemeClr val="bg1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367970" y="2042886"/>
            <a:ext cx="210312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4611469"/>
            <a:ext cx="5020926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3600" b="1" baseline="0" dirty="0" smtClean="0"/>
              <a:t>Patrilineal Kinship</a:t>
            </a:r>
            <a:endParaRPr lang="en-US" sz="3600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ian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671286"/>
            <a:ext cx="5170429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5170" y="6399442"/>
            <a:ext cx="5486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hlinkClick r:id="rId3"/>
              </a:rPr>
              <a:t>http://www.umanitoba.ca/faculties/arts/anthropology/tutor/descent/unilineal/patri01.html</a:t>
            </a:r>
            <a:endParaRPr lang="en-US" sz="800" baseline="0" dirty="0"/>
          </a:p>
        </p:txBody>
      </p:sp>
      <p:sp>
        <p:nvSpPr>
          <p:cNvPr id="7" name="Rectangle 6"/>
          <p:cNvSpPr/>
          <p:nvPr/>
        </p:nvSpPr>
        <p:spPr>
          <a:xfrm>
            <a:off x="5867400" y="2286000"/>
            <a:ext cx="23823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baseline="0" dirty="0" smtClean="0"/>
              <a:t>Patrilineal </a:t>
            </a:r>
          </a:p>
          <a:p>
            <a:pPr algn="ctr"/>
            <a:r>
              <a:rPr lang="en-US" baseline="0" dirty="0" smtClean="0"/>
              <a:t>(agnatic)</a:t>
            </a:r>
          </a:p>
          <a:p>
            <a:pPr algn="ctr"/>
            <a:r>
              <a:rPr lang="en-US" sz="2800" b="1" baseline="0" dirty="0" smtClean="0"/>
              <a:t> descent</a:t>
            </a:r>
            <a:endParaRPr lang="en-US" sz="2800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5170" y="6399442"/>
            <a:ext cx="5486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hlinkClick r:id="rId2"/>
              </a:rPr>
              <a:t>http://www.umanitoba.ca/faculties/arts/anthropology/tutor/descent/unilineal/patri01.html</a:t>
            </a:r>
            <a:endParaRPr lang="en-US" sz="800" baseline="0" dirty="0"/>
          </a:p>
        </p:txBody>
      </p:sp>
      <p:sp>
        <p:nvSpPr>
          <p:cNvPr id="4" name="Rectangle 3"/>
          <p:cNvSpPr/>
          <p:nvPr/>
        </p:nvSpPr>
        <p:spPr>
          <a:xfrm>
            <a:off x="5828927" y="2286000"/>
            <a:ext cx="245932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baseline="0" dirty="0" smtClean="0"/>
              <a:t>Matrilineal </a:t>
            </a:r>
          </a:p>
          <a:p>
            <a:pPr algn="ctr"/>
            <a:r>
              <a:rPr lang="en-US" baseline="0" dirty="0" smtClean="0"/>
              <a:t>(uterine)</a:t>
            </a:r>
          </a:p>
          <a:p>
            <a:pPr algn="ctr"/>
            <a:r>
              <a:rPr lang="en-US" sz="2800" b="1" baseline="0" dirty="0" smtClean="0"/>
              <a:t> descent</a:t>
            </a:r>
            <a:endParaRPr lang="en-US" sz="2800" b="1" baseline="0" dirty="0"/>
          </a:p>
        </p:txBody>
      </p:sp>
      <p:pic>
        <p:nvPicPr>
          <p:cNvPr id="7" name="Picture 6" descr="matlin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0498" y="656772"/>
            <a:ext cx="4303618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ian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1" y="671286"/>
            <a:ext cx="5170429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5170" y="6399442"/>
            <a:ext cx="5486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hlinkClick r:id="rId3"/>
              </a:rPr>
              <a:t>http://www.umanitoba.ca/faculties/arts/anthropology/tutor/descent/unilineal/patri01.html</a:t>
            </a:r>
            <a:endParaRPr lang="en-US" sz="800" baseline="0" dirty="0"/>
          </a:p>
        </p:txBody>
      </p:sp>
      <p:sp>
        <p:nvSpPr>
          <p:cNvPr id="7" name="Rectangle 6"/>
          <p:cNvSpPr/>
          <p:nvPr/>
        </p:nvSpPr>
        <p:spPr>
          <a:xfrm>
            <a:off x="2622053" y="1437121"/>
            <a:ext cx="17540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0" dirty="0" smtClean="0"/>
              <a:t>Patrilineal </a:t>
            </a:r>
          </a:p>
          <a:p>
            <a:pPr algn="ctr"/>
            <a:r>
              <a:rPr lang="en-US" sz="1600" baseline="0" dirty="0" smtClean="0"/>
              <a:t>(agnatic)</a:t>
            </a:r>
          </a:p>
          <a:p>
            <a:pPr algn="ctr"/>
            <a:r>
              <a:rPr lang="en-US" b="1" baseline="0" dirty="0" smtClean="0"/>
              <a:t> descent</a:t>
            </a:r>
            <a:endParaRPr lang="en-US" b="1" baseline="0" dirty="0"/>
          </a:p>
        </p:txBody>
      </p:sp>
      <p:pic>
        <p:nvPicPr>
          <p:cNvPr id="8" name="Picture 7" descr="matlin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3896" y="791028"/>
            <a:ext cx="4303618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6086" y="1433286"/>
            <a:ext cx="18101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0" dirty="0" smtClean="0"/>
              <a:t>Matrilineal </a:t>
            </a:r>
          </a:p>
          <a:p>
            <a:pPr algn="ctr"/>
            <a:r>
              <a:rPr lang="en-US" sz="1600" baseline="0" dirty="0" smtClean="0"/>
              <a:t>(uterine)</a:t>
            </a:r>
          </a:p>
          <a:p>
            <a:pPr algn="ctr"/>
            <a:r>
              <a:rPr lang="en-US" b="1" baseline="0" dirty="0" smtClean="0"/>
              <a:t> descent</a:t>
            </a:r>
            <a:endParaRPr lang="en-US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399442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000000"/>
                </a:solidFill>
                <a:hlinkClick r:id="rId2"/>
              </a:rPr>
              <a:t>http://www.anthro.ucdavis.edu/winterweb/html/UCD_classes/128/fox1.htm</a:t>
            </a:r>
            <a:endParaRPr lang="en-US" sz="800" baseline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7229" y="5820228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</a:rPr>
              <a:t>A </a:t>
            </a:r>
            <a:r>
              <a:rPr lang="en-US" baseline="0" dirty="0" err="1" smtClean="0">
                <a:solidFill>
                  <a:srgbClr val="000000"/>
                </a:solidFill>
              </a:rPr>
              <a:t>patrilineage</a:t>
            </a:r>
            <a:endParaRPr lang="en-US" baseline="0" dirty="0">
              <a:solidFill>
                <a:srgbClr val="000000"/>
              </a:solidFill>
            </a:endParaRP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9" y="1676400"/>
            <a:ext cx="525951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399442"/>
            <a:ext cx="640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000000"/>
                </a:solidFill>
                <a:hlinkClick r:id="rId2"/>
              </a:rPr>
              <a:t>http://www.anthro.ucdavis.edu/winterweb/html/UCD_classes/128/fox1.htm</a:t>
            </a:r>
            <a:endParaRPr lang="en-US" sz="800" baseline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0769" y="5820228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</a:rPr>
              <a:t>patrilineal, </a:t>
            </a:r>
            <a:r>
              <a:rPr lang="en-US" baseline="0" dirty="0" err="1" smtClean="0">
                <a:solidFill>
                  <a:srgbClr val="000000"/>
                </a:solidFill>
              </a:rPr>
              <a:t>patrilocal</a:t>
            </a:r>
            <a:endParaRPr lang="en-US" baseline="0" dirty="0">
              <a:solidFill>
                <a:srgbClr val="000000"/>
              </a:solidFill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63" y="1524000"/>
            <a:ext cx="61305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32904" y="2738997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rgbClr val="000000"/>
                </a:solidFill>
                <a:latin typeface="Arial" charset="0"/>
              </a:rPr>
              <a:t>patri</a:t>
            </a:r>
            <a:r>
              <a:rPr lang="en-US" sz="3200" b="1" baseline="0" dirty="0" err="1" smtClean="0">
                <a:solidFill>
                  <a:srgbClr val="FF0000"/>
                </a:solidFill>
                <a:latin typeface="Arial" charset="0"/>
              </a:rPr>
              <a:t>local</a:t>
            </a:r>
            <a:endParaRPr lang="en-US" sz="3200" b="1" baseline="0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5170" y="6399442"/>
            <a:ext cx="5486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aseline="0" dirty="0" smtClean="0">
                <a:hlinkClick r:id="rId2"/>
              </a:rPr>
              <a:t>http://www.umanitoba.ca/faculties/arts/anthropology/tutor/descent/unilineal/patri01.html</a:t>
            </a:r>
            <a:endParaRPr lang="en-US" sz="800" baseline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42572" y="2514600"/>
          <a:ext cx="6477000" cy="2495550"/>
        </p:xfrm>
        <a:graphic>
          <a:graphicData uri="http://schemas.openxmlformats.org/drawingml/2006/table">
            <a:tbl>
              <a:tblPr/>
              <a:tblGrid>
                <a:gridCol w="2159000"/>
                <a:gridCol w="2159000"/>
                <a:gridCol w="2159000"/>
              </a:tblGrid>
              <a:tr h="4991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Descent rule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Number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Percentage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Patrilineal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60%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Matrilineal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30%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Dual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10%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100%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1182912" y="5315856"/>
            <a:ext cx="6764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Incidence of Descent Rules among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Unilineal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Societies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Source: 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Murdock 1949:59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chemeClr val="bg1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301" y="475344"/>
            <a:ext cx="150607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04572" y="4071258"/>
            <a:ext cx="48768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17092" y="2347686"/>
            <a:ext cx="2087880" cy="301752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447800" y="1371600"/>
            <a:ext cx="3962400" cy="13716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419600"/>
            <a:ext cx="3962400" cy="13716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2905780"/>
            <a:ext cx="26260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2800" b="1" baseline="0" dirty="0" err="1" smtClean="0">
                <a:solidFill>
                  <a:srgbClr val="000000"/>
                </a:solidFill>
              </a:rPr>
              <a:t>Patrilineage</a:t>
            </a:r>
            <a:endParaRPr lang="en-US" sz="2800" b="1" baseline="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791856"/>
            <a:ext cx="2702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2800" b="1" baseline="0" dirty="0" err="1" smtClean="0">
                <a:solidFill>
                  <a:srgbClr val="000000"/>
                </a:solidFill>
              </a:rPr>
              <a:t>Matrilineage</a:t>
            </a:r>
            <a:endParaRPr lang="en-US" sz="2800" b="1" baseline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02253" y="6399442"/>
            <a:ext cx="21339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http://en.wikipedia.org/wiki/Omaha_kinship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7368"/>
            <a:ext cx="7772400" cy="18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3836" y="5373731"/>
            <a:ext cx="5981125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4400" b="1" baseline="0" dirty="0" smtClean="0"/>
              <a:t>Patrilineal Kinship</a:t>
            </a:r>
            <a:endParaRPr lang="en-US" sz="4400" b="1" baseline="0" dirty="0"/>
          </a:p>
        </p:txBody>
      </p:sp>
      <p:sp>
        <p:nvSpPr>
          <p:cNvPr id="7" name="Rounded Rectangle 6"/>
          <p:cNvSpPr/>
          <p:nvPr/>
        </p:nvSpPr>
        <p:spPr>
          <a:xfrm>
            <a:off x="1995714" y="3138714"/>
            <a:ext cx="3962400" cy="15240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522762" y="4709886"/>
            <a:ext cx="301752" cy="304800"/>
          </a:xfrm>
          <a:prstGeom prst="triangle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4129314"/>
            <a:ext cx="685800" cy="10051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4027716"/>
            <a:ext cx="1143000" cy="6531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51947" y="6399442"/>
            <a:ext cx="20345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http://en.wikipedia.org/wiki/Crow_kinship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8892"/>
            <a:ext cx="7772400" cy="175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5355587"/>
            <a:ext cx="6102953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D45116"/>
            </a:solidFill>
          </a:ln>
        </p:spPr>
        <p:txBody>
          <a:bodyPr wrap="none">
            <a:spAutoFit/>
          </a:bodyPr>
          <a:lstStyle/>
          <a:p>
            <a:r>
              <a:rPr lang="en-US" sz="4400" b="1" baseline="0" dirty="0" smtClean="0">
                <a:solidFill>
                  <a:srgbClr val="000000"/>
                </a:solidFill>
              </a:rPr>
              <a:t>Matrilineal Kinship</a:t>
            </a:r>
            <a:endParaRPr lang="en-US" sz="4400" b="1" baseline="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3124200"/>
            <a:ext cx="3962400" cy="15240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90772" y="3969660"/>
            <a:ext cx="1143000" cy="6531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29428" y="4100286"/>
            <a:ext cx="685800" cy="10051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432048" y="4709886"/>
            <a:ext cx="301752" cy="304800"/>
          </a:xfrm>
          <a:prstGeom prst="triangle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90750" y="1440180"/>
          <a:ext cx="4762500" cy="3977640"/>
        </p:xfrm>
        <a:graphic>
          <a:graphicData uri="http://schemas.openxmlformats.org/drawingml/2006/table">
            <a:tbl>
              <a:tblPr/>
              <a:tblGrid>
                <a:gridCol w="1587500"/>
                <a:gridCol w="1587500"/>
                <a:gridCol w="15875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Term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Kin Type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Dani Term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Father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/>
                        <a:t>Opaije 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b="1"/>
                        <a:t>Uncle 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FB</a:t>
                      </a:r>
                      <a:r>
                        <a:rPr lang="en-US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MB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/>
                        <a:t>Ami 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b="1"/>
                        <a:t>Cousin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MBS</a:t>
                      </a:r>
                      <a:r>
                        <a:rPr lang="en-US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FBS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1"/>
                        <a:t>Oe 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MZS </a:t>
                      </a:r>
                      <a:endParaRPr lang="en-US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Brother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</a:t>
                      </a:r>
                      <a:r>
                        <a:rPr lang="en-US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Cousin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FZS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/>
                        <a:t>Ejak 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b="1"/>
                        <a:t>Nephew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ZS</a:t>
                      </a:r>
                      <a:r>
                        <a:rPr lang="en-US"/>
                        <a:t>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BS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/>
                        <a:t>Abut 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Son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 </a:t>
                      </a:r>
                      <a:endParaRPr lang="en-US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95600" y="5791200"/>
            <a:ext cx="3441135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hlinkClick r:id="rId2"/>
              </a:rPr>
              <a:t>Dani</a:t>
            </a:r>
            <a:r>
              <a:rPr lang="en-US" b="1" dirty="0" smtClean="0">
                <a:hlinkClick r:id="rId2"/>
              </a:rPr>
              <a:t> Kin Terms</a:t>
            </a:r>
            <a:r>
              <a:rPr lang="en-US" dirty="0" smtClean="0"/>
              <a:t> -- Brian </a:t>
            </a:r>
            <a:r>
              <a:rPr lang="en-US" dirty="0" err="1" smtClean="0"/>
              <a:t>Schwimmer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615510" y="4452258"/>
            <a:ext cx="2286000" cy="3048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429000" y="1494972"/>
            <a:ext cx="2057400" cy="36576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29000" y="1843314"/>
            <a:ext cx="2057400" cy="656772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3391647" y="6399442"/>
            <a:ext cx="2355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baseline="0" dirty="0" smtClean="0">
                <a:solidFill>
                  <a:srgbClr val="FFFFFF"/>
                </a:solidFill>
                <a:latin typeface="Arial" charset="0"/>
                <a:hlinkClick r:id="rId2"/>
              </a:rPr>
              <a:t>http://anthro.palomar.edu/kinship/kinship_6.htm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5388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653970" y="4085772"/>
            <a:ext cx="1905000" cy="1600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765935"/>
          <a:ext cx="6096000" cy="332613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Kinterm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Kintype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AAA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Baba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Kardesh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Okul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Emme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FB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Dayi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MB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Emme Okul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FBS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Dayi Okul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MBS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Yiken</a:t>
                      </a:r>
                      <a:endParaRPr lang="en-US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BS, ZS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1371600" y="534939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Turkish Kin terms Designated by Kin Types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Male Terms Only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6172200"/>
            <a:ext cx="390683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2"/>
              </a:rPr>
              <a:t>Turkish kin terms</a:t>
            </a:r>
            <a:r>
              <a:rPr lang="en-US" b="1" dirty="0" smtClean="0"/>
              <a:t> -- </a:t>
            </a:r>
            <a:r>
              <a:rPr lang="en-US" b="1" dirty="0" smtClean="0">
                <a:hlinkClick r:id="rId3"/>
              </a:rPr>
              <a:t>Brian </a:t>
            </a:r>
            <a:r>
              <a:rPr lang="en-US" b="1" dirty="0" err="1" smtClean="0">
                <a:hlinkClick r:id="rId3"/>
              </a:rPr>
              <a:t>Schwimmer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148840"/>
          <a:ext cx="6096000" cy="25603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Modern English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Kin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Old English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888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Father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Faeder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Mother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Modor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n-US" b="1"/>
                        <a:t>Uncle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FB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Faedera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A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MB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Eam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8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n-US" b="1"/>
                        <a:t>Aunt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Fathu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8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Modrige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4600" y="5791200"/>
            <a:ext cx="4029436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2"/>
              </a:rPr>
              <a:t>Old English kin terms</a:t>
            </a:r>
            <a:r>
              <a:rPr lang="en-US" dirty="0" smtClean="0"/>
              <a:t> -- </a:t>
            </a:r>
            <a:r>
              <a:rPr lang="en-US" dirty="0" smtClean="0">
                <a:hlinkClick r:id="rId3"/>
              </a:rPr>
              <a:t>Brian </a:t>
            </a:r>
            <a:r>
              <a:rPr lang="en-US" dirty="0" err="1" smtClean="0">
                <a:hlinkClick r:id="rId3"/>
              </a:rPr>
              <a:t>Schwimmer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635" y="667656"/>
            <a:ext cx="386080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2051"/>
          <p:cNvSpPr>
            <a:spLocks noChangeArrowheads="1"/>
          </p:cNvSpPr>
          <p:nvPr/>
        </p:nvSpPr>
        <p:spPr bwMode="auto">
          <a:xfrm>
            <a:off x="8064" y="0"/>
            <a:ext cx="9144000" cy="6858000"/>
          </a:xfrm>
          <a:prstGeom prst="rect">
            <a:avLst/>
          </a:prstGeom>
          <a:solidFill>
            <a:srgbClr val="D4511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kumimoji="1" lang="en-US" sz="4400" b="1" i="1" baseline="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805" y="5548086"/>
            <a:ext cx="196184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sz="2400" b="1" i="1" kern="0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Tim Roufs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900" b="1" kern="0" baseline="0" dirty="0" smtClean="0">
                <a:solidFill>
                  <a:srgbClr val="000000"/>
                </a:solidFill>
                <a:latin typeface="Arial" charset="0"/>
              </a:rPr>
              <a:t>© 2010</a:t>
            </a:r>
            <a:endParaRPr kumimoji="1" lang="en-US" sz="900" kern="0" baseline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717899"/>
            <a:ext cx="7315200" cy="2215991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54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Kinship and Descent</a:t>
            </a:r>
          </a:p>
          <a:p>
            <a:pPr marL="2400300" indent="-2400300" algn="ctr" eaLnBrk="0" hangingPunct="0">
              <a:defRPr/>
            </a:pPr>
            <a:r>
              <a:rPr kumimoji="1" lang="en-US" sz="2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including</a:t>
            </a:r>
          </a:p>
          <a:p>
            <a:pPr marL="2400300" indent="-2400300" algn="ctr" eaLnBrk="0" hangingPunct="0">
              <a:defRPr/>
            </a:pPr>
            <a:r>
              <a:rPr kumimoji="1" lang="en-US" sz="2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kinship symbols </a:t>
            </a:r>
          </a:p>
          <a:p>
            <a:pPr marL="2400300" indent="-2400300" algn="ctr" eaLnBrk="0" hangingPunct="0">
              <a:defRPr/>
            </a:pPr>
            <a:r>
              <a:rPr kumimoji="1" lang="en-US" sz="2800" b="1" i="1" baseline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and notation conventions</a:t>
            </a:r>
            <a:endParaRPr kumimoji="1" lang="en-US" sz="2800" b="1" i="1" baseline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D451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D451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D451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D451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D451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D451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D451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D451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Designs\MEADOW.POT</Template>
  <TotalTime>8992</TotalTime>
  <Words>831</Words>
  <Application>Microsoft Office PowerPoint</Application>
  <PresentationFormat>On-screen Show (4:3)</PresentationFormat>
  <Paragraphs>385</Paragraphs>
  <Slides>96</Slides>
  <Notes>3</Notes>
  <HiddenSlides>20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96</vt:i4>
      </vt:variant>
    </vt:vector>
  </HeadingPairs>
  <TitlesOfParts>
    <vt:vector size="107" baseType="lpstr">
      <vt:lpstr>Meadow</vt:lpstr>
      <vt:lpstr>Default Design</vt:lpstr>
      <vt:lpstr>41_Default Design</vt:lpstr>
      <vt:lpstr>4_Default Design</vt:lpstr>
      <vt:lpstr>5_Default Design</vt:lpstr>
      <vt:lpstr>7_Default Design</vt:lpstr>
      <vt:lpstr>2_Default Design</vt:lpstr>
      <vt:lpstr>9_Default Design</vt:lpstr>
      <vt:lpstr>3_Meadow</vt:lpstr>
      <vt:lpstr>1_Default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436</cp:revision>
  <dcterms:created xsi:type="dcterms:W3CDTF">2000-06-25T20:57:16Z</dcterms:created>
  <dcterms:modified xsi:type="dcterms:W3CDTF">2010-06-17T04:26:57Z</dcterms:modified>
</cp:coreProperties>
</file>