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3" r:id="rId1"/>
    <p:sldMasterId id="2147483709" r:id="rId2"/>
    <p:sldMasterId id="2147483721" r:id="rId3"/>
    <p:sldMasterId id="2147483733" r:id="rId4"/>
    <p:sldMasterId id="2147483745" r:id="rId5"/>
    <p:sldMasterId id="2147483757" r:id="rId6"/>
    <p:sldMasterId id="2147483769" r:id="rId7"/>
    <p:sldMasterId id="2147483817" r:id="rId8"/>
    <p:sldMasterId id="2147483925" r:id="rId9"/>
    <p:sldMasterId id="2147483937" r:id="rId10"/>
  </p:sldMasterIdLst>
  <p:notesMasterIdLst>
    <p:notesMasterId r:id="rId51"/>
  </p:notesMasterIdLst>
  <p:sldIdLst>
    <p:sldId id="650" r:id="rId11"/>
    <p:sldId id="571" r:id="rId12"/>
    <p:sldId id="646" r:id="rId13"/>
    <p:sldId id="647" r:id="rId14"/>
    <p:sldId id="491" r:id="rId15"/>
    <p:sldId id="622" r:id="rId16"/>
    <p:sldId id="618" r:id="rId17"/>
    <p:sldId id="617" r:id="rId18"/>
    <p:sldId id="648" r:id="rId19"/>
    <p:sldId id="619" r:id="rId20"/>
    <p:sldId id="651" r:id="rId21"/>
    <p:sldId id="649" r:id="rId22"/>
    <p:sldId id="494" r:id="rId23"/>
    <p:sldId id="652" r:id="rId24"/>
    <p:sldId id="495" r:id="rId25"/>
    <p:sldId id="653" r:id="rId26"/>
    <p:sldId id="579" r:id="rId27"/>
    <p:sldId id="496" r:id="rId28"/>
    <p:sldId id="500" r:id="rId29"/>
    <p:sldId id="573" r:id="rId30"/>
    <p:sldId id="541" r:id="rId31"/>
    <p:sldId id="581" r:id="rId32"/>
    <p:sldId id="574" r:id="rId33"/>
    <p:sldId id="542" r:id="rId34"/>
    <p:sldId id="655" r:id="rId35"/>
    <p:sldId id="654" r:id="rId36"/>
    <p:sldId id="593" r:id="rId37"/>
    <p:sldId id="656" r:id="rId38"/>
    <p:sldId id="575" r:id="rId39"/>
    <p:sldId id="543" r:id="rId40"/>
    <p:sldId id="658" r:id="rId41"/>
    <p:sldId id="659" r:id="rId42"/>
    <p:sldId id="657" r:id="rId43"/>
    <p:sldId id="580" r:id="rId44"/>
    <p:sldId id="501" r:id="rId45"/>
    <p:sldId id="498" r:id="rId46"/>
    <p:sldId id="497" r:id="rId47"/>
    <p:sldId id="499" r:id="rId48"/>
    <p:sldId id="489" r:id="rId49"/>
    <p:sldId id="372" r:id="rId50"/>
  </p:sldIdLst>
  <p:sldSz cx="10287000" cy="6858000" type="35mm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umimoji="1" sz="3200" kern="1200">
        <a:solidFill>
          <a:srgbClr val="0C0600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umimoji="1" sz="3200" kern="1200">
        <a:solidFill>
          <a:srgbClr val="0C0600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umimoji="1" sz="3200" kern="1200">
        <a:solidFill>
          <a:srgbClr val="0C0600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umimoji="1" sz="3200" kern="1200">
        <a:solidFill>
          <a:srgbClr val="0C0600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umimoji="1" sz="3200" kern="1200">
        <a:solidFill>
          <a:srgbClr val="0C06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3200" kern="1200">
        <a:solidFill>
          <a:srgbClr val="0C06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3200" kern="1200">
        <a:solidFill>
          <a:srgbClr val="0C06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3200" kern="1200">
        <a:solidFill>
          <a:srgbClr val="0C06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3200" kern="1200">
        <a:solidFill>
          <a:srgbClr val="0C06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B99"/>
    <a:srgbClr val="FFFFFF"/>
    <a:srgbClr val="FF0000"/>
    <a:srgbClr val="B2B2B2"/>
    <a:srgbClr val="0C0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96" autoAdjust="0"/>
    <p:restoredTop sz="94667" autoAdjust="0"/>
  </p:normalViewPr>
  <p:slideViewPr>
    <p:cSldViewPr snapToObjects="1">
      <p:cViewPr>
        <p:scale>
          <a:sx n="66" d="100"/>
          <a:sy n="66" d="100"/>
        </p:scale>
        <p:origin x="-996" y="-180"/>
      </p:cViewPr>
      <p:guideLst>
        <p:guide orient="horz" pos="2256"/>
        <p:guide pos="32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37" d="100"/>
          <a:sy n="37" d="100"/>
        </p:scale>
        <p:origin x="-147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i="1" smtClean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1" smtClean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i="1" smtClean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1" smtClean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26035147-203C-4753-BE88-B432D1DC4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968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B47BD61-927D-4C4D-9086-F7A7671EBFA4}" type="slidenum">
              <a:rPr lang="en-US" sz="1200" b="1" kern="1200">
                <a:solidFill>
                  <a:prstClr val="black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 b="1" kern="1200">
              <a:solidFill>
                <a:prstClr val="black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82880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6858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886200"/>
            <a:ext cx="72009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0100" y="6229350"/>
            <a:ext cx="21717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3300" y="6229350"/>
            <a:ext cx="32004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229350"/>
            <a:ext cx="20574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0E226F8C-2446-442A-9B41-1C699D969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23DC1-D9AB-4233-AC47-A174BDCD9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76A6DF0-7DDC-45C7-9D42-2E13D6976C33}" type="slidenum">
              <a:rPr lang="en-US" sz="14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A0EAD76-1DBF-4CC0-B23A-F79E49F7331A}" type="slidenum">
              <a:rPr lang="en-US" sz="14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3EBBD9F-2043-460E-9120-905626338038}" type="slidenum">
              <a:rPr lang="en-US" sz="14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862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981200"/>
            <a:ext cx="42862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B9806B0-BF56-4137-AE8C-2957A4DD633D}" type="slidenum">
              <a:rPr lang="en-US" sz="14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D2A2D4BF-9C3A-495A-AE5B-E2E874E376C0}" type="slidenum">
              <a:rPr lang="en-US" sz="14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B16EA88-0A37-4675-A676-CB7F3615E3EA}" type="slidenum">
              <a:rPr lang="en-US" sz="14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27E9684-89A1-4A72-A535-23579083865D}" type="slidenum">
              <a:rPr lang="en-US" sz="14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D02DBBB-E9B9-4DF6-A18F-6274BC970B36}" type="slidenum">
              <a:rPr lang="en-US" sz="14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B3AF36A-0EDB-48CF-83C2-9D890117A020}" type="slidenum">
              <a:rPr lang="en-US" sz="14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7D8D699-7AD3-45D6-A009-797DAA781F77}" type="slidenum">
              <a:rPr lang="en-US" sz="14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0925" y="228600"/>
            <a:ext cx="2314575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791325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61326-666C-4C3D-9FCA-58C6A908B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7" y="609600"/>
            <a:ext cx="2185988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38651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E6B8B15-0AAF-4D4D-A96D-A312A4E4C8C0}" type="slidenum">
              <a:rPr lang="en-US" sz="14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71525" y="1981200"/>
            <a:ext cx="428625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981200"/>
            <a:ext cx="428625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A76B88A-E34B-40A5-BFE5-20095F4A54AC}" type="slidenum">
              <a:rPr lang="en-US" sz="14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82880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6858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886200"/>
            <a:ext cx="72009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0100" y="6229350"/>
            <a:ext cx="21717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3300" y="6229350"/>
            <a:ext cx="320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229350"/>
            <a:ext cx="2057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EA6D19DD-FF1B-46DE-AEAE-16C586946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05F08-450B-4AFB-B344-DEF027363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98989-F341-430D-BB6D-7CE15FBC1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25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4C0C1-4499-426B-BAC7-4560812DB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B5E8A-5AC3-4829-9CF9-0A5544514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160EF-4843-4FBC-9E14-603553A24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AC555-87B9-4B38-A5A5-00707993B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90FF0-3D24-4355-ABFC-410A4AC06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98BCA-6413-455A-B02A-8359A00CA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5AF5-C8EF-45BF-900D-DF4FFF571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C8068-ADEF-4489-9FFA-3C8377DBB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0925" y="228600"/>
            <a:ext cx="2314575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791325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CB34A-DBBA-4547-A2AD-6D79B3F12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82880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6858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886200"/>
            <a:ext cx="72009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0100" y="6229350"/>
            <a:ext cx="21717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3300" y="6229350"/>
            <a:ext cx="320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229350"/>
            <a:ext cx="2057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F4BB49B8-1658-4939-8DD8-732562037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B0C6B-1293-4C47-948F-F16ABC7B9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67F96-DEE3-47EC-ACEC-916F542FA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25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630EE-B4D1-4C04-9428-BA3C8520A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C94FC-88C4-4726-9AD1-D82C7517C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C36DF-9438-46EF-BAD6-8EDAA24F3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AC895-8245-4364-A038-F7884C123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4DD86-DEC7-4283-87BE-0DEFA706B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AD325-A7C2-48FA-8555-8CBD0F855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137F2-8445-4FA1-92F1-729D846D4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53EAB-0ECB-441A-98D8-FCF61BF07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0925" y="228600"/>
            <a:ext cx="2314575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791325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33E49-B0CE-44C6-8A97-982A88B77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82880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6858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886200"/>
            <a:ext cx="72009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0100" y="6229350"/>
            <a:ext cx="21717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3300" y="6229350"/>
            <a:ext cx="320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229350"/>
            <a:ext cx="2057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E2EBEFAC-EC7C-46D9-868D-00F29FB61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B7C5D-0E69-43AD-82AB-F9846D78A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AFEBD-534B-45B4-9890-7477D89E7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25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1D2B3-4C76-4539-A431-119AE5887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16E48-3B70-4BAC-B60D-2AF268FFE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BAC44-E03D-47EF-B8D7-DDB714A36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25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6F070-16DF-4431-9BC0-404474855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17B76-2788-409F-A011-ED2A4E4A5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4F6CF-90B1-40BF-B2F3-DF3DC880D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BA89D-0F9D-4E23-ABAC-A0F9A68D3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7FE12-493B-4285-8D73-D2F681438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0925" y="228600"/>
            <a:ext cx="2314575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791325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9A2A4-ACB3-497A-AC34-4D47C0D00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82880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6858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886200"/>
            <a:ext cx="72009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0100" y="6229350"/>
            <a:ext cx="21717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3300" y="6229350"/>
            <a:ext cx="320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229350"/>
            <a:ext cx="2057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71E684E0-AB0E-4996-AFA9-03DA74EC6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5E814-7801-4289-B62B-90773C9E0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03EAF-0EE0-4E89-9871-9F5828195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25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B6A44-10C2-490C-9ED5-989897B6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0581A-62C7-49C3-9713-32DAE6D5C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90FB2-C7A1-4030-9531-7EA13783E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2E161-085E-4CDF-BBFB-3637B20D7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9990B-C632-4606-B705-6FF0C0310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AF435-697A-4DDB-99E8-8343C535D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FE321-F4F0-490B-8F4D-ADAF032B5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1813F-50BB-42FB-9F6C-2C7837C0E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0925" y="228600"/>
            <a:ext cx="2314575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791325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F10A2-3FD6-44FA-8EE9-407FFCDD4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82880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6858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886200"/>
            <a:ext cx="72009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0100" y="6229350"/>
            <a:ext cx="21717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3300" y="6229350"/>
            <a:ext cx="320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229350"/>
            <a:ext cx="2057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9B7413A8-8E3F-48EE-9411-D984624B8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B6788-9C10-474F-94DA-D943DFA04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F03ED-4C87-49E9-96D2-11D25EC5A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25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6CD00-A943-4D40-8D88-9CCD84FA9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CFCC5-F690-412C-B1C8-287E6B8DC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2F1B3-1BE2-45E0-B782-28687F345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99B24-1A2B-4FCA-A417-B627FEFC7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D3EB0-6B25-4CEA-A224-AAA785E8E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5F7EE-E464-4C06-A9BB-5E724FF45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60760-3265-49FD-8D59-759C21EE2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5CA8F-47C0-4320-8ED2-7D9296793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0925" y="228600"/>
            <a:ext cx="2314575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791325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4EC24-2176-434D-9A97-C06854A60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82880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6858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886200"/>
            <a:ext cx="72009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0100" y="6229350"/>
            <a:ext cx="21717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3300" y="6229350"/>
            <a:ext cx="320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229350"/>
            <a:ext cx="2057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6CFC80AA-AD62-46DB-8C8D-BFBE8273F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93853-9D70-4551-999C-3C0976BE2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2EEAF-339C-484F-9DD8-BE046826A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41F43-F8A1-4010-936A-7ABCDCCAB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25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4DC21-F9CB-4312-AF4E-8777133FD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B106D-6F6B-4460-8529-D122F28D9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F889F-E6A4-441D-A2ED-ADC26B6DA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81186-31DB-4986-A5AD-E139A07D9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44299-7430-4CEF-8A72-BDA9DF5B3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050BD-497A-4395-894B-8EE25C9C7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1808F-956E-4C91-8146-C686B58D5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0925" y="228600"/>
            <a:ext cx="2314575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791325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9EEDE-F5D4-428F-A81A-C92CCD349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82880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6858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886200"/>
            <a:ext cx="72009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0100" y="6229350"/>
            <a:ext cx="21717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3300" y="6229350"/>
            <a:ext cx="320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229350"/>
            <a:ext cx="2057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B31B4598-D97B-45E4-89FC-592824624A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D0AB0-7153-488C-BC8D-8B028A673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A07B8-0545-483B-A821-1C86EC6EB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6AC9A-CF11-460B-9518-F53DD800E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25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8AC73-6E0F-40EF-9FDE-90ACFBAC6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5E9BF-9731-4A74-A377-E1F30ECA1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DD666-6ECA-489C-9B1F-05CE28EFA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0761C-6044-4515-BFB0-BE31BA7E3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EABA9-B6A3-4F1D-8686-42B4C7DAE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EC73D-B1BC-4E87-9EBD-440DC22DA6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E1CEC-AB91-4A3B-A3EE-857D6E417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0925" y="228600"/>
            <a:ext cx="2314575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791325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9C3D3-0BC4-4675-8DDB-6DD3CC27C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82880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6858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886200"/>
            <a:ext cx="72009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0100" y="6229350"/>
            <a:ext cx="21717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3300" y="6229350"/>
            <a:ext cx="320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229350"/>
            <a:ext cx="2057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D01E55D5-D9D4-4AAC-AC6D-94757A267CDC}" type="slidenum">
              <a:rPr lang="en-US" sz="1400" kern="1200"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CACDD-DD0D-4184-8C92-A6F7F9354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009AF789-00FC-4C00-BBB4-FDA141ACCA03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BA5A2686-F4FA-44FA-90A7-E44395E16393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25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1C79D2E2-3817-41E2-BEA5-2CC2899642F0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EF96A94B-C3F8-4FB2-A66A-C9B944BAE8C2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2CDE448D-5582-4CCB-927C-541F48E20CFB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5D814D3F-7F16-47EB-B85F-F5DB52E3DB12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A22347E0-9B8A-4C46-9F2A-17BFB6E9A2C9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B3E2DB7D-B3AE-4C43-A53E-E58F50D6F9C0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E2BE9C44-6563-49A9-9544-9497A09BA0E9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0925" y="228600"/>
            <a:ext cx="2314575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791325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B01FE41E-E6B2-4AAB-9AF2-FA5AC0261857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85950"/>
            <a:ext cx="9201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kumimoji="0"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1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293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kumimoji="0"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kumimoji="0"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B55F3B3-99A1-41F1-8BA6-40C7F22E7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pain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31445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7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357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357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DFE9547D-DB62-4B12-8E1E-F16FB1BD7397}" type="slidenum">
              <a:rPr lang="en-US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85950"/>
            <a:ext cx="9201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0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kumimoji="0" sz="140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0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293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kumimoji="0" sz="140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0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kumimoji="0" sz="140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1DA1E885-6581-4B66-A1F8-036369FE8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7" descr="pain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31445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85950"/>
            <a:ext cx="9201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0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kumimoji="0" sz="140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0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293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kumimoji="0" sz="140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0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kumimoji="0" sz="140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0FC3EE7F-FE35-4D67-B163-E5BD3A624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9" name="Picture 7" descr="pain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31445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85950"/>
            <a:ext cx="9201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0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kumimoji="0" sz="140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0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293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kumimoji="0" sz="140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0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kumimoji="0" sz="140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C2009D0B-E767-478E-B606-141DA85B9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103" name="Picture 7" descr="pain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31445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85950"/>
            <a:ext cx="9201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0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kumimoji="0" sz="140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0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293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kumimoji="0" sz="140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0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kumimoji="0" sz="140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CBDE342B-E276-42D0-A74B-2448F3574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127" name="Picture 7" descr="pain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31445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85950"/>
            <a:ext cx="9201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0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kumimoji="0" sz="140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0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293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kumimoji="0" sz="140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0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kumimoji="0" sz="140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6C6DEB6A-F784-48A8-9921-CC6A583DB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51" name="Picture 7" descr="pain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31445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85950"/>
            <a:ext cx="9201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kumimoji="0" sz="140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1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293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kumimoji="0" sz="140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kumimoji="0" sz="140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A0DC75E7-2DFB-431A-82E2-418711840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175" name="Picture 7" descr="pain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31445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85950"/>
            <a:ext cx="9201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kumimoji="0" sz="140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1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293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kumimoji="0" sz="140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kumimoji="0" sz="140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EADF4925-CB3A-44A4-9930-D74B5AE7B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199" name="Picture 7" descr="pain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31445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85950"/>
            <a:ext cx="9201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0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kumimoji="0" sz="1400">
                <a:solidFill>
                  <a:schemeClr val="bg2"/>
                </a:solidFill>
              </a:defRPr>
            </a:lvl1pPr>
          </a:lstStyle>
          <a:p>
            <a:pPr rtl="0" eaLnBrk="0" fontAlgn="base" hangingPunct="0">
              <a:spcAft>
                <a:spcPct val="0"/>
              </a:spcAft>
              <a:defRPr/>
            </a:pPr>
            <a:endParaRPr lang="en-US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70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293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kumimoji="0" sz="1400">
                <a:solidFill>
                  <a:schemeClr val="bg2"/>
                </a:solidFill>
              </a:defRPr>
            </a:lvl1pPr>
          </a:lstStyle>
          <a:p>
            <a:pPr algn="ctr" rtl="0" eaLnBrk="0" fontAlgn="base" hangingPunct="0">
              <a:spcAft>
                <a:spcPct val="0"/>
              </a:spcAft>
              <a:defRPr/>
            </a:pPr>
            <a:endParaRPr lang="en-US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70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kumimoji="0" sz="1400">
                <a:solidFill>
                  <a:schemeClr val="bg2"/>
                </a:solidFill>
              </a:defRPr>
            </a:lvl1pPr>
          </a:lstStyle>
          <a:p>
            <a:pPr rtl="0" eaLnBrk="0" fontAlgn="base" hangingPunct="0">
              <a:spcAft>
                <a:spcPct val="0"/>
              </a:spcAft>
              <a:defRPr/>
            </a:pPr>
            <a:fld id="{E0717E6F-33D0-49B8-8C93-5B35FDF85645}" type="slidenum">
              <a:rPr lang="en-US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rtl="0"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3079" name="Picture 7" descr="pain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31445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d.umn.edu/cla/faculty/troufs/anth3618/ma_timeline.html#Late_Preclassic" TargetMode="External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rose-hulman.edu/~delacova/tecomates.htm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beloit.edu/~museum/logan/catalog/camerica/cmexico/early/centmexicoimages1.htm#artifact4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cobb.msstate.edu/museum/html/mex1.html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beloit.edu/~museum/logan/catalog/camerica/yucatan/ancientmaya/oldmayaimages3.htm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lfmoon.org/beauty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stevealten.com/Domain/professor.htm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rose-hulman.edu/~delacova/olmec-dwarfs-1.ht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arspoo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rose-hulman.edu/~delacova/olmec-mirrors.htm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18/PowerPoint/Preclassic_Middle.ppt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eber.ucsd.edu/~dkjordan/arch/mexchron.html#EPC" TargetMode="External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622925" y="5105400"/>
            <a:ext cx="182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4400" i="1" kern="1200">
              <a:solidFill>
                <a:srgbClr val="FF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994525" y="2590800"/>
            <a:ext cx="185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4400" i="1" kern="1200">
              <a:solidFill>
                <a:srgbClr val="FF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245" name="Picture 6" descr="olmech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0" y="2608942"/>
            <a:ext cx="323215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076700" y="1828800"/>
            <a:ext cx="5174815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400300" indent="-240030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000" b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Ancient Middle America</a:t>
            </a:r>
            <a:br>
              <a:rPr kumimoji="1" lang="en-US" sz="2000" b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</a:br>
            <a:endParaRPr kumimoji="1" lang="en-US" sz="2000" b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  <a:p>
            <a:pPr marL="2400300" indent="-240030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 b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  <a:p>
            <a:pPr marL="2400300" indent="-2400300" algn="ctr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4000" b="1" i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The </a:t>
            </a:r>
            <a:r>
              <a:rPr kumimoji="1" lang="en-US" sz="4000" b="1" i="1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Early Preclassic</a:t>
            </a:r>
            <a:endParaRPr kumimoji="1" lang="en-US" sz="4000" b="1" i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  <a:p>
            <a:pPr marL="2400300" indent="-2400300"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en-US" sz="1200" b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  <a:p>
            <a:pPr marL="2400300" indent="-2400300"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2800" b="1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“Early Formative</a:t>
            </a:r>
            <a:r>
              <a:rPr kumimoji="1" lang="en-US" sz="2800" b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”</a:t>
            </a:r>
          </a:p>
          <a:p>
            <a:pPr marL="2400300" indent="-2400300"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2800" b="1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“Pre- Olmec</a:t>
            </a:r>
            <a:r>
              <a:rPr kumimoji="1" lang="en-US" sz="2800" b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”</a:t>
            </a:r>
          </a:p>
          <a:p>
            <a:pPr marL="2400300" indent="-2400300"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en-US" sz="3200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  <a:p>
            <a:pPr marL="2400300" indent="-2400300"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en-US" sz="3200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295900" y="5424714"/>
            <a:ext cx="28167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400" b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University of Minnesota Duluth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257300" y="6149788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Ancient Middle America</a:t>
            </a:r>
            <a:br>
              <a:rPr kumimoji="0" lang="en-US" sz="1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sz="1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Tim Roufs  ©</a:t>
            </a:r>
            <a:r>
              <a:rPr kumimoji="0" lang="en-US" sz="1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2009-2019</a:t>
            </a:r>
            <a:endParaRPr kumimoji="0" lang="en-US" sz="1200" b="1" i="0" u="none" strike="noStrike" kern="0" cap="none" spc="0" normalizeH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27" descr="chronology_Preclassic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2786" y="762000"/>
            <a:ext cx="7772400" cy="538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1029"/>
          <p:cNvSpPr>
            <a:spLocks noChangeArrowheads="1"/>
          </p:cNvSpPr>
          <p:nvPr/>
        </p:nvSpPr>
        <p:spPr bwMode="auto">
          <a:xfrm>
            <a:off x="6834414" y="4328886"/>
            <a:ext cx="1981200" cy="1795463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808000"/>
              </a:solidFill>
            </a:endParaRPr>
          </a:p>
        </p:txBody>
      </p:sp>
      <p:sp>
        <p:nvSpPr>
          <p:cNvPr id="20484" name="Oval 1030"/>
          <p:cNvSpPr>
            <a:spLocks noChangeArrowheads="1"/>
          </p:cNvSpPr>
          <p:nvPr/>
        </p:nvSpPr>
        <p:spPr bwMode="auto">
          <a:xfrm>
            <a:off x="1943100" y="4724400"/>
            <a:ext cx="1143000" cy="7620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409473" y="2605314"/>
            <a:ext cx="1585913" cy="15382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FFFFFF"/>
                </a:solidFill>
                <a:latin typeface="Verdana" pitchFamily="34" charset="0"/>
              </a:rPr>
              <a:t>Mexico</a:t>
            </a:r>
            <a:r>
              <a:rPr lang="en-US" sz="2800" b="1" dirty="0">
                <a:solidFill>
                  <a:srgbClr val="FFFFFF"/>
                </a:solidFill>
                <a:latin typeface="Verdana" pitchFamily="34" charset="0"/>
              </a:rPr>
              <a:t/>
            </a:r>
            <a:br>
              <a:rPr lang="en-US" sz="2800" b="1" dirty="0">
                <a:solidFill>
                  <a:srgbClr val="FFFFFF"/>
                </a:solidFill>
                <a:latin typeface="Verdana" pitchFamily="34" charset="0"/>
              </a:rPr>
            </a:br>
            <a:r>
              <a:rPr lang="en-US" sz="1800" b="1" dirty="0">
                <a:solidFill>
                  <a:srgbClr val="FFFFFF"/>
                </a:solidFill>
                <a:latin typeface="Verdana" pitchFamily="34" charset="0"/>
              </a:rPr>
              <a:t>(6</a:t>
            </a:r>
            <a:r>
              <a:rPr lang="en-US" sz="1800" b="1" baseline="30000" dirty="0">
                <a:solidFill>
                  <a:srgbClr val="FFFFFF"/>
                </a:solidFill>
                <a:latin typeface="Verdana" pitchFamily="34" charset="0"/>
              </a:rPr>
              <a:t>th</a:t>
            </a:r>
            <a:r>
              <a:rPr lang="en-US" sz="1800" b="1" dirty="0">
                <a:solidFill>
                  <a:srgbClr val="FFFFFF"/>
                </a:solidFill>
                <a:latin typeface="Verdana" pitchFamily="34" charset="0"/>
              </a:rPr>
              <a:t> ed.)</a:t>
            </a:r>
          </a:p>
          <a:p>
            <a:endParaRPr lang="en-US" b="1" dirty="0">
              <a:solidFill>
                <a:srgbClr val="FFFFFF"/>
              </a:solidFill>
              <a:latin typeface="Verdana" pitchFamily="34" charset="0"/>
            </a:endParaRPr>
          </a:p>
          <a:p>
            <a:r>
              <a:rPr lang="en-US" sz="1600" b="1" dirty="0">
                <a:solidFill>
                  <a:srgbClr val="FFFFFF"/>
                </a:solidFill>
                <a:latin typeface="Verdana" pitchFamily="34" charset="0"/>
              </a:rPr>
              <a:t>Page 236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1685925" y="6339114"/>
            <a:ext cx="6862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Verdana" pitchFamily="34" charset="0"/>
                <a:hlinkClick r:id="rId2"/>
              </a:rPr>
              <a:t>http://www.d.umn.edu/cla/faculty/troufs/anth3618/ma_timeline.html#Late_Preclassic</a:t>
            </a:r>
            <a:endParaRPr lang="en-US" sz="1200" dirty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7300" y="457200"/>
            <a:ext cx="77724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7364184" y="5453742"/>
            <a:ext cx="1042987" cy="3810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353300" y="4996542"/>
            <a:ext cx="1042987" cy="3810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7353300" y="4767942"/>
            <a:ext cx="1042987" cy="3810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485900" y="1747838"/>
            <a:ext cx="7315200" cy="434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2"/>
                </a:solidFill>
              </a:rPr>
              <a:t>Early </a:t>
            </a:r>
            <a:r>
              <a:rPr lang="en-US" dirty="0" err="1">
                <a:solidFill>
                  <a:schemeClr val="tx2"/>
                </a:solidFill>
              </a:rPr>
              <a:t>Preclassic</a:t>
            </a:r>
            <a:r>
              <a:rPr lang="en-US" dirty="0">
                <a:solidFill>
                  <a:schemeClr val="tx2"/>
                </a:solidFill>
              </a:rPr>
              <a:t> Stage</a:t>
            </a:r>
          </a:p>
          <a:p>
            <a:pPr>
              <a:lnSpc>
                <a:spcPct val="120000"/>
              </a:lnSpc>
            </a:pPr>
            <a:endParaRPr lang="en-US" sz="3600" b="1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Verdana" pitchFamily="34" charset="0"/>
              </a:rPr>
              <a:t>1800 – 1000 B.C. </a:t>
            </a:r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Verdana" pitchFamily="34" charset="0"/>
              </a:rPr>
              <a:t>(</a:t>
            </a:r>
            <a:r>
              <a:rPr lang="en-US" sz="20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Verdana" pitchFamily="34" charset="0"/>
              </a:rPr>
              <a:t>The Maya)</a:t>
            </a:r>
            <a:endParaRPr lang="en-US" sz="3600" b="1" dirty="0">
              <a:solidFill>
                <a:schemeClr val="accent6">
                  <a:lumMod val="40000"/>
                  <a:lumOff val="60000"/>
                </a:schemeClr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Verdana" pitchFamily="34" charset="0"/>
              </a:rPr>
              <a:t>1800 – 1200 B.C. </a:t>
            </a:r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Verdana" pitchFamily="34" charset="0"/>
              </a:rPr>
              <a:t>(</a:t>
            </a:r>
            <a:r>
              <a:rPr lang="en-US" sz="20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Verdana" pitchFamily="34" charset="0"/>
              </a:rPr>
              <a:t>Mexico)</a:t>
            </a:r>
            <a:endParaRPr lang="en-US" sz="3600" b="1" dirty="0">
              <a:solidFill>
                <a:schemeClr val="accent6">
                  <a:lumMod val="40000"/>
                  <a:lumOff val="60000"/>
                </a:schemeClr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Verdana" pitchFamily="34" charset="0"/>
              </a:rPr>
              <a:t>2500 – 1250 B.C.</a:t>
            </a:r>
          </a:p>
          <a:p>
            <a:endParaRPr lang="en-US" sz="3600" b="1" dirty="0">
              <a:latin typeface="Verdana" pitchFamily="34" charset="0"/>
            </a:endParaRPr>
          </a:p>
          <a:p>
            <a:r>
              <a:rPr lang="en-US" b="1" dirty="0">
                <a:latin typeface="Verdana" pitchFamily="34" charset="0"/>
              </a:rPr>
              <a:t>characterized by. . 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Early </a:t>
            </a: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485900" y="1952685"/>
            <a:ext cx="7315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Verdana" pitchFamily="34" charset="0"/>
              </a:rPr>
              <a:t>the Early </a:t>
            </a:r>
            <a:r>
              <a:rPr lang="en-US" b="1" dirty="0" err="1">
                <a:latin typeface="Verdana" pitchFamily="34" charset="0"/>
              </a:rPr>
              <a:t>Preclassic</a:t>
            </a:r>
            <a:r>
              <a:rPr lang="en-US" b="1" dirty="0">
                <a:latin typeface="Verdana" pitchFamily="34" charset="0"/>
              </a:rPr>
              <a:t> is characterized by the predominance of small rural communities comprised of a limited number of huts built of perishable materials . . .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Early </a:t>
            </a: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485900" y="1952685"/>
            <a:ext cx="7315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EB99"/>
                </a:solidFill>
                <a:latin typeface="Verdana" pitchFamily="34" charset="0"/>
              </a:rPr>
              <a:t>the Early </a:t>
            </a:r>
            <a:r>
              <a:rPr lang="en-US" b="1" dirty="0" err="1">
                <a:solidFill>
                  <a:srgbClr val="FFEB99"/>
                </a:solidFill>
                <a:latin typeface="Verdana" pitchFamily="34" charset="0"/>
              </a:rPr>
              <a:t>Preclassic</a:t>
            </a:r>
            <a:r>
              <a:rPr lang="en-US" b="1" dirty="0">
                <a:solidFill>
                  <a:srgbClr val="FFEB99"/>
                </a:solidFill>
                <a:latin typeface="Verdana" pitchFamily="34" charset="0"/>
              </a:rPr>
              <a:t> is characterized by the predominance of </a:t>
            </a:r>
            <a:r>
              <a:rPr lang="en-US" b="1" dirty="0">
                <a:latin typeface="Verdana" pitchFamily="34" charset="0"/>
              </a:rPr>
              <a:t>small rural communities </a:t>
            </a:r>
            <a:r>
              <a:rPr lang="en-US" b="1" dirty="0">
                <a:solidFill>
                  <a:srgbClr val="FFEB99"/>
                </a:solidFill>
                <a:latin typeface="Verdana" pitchFamily="34" charset="0"/>
              </a:rPr>
              <a:t>comprised of a </a:t>
            </a:r>
            <a:r>
              <a:rPr lang="en-US" b="1" dirty="0">
                <a:latin typeface="Verdana" pitchFamily="34" charset="0"/>
              </a:rPr>
              <a:t>limited number of huts built of perishable materials 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Verdana" pitchFamily="34" charset="0"/>
              </a:rPr>
              <a:t>. . .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Early </a:t>
            </a: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485900" y="2667000"/>
            <a:ext cx="73152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b="1" dirty="0">
                <a:latin typeface="Verdana" pitchFamily="34" charset="0"/>
              </a:rPr>
              <a:t>. . . and a distinct type of pottery in the Highlands -- one with a round bottom</a:t>
            </a:r>
          </a:p>
          <a:p>
            <a:endParaRPr lang="en-US" b="1" dirty="0">
              <a:latin typeface="Verdana" pitchFamily="34" charset="0"/>
            </a:endParaRPr>
          </a:p>
          <a:p>
            <a:pPr marL="571500" lvl="1" indent="285750" algn="l">
              <a:buFontTx/>
              <a:buChar char="•"/>
            </a:pPr>
            <a:r>
              <a:rPr lang="en-US" sz="3600" b="1" i="1" dirty="0" err="1"/>
              <a:t>tecomate</a:t>
            </a:r>
            <a:r>
              <a:rPr lang="en-US" sz="3600" b="1" i="1" dirty="0"/>
              <a:t> / </a:t>
            </a:r>
            <a:r>
              <a:rPr lang="en-US" sz="3600" b="1" i="1" dirty="0" err="1"/>
              <a:t>tecomatl</a:t>
            </a:r>
            <a:endParaRPr lang="en-US" sz="3600" b="1" i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Early </a:t>
            </a: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485900" y="2667000"/>
            <a:ext cx="73152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b="1" dirty="0">
                <a:solidFill>
                  <a:srgbClr val="FFEB99"/>
                </a:solidFill>
                <a:latin typeface="Verdana" pitchFamily="34" charset="0"/>
              </a:rPr>
              <a:t>. . . and a distinct type of pottery in the Highlands -- one with a round bottom</a:t>
            </a:r>
          </a:p>
          <a:p>
            <a:endParaRPr lang="en-US" sz="3600" b="1" dirty="0">
              <a:latin typeface="Verdana" pitchFamily="34" charset="0"/>
            </a:endParaRPr>
          </a:p>
          <a:p>
            <a:pPr marL="571500" lvl="1" indent="285750" algn="l">
              <a:buFontTx/>
              <a:buChar char="•"/>
            </a:pPr>
            <a:r>
              <a:rPr lang="en-US" sz="4400" b="1" i="1" dirty="0" err="1"/>
              <a:t>tecomate</a:t>
            </a:r>
            <a:r>
              <a:rPr lang="en-US" sz="4400" b="1" i="1" dirty="0"/>
              <a:t> / </a:t>
            </a:r>
            <a:r>
              <a:rPr lang="en-US" sz="4400" b="1" i="1" dirty="0" err="1"/>
              <a:t>tecomatl</a:t>
            </a:r>
            <a:endParaRPr lang="en-US" sz="4400" b="1" i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Early </a:t>
            </a: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5900" y="890996"/>
            <a:ext cx="7315200" cy="526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409700" y="2836993"/>
            <a:ext cx="7391400" cy="2954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Verdana" pitchFamily="34" charset="0"/>
              </a:rPr>
              <a:t>in contrast, the Early </a:t>
            </a:r>
            <a:r>
              <a:rPr lang="en-US" b="1" dirty="0" err="1">
                <a:latin typeface="Verdana" pitchFamily="34" charset="0"/>
              </a:rPr>
              <a:t>Preclassic</a:t>
            </a:r>
            <a:r>
              <a:rPr lang="en-US" b="1" dirty="0">
                <a:latin typeface="Verdana" pitchFamily="34" charset="0"/>
              </a:rPr>
              <a:t> of the Gulf </a:t>
            </a:r>
            <a:r>
              <a:rPr lang="en-US" b="1" dirty="0" smtClean="0">
                <a:latin typeface="Verdana" pitchFamily="34" charset="0"/>
              </a:rPr>
              <a:t>Coast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Verdana" pitchFamily="34" charset="0"/>
              </a:rPr>
              <a:t>has </a:t>
            </a:r>
            <a:r>
              <a:rPr lang="en-US" b="1" dirty="0">
                <a:latin typeface="Verdana" pitchFamily="34" charset="0"/>
              </a:rPr>
              <a:t>pottery with flat </a:t>
            </a:r>
            <a:r>
              <a:rPr lang="en-US" b="1" dirty="0" smtClean="0">
                <a:latin typeface="Verdana" pitchFamily="34" charset="0"/>
              </a:rPr>
              <a:t>bottoms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Verdana" pitchFamily="34" charset="0"/>
              </a:rPr>
              <a:t>. </a:t>
            </a:r>
            <a:r>
              <a:rPr lang="en-US" b="1" dirty="0">
                <a:latin typeface="Verdana" pitchFamily="34" charset="0"/>
              </a:rPr>
              <a:t>. .</a:t>
            </a:r>
            <a:endParaRPr lang="en-US" sz="3600" b="1" i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Early </a:t>
            </a: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485900" y="1841500"/>
            <a:ext cx="731520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Verdana" pitchFamily="34" charset="0"/>
              </a:rPr>
              <a:t>the pottery in the Valley of Mexico is mostly monochrome</a:t>
            </a:r>
          </a:p>
          <a:p>
            <a:pPr algn="l"/>
            <a:endParaRPr lang="en-US" sz="2800" b="1" dirty="0">
              <a:latin typeface="Verdana" pitchFamily="34" charset="0"/>
            </a:endParaRPr>
          </a:p>
          <a:p>
            <a:pPr marL="465138" lvl="1" indent="-233363" algn="l">
              <a:buFontTx/>
              <a:buChar char="•"/>
            </a:pPr>
            <a:r>
              <a:rPr lang="en-US" sz="2400" b="1" dirty="0"/>
              <a:t>they are painted black, white, dark brown, chestnut-brown and reddish brown</a:t>
            </a:r>
          </a:p>
          <a:p>
            <a:pPr marL="465138" lvl="1" indent="-233363" algn="l">
              <a:buFontTx/>
              <a:buChar char="•"/>
            </a:pPr>
            <a:endParaRPr lang="en-US" sz="2400" b="1" dirty="0"/>
          </a:p>
          <a:p>
            <a:pPr marL="465138" lvl="1" indent="-233363" algn="l">
              <a:buFontTx/>
              <a:buChar char="•"/>
            </a:pPr>
            <a:r>
              <a:rPr lang="en-US" sz="2400" b="1" dirty="0"/>
              <a:t>figurines are present, and all represent women</a:t>
            </a:r>
          </a:p>
          <a:p>
            <a:pPr lvl="2" indent="-231775" algn="l">
              <a:buFontTx/>
              <a:buChar char="•"/>
            </a:pPr>
            <a:r>
              <a:rPr lang="en-US" sz="2400" b="1" dirty="0"/>
              <a:t>“Tradition C” of the Central Highlands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Early </a:t>
            </a: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409700" y="3124200"/>
            <a:ext cx="7391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Verdana" pitchFamily="34" charset="0"/>
              </a:rPr>
              <a:t>The </a:t>
            </a:r>
            <a:r>
              <a:rPr lang="en-US" b="1" dirty="0" err="1">
                <a:latin typeface="Verdana" pitchFamily="34" charset="0"/>
              </a:rPr>
              <a:t>Preclassic</a:t>
            </a:r>
            <a:r>
              <a:rPr lang="en-US" b="1" dirty="0">
                <a:latin typeface="Verdana" pitchFamily="34" charset="0"/>
              </a:rPr>
              <a:t> Stage can be broken down into three </a:t>
            </a:r>
            <a:endParaRPr lang="en-US" b="1" dirty="0" smtClean="0">
              <a:latin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Verdana" pitchFamily="34" charset="0"/>
              </a:rPr>
              <a:t>sub-stages </a:t>
            </a:r>
            <a:r>
              <a:rPr lang="en-US" b="1" dirty="0">
                <a:latin typeface="Verdana" pitchFamily="34" charset="0"/>
              </a:rPr>
              <a:t>. . 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7300" y="609600"/>
            <a:ext cx="7772400" cy="559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1027"/>
          <p:cNvSpPr txBox="1">
            <a:spLocks noChangeArrowheads="1"/>
          </p:cNvSpPr>
          <p:nvPr/>
        </p:nvSpPr>
        <p:spPr bwMode="auto">
          <a:xfrm>
            <a:off x="1485900" y="1905000"/>
            <a:ext cx="7315200" cy="454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Verdana" pitchFamily="34" charset="0"/>
              </a:rPr>
              <a:t>figurines are important because they give us some indication of what the people of those times were like</a:t>
            </a:r>
          </a:p>
          <a:p>
            <a:pPr marL="1028700" lvl="2" algn="l">
              <a:lnSpc>
                <a:spcPct val="80000"/>
              </a:lnSpc>
            </a:pPr>
            <a:endParaRPr lang="en-US" b="1" dirty="0">
              <a:latin typeface="Verdana" pitchFamily="34" charset="0"/>
            </a:endParaRPr>
          </a:p>
          <a:p>
            <a:pPr marL="1600200" lvl="3" indent="-228600" algn="l">
              <a:lnSpc>
                <a:spcPct val="80000"/>
              </a:lnSpc>
              <a:buFontTx/>
              <a:buChar char="•"/>
            </a:pPr>
            <a:r>
              <a:rPr lang="en-US" sz="2400" b="1" dirty="0"/>
              <a:t>how they dressed</a:t>
            </a:r>
          </a:p>
          <a:p>
            <a:pPr marL="1600200" lvl="3" indent="-228600" algn="l">
              <a:lnSpc>
                <a:spcPct val="80000"/>
              </a:lnSpc>
              <a:buFontTx/>
              <a:buChar char="•"/>
            </a:pPr>
            <a:endParaRPr lang="en-US" sz="2400" b="1" dirty="0"/>
          </a:p>
          <a:p>
            <a:pPr marL="1600200" lvl="3" indent="-228600" algn="l">
              <a:lnSpc>
                <a:spcPct val="80000"/>
              </a:lnSpc>
              <a:buFontTx/>
              <a:buChar char="•"/>
            </a:pPr>
            <a:r>
              <a:rPr lang="en-US" sz="2400" b="1" dirty="0"/>
              <a:t>how they adorned themselves</a:t>
            </a:r>
          </a:p>
          <a:p>
            <a:pPr marL="1600200" lvl="3" indent="-228600" algn="l">
              <a:lnSpc>
                <a:spcPct val="80000"/>
              </a:lnSpc>
              <a:buFontTx/>
              <a:buChar char="•"/>
            </a:pPr>
            <a:endParaRPr lang="en-US" sz="2400" b="1" dirty="0"/>
          </a:p>
          <a:p>
            <a:pPr marL="1600200" lvl="3" indent="-228600" algn="l">
              <a:lnSpc>
                <a:spcPct val="80000"/>
              </a:lnSpc>
              <a:buFontTx/>
              <a:buChar char="•"/>
            </a:pPr>
            <a:r>
              <a:rPr lang="en-US" sz="2400" b="1" dirty="0"/>
              <a:t>their daily lives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Early </a:t>
            </a: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02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7300" y="609600"/>
            <a:ext cx="7772400" cy="559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2786" y="609600"/>
            <a:ext cx="7772400" cy="559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485900" y="2286000"/>
            <a:ext cx="7315200" cy="406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Verdana" pitchFamily="34" charset="0"/>
              </a:rPr>
              <a:t>figurine types are varied and some show specialized practices:</a:t>
            </a:r>
          </a:p>
          <a:p>
            <a:pPr marL="1143000" lvl="2" indent="-228600"/>
            <a:endParaRPr lang="en-US" sz="2400" b="1" dirty="0">
              <a:latin typeface="Verdana" pitchFamily="34" charset="0"/>
            </a:endParaRPr>
          </a:p>
          <a:p>
            <a:pPr marL="1712913" lvl="3" indent="-341313" algn="l">
              <a:lnSpc>
                <a:spcPct val="90000"/>
              </a:lnSpc>
              <a:buFontTx/>
              <a:buChar char="•"/>
              <a:tabLst>
                <a:tab pos="1712913" algn="l"/>
              </a:tabLst>
            </a:pPr>
            <a:r>
              <a:rPr lang="en-US" sz="2400" b="1" dirty="0"/>
              <a:t>cranial deformation</a:t>
            </a:r>
          </a:p>
          <a:p>
            <a:pPr lvl="3" algn="l">
              <a:lnSpc>
                <a:spcPct val="40000"/>
              </a:lnSpc>
              <a:buFontTx/>
              <a:buChar char="•"/>
              <a:tabLst>
                <a:tab pos="1712913" algn="l"/>
              </a:tabLst>
            </a:pPr>
            <a:endParaRPr lang="en-US" sz="2400" b="1" dirty="0"/>
          </a:p>
          <a:p>
            <a:pPr marL="1712913" lvl="3" indent="-341313" algn="l">
              <a:lnSpc>
                <a:spcPct val="90000"/>
              </a:lnSpc>
              <a:buFontTx/>
              <a:buChar char="•"/>
              <a:tabLst>
                <a:tab pos="1712913" algn="l"/>
              </a:tabLst>
            </a:pPr>
            <a:r>
              <a:rPr lang="en-US" sz="2400" b="1" dirty="0"/>
              <a:t>dental mutilation</a:t>
            </a:r>
          </a:p>
          <a:p>
            <a:pPr marL="1712913" lvl="3" indent="-341313" algn="l">
              <a:lnSpc>
                <a:spcPct val="40000"/>
              </a:lnSpc>
              <a:buFontTx/>
              <a:buChar char="•"/>
              <a:tabLst>
                <a:tab pos="1712913" algn="l"/>
              </a:tabLst>
            </a:pPr>
            <a:endParaRPr lang="en-US" sz="2400" b="1" dirty="0"/>
          </a:p>
          <a:p>
            <a:pPr marL="1712913" lvl="3" indent="-341313" algn="l">
              <a:lnSpc>
                <a:spcPct val="90000"/>
              </a:lnSpc>
              <a:buFontTx/>
              <a:buChar char="•"/>
              <a:tabLst>
                <a:tab pos="1712913" algn="l"/>
              </a:tabLst>
            </a:pPr>
            <a:r>
              <a:rPr lang="en-US" sz="2400" b="1" dirty="0"/>
              <a:t>shaven heads</a:t>
            </a:r>
          </a:p>
          <a:p>
            <a:pPr marL="1712913" lvl="3" indent="-341313" algn="l">
              <a:lnSpc>
                <a:spcPct val="40000"/>
              </a:lnSpc>
              <a:buFontTx/>
              <a:buChar char="•"/>
              <a:tabLst>
                <a:tab pos="1712913" algn="l"/>
              </a:tabLst>
            </a:pPr>
            <a:endParaRPr lang="en-US" sz="2400" b="1" dirty="0"/>
          </a:p>
          <a:p>
            <a:pPr marL="1712913" lvl="3" indent="-341313" algn="l">
              <a:lnSpc>
                <a:spcPct val="90000"/>
              </a:lnSpc>
              <a:buFontTx/>
              <a:buChar char="•"/>
              <a:tabLst>
                <a:tab pos="1712913" algn="l"/>
              </a:tabLst>
            </a:pPr>
            <a:r>
              <a:rPr lang="en-US" sz="2400" b="1" dirty="0"/>
              <a:t>tattooing</a:t>
            </a:r>
          </a:p>
          <a:p>
            <a:pPr marL="1712913" lvl="3" indent="-341313" algn="l">
              <a:lnSpc>
                <a:spcPct val="40000"/>
              </a:lnSpc>
              <a:buFontTx/>
              <a:buChar char="•"/>
              <a:tabLst>
                <a:tab pos="1712913" algn="l"/>
              </a:tabLst>
            </a:pPr>
            <a:endParaRPr lang="en-US" sz="2400" b="1" dirty="0"/>
          </a:p>
          <a:p>
            <a:pPr marL="1712913" lvl="3" indent="-341313" algn="l">
              <a:lnSpc>
                <a:spcPct val="90000"/>
              </a:lnSpc>
              <a:buFontTx/>
              <a:buChar char="•"/>
              <a:tabLst>
                <a:tab pos="1712913" algn="l"/>
              </a:tabLst>
            </a:pPr>
            <a:r>
              <a:rPr lang="en-US" sz="2400" b="1" dirty="0"/>
              <a:t>body and facial painting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Early </a:t>
            </a: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485900" y="2286000"/>
            <a:ext cx="7315200" cy="424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EB99"/>
                </a:solidFill>
                <a:latin typeface="Verdana" pitchFamily="34" charset="0"/>
              </a:rPr>
              <a:t>figurine types are varied and some show specialized practices:</a:t>
            </a:r>
          </a:p>
          <a:p>
            <a:pPr marL="1143000" lvl="2" indent="-228600"/>
            <a:endParaRPr lang="en-US" b="1" dirty="0">
              <a:latin typeface="Verdana" pitchFamily="34" charset="0"/>
            </a:endParaRPr>
          </a:p>
          <a:p>
            <a:pPr marL="1712913" lvl="3" indent="-341313" algn="l">
              <a:lnSpc>
                <a:spcPct val="90000"/>
              </a:lnSpc>
              <a:buFontTx/>
              <a:buChar char="•"/>
              <a:tabLst>
                <a:tab pos="1712913" algn="l"/>
              </a:tabLst>
            </a:pPr>
            <a:r>
              <a:rPr lang="en-US" b="1" dirty="0"/>
              <a:t>cranial deformation</a:t>
            </a:r>
          </a:p>
          <a:p>
            <a:pPr lvl="3" algn="l">
              <a:lnSpc>
                <a:spcPct val="40000"/>
              </a:lnSpc>
              <a:buFontTx/>
              <a:buChar char="•"/>
              <a:tabLst>
                <a:tab pos="1712913" algn="l"/>
              </a:tabLst>
            </a:pPr>
            <a:endParaRPr lang="en-US" sz="2400" b="1" dirty="0"/>
          </a:p>
          <a:p>
            <a:pPr marL="1712913" lvl="3" indent="-341313" algn="l">
              <a:lnSpc>
                <a:spcPct val="90000"/>
              </a:lnSpc>
              <a:buFontTx/>
              <a:buChar char="•"/>
              <a:tabLst>
                <a:tab pos="1712913" algn="l"/>
              </a:tabLst>
            </a:pPr>
            <a:r>
              <a:rPr lang="en-US" sz="2400" b="1" dirty="0">
                <a:solidFill>
                  <a:srgbClr val="FFEB99"/>
                </a:solidFill>
              </a:rPr>
              <a:t>dental mutilation</a:t>
            </a:r>
          </a:p>
          <a:p>
            <a:pPr marL="1712913" lvl="3" indent="-341313" algn="l">
              <a:lnSpc>
                <a:spcPct val="40000"/>
              </a:lnSpc>
              <a:buFontTx/>
              <a:buChar char="•"/>
              <a:tabLst>
                <a:tab pos="1712913" algn="l"/>
              </a:tabLst>
            </a:pPr>
            <a:endParaRPr lang="en-US" sz="2400" b="1" dirty="0">
              <a:solidFill>
                <a:srgbClr val="FFEB99"/>
              </a:solidFill>
            </a:endParaRPr>
          </a:p>
          <a:p>
            <a:pPr marL="1712913" lvl="3" indent="-341313" algn="l">
              <a:lnSpc>
                <a:spcPct val="90000"/>
              </a:lnSpc>
              <a:buFontTx/>
              <a:buChar char="•"/>
              <a:tabLst>
                <a:tab pos="1712913" algn="l"/>
              </a:tabLst>
            </a:pPr>
            <a:r>
              <a:rPr lang="en-US" sz="2400" b="1" dirty="0">
                <a:solidFill>
                  <a:srgbClr val="FFEB99"/>
                </a:solidFill>
              </a:rPr>
              <a:t>shaven heads</a:t>
            </a:r>
          </a:p>
          <a:p>
            <a:pPr marL="1712913" lvl="3" indent="-341313" algn="l">
              <a:lnSpc>
                <a:spcPct val="40000"/>
              </a:lnSpc>
              <a:buFontTx/>
              <a:buChar char="•"/>
              <a:tabLst>
                <a:tab pos="1712913" algn="l"/>
              </a:tabLst>
            </a:pPr>
            <a:endParaRPr lang="en-US" sz="2400" b="1" dirty="0">
              <a:solidFill>
                <a:srgbClr val="FFEB99"/>
              </a:solidFill>
            </a:endParaRPr>
          </a:p>
          <a:p>
            <a:pPr marL="1712913" lvl="3" indent="-341313" algn="l">
              <a:lnSpc>
                <a:spcPct val="90000"/>
              </a:lnSpc>
              <a:buFontTx/>
              <a:buChar char="•"/>
              <a:tabLst>
                <a:tab pos="1712913" algn="l"/>
              </a:tabLst>
            </a:pPr>
            <a:r>
              <a:rPr lang="en-US" sz="2400" b="1" dirty="0">
                <a:solidFill>
                  <a:srgbClr val="FFEB99"/>
                </a:solidFill>
              </a:rPr>
              <a:t>tattooing</a:t>
            </a:r>
          </a:p>
          <a:p>
            <a:pPr marL="1712913" lvl="3" indent="-341313" algn="l">
              <a:lnSpc>
                <a:spcPct val="40000"/>
              </a:lnSpc>
              <a:buFontTx/>
              <a:buChar char="•"/>
              <a:tabLst>
                <a:tab pos="1712913" algn="l"/>
              </a:tabLst>
            </a:pPr>
            <a:endParaRPr lang="en-US" sz="2400" b="1" dirty="0">
              <a:solidFill>
                <a:srgbClr val="FFEB99"/>
              </a:solidFill>
            </a:endParaRPr>
          </a:p>
          <a:p>
            <a:pPr marL="1712913" lvl="3" indent="-341313" algn="l">
              <a:lnSpc>
                <a:spcPct val="90000"/>
              </a:lnSpc>
              <a:buFontTx/>
              <a:buChar char="•"/>
              <a:tabLst>
                <a:tab pos="1712913" algn="l"/>
              </a:tabLst>
            </a:pPr>
            <a:r>
              <a:rPr lang="en-US" sz="2400" b="1" dirty="0">
                <a:solidFill>
                  <a:srgbClr val="FFEB99"/>
                </a:solidFill>
              </a:rPr>
              <a:t>body and facial painting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Early </a:t>
            </a: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4" descr="skull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800225" y="2286000"/>
            <a:ext cx="664368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Text Box 5"/>
          <p:cNvSpPr txBox="1">
            <a:spLocks noChangeArrowheads="1"/>
          </p:cNvSpPr>
          <p:nvPr/>
        </p:nvSpPr>
        <p:spPr bwMode="auto">
          <a:xfrm>
            <a:off x="4525456" y="6352724"/>
            <a:ext cx="1079142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</a:pPr>
            <a:r>
              <a:rPr kumimoji="1" lang="en-US" sz="1200" kern="1200" dirty="0">
                <a:solidFill>
                  <a:srgbClr val="339933"/>
                </a:solidFill>
                <a:latin typeface="Arial" pitchFamily="34" charset="0"/>
                <a:ea typeface="+mn-ea"/>
                <a:cs typeface="Arial" pitchFamily="34" charset="0"/>
                <a:hlinkClick r:id="rId3"/>
              </a:rPr>
              <a:t>halfmoon.org</a:t>
            </a:r>
            <a:endParaRPr kumimoji="1" lang="en-US" sz="2000" kern="1200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7300" y="609600"/>
            <a:ext cx="7772400" cy="559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485900" y="2286000"/>
            <a:ext cx="7315200" cy="41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EB99"/>
                </a:solidFill>
                <a:latin typeface="Verdana" pitchFamily="34" charset="0"/>
              </a:rPr>
              <a:t>figurine types are varied and some show specialized practices:</a:t>
            </a:r>
          </a:p>
          <a:p>
            <a:pPr marL="1143000" lvl="2" indent="-228600"/>
            <a:endParaRPr lang="en-US" sz="2400" b="1" dirty="0">
              <a:latin typeface="Verdana" pitchFamily="34" charset="0"/>
            </a:endParaRPr>
          </a:p>
          <a:p>
            <a:pPr marL="1712913" lvl="3" indent="-341313" algn="l">
              <a:lnSpc>
                <a:spcPct val="90000"/>
              </a:lnSpc>
              <a:buFontTx/>
              <a:buChar char="•"/>
              <a:tabLst>
                <a:tab pos="1712913" algn="l"/>
              </a:tabLst>
            </a:pPr>
            <a:r>
              <a:rPr lang="en-US" sz="2400" b="1" dirty="0">
                <a:solidFill>
                  <a:srgbClr val="FFEB99"/>
                </a:solidFill>
              </a:rPr>
              <a:t>cranial deformation</a:t>
            </a:r>
          </a:p>
          <a:p>
            <a:pPr lvl="3" algn="l">
              <a:lnSpc>
                <a:spcPct val="40000"/>
              </a:lnSpc>
              <a:buFontTx/>
              <a:buChar char="•"/>
              <a:tabLst>
                <a:tab pos="1712913" algn="l"/>
              </a:tabLst>
            </a:pPr>
            <a:endParaRPr lang="en-US" sz="2400" b="1" dirty="0">
              <a:solidFill>
                <a:srgbClr val="FFEB99"/>
              </a:solidFill>
            </a:endParaRPr>
          </a:p>
          <a:p>
            <a:pPr marL="1712913" lvl="3" indent="-341313" algn="l">
              <a:lnSpc>
                <a:spcPct val="90000"/>
              </a:lnSpc>
              <a:buFontTx/>
              <a:buChar char="•"/>
              <a:tabLst>
                <a:tab pos="1712913" algn="l"/>
              </a:tabLst>
            </a:pPr>
            <a:r>
              <a:rPr lang="en-US" sz="2400" b="1" dirty="0">
                <a:solidFill>
                  <a:srgbClr val="FFEB99"/>
                </a:solidFill>
              </a:rPr>
              <a:t>dental mutilation</a:t>
            </a:r>
          </a:p>
          <a:p>
            <a:pPr marL="1712913" lvl="3" indent="-341313" algn="l">
              <a:lnSpc>
                <a:spcPct val="40000"/>
              </a:lnSpc>
              <a:buFontTx/>
              <a:buChar char="•"/>
              <a:tabLst>
                <a:tab pos="1712913" algn="l"/>
              </a:tabLst>
            </a:pPr>
            <a:endParaRPr lang="en-US" sz="2400" b="1" dirty="0">
              <a:solidFill>
                <a:srgbClr val="FFEB99"/>
              </a:solidFill>
            </a:endParaRPr>
          </a:p>
          <a:p>
            <a:pPr marL="1712913" lvl="3" indent="-341313" algn="l">
              <a:lnSpc>
                <a:spcPct val="90000"/>
              </a:lnSpc>
              <a:buFontTx/>
              <a:buChar char="•"/>
              <a:tabLst>
                <a:tab pos="1712913" algn="l"/>
              </a:tabLst>
            </a:pPr>
            <a:r>
              <a:rPr lang="en-US" sz="2400" b="1" dirty="0">
                <a:solidFill>
                  <a:srgbClr val="FFEB99"/>
                </a:solidFill>
              </a:rPr>
              <a:t>shaven heads</a:t>
            </a:r>
          </a:p>
          <a:p>
            <a:pPr marL="1712913" lvl="3" indent="-341313" algn="l">
              <a:lnSpc>
                <a:spcPct val="40000"/>
              </a:lnSpc>
              <a:buFontTx/>
              <a:buChar char="•"/>
              <a:tabLst>
                <a:tab pos="1712913" algn="l"/>
              </a:tabLst>
            </a:pPr>
            <a:endParaRPr lang="en-US" sz="2400" b="1" dirty="0"/>
          </a:p>
          <a:p>
            <a:pPr marL="1712913" lvl="3" indent="-341313" algn="l">
              <a:lnSpc>
                <a:spcPct val="90000"/>
              </a:lnSpc>
              <a:buFontTx/>
              <a:buChar char="•"/>
              <a:tabLst>
                <a:tab pos="1712913" algn="l"/>
              </a:tabLst>
            </a:pPr>
            <a:r>
              <a:rPr lang="en-US" b="1" dirty="0"/>
              <a:t>tattooing</a:t>
            </a:r>
          </a:p>
          <a:p>
            <a:pPr marL="1712913" lvl="3" indent="-341313" algn="l">
              <a:lnSpc>
                <a:spcPct val="40000"/>
              </a:lnSpc>
              <a:buFontTx/>
              <a:buChar char="•"/>
              <a:tabLst>
                <a:tab pos="1712913" algn="l"/>
              </a:tabLst>
            </a:pPr>
            <a:endParaRPr lang="en-US" sz="2400" b="1" dirty="0">
              <a:solidFill>
                <a:srgbClr val="FFEB99"/>
              </a:solidFill>
            </a:endParaRPr>
          </a:p>
          <a:p>
            <a:pPr marL="1712913" lvl="3" indent="-341313" algn="l">
              <a:lnSpc>
                <a:spcPct val="90000"/>
              </a:lnSpc>
              <a:buFontTx/>
              <a:buChar char="•"/>
              <a:tabLst>
                <a:tab pos="1712913" algn="l"/>
              </a:tabLst>
            </a:pPr>
            <a:r>
              <a:rPr lang="en-US" sz="2400" b="1" dirty="0">
                <a:solidFill>
                  <a:srgbClr val="FFEB99"/>
                </a:solidFill>
              </a:rPr>
              <a:t>body and facial painting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Early </a:t>
            </a: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7300" y="609600"/>
            <a:ext cx="7772400" cy="559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1" name="Text Box 3"/>
          <p:cNvSpPr txBox="1">
            <a:spLocks noChangeArrowheads="1"/>
          </p:cNvSpPr>
          <p:nvPr/>
        </p:nvSpPr>
        <p:spPr bwMode="auto">
          <a:xfrm>
            <a:off x="1485900" y="2743200"/>
            <a:ext cx="7315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4000" b="1" dirty="0">
                <a:latin typeface="Verdana" pitchFamily="34" charset="0"/>
              </a:rPr>
              <a:t>Late </a:t>
            </a:r>
            <a:r>
              <a:rPr lang="en-US" sz="4000" b="1" dirty="0" err="1">
                <a:latin typeface="Verdana" pitchFamily="34" charset="0"/>
              </a:rPr>
              <a:t>Preclassic</a:t>
            </a:r>
            <a:endParaRPr lang="en-US" sz="4000" b="1" dirty="0">
              <a:latin typeface="Verdana" pitchFamily="34" charset="0"/>
            </a:endParaRPr>
          </a:p>
          <a:p>
            <a:pPr marL="342900" indent="-342900"/>
            <a:endParaRPr lang="en-US" sz="4000" b="1" dirty="0">
              <a:solidFill>
                <a:srgbClr val="B2B2B2"/>
              </a:solidFill>
              <a:latin typeface="Verdana" pitchFamily="34" charset="0"/>
            </a:endParaRPr>
          </a:p>
          <a:p>
            <a:pPr marL="342900" indent="-342900"/>
            <a:r>
              <a:rPr lang="en-US" sz="4000" b="1" dirty="0">
                <a:latin typeface="Verdana" pitchFamily="34" charset="0"/>
              </a:rPr>
              <a:t>Middle </a:t>
            </a:r>
            <a:r>
              <a:rPr lang="en-US" sz="4000" b="1" dirty="0" err="1">
                <a:latin typeface="Verdana" pitchFamily="34" charset="0"/>
              </a:rPr>
              <a:t>Preclassic</a:t>
            </a:r>
            <a:endParaRPr lang="en-US" sz="4000" b="1" dirty="0">
              <a:latin typeface="Verdana" pitchFamily="34" charset="0"/>
            </a:endParaRPr>
          </a:p>
          <a:p>
            <a:pPr marL="342900" indent="-342900"/>
            <a:endParaRPr lang="en-US" sz="4000" b="1" dirty="0">
              <a:solidFill>
                <a:srgbClr val="808000"/>
              </a:solidFill>
              <a:latin typeface="Verdana" pitchFamily="34" charset="0"/>
            </a:endParaRPr>
          </a:p>
          <a:p>
            <a:pPr marL="342900" indent="-342900"/>
            <a:r>
              <a:rPr lang="en-US" sz="4000" b="1" dirty="0">
                <a:latin typeface="Verdana" pitchFamily="34" charset="0"/>
              </a:rPr>
              <a:t>Early </a:t>
            </a:r>
            <a:r>
              <a:rPr lang="en-US" sz="4000" b="1" dirty="0" err="1">
                <a:latin typeface="Verdana" pitchFamily="34" charset="0"/>
              </a:rPr>
              <a:t>Preclassic</a:t>
            </a:r>
            <a:endParaRPr lang="en-US" b="1" dirty="0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1" grpId="0" uiExpand="1" build="p" autoUpdateAnimBg="0" rev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1027"/>
          <p:cNvSpPr txBox="1">
            <a:spLocks noChangeArrowheads="1"/>
          </p:cNvSpPr>
          <p:nvPr/>
        </p:nvSpPr>
        <p:spPr bwMode="auto">
          <a:xfrm>
            <a:off x="1485900" y="2133600"/>
            <a:ext cx="7315200" cy="433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latin typeface="Verdana" pitchFamily="34" charset="0"/>
              </a:rPr>
              <a:t>also evidenced in pottery:</a:t>
            </a:r>
          </a:p>
          <a:p>
            <a:endParaRPr lang="en-US" sz="2400" b="1" dirty="0">
              <a:latin typeface="Verdana" pitchFamily="34" charset="0"/>
            </a:endParaRPr>
          </a:p>
          <a:p>
            <a:pPr marL="800100" lvl="1" indent="-228600" algn="l">
              <a:lnSpc>
                <a:spcPct val="90000"/>
              </a:lnSpc>
              <a:buFontTx/>
              <a:buChar char="•"/>
            </a:pPr>
            <a:r>
              <a:rPr lang="en-US" sz="2800" b="1" dirty="0"/>
              <a:t>use of loin-cloths, short skirts, sandals, hats, turbans</a:t>
            </a:r>
          </a:p>
          <a:p>
            <a:pPr marL="800100" lvl="1" indent="-228600" algn="l">
              <a:lnSpc>
                <a:spcPct val="30000"/>
              </a:lnSpc>
              <a:buFontTx/>
              <a:buChar char="•"/>
            </a:pPr>
            <a:endParaRPr lang="en-US" sz="2800" b="1" dirty="0"/>
          </a:p>
          <a:p>
            <a:pPr marL="800100" lvl="1" indent="-228600" algn="l">
              <a:lnSpc>
                <a:spcPct val="90000"/>
              </a:lnSpc>
              <a:buFontTx/>
              <a:buChar char="•"/>
            </a:pPr>
            <a:r>
              <a:rPr lang="en-US" sz="2800" b="1" dirty="0"/>
              <a:t>earplugs</a:t>
            </a:r>
          </a:p>
          <a:p>
            <a:pPr marL="800100" lvl="1" indent="-228600" algn="l">
              <a:lnSpc>
                <a:spcPct val="30000"/>
              </a:lnSpc>
              <a:buFontTx/>
              <a:buChar char="•"/>
            </a:pPr>
            <a:endParaRPr lang="en-US" sz="2800" b="1" dirty="0"/>
          </a:p>
          <a:p>
            <a:pPr marL="800100" lvl="1" indent="-228600" algn="l">
              <a:lnSpc>
                <a:spcPct val="90000"/>
              </a:lnSpc>
              <a:buFontTx/>
              <a:buChar char="•"/>
            </a:pPr>
            <a:r>
              <a:rPr lang="en-US" sz="2800" b="1" dirty="0"/>
              <a:t>necklaces</a:t>
            </a:r>
          </a:p>
          <a:p>
            <a:pPr marL="800100" lvl="1" indent="-228600" algn="l">
              <a:lnSpc>
                <a:spcPct val="30000"/>
              </a:lnSpc>
              <a:buFontTx/>
              <a:buChar char="•"/>
            </a:pPr>
            <a:endParaRPr lang="en-US" sz="2800" b="1" dirty="0"/>
          </a:p>
          <a:p>
            <a:pPr marL="800100" lvl="1" indent="-228600" algn="l">
              <a:lnSpc>
                <a:spcPct val="90000"/>
              </a:lnSpc>
              <a:buFontTx/>
              <a:buChar char="•"/>
            </a:pPr>
            <a:r>
              <a:rPr lang="en-US" sz="2800" b="1" dirty="0"/>
              <a:t>pyrite mirrors</a:t>
            </a:r>
          </a:p>
          <a:p>
            <a:pPr marL="800100" lvl="1" indent="-228600" algn="l">
              <a:lnSpc>
                <a:spcPct val="30000"/>
              </a:lnSpc>
              <a:buFontTx/>
              <a:buChar char="•"/>
            </a:pPr>
            <a:endParaRPr lang="en-US" sz="2800" b="1" dirty="0"/>
          </a:p>
          <a:p>
            <a:pPr marL="800100" lvl="1" indent="-228600" algn="l">
              <a:lnSpc>
                <a:spcPct val="90000"/>
              </a:lnSpc>
              <a:buFontTx/>
              <a:buChar char="•"/>
            </a:pPr>
            <a:r>
              <a:rPr lang="en-US" sz="2800" b="1" dirty="0"/>
              <a:t>and many other items of clothing and adornment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Early </a:t>
            </a: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1027"/>
          <p:cNvSpPr txBox="1">
            <a:spLocks noChangeArrowheads="1"/>
          </p:cNvSpPr>
          <p:nvPr/>
        </p:nvSpPr>
        <p:spPr bwMode="auto">
          <a:xfrm>
            <a:off x="1485900" y="2133600"/>
            <a:ext cx="7315200" cy="433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FFEB99"/>
                </a:solidFill>
                <a:latin typeface="Verdana" pitchFamily="34" charset="0"/>
              </a:rPr>
              <a:t>also evidenced in pottery:</a:t>
            </a:r>
          </a:p>
          <a:p>
            <a:endParaRPr lang="en-US" sz="2400" b="1" dirty="0">
              <a:solidFill>
                <a:srgbClr val="FFEB99"/>
              </a:solidFill>
              <a:latin typeface="Verdana" pitchFamily="34" charset="0"/>
            </a:endParaRPr>
          </a:p>
          <a:p>
            <a:pPr marL="800100" lvl="1" indent="-228600" algn="l">
              <a:lnSpc>
                <a:spcPct val="90000"/>
              </a:lnSpc>
              <a:buFontTx/>
              <a:buChar char="•"/>
            </a:pPr>
            <a:r>
              <a:rPr lang="en-US" sz="2800" b="1" dirty="0">
                <a:solidFill>
                  <a:srgbClr val="FFEB99"/>
                </a:solidFill>
              </a:rPr>
              <a:t>use of loin-cloths, short skirts, sandals, hats, turbans</a:t>
            </a:r>
          </a:p>
          <a:p>
            <a:pPr marL="800100" lvl="1" indent="-228600" algn="l">
              <a:lnSpc>
                <a:spcPct val="30000"/>
              </a:lnSpc>
              <a:buFontTx/>
              <a:buChar char="•"/>
            </a:pPr>
            <a:endParaRPr lang="en-US" sz="2800" b="1" dirty="0"/>
          </a:p>
          <a:p>
            <a:pPr marL="800100" lvl="1" indent="-228600" algn="l">
              <a:lnSpc>
                <a:spcPct val="90000"/>
              </a:lnSpc>
              <a:buFontTx/>
              <a:buChar char="•"/>
            </a:pPr>
            <a:r>
              <a:rPr lang="en-US" sz="3600" b="1" dirty="0"/>
              <a:t>earplugs</a:t>
            </a:r>
          </a:p>
          <a:p>
            <a:pPr marL="800100" lvl="1" indent="-228600" algn="l">
              <a:lnSpc>
                <a:spcPct val="30000"/>
              </a:lnSpc>
              <a:buFontTx/>
              <a:buChar char="•"/>
            </a:pPr>
            <a:endParaRPr lang="en-US" sz="2800" b="1" dirty="0"/>
          </a:p>
          <a:p>
            <a:pPr marL="800100" lvl="1" indent="-228600" algn="l">
              <a:lnSpc>
                <a:spcPct val="90000"/>
              </a:lnSpc>
              <a:buFontTx/>
              <a:buChar char="•"/>
            </a:pPr>
            <a:r>
              <a:rPr lang="en-US" sz="2800" b="1" dirty="0">
                <a:solidFill>
                  <a:srgbClr val="FFEB99"/>
                </a:solidFill>
              </a:rPr>
              <a:t>necklaces</a:t>
            </a:r>
          </a:p>
          <a:p>
            <a:pPr marL="800100" lvl="1" indent="-228600" algn="l">
              <a:lnSpc>
                <a:spcPct val="30000"/>
              </a:lnSpc>
              <a:buFontTx/>
              <a:buChar char="•"/>
            </a:pPr>
            <a:endParaRPr lang="en-US" sz="2800" b="1" dirty="0">
              <a:solidFill>
                <a:srgbClr val="FFEB99"/>
              </a:solidFill>
            </a:endParaRPr>
          </a:p>
          <a:p>
            <a:pPr marL="800100" lvl="1" indent="-228600" algn="l">
              <a:lnSpc>
                <a:spcPct val="90000"/>
              </a:lnSpc>
              <a:buFontTx/>
              <a:buChar char="•"/>
            </a:pPr>
            <a:r>
              <a:rPr lang="en-US" sz="2800" b="1" dirty="0">
                <a:solidFill>
                  <a:srgbClr val="FFEB99"/>
                </a:solidFill>
              </a:rPr>
              <a:t>pyrite mirrors</a:t>
            </a:r>
          </a:p>
          <a:p>
            <a:pPr marL="800100" lvl="1" indent="-228600" algn="l">
              <a:lnSpc>
                <a:spcPct val="30000"/>
              </a:lnSpc>
              <a:buFontTx/>
              <a:buChar char="•"/>
            </a:pPr>
            <a:endParaRPr lang="en-US" sz="2800" b="1" dirty="0">
              <a:solidFill>
                <a:srgbClr val="FFEB99"/>
              </a:solidFill>
            </a:endParaRPr>
          </a:p>
          <a:p>
            <a:pPr marL="800100" lvl="1" indent="-228600" algn="l">
              <a:lnSpc>
                <a:spcPct val="90000"/>
              </a:lnSpc>
              <a:buFontTx/>
              <a:buChar char="•"/>
            </a:pPr>
            <a:r>
              <a:rPr lang="en-US" sz="2800" b="1" dirty="0">
                <a:solidFill>
                  <a:srgbClr val="FFEB99"/>
                </a:solidFill>
              </a:rPr>
              <a:t>and many other items of clothing and adornment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Early </a:t>
            </a: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6538" y="576263"/>
            <a:ext cx="473392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557236" y="6352401"/>
            <a:ext cx="51435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hlinkClick r:id="rId3"/>
              </a:rPr>
              <a:t>http://en.wikipedia.org/wiki/Earspool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7236" y="5809344"/>
            <a:ext cx="51435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i="1" dirty="0" smtClean="0">
                <a:solidFill>
                  <a:srgbClr val="FFFFFF"/>
                </a:solidFill>
              </a:rPr>
              <a:t>Statuette </a:t>
            </a:r>
            <a:r>
              <a:rPr lang="en-US" sz="1600" i="1" dirty="0" err="1" smtClean="0">
                <a:solidFill>
                  <a:srgbClr val="FFFFFF"/>
                </a:solidFill>
              </a:rPr>
              <a:t>totonaque</a:t>
            </a:r>
            <a:r>
              <a:rPr lang="en-US" sz="1600" i="1" dirty="0" smtClean="0">
                <a:solidFill>
                  <a:srgbClr val="FFFFFF"/>
                </a:solidFill>
              </a:rPr>
              <a:t> </a:t>
            </a:r>
            <a:r>
              <a:rPr lang="en-US" sz="1600" dirty="0" smtClean="0">
                <a:solidFill>
                  <a:srgbClr val="FFFFFF"/>
                </a:solidFill>
              </a:rPr>
              <a:t>(600-1200 B.C.)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1027"/>
          <p:cNvSpPr txBox="1">
            <a:spLocks noChangeArrowheads="1"/>
          </p:cNvSpPr>
          <p:nvPr/>
        </p:nvSpPr>
        <p:spPr bwMode="auto">
          <a:xfrm>
            <a:off x="1485900" y="2133600"/>
            <a:ext cx="7315200" cy="433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FFEB99"/>
                </a:solidFill>
                <a:latin typeface="Verdana" pitchFamily="34" charset="0"/>
              </a:rPr>
              <a:t>also evidenced in pottery:</a:t>
            </a:r>
          </a:p>
          <a:p>
            <a:endParaRPr lang="en-US" sz="2400" b="1" dirty="0">
              <a:solidFill>
                <a:srgbClr val="FFEB99"/>
              </a:solidFill>
              <a:latin typeface="Verdana" pitchFamily="34" charset="0"/>
            </a:endParaRPr>
          </a:p>
          <a:p>
            <a:pPr marL="800100" lvl="1" indent="-228600" algn="l">
              <a:lnSpc>
                <a:spcPct val="90000"/>
              </a:lnSpc>
              <a:buFontTx/>
              <a:buChar char="•"/>
            </a:pPr>
            <a:r>
              <a:rPr lang="en-US" sz="2800" b="1" dirty="0">
                <a:solidFill>
                  <a:srgbClr val="FFEB99"/>
                </a:solidFill>
              </a:rPr>
              <a:t>use of loin-cloths, short skirts, sandals, hats, turbans</a:t>
            </a:r>
          </a:p>
          <a:p>
            <a:pPr marL="800100" lvl="1" indent="-228600" algn="l">
              <a:lnSpc>
                <a:spcPct val="30000"/>
              </a:lnSpc>
              <a:buFontTx/>
              <a:buChar char="•"/>
            </a:pPr>
            <a:endParaRPr lang="en-US" sz="2800" b="1" dirty="0">
              <a:solidFill>
                <a:srgbClr val="FFEB99"/>
              </a:solidFill>
            </a:endParaRPr>
          </a:p>
          <a:p>
            <a:pPr marL="800100" lvl="1" indent="-228600" algn="l">
              <a:lnSpc>
                <a:spcPct val="90000"/>
              </a:lnSpc>
              <a:buFontTx/>
              <a:buChar char="•"/>
            </a:pPr>
            <a:r>
              <a:rPr lang="en-US" sz="2800" b="1" dirty="0">
                <a:solidFill>
                  <a:srgbClr val="FFEB99"/>
                </a:solidFill>
              </a:rPr>
              <a:t>earplugs</a:t>
            </a:r>
          </a:p>
          <a:p>
            <a:pPr marL="800100" lvl="1" indent="-228600" algn="l">
              <a:lnSpc>
                <a:spcPct val="30000"/>
              </a:lnSpc>
              <a:buFontTx/>
              <a:buChar char="•"/>
            </a:pPr>
            <a:endParaRPr lang="en-US" sz="2800" b="1" dirty="0">
              <a:solidFill>
                <a:srgbClr val="FFEB99"/>
              </a:solidFill>
            </a:endParaRPr>
          </a:p>
          <a:p>
            <a:pPr marL="800100" lvl="1" indent="-228600" algn="l">
              <a:lnSpc>
                <a:spcPct val="90000"/>
              </a:lnSpc>
              <a:buFontTx/>
              <a:buChar char="•"/>
            </a:pPr>
            <a:r>
              <a:rPr lang="en-US" sz="2800" b="1" dirty="0">
                <a:solidFill>
                  <a:srgbClr val="FFEB99"/>
                </a:solidFill>
              </a:rPr>
              <a:t>necklaces</a:t>
            </a:r>
          </a:p>
          <a:p>
            <a:pPr marL="800100" lvl="1" indent="-228600" algn="l">
              <a:lnSpc>
                <a:spcPct val="30000"/>
              </a:lnSpc>
              <a:buFontTx/>
              <a:buChar char="•"/>
            </a:pPr>
            <a:endParaRPr lang="en-US" sz="2800" b="1" dirty="0"/>
          </a:p>
          <a:p>
            <a:pPr marL="800100" lvl="1" indent="-228600" algn="l">
              <a:lnSpc>
                <a:spcPct val="90000"/>
              </a:lnSpc>
              <a:buFontTx/>
              <a:buChar char="•"/>
            </a:pPr>
            <a:r>
              <a:rPr lang="en-US" sz="2800" b="1" dirty="0"/>
              <a:t>pyrite mirrors</a:t>
            </a:r>
          </a:p>
          <a:p>
            <a:pPr marL="800100" lvl="1" indent="-228600" algn="l">
              <a:lnSpc>
                <a:spcPct val="30000"/>
              </a:lnSpc>
              <a:buFontTx/>
              <a:buChar char="•"/>
            </a:pPr>
            <a:endParaRPr lang="en-US" sz="2800" b="1" dirty="0"/>
          </a:p>
          <a:p>
            <a:pPr marL="800100" lvl="1" indent="-228600" algn="l">
              <a:lnSpc>
                <a:spcPct val="90000"/>
              </a:lnSpc>
              <a:buFontTx/>
              <a:buChar char="•"/>
            </a:pPr>
            <a:r>
              <a:rPr lang="en-US" sz="2800" b="1" dirty="0">
                <a:solidFill>
                  <a:srgbClr val="FFEB99"/>
                </a:solidFill>
              </a:rPr>
              <a:t>and many other items of clothing and adornment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Early </a:t>
            </a: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02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7300" y="605370"/>
            <a:ext cx="7772400" cy="559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485900" y="2042886"/>
            <a:ext cx="7315200" cy="425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Verdana" pitchFamily="34" charset="0"/>
              </a:rPr>
              <a:t>pottery forms in the Valley of Mexico include:</a:t>
            </a:r>
          </a:p>
          <a:p>
            <a:pPr>
              <a:lnSpc>
                <a:spcPct val="40000"/>
              </a:lnSpc>
            </a:pPr>
            <a:endParaRPr lang="en-US" sz="2800" b="1" dirty="0">
              <a:latin typeface="Verdana" pitchFamily="34" charset="0"/>
            </a:endParaRPr>
          </a:p>
          <a:p>
            <a:pPr marL="900113" lvl="1" indent="-328613" algn="l">
              <a:buFontTx/>
              <a:buChar char="•"/>
            </a:pPr>
            <a:r>
              <a:rPr lang="en-US" sz="2400" b="1" dirty="0"/>
              <a:t>large jars for storing water and seeds</a:t>
            </a:r>
          </a:p>
          <a:p>
            <a:pPr marL="900113" lvl="1" indent="-328613" algn="l">
              <a:lnSpc>
                <a:spcPct val="40000"/>
              </a:lnSpc>
              <a:buFontTx/>
              <a:buChar char="•"/>
            </a:pPr>
            <a:endParaRPr lang="en-US" sz="2400" b="1" dirty="0"/>
          </a:p>
          <a:p>
            <a:pPr marL="900113" lvl="1" indent="-328613" algn="l">
              <a:buFontTx/>
              <a:buChar char="•"/>
            </a:pPr>
            <a:r>
              <a:rPr lang="en-US" sz="2400" b="1" dirty="0"/>
              <a:t>composite-silhouette bowls with incised decoration</a:t>
            </a:r>
          </a:p>
          <a:p>
            <a:pPr marL="900113" lvl="1" indent="-328613" algn="l">
              <a:lnSpc>
                <a:spcPct val="40000"/>
              </a:lnSpc>
              <a:buFontTx/>
              <a:buChar char="•"/>
            </a:pPr>
            <a:endParaRPr lang="en-US" sz="2400" b="1" dirty="0"/>
          </a:p>
          <a:p>
            <a:pPr marL="900113" lvl="1" indent="-328613" algn="l">
              <a:buFontTx/>
              <a:buChar char="•"/>
            </a:pPr>
            <a:r>
              <a:rPr lang="en-US" sz="2400" b="1" dirty="0"/>
              <a:t>jars with flaring sides</a:t>
            </a:r>
          </a:p>
          <a:p>
            <a:pPr marL="900113" lvl="1" indent="-328613" algn="l">
              <a:lnSpc>
                <a:spcPct val="50000"/>
              </a:lnSpc>
              <a:buFontTx/>
              <a:buChar char="•"/>
            </a:pPr>
            <a:endParaRPr lang="en-US" sz="2400" b="1" dirty="0"/>
          </a:p>
          <a:p>
            <a:pPr marL="900113" lvl="1" indent="-328613" algn="l">
              <a:buFontTx/>
              <a:buChar char="•"/>
            </a:pPr>
            <a:r>
              <a:rPr lang="en-US" sz="2400" b="1" dirty="0"/>
              <a:t>plates and other simple forms with round bottoms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Early </a:t>
            </a: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485900" y="2989263"/>
            <a:ext cx="73152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71550" lvl="2" algn="l">
              <a:lnSpc>
                <a:spcPct val="130000"/>
              </a:lnSpc>
              <a:tabLst>
                <a:tab pos="857250" algn="l"/>
              </a:tabLst>
            </a:pPr>
            <a:r>
              <a:rPr lang="en-US" b="1" dirty="0">
                <a:latin typeface="Verdana" pitchFamily="34" charset="0"/>
              </a:rPr>
              <a:t>San Lorenzo</a:t>
            </a:r>
          </a:p>
          <a:p>
            <a:pPr marL="971550" lvl="2" algn="l">
              <a:lnSpc>
                <a:spcPct val="130000"/>
              </a:lnSpc>
              <a:tabLst>
                <a:tab pos="857250" algn="l"/>
              </a:tabLst>
            </a:pPr>
            <a:r>
              <a:rPr lang="en-US" b="1" dirty="0" err="1">
                <a:latin typeface="Verdana" pitchFamily="34" charset="0"/>
              </a:rPr>
              <a:t>Chiapa</a:t>
            </a:r>
            <a:r>
              <a:rPr lang="en-US" b="1" dirty="0">
                <a:latin typeface="Verdana" pitchFamily="34" charset="0"/>
              </a:rPr>
              <a:t> de </a:t>
            </a:r>
            <a:r>
              <a:rPr lang="en-US" b="1" dirty="0" err="1">
                <a:latin typeface="Verdana" pitchFamily="34" charset="0"/>
              </a:rPr>
              <a:t>Corzo</a:t>
            </a:r>
            <a:endParaRPr lang="en-US" b="1" dirty="0">
              <a:latin typeface="Verdana" pitchFamily="34" charset="0"/>
            </a:endParaRPr>
          </a:p>
          <a:p>
            <a:pPr marL="971550" lvl="2" algn="l">
              <a:lnSpc>
                <a:spcPct val="130000"/>
              </a:lnSpc>
              <a:tabLst>
                <a:tab pos="857250" algn="l"/>
              </a:tabLst>
            </a:pPr>
            <a:r>
              <a:rPr lang="en-US" b="1" dirty="0" err="1">
                <a:latin typeface="Verdana" pitchFamily="34" charset="0"/>
              </a:rPr>
              <a:t>Cerros</a:t>
            </a:r>
            <a:endParaRPr lang="en-US" b="1" dirty="0">
              <a:latin typeface="Verdana" pitchFamily="34" charset="0"/>
            </a:endParaRPr>
          </a:p>
          <a:p>
            <a:pPr marL="971550" lvl="2" algn="l">
              <a:lnSpc>
                <a:spcPct val="130000"/>
              </a:lnSpc>
              <a:tabLst>
                <a:tab pos="857250" algn="l"/>
              </a:tabLst>
            </a:pPr>
            <a:r>
              <a:rPr lang="en-US" b="1" dirty="0" err="1">
                <a:latin typeface="Verdana" pitchFamily="34" charset="0"/>
              </a:rPr>
              <a:t>Ocós</a:t>
            </a:r>
            <a:endParaRPr lang="en-US" b="1" dirty="0">
              <a:latin typeface="Verdana" pitchFamily="34" charset="0"/>
            </a:endParaRPr>
          </a:p>
          <a:p>
            <a:pPr marL="971550" lvl="2" algn="l">
              <a:lnSpc>
                <a:spcPct val="130000"/>
              </a:lnSpc>
              <a:tabLst>
                <a:tab pos="857250" algn="l"/>
              </a:tabLst>
            </a:pPr>
            <a:r>
              <a:rPr lang="en-US" b="1" dirty="0" err="1">
                <a:latin typeface="Verdana" pitchFamily="34" charset="0"/>
              </a:rPr>
              <a:t>Cuello</a:t>
            </a:r>
            <a:endParaRPr lang="en-US" b="1" dirty="0">
              <a:latin typeface="Verdana" pitchFamily="34" charset="0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485900" y="2057400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latin typeface="Verdana" pitchFamily="34" charset="0"/>
              </a:rPr>
              <a:t>Early </a:t>
            </a:r>
            <a:r>
              <a:rPr lang="en-US" b="1" dirty="0" err="1">
                <a:latin typeface="Verdana" pitchFamily="34" charset="0"/>
              </a:rPr>
              <a:t>Preclassic</a:t>
            </a:r>
            <a:r>
              <a:rPr lang="en-US" b="1" dirty="0">
                <a:latin typeface="Verdana" pitchFamily="34" charset="0"/>
              </a:rPr>
              <a:t> Sites include: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Early </a:t>
            </a: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409700" y="3032125"/>
            <a:ext cx="739140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71550" lvl="2" algn="l">
              <a:lnSpc>
                <a:spcPct val="120000"/>
              </a:lnSpc>
              <a:tabLst>
                <a:tab pos="857250" algn="l"/>
              </a:tabLst>
            </a:pPr>
            <a:r>
              <a:rPr lang="en-US" b="1" dirty="0">
                <a:latin typeface="Verdana" pitchFamily="34" charset="0"/>
              </a:rPr>
              <a:t>El </a:t>
            </a:r>
            <a:r>
              <a:rPr lang="en-US" b="1" dirty="0" err="1">
                <a:latin typeface="Verdana" pitchFamily="34" charset="0"/>
              </a:rPr>
              <a:t>Arbolillo</a:t>
            </a:r>
            <a:r>
              <a:rPr lang="en-US" b="1" dirty="0">
                <a:latin typeface="Verdana" pitchFamily="34" charset="0"/>
              </a:rPr>
              <a:t>			</a:t>
            </a:r>
          </a:p>
          <a:p>
            <a:pPr marL="971550" lvl="2" algn="l">
              <a:lnSpc>
                <a:spcPct val="120000"/>
              </a:lnSpc>
              <a:tabLst>
                <a:tab pos="857250" algn="l"/>
              </a:tabLst>
            </a:pPr>
            <a:r>
              <a:rPr lang="en-US" b="1" dirty="0" err="1">
                <a:latin typeface="Verdana" pitchFamily="34" charset="0"/>
              </a:rPr>
              <a:t>Zacatenco</a:t>
            </a:r>
            <a:endParaRPr lang="en-US" b="1" dirty="0">
              <a:latin typeface="Verdana" pitchFamily="34" charset="0"/>
            </a:endParaRPr>
          </a:p>
          <a:p>
            <a:pPr marL="971550" lvl="2" algn="l">
              <a:lnSpc>
                <a:spcPct val="120000"/>
              </a:lnSpc>
              <a:tabLst>
                <a:tab pos="857250" algn="l"/>
              </a:tabLst>
            </a:pPr>
            <a:r>
              <a:rPr lang="en-US" b="1" dirty="0" err="1">
                <a:latin typeface="Verdana" pitchFamily="34" charset="0"/>
              </a:rPr>
              <a:t>Tlatilco</a:t>
            </a:r>
            <a:endParaRPr lang="en-US" b="1" dirty="0">
              <a:latin typeface="Verdana" pitchFamily="34" charset="0"/>
            </a:endParaRPr>
          </a:p>
          <a:p>
            <a:pPr marL="971550" lvl="2" algn="l">
              <a:lnSpc>
                <a:spcPct val="120000"/>
              </a:lnSpc>
              <a:tabLst>
                <a:tab pos="857250" algn="l"/>
              </a:tabLst>
            </a:pPr>
            <a:r>
              <a:rPr lang="en-US" b="1" dirty="0" err="1">
                <a:latin typeface="Verdana" pitchFamily="34" charset="0"/>
              </a:rPr>
              <a:t>Barra</a:t>
            </a:r>
            <a:endParaRPr lang="en-US" b="1" dirty="0">
              <a:latin typeface="Verdana" pitchFamily="34" charset="0"/>
            </a:endParaRPr>
          </a:p>
          <a:p>
            <a:pPr marL="971550" lvl="2" algn="l">
              <a:lnSpc>
                <a:spcPct val="120000"/>
              </a:lnSpc>
              <a:tabLst>
                <a:tab pos="857250" algn="l"/>
              </a:tabLst>
            </a:pPr>
            <a:r>
              <a:rPr lang="en-US" b="1" dirty="0" err="1">
                <a:latin typeface="Verdana" pitchFamily="34" charset="0"/>
              </a:rPr>
              <a:t>Cuadros</a:t>
            </a:r>
            <a:endParaRPr lang="en-US" b="1" dirty="0">
              <a:latin typeface="Verdana" pitchFamily="34" charset="0"/>
            </a:endParaRPr>
          </a:p>
          <a:p>
            <a:pPr marL="971550" lvl="2" algn="l">
              <a:lnSpc>
                <a:spcPct val="120000"/>
              </a:lnSpc>
              <a:tabLst>
                <a:tab pos="857250" algn="l"/>
              </a:tabLst>
            </a:pPr>
            <a:r>
              <a:rPr lang="en-US" b="1" dirty="0">
                <a:latin typeface="Verdana" pitchFamily="34" charset="0"/>
              </a:rPr>
              <a:t>San José </a:t>
            </a:r>
            <a:r>
              <a:rPr lang="en-US" b="1" dirty="0" err="1">
                <a:latin typeface="Verdana" pitchFamily="34" charset="0"/>
              </a:rPr>
              <a:t>Mogote</a:t>
            </a:r>
            <a:endParaRPr lang="en-US" b="1" dirty="0">
              <a:latin typeface="Verdana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85900" y="2057400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FFEB99"/>
                </a:solidFill>
                <a:latin typeface="Verdana" pitchFamily="34" charset="0"/>
              </a:rPr>
              <a:t>Early Preclassic Sites include: </a:t>
            </a:r>
            <a:endParaRPr lang="en-US" i="1" dirty="0">
              <a:solidFill>
                <a:srgbClr val="FFEB99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Early </a:t>
            </a: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485900" y="2971800"/>
            <a:ext cx="7315200" cy="137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71550" lvl="2" algn="l">
              <a:lnSpc>
                <a:spcPct val="130000"/>
              </a:lnSpc>
              <a:tabLst>
                <a:tab pos="857250" algn="l"/>
              </a:tabLst>
            </a:pPr>
            <a:r>
              <a:rPr lang="en-US" b="1" dirty="0" err="1">
                <a:latin typeface="Verdana" pitchFamily="34" charset="0"/>
              </a:rPr>
              <a:t>Ajalpan</a:t>
            </a:r>
            <a:endParaRPr lang="en-US" b="1" dirty="0">
              <a:latin typeface="Verdana" pitchFamily="34" charset="0"/>
            </a:endParaRPr>
          </a:p>
          <a:p>
            <a:pPr marL="971550" lvl="2" algn="l">
              <a:lnSpc>
                <a:spcPct val="130000"/>
              </a:lnSpc>
              <a:tabLst>
                <a:tab pos="857250" algn="l"/>
              </a:tabLst>
            </a:pPr>
            <a:r>
              <a:rPr lang="en-US" b="1" dirty="0" err="1">
                <a:latin typeface="Verdana" pitchFamily="34" charset="0"/>
              </a:rPr>
              <a:t>Izucar</a:t>
            </a:r>
            <a:endParaRPr lang="en-US" b="1" dirty="0">
              <a:latin typeface="Verdana" pitchFamily="34" charset="0"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485900" y="2057400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FFEB99"/>
                </a:solidFill>
                <a:latin typeface="Verdana" pitchFamily="34" charset="0"/>
              </a:rPr>
              <a:t>Early </a:t>
            </a:r>
            <a:r>
              <a:rPr lang="en-US" b="1" dirty="0" err="1">
                <a:solidFill>
                  <a:srgbClr val="FFEB99"/>
                </a:solidFill>
                <a:latin typeface="Verdana" pitchFamily="34" charset="0"/>
              </a:rPr>
              <a:t>Preclassic</a:t>
            </a:r>
            <a:r>
              <a:rPr lang="en-US" b="1" dirty="0">
                <a:solidFill>
                  <a:srgbClr val="FFEB99"/>
                </a:solidFill>
                <a:latin typeface="Verdana" pitchFamily="34" charset="0"/>
              </a:rPr>
              <a:t> Sites include: </a:t>
            </a:r>
            <a:endParaRPr lang="en-US" i="1" dirty="0">
              <a:solidFill>
                <a:srgbClr val="FFEB99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Early </a:t>
            </a: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685800" y="2270125"/>
            <a:ext cx="90678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4000" b="1" dirty="0">
                <a:solidFill>
                  <a:srgbClr val="FFEB99"/>
                </a:solidFill>
                <a:latin typeface="Verdana" pitchFamily="34" charset="0"/>
              </a:rPr>
              <a:t>Late Preclassic</a:t>
            </a:r>
          </a:p>
          <a:p>
            <a:pPr marL="342900" indent="-342900"/>
            <a:endParaRPr lang="en-US" sz="4000" b="1" dirty="0">
              <a:solidFill>
                <a:srgbClr val="B2B2B2"/>
              </a:solidFill>
              <a:latin typeface="Verdana" pitchFamily="34" charset="0"/>
            </a:endParaRPr>
          </a:p>
          <a:p>
            <a:pPr marL="342900" indent="-342900"/>
            <a:r>
              <a:rPr lang="en-US" sz="4000" b="1" dirty="0">
                <a:latin typeface="Verdana" pitchFamily="34" charset="0"/>
              </a:rPr>
              <a:t>Middle Preclassic</a:t>
            </a:r>
          </a:p>
          <a:p>
            <a:pPr marL="342900" indent="-342900"/>
            <a:endParaRPr lang="en-US" sz="4000" b="1" dirty="0">
              <a:latin typeface="Verdana" pitchFamily="34" charset="0"/>
            </a:endParaRPr>
          </a:p>
          <a:p>
            <a:pPr marL="342900" indent="-342900"/>
            <a:r>
              <a:rPr lang="en-US" sz="4000" b="1" dirty="0">
                <a:solidFill>
                  <a:srgbClr val="FFEB99"/>
                </a:solidFill>
                <a:latin typeface="Verdana" pitchFamily="34" charset="0"/>
              </a:rPr>
              <a:t>Early Preclassic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Middle </a:t>
            </a: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494970" y="2743200"/>
            <a:ext cx="732064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4000" b="1" dirty="0">
                <a:solidFill>
                  <a:srgbClr val="FFEB99"/>
                </a:solidFill>
                <a:latin typeface="Verdana" pitchFamily="34" charset="0"/>
              </a:rPr>
              <a:t>Late </a:t>
            </a:r>
            <a:r>
              <a:rPr lang="en-US" sz="4000" b="1" dirty="0" err="1">
                <a:solidFill>
                  <a:srgbClr val="FFEB99"/>
                </a:solidFill>
                <a:latin typeface="Verdana" pitchFamily="34" charset="0"/>
              </a:rPr>
              <a:t>Preclassic</a:t>
            </a:r>
            <a:endParaRPr lang="en-US" sz="4000" b="1" dirty="0">
              <a:solidFill>
                <a:srgbClr val="FFEB99"/>
              </a:solidFill>
              <a:latin typeface="Verdana" pitchFamily="34" charset="0"/>
            </a:endParaRPr>
          </a:p>
          <a:p>
            <a:pPr marL="342900" indent="-342900"/>
            <a:endParaRPr lang="en-US" sz="4000" b="1" dirty="0">
              <a:solidFill>
                <a:srgbClr val="FFEB99"/>
              </a:solidFill>
              <a:latin typeface="Verdana" pitchFamily="34" charset="0"/>
            </a:endParaRPr>
          </a:p>
          <a:p>
            <a:pPr marL="342900" indent="-342900"/>
            <a:r>
              <a:rPr lang="en-US" sz="4000" b="1" dirty="0">
                <a:solidFill>
                  <a:srgbClr val="FFEB99"/>
                </a:solidFill>
                <a:latin typeface="Verdana" pitchFamily="34" charset="0"/>
              </a:rPr>
              <a:t>Middle </a:t>
            </a:r>
            <a:r>
              <a:rPr lang="en-US" sz="4000" b="1" dirty="0" err="1">
                <a:solidFill>
                  <a:srgbClr val="FFEB99"/>
                </a:solidFill>
                <a:latin typeface="Verdana" pitchFamily="34" charset="0"/>
              </a:rPr>
              <a:t>Preclassic</a:t>
            </a:r>
            <a:endParaRPr lang="en-US" sz="4000" b="1" dirty="0">
              <a:solidFill>
                <a:srgbClr val="FFEB99"/>
              </a:solidFill>
              <a:latin typeface="Verdana" pitchFamily="34" charset="0"/>
            </a:endParaRPr>
          </a:p>
          <a:p>
            <a:pPr marL="342900" indent="-342900"/>
            <a:endParaRPr lang="en-US" sz="4000" b="1" dirty="0">
              <a:solidFill>
                <a:srgbClr val="808000"/>
              </a:solidFill>
              <a:latin typeface="Verdana" pitchFamily="34" charset="0"/>
            </a:endParaRPr>
          </a:p>
          <a:p>
            <a:pPr marL="342900" indent="-342900"/>
            <a:r>
              <a:rPr lang="en-US" sz="4000" b="1" dirty="0">
                <a:latin typeface="Verdana" pitchFamily="34" charset="0"/>
              </a:rPr>
              <a:t>Early </a:t>
            </a:r>
            <a:r>
              <a:rPr lang="en-US" sz="4000" b="1" dirty="0" err="1">
                <a:latin typeface="Verdana" pitchFamily="34" charset="0"/>
              </a:rPr>
              <a:t>Preclassic</a:t>
            </a:r>
            <a:endParaRPr lang="en-US" b="1" dirty="0">
              <a:latin typeface="Verdan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Early </a:t>
            </a: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2756370" y="3949005"/>
            <a:ext cx="566373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End of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kumimoji="0" lang="en-US" sz="2800" dirty="0">
                <a:solidFill>
                  <a:schemeClr val="tx1"/>
                </a:solidFill>
              </a:rPr>
              <a:t>The </a:t>
            </a:r>
            <a:r>
              <a:rPr kumimoji="0" lang="en-US" sz="2800" dirty="0" smtClean="0">
                <a:solidFill>
                  <a:schemeClr val="tx1"/>
                </a:solidFill>
              </a:rPr>
              <a:t>Early </a:t>
            </a:r>
            <a:r>
              <a:rPr kumimoji="0" lang="en-US" sz="2800" dirty="0" err="1" smtClean="0">
                <a:solidFill>
                  <a:schemeClr val="tx1"/>
                </a:solidFill>
              </a:rPr>
              <a:t>Preclassic</a:t>
            </a:r>
            <a:endParaRPr lang="en-US" sz="2800" i="1" dirty="0">
              <a:solidFill>
                <a:schemeClr val="tx1"/>
              </a:solidFill>
            </a:endParaRPr>
          </a:p>
          <a:p>
            <a:endParaRPr lang="en-US" sz="2800" i="1" dirty="0">
              <a:solidFill>
                <a:schemeClr val="tx1"/>
              </a:solidFill>
            </a:endParaRPr>
          </a:p>
          <a:p>
            <a:r>
              <a:rPr lang="en-US" sz="2800" i="1" dirty="0">
                <a:solidFill>
                  <a:schemeClr val="tx1"/>
                </a:solidFill>
                <a:hlinkClick r:id="rId2"/>
              </a:rPr>
              <a:t>Continue on to The </a:t>
            </a:r>
            <a:r>
              <a:rPr lang="en-US" sz="2800" i="1" dirty="0" smtClean="0">
                <a:solidFill>
                  <a:schemeClr val="tx1"/>
                </a:solidFill>
                <a:hlinkClick r:id="rId2"/>
              </a:rPr>
              <a:t>Middle Classic</a:t>
            </a:r>
            <a:endParaRPr lang="en-US" sz="5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485900" y="1905000"/>
            <a:ext cx="7315200" cy="389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2"/>
                </a:solidFill>
              </a:rPr>
              <a:t>Early </a:t>
            </a:r>
            <a:r>
              <a:rPr lang="en-US" dirty="0" err="1">
                <a:solidFill>
                  <a:schemeClr val="tx2"/>
                </a:solidFill>
              </a:rPr>
              <a:t>Preclassic</a:t>
            </a:r>
            <a:r>
              <a:rPr lang="en-US" dirty="0">
                <a:solidFill>
                  <a:schemeClr val="tx2"/>
                </a:solidFill>
              </a:rPr>
              <a:t> Stage</a:t>
            </a:r>
          </a:p>
          <a:p>
            <a:pPr>
              <a:lnSpc>
                <a:spcPct val="120000"/>
              </a:lnSpc>
            </a:pPr>
            <a:endParaRPr lang="en-US" sz="3600" b="1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latin typeface="Verdana" pitchFamily="34" charset="0"/>
              </a:rPr>
              <a:t>1800 – 1000 B.C. </a:t>
            </a:r>
            <a:r>
              <a:rPr lang="en-US" sz="2000" b="1" dirty="0">
                <a:latin typeface="Verdana" pitchFamily="34" charset="0"/>
              </a:rPr>
              <a:t>(</a:t>
            </a:r>
            <a:r>
              <a:rPr lang="en-US" sz="2000" b="1" i="1" dirty="0">
                <a:latin typeface="Verdana" pitchFamily="34" charset="0"/>
              </a:rPr>
              <a:t>The Maya)</a:t>
            </a:r>
            <a:endParaRPr lang="en-US" sz="3600" b="1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latin typeface="Verdana" pitchFamily="34" charset="0"/>
              </a:rPr>
              <a:t>1800 – 1200 B.C. </a:t>
            </a:r>
            <a:r>
              <a:rPr lang="en-US" sz="2000" b="1" dirty="0">
                <a:latin typeface="Verdana" pitchFamily="34" charset="0"/>
              </a:rPr>
              <a:t>(</a:t>
            </a:r>
            <a:r>
              <a:rPr lang="en-US" sz="2000" b="1" i="1" dirty="0">
                <a:latin typeface="Verdana" pitchFamily="34" charset="0"/>
              </a:rPr>
              <a:t>Mexico)</a:t>
            </a:r>
            <a:endParaRPr lang="en-US" sz="3600" b="1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latin typeface="Verdana" pitchFamily="34" charset="0"/>
              </a:rPr>
              <a:t>2500 – 1250 B.C.</a:t>
            </a:r>
          </a:p>
          <a:p>
            <a:endParaRPr lang="en-US" sz="3600" b="1" dirty="0">
              <a:latin typeface="Verdan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9700" y="609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Early </a:t>
            </a: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Preclassic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2295072" y="6310086"/>
            <a:ext cx="56462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Verdana" pitchFamily="34" charset="0"/>
                <a:hlinkClick r:id="rId2"/>
              </a:rPr>
              <a:t>http://weber.ucsd.edu/~dkjordan/arch/mexchron.html#EPC</a:t>
            </a:r>
            <a:endParaRPr lang="en-US" sz="1400" dirty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7300" y="1085850"/>
            <a:ext cx="7772400" cy="485775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7300" y="495300"/>
            <a:ext cx="77724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1485900" y="1752600"/>
            <a:ext cx="7162800" cy="17526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i="1">
              <a:latin typeface="Verdana" pitchFamily="34" charset="0"/>
            </a:endParaRPr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2500312" y="2819400"/>
            <a:ext cx="738188" cy="3810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chronology_Coe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7900" y="609600"/>
            <a:ext cx="398780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3517900" y="4615542"/>
            <a:ext cx="3987800" cy="9144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808000"/>
              </a:solidFill>
            </a:endParaRP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1590675" y="3563938"/>
            <a:ext cx="1585913" cy="15382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FFFFFF"/>
                </a:solidFill>
                <a:latin typeface="Verdana" pitchFamily="34" charset="0"/>
              </a:rPr>
              <a:t>Mexico</a:t>
            </a:r>
            <a:r>
              <a:rPr lang="en-US" sz="2800" b="1">
                <a:solidFill>
                  <a:srgbClr val="FFFFFF"/>
                </a:solidFill>
                <a:latin typeface="Verdana" pitchFamily="34" charset="0"/>
              </a:rPr>
              <a:t/>
            </a:r>
            <a:br>
              <a:rPr lang="en-US" sz="2800" b="1">
                <a:solidFill>
                  <a:srgbClr val="FFFFFF"/>
                </a:solidFill>
                <a:latin typeface="Verdana" pitchFamily="34" charset="0"/>
              </a:rPr>
            </a:br>
            <a:r>
              <a:rPr lang="en-US" sz="1800" b="1">
                <a:solidFill>
                  <a:srgbClr val="FFFFFF"/>
                </a:solidFill>
                <a:latin typeface="Verdana" pitchFamily="34" charset="0"/>
              </a:rPr>
              <a:t>(6</a:t>
            </a:r>
            <a:r>
              <a:rPr lang="en-US" sz="1800" b="1" baseline="30000">
                <a:solidFill>
                  <a:srgbClr val="FFFFFF"/>
                </a:solidFill>
                <a:latin typeface="Verdana" pitchFamily="34" charset="0"/>
              </a:rPr>
              <a:t>th</a:t>
            </a:r>
            <a:r>
              <a:rPr lang="en-US" sz="1800" b="1">
                <a:solidFill>
                  <a:srgbClr val="FFFFFF"/>
                </a:solidFill>
                <a:latin typeface="Verdana" pitchFamily="34" charset="0"/>
              </a:rPr>
              <a:t> ed.)</a:t>
            </a:r>
          </a:p>
          <a:p>
            <a:endParaRPr lang="en-US" b="1">
              <a:solidFill>
                <a:srgbClr val="FFFFFF"/>
              </a:solidFill>
              <a:latin typeface="Verdana" pitchFamily="34" charset="0"/>
            </a:endParaRPr>
          </a:p>
          <a:p>
            <a:r>
              <a:rPr lang="en-US" sz="1600" b="1">
                <a:solidFill>
                  <a:srgbClr val="FFFFFF"/>
                </a:solidFill>
                <a:latin typeface="Verdana" pitchFamily="34" charset="0"/>
              </a:rPr>
              <a:t>Page 236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3739242" y="4898574"/>
            <a:ext cx="738188" cy="3810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chronology_Coe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7900" y="609600"/>
            <a:ext cx="398780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6362700" y="2895600"/>
            <a:ext cx="1143000" cy="25908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3200" kern="1200">
              <a:solidFill>
                <a:srgbClr val="808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90675" y="3563938"/>
            <a:ext cx="1585913" cy="15382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FFFFFF"/>
                </a:solidFill>
                <a:latin typeface="Verdana" pitchFamily="34" charset="0"/>
              </a:rPr>
              <a:t>Mexico</a:t>
            </a:r>
            <a:r>
              <a:rPr lang="en-US" sz="2800" b="1" dirty="0">
                <a:solidFill>
                  <a:srgbClr val="FFFFFF"/>
                </a:solidFill>
                <a:latin typeface="Verdana" pitchFamily="34" charset="0"/>
              </a:rPr>
              <a:t/>
            </a:r>
            <a:br>
              <a:rPr lang="en-US" sz="2800" b="1" dirty="0">
                <a:solidFill>
                  <a:srgbClr val="FFFFFF"/>
                </a:solidFill>
                <a:latin typeface="Verdana" pitchFamily="34" charset="0"/>
              </a:rPr>
            </a:br>
            <a:r>
              <a:rPr lang="en-US" sz="1800" b="1" dirty="0">
                <a:solidFill>
                  <a:srgbClr val="FFFFFF"/>
                </a:solidFill>
                <a:latin typeface="Verdana" pitchFamily="34" charset="0"/>
              </a:rPr>
              <a:t>(6</a:t>
            </a:r>
            <a:r>
              <a:rPr lang="en-US" sz="1800" b="1" baseline="30000" dirty="0">
                <a:solidFill>
                  <a:srgbClr val="FFFFFF"/>
                </a:solidFill>
                <a:latin typeface="Verdana" pitchFamily="34" charset="0"/>
              </a:rPr>
              <a:t>th</a:t>
            </a:r>
            <a:r>
              <a:rPr lang="en-US" sz="1800" b="1" dirty="0">
                <a:solidFill>
                  <a:srgbClr val="FFFFFF"/>
                </a:solidFill>
                <a:latin typeface="Verdana" pitchFamily="34" charset="0"/>
              </a:rPr>
              <a:t> ed.)</a:t>
            </a:r>
          </a:p>
          <a:p>
            <a:endParaRPr lang="en-US" b="1" dirty="0">
              <a:solidFill>
                <a:srgbClr val="FFFFFF"/>
              </a:solidFill>
              <a:latin typeface="Verdana" pitchFamily="34" charset="0"/>
            </a:endParaRPr>
          </a:p>
          <a:p>
            <a:r>
              <a:rPr lang="en-US" sz="1600" b="1" dirty="0">
                <a:solidFill>
                  <a:srgbClr val="FFFFFF"/>
                </a:solidFill>
                <a:latin typeface="Verdana" pitchFamily="34" charset="0"/>
              </a:rPr>
              <a:t>Page 236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white3">
  <a:themeElements>
    <a:clrScheme name="">
      <a:dk1>
        <a:srgbClr val="000000"/>
      </a:dk1>
      <a:lt1>
        <a:srgbClr val="FFFFFF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FF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white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white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Contemporary Portrait">
  <a:themeElements>
    <a:clrScheme name="3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3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Contemporary Portrait">
  <a:themeElements>
    <a:clrScheme name="3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3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Contemporary Portrait">
  <a:themeElements>
    <a:clrScheme name="3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3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Contemporary Portrait">
  <a:themeElements>
    <a:clrScheme name="3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3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Contemporary Portrait">
  <a:themeElements>
    <a:clrScheme name="3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3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Contemporary Portrait">
  <a:themeElements>
    <a:clrScheme name="3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3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5458</TotalTime>
  <Words>582</Words>
  <Application>Microsoft Office PowerPoint</Application>
  <PresentationFormat>35mm Slides</PresentationFormat>
  <Paragraphs>191</Paragraphs>
  <Slides>40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Contemporary Portrait</vt:lpstr>
      <vt:lpstr>4_Contemporary Portrait</vt:lpstr>
      <vt:lpstr>5_Contemporary Portrait</vt:lpstr>
      <vt:lpstr>6_Contemporary Portrait</vt:lpstr>
      <vt:lpstr>7_Contemporary Portrait</vt:lpstr>
      <vt:lpstr>8_Contemporary Portrait</vt:lpstr>
      <vt:lpstr>1_Contemporary Portrait</vt:lpstr>
      <vt:lpstr>10_Contemporary Portrait</vt:lpstr>
      <vt:lpstr>3_Contemporary Portrait</vt:lpstr>
      <vt:lpstr>white3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I already know about Prehistoric Cultures?</dc:title>
  <dc:creator>CLA</dc:creator>
  <cp:lastModifiedBy>Tim Roufs</cp:lastModifiedBy>
  <cp:revision>520</cp:revision>
  <cp:lastPrinted>2000-04-12T17:52:36Z</cp:lastPrinted>
  <dcterms:created xsi:type="dcterms:W3CDTF">2000-03-27T14:48:03Z</dcterms:created>
  <dcterms:modified xsi:type="dcterms:W3CDTF">2019-02-18T17:12:36Z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troufs@d.umn.edu</vt:lpwstr>
  </property>
  <property fmtid="{D5CDD505-2E9C-101B-9397-08002B2CF9AE}" pid="8" name="HomePage">
    <vt:lpwstr>http://www.d.umn.edu/~troufs/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2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C:\www\anth1602\PowerPoint</vt:lpwstr>
  </property>
</Properties>
</file>