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3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4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5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6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7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notesSlides/notesSlide8.xml" ContentType="application/vnd.openxmlformats-officedocument.presentationml.notesSlide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notesSlides/notesSlide9.xml" ContentType="application/vnd.openxmlformats-officedocument.presentationml.notesSlide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841" r:id="rId1"/>
    <p:sldMasterId id="2147484938" r:id="rId2"/>
    <p:sldMasterId id="2147485215" r:id="rId3"/>
    <p:sldMasterId id="2147485239" r:id="rId4"/>
  </p:sldMasterIdLst>
  <p:notesMasterIdLst>
    <p:notesMasterId r:id="rId37"/>
  </p:notesMasterIdLst>
  <p:sldIdLst>
    <p:sldId id="902" r:id="rId5"/>
    <p:sldId id="3315" r:id="rId6"/>
    <p:sldId id="1581" r:id="rId7"/>
    <p:sldId id="3377" r:id="rId8"/>
    <p:sldId id="3392" r:id="rId9"/>
    <p:sldId id="3402" r:id="rId10"/>
    <p:sldId id="3401" r:id="rId11"/>
    <p:sldId id="3403" r:id="rId12"/>
    <p:sldId id="3391" r:id="rId13"/>
    <p:sldId id="3393" r:id="rId14"/>
    <p:sldId id="3378" r:id="rId15"/>
    <p:sldId id="3406" r:id="rId16"/>
    <p:sldId id="3407" r:id="rId17"/>
    <p:sldId id="3408" r:id="rId18"/>
    <p:sldId id="3409" r:id="rId19"/>
    <p:sldId id="3410" r:id="rId20"/>
    <p:sldId id="3411" r:id="rId21"/>
    <p:sldId id="3412" r:id="rId22"/>
    <p:sldId id="3385" r:id="rId23"/>
    <p:sldId id="3415" r:id="rId24"/>
    <p:sldId id="3414" r:id="rId25"/>
    <p:sldId id="3386" r:id="rId26"/>
    <p:sldId id="3418" r:id="rId27"/>
    <p:sldId id="3400" r:id="rId28"/>
    <p:sldId id="3387" r:id="rId29"/>
    <p:sldId id="3388" r:id="rId30"/>
    <p:sldId id="3395" r:id="rId31"/>
    <p:sldId id="3419" r:id="rId32"/>
    <p:sldId id="3389" r:id="rId33"/>
    <p:sldId id="3312" r:id="rId34"/>
    <p:sldId id="3314" r:id="rId35"/>
    <p:sldId id="3303" r:id="rId36"/>
  </p:sldIdLst>
  <p:sldSz cx="10287000" cy="6858000" type="35mm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>
          <p15:clr>
            <a:srgbClr val="A4A3A4"/>
          </p15:clr>
        </p15:guide>
        <p15:guide id="2" pos="33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2423"/>
    <a:srgbClr val="F80000"/>
    <a:srgbClr val="913C00"/>
    <a:srgbClr val="FFC000"/>
    <a:srgbClr val="800000"/>
    <a:srgbClr val="F8F331"/>
    <a:srgbClr val="FF0000"/>
    <a:srgbClr val="FFCC00"/>
    <a:srgbClr val="FFFFFF"/>
    <a:srgbClr val="780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980" autoAdjust="0"/>
    <p:restoredTop sz="86375" autoAdjust="0"/>
  </p:normalViewPr>
  <p:slideViewPr>
    <p:cSldViewPr snapToObjects="1">
      <p:cViewPr>
        <p:scale>
          <a:sx n="50" d="100"/>
          <a:sy n="50" d="100"/>
        </p:scale>
        <p:origin x="1436" y="272"/>
      </p:cViewPr>
      <p:guideLst>
        <p:guide orient="horz" pos="2064"/>
        <p:guide pos="3336"/>
      </p:guideLst>
    </p:cSldViewPr>
  </p:slideViewPr>
  <p:outlineViewPr>
    <p:cViewPr>
      <p:scale>
        <a:sx n="33" d="100"/>
        <a:sy n="33" d="100"/>
      </p:scale>
      <p:origin x="0" y="-148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8028"/>
    </p:cViewPr>
  </p:sorterViewPr>
  <p:notesViewPr>
    <p:cSldViewPr snapToObjects="1">
      <p:cViewPr varScale="1">
        <p:scale>
          <a:sx n="37" d="100"/>
          <a:sy n="37" d="100"/>
        </p:scale>
        <p:origin x="-1470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14.2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1,'245'11,"116"51,-353-61,28 6,36 8,1-3,113 4,727-18,-875 4,62 11,4 1,328-9,-242-7,711 2,-853 2,70 13,-62-6,42 8,-60-9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17.4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2,'125'-2,"138"5,-136 12,24 1,91-16,-111-1,-96 4,-1 0,0 3,0 0,50 18,44 9,-63-23,108 3,68-15,-73-1,934 3,-946 14,-33-1,249-9,-254-5,-88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20.9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1,'26'1,"0"2,0 1,33 9,-20-4,3 0,43 10,0-3,105 4,-17-5,-11 0,205-13,-187-3,-143-1,63-11,0-1,34-1,40-3,-51 3,-17 1,305 10,-227 6,732-2,-886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24.3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63,'64'4,"1"2,66 15,77 8,156-26,-196-4,1560 1,-1699-2,-1 0,31-8,31-3,62 10,-8 1,-93-4,0-2,84-26,-6 1,-92 27,1 2,64 2,-101 2,29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5:14:51.9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36,'0'1,"1"-1,-1 1,0 0,0 0,1 0,-1-1,0 1,1 0,-1 0,1-1,-1 1,1 0,-1-1,1 1,0 0,-1-1,1 1,0-1,-1 1,1-1,0 1,0-1,0 0,-1 1,1-1,2 0,25 6,-23-5,64 6,1-3,75-6,-41 0,-22 2,143-19,-133 10,-56 6,48-10,-42 5,0 2,56-1,87 8,-68 1,-59 2,0 2,-1 2,73 22,-67-15,0-2,83 5,-37-16,85 8,-103 1,111-2,1 6,-6 0,188-16,-351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14.2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1,'245'11,"116"51,-353-61,28 6,36 8,1-3,113 4,727-18,-875 4,62 11,4 1,328-9,-242-7,711 2,-853 2,70 13,-62-6,42 8,-60-9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17.4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2,'125'-2,"138"5,-136 12,24 1,91-16,-111-1,-96 4,-1 0,0 3,0 0,50 18,44 9,-63-23,108 3,68-15,-73-1,934 3,-946 14,-33-1,249-9,-254-5,-88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20.9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1,'26'1,"0"2,0 1,33 9,-20-4,3 0,43 10,0-3,105 4,-17-5,-11 0,205-13,-187-3,-143-1,63-11,0-1,34-1,40-3,-51 3,-17 1,305 10,-227 6,732-2,-886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24.3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63,'64'4,"1"2,66 15,77 8,156-26,-196-4,1560 1,-1699-2,-1 0,31-8,31-3,62 10,-8 1,-93-4,0-2,84-26,-6 1,-92 27,1 2,64 2,-101 2,29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5:14:51.9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36,'0'1,"1"-1,-1 1,0 0,0 0,1 0,-1-1,0 1,1 0,-1 0,1-1,-1 1,1 0,-1-1,1 1,0 0,-1-1,1 1,0-1,-1 1,1-1,0 1,0-1,0 0,-1 1,1-1,2 0,25 6,-23-5,64 6,1-3,75-6,-41 0,-22 2,143-19,-133 10,-56 6,48-10,-42 5,0 2,56-1,87 8,-68 1,-59 2,0 2,-1 2,73 22,-67-15,0-2,83 5,-37-16,85 8,-103 1,111-2,1 6,-6 0,188-16,-351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14.2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1,'245'11,"116"51,-353-61,28 6,36 8,1-3,113 4,727-18,-875 4,62 11,4 1,328-9,-242-7,711 2,-853 2,70 13,-62-6,42 8,-60-9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17.4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2,'125'-2,"138"5,-136 12,24 1,91-16,-111-1,-96 4,-1 0,0 3,0 0,50 18,44 9,-63-23,108 3,68-15,-73-1,934 3,-946 14,-33-1,249-9,-254-5,-88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17.4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2,'125'-2,"138"5,-136 12,24 1,91-16,-111-1,-96 4,-1 0,0 3,0 0,50 18,44 9,-63-23,108 3,68-15,-73-1,934 3,-946 14,-33-1,249-9,-254-5,-88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20.9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1,'26'1,"0"2,0 1,33 9,-20-4,3 0,43 10,0-3,105 4,-17-5,-11 0,205-13,-187-3,-143-1,63-11,0-1,34-1,40-3,-51 3,-17 1,305 10,-227 6,732-2,-886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24.3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63,'64'4,"1"2,66 15,77 8,156-26,-196-4,1560 1,-1699-2,-1 0,31-8,31-3,62 10,-8 1,-93-4,0-2,84-26,-6 1,-92 27,1 2,64 2,-101 2,29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5:14:51.9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36,'0'1,"1"-1,-1 1,0 0,0 0,1 0,-1-1,0 1,1 0,-1 0,1-1,-1 1,1 0,-1-1,1 1,0 0,-1-1,1 1,0-1,-1 1,1-1,0 1,0-1,0 0,-1 1,1-1,2 0,25 6,-23-5,64 6,1-3,75-6,-41 0,-22 2,143-19,-133 10,-56 6,48-10,-42 5,0 2,56-1,87 8,-68 1,-59 2,0 2,-1 2,73 22,-67-15,0-2,83 5,-37-16,85 8,-103 1,111-2,1 6,-6 0,188-16,-351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14.2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1,'245'11,"116"51,-353-61,28 6,36 8,1-3,113 4,727-18,-875 4,62 11,4 1,328-9,-242-7,711 2,-853 2,70 13,-62-6,42 8,-60-9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17.4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2,'125'-2,"138"5,-136 12,24 1,91-16,-111-1,-96 4,-1 0,0 3,0 0,50 18,44 9,-63-23,108 3,68-15,-73-1,934 3,-946 14,-33-1,249-9,-254-5,-88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20.9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1,'26'1,"0"2,0 1,33 9,-20-4,3 0,43 10,0-3,105 4,-17-5,-11 0,205-13,-187-3,-143-1,63-11,0-1,34-1,40-3,-51 3,-17 1,305 10,-227 6,732-2,-886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24.3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63,'64'4,"1"2,66 15,77 8,156-26,-196-4,1560 1,-1699-2,-1 0,31-8,31-3,62 10,-8 1,-93-4,0-2,84-26,-6 1,-92 27,1 2,64 2,-101 2,29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5:14:51.9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36,'0'1,"1"-1,-1 1,0 0,0 0,1 0,-1-1,0 1,1 0,-1 0,1-1,-1 1,1 0,-1-1,1 1,0 0,-1-1,1 1,0-1,-1 1,1-1,0 1,0-1,0 0,-1 1,1-1,2 0,25 6,-23-5,64 6,1-3,75-6,-41 0,-22 2,143-19,-133 10,-56 6,48-10,-42 5,0 2,56-1,87 8,-68 1,-59 2,0 2,-1 2,73 22,-67-15,0-2,83 5,-37-16,85 8,-103 1,111-2,1 6,-6 0,188-16,-351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14.2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1,'245'11,"116"51,-353-61,28 6,36 8,1-3,113 4,727-18,-875 4,62 11,4 1,328-9,-242-7,711 2,-853 2,70 13,-62-6,42 8,-60-9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20.9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1,'26'1,"0"2,0 1,33 9,-20-4,3 0,43 10,0-3,105 4,-17-5,-11 0,205-13,-187-3,-143-1,63-11,0-1,34-1,40-3,-51 3,-17 1,305 10,-227 6,732-2,-886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17.4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2,'125'-2,"138"5,-136 12,24 1,91-16,-111-1,-96 4,-1 0,0 3,0 0,50 18,44 9,-63-23,108 3,68-15,-73-1,934 3,-946 14,-33-1,249-9,-254-5,-88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20.9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1,'26'1,"0"2,0 1,33 9,-20-4,3 0,43 10,0-3,105 4,-17-5,-11 0,205-13,-187-3,-143-1,63-11,0-1,34-1,40-3,-51 3,-17 1,305 10,-227 6,732-2,-886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24.3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63,'64'4,"1"2,66 15,77 8,156-26,-196-4,1560 1,-1699-2,-1 0,31-8,31-3,62 10,-8 1,-93-4,0-2,84-26,-6 1,-92 27,1 2,64 2,-101 2,29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14.2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1,'245'11,"116"51,-353-61,28 6,36 8,1-3,113 4,727-18,-875 4,62 11,4 1,328-9,-242-7,711 2,-853 2,70 13,-62-6,42 8,-60-9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17.4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2,'125'-2,"138"5,-136 12,24 1,91-16,-111-1,-96 4,-1 0,0 3,0 0,50 18,44 9,-63-23,108 3,68-15,-73-1,934 3,-946 14,-33-1,249-9,-254-5,-88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20.9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1,'26'1,"0"2,0 1,33 9,-20-4,3 0,43 10,0-3,105 4,-17-5,-11 0,205-13,-187-3,-143-1,63-11,0-1,34-1,40-3,-51 3,-17 1,305 10,-227 6,732-2,-886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24.3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63,'64'4,"1"2,66 15,77 8,156-26,-196-4,1560 1,-1699-2,-1 0,31-8,31-3,62 10,-8 1,-93-4,0-2,84-26,-6 1,-92 27,1 2,64 2,-101 2,29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5:22:15.9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1 219,'31'-2,"0"-1,34-7,28-4,0 4,135-34,-130 16,-66 17,1 1,1 2,54-6,215 12,-158 3,-93 2,58 9,32 2,-25-12,170-21,129 6,-318 14,-52-3,68-12,13-1,-92 14,106-11,-61 2,79 0,83 11,-87 1,218-2,-333 2,0 2,40 9,-31-4,21 4,-39-6,1-1,35 1,380-5,-218-4,-201 2,-1 1,1 1,-1 1,0 1,50 15,-44-9,1-2,0-2,0-1,0-1,1-2,38-2,-24 1,70 13,31 1,-68-14,133 9,81 11,2-22,-104-1,108-10,-192 2,77-11,-67 0,207-9,-265 29,203 4,-121 14,-62-5,-25-5,286 21,-339-28,112 0,126 16,-140-6,109-5,65 5,-161 0,134 19,-212-23,1-2,74-2,73-17,-39 1,91-19,-69 7,-67 18,133 8,-105 2,1007-2,-1084 3,62 10,36 2,417-14,-273-3,-211 4,93-5,-105-10,-50 8,31-3,232-24,-211 29,-39 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24.3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63,'64'4,"1"2,66 15,77 8,156-26,-196-4,1560 1,-1699-2,-1 0,31-8,31-3,62 10,-8 1,-93-4,0-2,84-26,-6 1,-92 27,1 2,64 2,-101 2,29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5:14:51.9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36,'0'1,"1"-1,-1 1,0 0,0 0,1 0,-1-1,0 1,1 0,-1 0,1-1,-1 1,1 0,-1-1,1 1,0 0,-1-1,1 1,0-1,-1 1,1-1,0 1,0-1,0 0,-1 1,1-1,2 0,25 6,-23-5,64 6,1-3,75-6,-41 0,-22 2,143-19,-133 10,-56 6,48-10,-42 5,0 2,56-1,87 8,-68 1,-59 2,0 2,-1 2,73 22,-67-15,0-2,83 5,-37-16,85 8,-103 1,111-2,1 6,-6 0,188-16,-351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8T00:38:40.52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695 1253 24575,'84'-1'0,"96"3"0,-110 9 0,-55-7 0,0-1 0,0-1 0,0 0 0,0-1 0,26-2 0,-18-3 0,-1-2 0,-1-1 0,1 0 0,-1-1 0,-1-2 0,1 0 0,-2-1 0,1-1 0,-2-1 0,28-24 0,-29 19 0,-1-1 0,0 0 0,-2-2 0,-1 0 0,17-33 0,-17 30 0,-6 11 0,-1-1 0,-1-1 0,0 1 0,0-1 0,-2 0 0,0 0 0,2-24 0,-5-112 0,-2 90 0,3-35 0,-4-70 0,2 157 0,-1 0 0,0 0 0,0 0 0,-1 0 0,-1 1 0,1-1 0,-1 1 0,0 0 0,-1 0 0,0 0 0,0 1 0,-1-1 0,-8-7 0,-6-5 0,-1 2 0,-1 0 0,-24-16 0,24 22 0,1 0 0,-2 1 0,0 1 0,-30-8 0,-6-3 0,28 11 0,-45-10 0,13 5 0,41 10 0,1 0 0,-1 2 0,0 0 0,0 1 0,-37 3 0,27 2 0,0 1 0,0 2 0,-38 12 0,13-1 0,-2-1 0,1 3 0,-83 38 0,107-37 0,1 2 0,-45 37 0,24-16 0,43-35 0,1 1 0,1 0 0,0 0 0,0 1 0,0 0 0,2 0 0,-1 1 0,1 0 0,1 1 0,0 0 0,0-1 0,2 2 0,-1-1 0,-3 17 0,5-15 0,-10 30 0,2 1 0,2 1 0,-3 58 0,11-84 0,1 0 0,1 0 0,0 0 0,2 0 0,0 0 0,10 31 0,-10-42 0,1-1 0,0 1 0,0 0 0,1-1 0,0 0 0,1 0 0,0-1 0,0 1 0,0-1 0,1-1 0,0 1 0,0-1 0,1 0 0,0-1 0,15 9 0,-6-6 0,0-1 0,0-1 0,0 0 0,1-2 0,20 4 0,91 5 0,-29-4 0,-2 2-1365,-59-7-5461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25T05:50:33.60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72,'91'1,"101"-3,-172-1,36-9,15-3,-8 11,74 5,48-2,-85-16,-67 10,45-3,146 8,-132 3,-11 3,133 25,-47-5,-21-5,190 13,-334-32,43 0,-1 2,53 9,114 32,-172-37,0-2,57 0,-66-4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25T05:50:36.5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1,'45'0,"0"1,65 12,-42-2,109 3,71-15,-92-1,-136 2,17-1,0 2,0 2,44 8,-35-3,68 4,-62-8,44 11,-58-8,39 2,11-6,-46-3,0 1,53 10,-38-1,90 2,58-11,-104-2,-69 3,1 2,-1 1,1 1,34 13,52 9,-89-24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14.2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1,'245'11,"116"51,-353-61,28 6,36 8,1-3,113 4,727-18,-875 4,62 11,4 1,328-9,-242-7,711 2,-853 2,70 13,-62-6,42 8,-60-9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1300" i="1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1" sz="1300" i="1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73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7263" y="720725"/>
            <a:ext cx="5400675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1" sz="1300" i="1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1" sz="1300" i="1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6CA733FF-2533-4A86-B229-AD7124918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70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E2C28F-9F01-4223-A8D3-27F4239F08D2}" type="slidenum">
              <a:rPr kumimoji="1" 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sz="12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733FF-2533-4A86-B229-AD71249189C4}" type="slidenum">
              <a:rPr kumimoji="1" lang="en-US" sz="1300" b="0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sz="13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121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733FF-2533-4A86-B229-AD71249189C4}" type="slidenum">
              <a:rPr kumimoji="1" lang="en-US" sz="1300" b="0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sz="13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924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733FF-2533-4A86-B229-AD71249189C4}" type="slidenum">
              <a:rPr kumimoji="1" lang="en-US" sz="1300" b="0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en-US" sz="13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79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733FF-2533-4A86-B229-AD71249189C4}" type="slidenum">
              <a:rPr kumimoji="1" lang="en-US" sz="1300" b="0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en-US" sz="13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016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733FF-2533-4A86-B229-AD71249189C4}" type="slidenum">
              <a:rPr kumimoji="1" lang="en-US" sz="1300" b="0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en-US" sz="13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121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733FF-2533-4A86-B229-AD71249189C4}" type="slidenum">
              <a:rPr kumimoji="1" lang="en-US" sz="1300" b="0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en-US" sz="13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341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733FF-2533-4A86-B229-AD71249189C4}" type="slidenum">
              <a:rPr kumimoji="1" lang="en-US" sz="1300" b="0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en-US" sz="13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391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733FF-2533-4A86-B229-AD71249189C4}" type="slidenum">
              <a:rPr kumimoji="1" lang="en-US" sz="1300" b="0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en-US" sz="13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875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74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F13B2-1104-40C1-A3DF-E4CA1C9F9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1FB0C-3862-421B-A059-DF544CA6F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87"/>
            <a:ext cx="2314575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87"/>
            <a:ext cx="677227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14FD8-3282-4E9F-9A5C-E74BE7D5B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828804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6858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886200"/>
            <a:ext cx="72009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0100" y="6229350"/>
            <a:ext cx="21717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3300" y="6229350"/>
            <a:ext cx="320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229350"/>
            <a:ext cx="2057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85A28EB6-E1E6-4901-9BFC-9593594DB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2104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F4E95-4030-4B13-95ED-B7DE7D230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3260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2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7E3EF-EB0C-4190-B113-4ECC8EECF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4951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61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37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812E7-FB6A-41B7-9634-E4FACA7A7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0901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434C8-76C7-4C34-8942-32F932303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2857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E05AC-D992-4A4E-8133-C26187880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7401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C0180-7176-4CA4-86C8-30CCA4019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227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7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1615A-30C7-42F7-A5EF-BCAEB279C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89268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4AEB6-FAD4-4E02-834A-F9F0F5BBE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BDAEE-5402-49CB-B223-536FA1C99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9347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80842-A27C-4F93-8640-4F03BEB55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2325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0925" y="228600"/>
            <a:ext cx="2314575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12" y="228600"/>
            <a:ext cx="6791325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D5420-EEED-4EB7-878F-9FB375E4F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2227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828804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6858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886200"/>
            <a:ext cx="72009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0100" y="6229350"/>
            <a:ext cx="21717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3300" y="6229350"/>
            <a:ext cx="320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229350"/>
            <a:ext cx="2057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9B949A82-6A3C-4E31-85C2-4E862D741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3891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C9A2A-CAB2-4BF9-B4D9-39B42C5B9E03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48917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78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FAD22-7A8B-4D4A-A7F3-EBD267044691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7882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94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69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40E61-5E41-4C59-AEEC-F8CC797E9C41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89905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A9164-903E-42E2-BF78-DCB383641F1D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9167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17F5E-362E-414C-99DC-70A48150DEAE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78394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10D82-8482-4D6F-A7DA-B7B9BF571775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12248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49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4D809-7AB2-4B37-8B84-246B0EC10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128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19B19-5454-4893-9B4C-CA613B09A662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44782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62408-86DB-468F-B1A0-B8CC21D1A3D1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46868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88365-24E9-4185-A3D8-3C3C28A392D7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7706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0925" y="228600"/>
            <a:ext cx="2314575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28" y="228600"/>
            <a:ext cx="6791325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8C24A-3B56-4F59-8404-FBC5C7B292A4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47352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10287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</p:grpSp>
      <p:sp>
        <p:nvSpPr>
          <p:cNvPr id="27136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771525" y="2286000"/>
            <a:ext cx="874395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137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543050" y="4191000"/>
            <a:ext cx="72009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771525" y="6248400"/>
            <a:ext cx="2143125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514725" y="6248400"/>
            <a:ext cx="325755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 algn="ctr"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72350" y="6248400"/>
            <a:ext cx="2143125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4D812EC0-3038-4ABB-9B59-589528510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6483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013A1-2844-43C5-B5B9-A4D3C00CE230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838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2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59451-29A3-426B-90BA-75EC7C407A9B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02900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6" y="1849438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2" y="1849438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5EE7D-E3D8-498D-80B8-3D0125D60F96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17406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3304E-BD7B-447C-A16E-0A2A9C7D330D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76391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88E91-47B6-4D17-B851-F67B3123D3B3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8454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65829-95B1-4346-BD21-D91C4A7FC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D986E-0680-4C1A-BCAA-ECCBE7BFD5C4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8808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2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2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8ECBD-1401-4C8F-87CE-6B67FE633DFE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0293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7D2EB-38EC-40A8-9364-9138A37D494C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00225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4B15B-1BCC-4258-89CD-E45BB3F5C682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47776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304800"/>
            <a:ext cx="2185988" cy="5659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304800"/>
            <a:ext cx="6405563" cy="5659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9E72B-F544-4086-8A9D-E37977C5283B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68926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81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81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1FF50-5117-4456-A946-5722B6974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8401B-7D02-4BD4-9E48-E2971190C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D0E87-6BE3-43E6-876F-020C78AB8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99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F9929-2F28-40E8-BB8D-CC56ED239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95E2D-1F8B-4D04-8931-62B1D08C4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6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03F1196D-6E90-4168-86F8-F84964D13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2" r:id="rId1"/>
    <p:sldLayoutId id="2147484843" r:id="rId2"/>
    <p:sldLayoutId id="2147484844" r:id="rId3"/>
    <p:sldLayoutId id="2147484845" r:id="rId4"/>
    <p:sldLayoutId id="2147484846" r:id="rId5"/>
    <p:sldLayoutId id="2147484847" r:id="rId6"/>
    <p:sldLayoutId id="2147484848" r:id="rId7"/>
    <p:sldLayoutId id="2147484849" r:id="rId8"/>
    <p:sldLayoutId id="2147484850" r:id="rId9"/>
    <p:sldLayoutId id="2147484851" r:id="rId10"/>
    <p:sldLayoutId id="21474848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85950"/>
            <a:ext cx="9201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293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CCF87610-BFC6-4AAB-A42E-C1AF2231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4759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31447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944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9" r:id="rId1"/>
    <p:sldLayoutId id="2147484940" r:id="rId2"/>
    <p:sldLayoutId id="2147484941" r:id="rId3"/>
    <p:sldLayoutId id="2147484942" r:id="rId4"/>
    <p:sldLayoutId id="2147484943" r:id="rId5"/>
    <p:sldLayoutId id="2147484944" r:id="rId6"/>
    <p:sldLayoutId id="2147484945" r:id="rId7"/>
    <p:sldLayoutId id="2147484946" r:id="rId8"/>
    <p:sldLayoutId id="2147484947" r:id="rId9"/>
    <p:sldLayoutId id="2147484948" r:id="rId10"/>
    <p:sldLayoutId id="214748494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85950"/>
            <a:ext cx="9201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6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306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293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306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6753CBE-FBD0-437F-BE24-0703D52F95C0}" type="slidenum">
              <a:rPr lang="en-US">
                <a:solidFill>
                  <a:srgbClr val="5E574E"/>
                </a:solidFill>
                <a:latin typeface="Arial" charset="0"/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  <a:latin typeface="Arial" charset="0"/>
            </a:endParaRPr>
          </a:p>
        </p:txBody>
      </p:sp>
      <p:pic>
        <p:nvPicPr>
          <p:cNvPr id="13319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314528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954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16" r:id="rId1"/>
    <p:sldLayoutId id="2147485217" r:id="rId2"/>
    <p:sldLayoutId id="2147485218" r:id="rId3"/>
    <p:sldLayoutId id="2147485219" r:id="rId4"/>
    <p:sldLayoutId id="2147485220" r:id="rId5"/>
    <p:sldLayoutId id="2147485221" r:id="rId6"/>
    <p:sldLayoutId id="2147485222" r:id="rId7"/>
    <p:sldLayoutId id="2147485223" r:id="rId8"/>
    <p:sldLayoutId id="2147485224" r:id="rId9"/>
    <p:sldLayoutId id="2147485225" r:id="rId10"/>
    <p:sldLayoutId id="2147485226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Line 2"/>
          <p:cNvSpPr>
            <a:spLocks noChangeShapeType="1"/>
          </p:cNvSpPr>
          <p:nvPr/>
        </p:nvSpPr>
        <p:spPr bwMode="auto">
          <a:xfrm>
            <a:off x="0" y="1524000"/>
            <a:ext cx="10287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kumimoji="1" lang="en-US" sz="6600" i="1">
              <a:solidFill>
                <a:srgbClr val="FF0000"/>
              </a:solidFill>
            </a:endParaRPr>
          </a:p>
        </p:txBody>
      </p:sp>
      <p:sp>
        <p:nvSpPr>
          <p:cNvPr id="270339" name="Rectangle 3"/>
          <p:cNvSpPr>
            <a:spLocks noChangeArrowheads="1"/>
          </p:cNvSpPr>
          <p:nvPr/>
        </p:nvSpPr>
        <p:spPr bwMode="auto">
          <a:xfrm>
            <a:off x="0" y="6400800"/>
            <a:ext cx="10287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kumimoji="1" lang="en-US" sz="6600" i="1">
              <a:solidFill>
                <a:srgbClr val="FF0000"/>
              </a:solidFill>
            </a:endParaRPr>
          </a:p>
        </p:txBody>
      </p:sp>
      <p:sp>
        <p:nvSpPr>
          <p:cNvPr id="270340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10287000" cy="1524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kumimoji="1" lang="en-US" sz="6600" i="1">
              <a:solidFill>
                <a:srgbClr val="FF0000"/>
              </a:solidFill>
            </a:endParaRPr>
          </a:p>
        </p:txBody>
      </p:sp>
      <p:sp>
        <p:nvSpPr>
          <p:cNvPr id="270341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10287000" cy="304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kumimoji="1" lang="en-US" sz="6600" i="1">
              <a:solidFill>
                <a:srgbClr val="FF0000"/>
              </a:solidFill>
            </a:endParaRPr>
          </a:p>
        </p:txBody>
      </p:sp>
      <p:sp>
        <p:nvSpPr>
          <p:cNvPr id="270342" name="Line 6"/>
          <p:cNvSpPr>
            <a:spLocks noChangeShapeType="1"/>
          </p:cNvSpPr>
          <p:nvPr/>
        </p:nvSpPr>
        <p:spPr bwMode="auto">
          <a:xfrm>
            <a:off x="0" y="6553200"/>
            <a:ext cx="10287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kumimoji="1" lang="en-US" sz="6600" i="1">
              <a:solidFill>
                <a:srgbClr val="FF0000"/>
              </a:solidFill>
            </a:endParaRPr>
          </a:p>
        </p:txBody>
      </p:sp>
      <p:sp>
        <p:nvSpPr>
          <p:cNvPr id="270343" name="Rectangle 7"/>
          <p:cNvSpPr>
            <a:spLocks noChangeArrowheads="1"/>
          </p:cNvSpPr>
          <p:nvPr/>
        </p:nvSpPr>
        <p:spPr bwMode="auto">
          <a:xfrm>
            <a:off x="685800" y="533400"/>
            <a:ext cx="96012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kumimoji="1" lang="en-US" sz="6600" i="1">
              <a:solidFill>
                <a:srgbClr val="FF0000"/>
              </a:solidFill>
            </a:endParaRPr>
          </a:p>
        </p:txBody>
      </p:sp>
      <p:sp>
        <p:nvSpPr>
          <p:cNvPr id="27034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3048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849438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034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89675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27034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89675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i="0">
                <a:solidFill>
                  <a:schemeClr val="tx1"/>
                </a:solidFill>
                <a:latin typeface="+mn-lt"/>
              </a:defRPr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27034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89675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408367B-32BC-4F86-800A-A86824D5E997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21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0" r:id="rId1"/>
    <p:sldLayoutId id="2147485241" r:id="rId2"/>
    <p:sldLayoutId id="2147485242" r:id="rId3"/>
    <p:sldLayoutId id="2147485243" r:id="rId4"/>
    <p:sldLayoutId id="2147485244" r:id="rId5"/>
    <p:sldLayoutId id="2147485245" r:id="rId6"/>
    <p:sldLayoutId id="2147485246" r:id="rId7"/>
    <p:sldLayoutId id="2147485247" r:id="rId8"/>
    <p:sldLayoutId id="2147485248" r:id="rId9"/>
    <p:sldLayoutId id="2147485249" r:id="rId10"/>
    <p:sldLayoutId id="214748525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4" Type="http://schemas.openxmlformats.org/officeDocument/2006/relationships/hyperlink" Target="http://www.d.umn.edu/cla/faculty/troufs/anth3635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.umn.edu/cla/faculty/troufs/anth3635/ce_in_the_news_report.html#title" TargetMode="Externa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customXml" Target="../ink/ink8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13" Type="http://schemas.openxmlformats.org/officeDocument/2006/relationships/image" Target="../media/image20.png"/><Relationship Id="rId3" Type="http://schemas.openxmlformats.org/officeDocument/2006/relationships/customXml" Target="../ink/ink9.xml"/><Relationship Id="rId7" Type="http://schemas.openxmlformats.org/officeDocument/2006/relationships/customXml" Target="../ink/ink11.xml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0.png"/><Relationship Id="rId11" Type="http://schemas.openxmlformats.org/officeDocument/2006/relationships/customXml" Target="../ink/ink13.xml"/><Relationship Id="rId5" Type="http://schemas.openxmlformats.org/officeDocument/2006/relationships/customXml" Target="../ink/ink10.xml"/><Relationship Id="rId10" Type="http://schemas.openxmlformats.org/officeDocument/2006/relationships/image" Target="../media/image330.png"/><Relationship Id="rId4" Type="http://schemas.openxmlformats.org/officeDocument/2006/relationships/image" Target="../media/image300.png"/><Relationship Id="rId9" Type="http://schemas.openxmlformats.org/officeDocument/2006/relationships/customXml" Target="../ink/ink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0.png"/><Relationship Id="rId3" Type="http://schemas.openxmlformats.org/officeDocument/2006/relationships/customXml" Target="../ink/ink14.xml"/><Relationship Id="rId7" Type="http://schemas.openxmlformats.org/officeDocument/2006/relationships/customXml" Target="../ink/ink16.xml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11" Type="http://schemas.openxmlformats.org/officeDocument/2006/relationships/customXml" Target="../ink/ink18.xml"/><Relationship Id="rId5" Type="http://schemas.openxmlformats.org/officeDocument/2006/relationships/customXml" Target="../ink/ink15.xml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customXml" Target="../ink/ink1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customXml" Target="../ink/ink19.xml"/><Relationship Id="rId7" Type="http://schemas.openxmlformats.org/officeDocument/2006/relationships/customXml" Target="../ink/ink21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customXml" Target="../ink/ink23.xml"/><Relationship Id="rId5" Type="http://schemas.openxmlformats.org/officeDocument/2006/relationships/customXml" Target="../ink/ink20.xm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customXml" Target="../ink/ink2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13" Type="http://schemas.openxmlformats.org/officeDocument/2006/relationships/image" Target="../media/image42.png"/><Relationship Id="rId3" Type="http://schemas.openxmlformats.org/officeDocument/2006/relationships/customXml" Target="../ink/ink24.xml"/><Relationship Id="rId7" Type="http://schemas.openxmlformats.org/officeDocument/2006/relationships/customXml" Target="../ink/ink2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0.png"/><Relationship Id="rId11" Type="http://schemas.openxmlformats.org/officeDocument/2006/relationships/customXml" Target="../ink/ink28.xml"/><Relationship Id="rId5" Type="http://schemas.openxmlformats.org/officeDocument/2006/relationships/customXml" Target="../ink/ink25.xml"/><Relationship Id="rId10" Type="http://schemas.openxmlformats.org/officeDocument/2006/relationships/image" Target="../media/image330.png"/><Relationship Id="rId4" Type="http://schemas.openxmlformats.org/officeDocument/2006/relationships/image" Target="../media/image300.png"/><Relationship Id="rId9" Type="http://schemas.openxmlformats.org/officeDocument/2006/relationships/customXml" Target="../ink/ink27.xml"/><Relationship Id="rId1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customXml" Target="../ink/ink29.xml"/><Relationship Id="rId7" Type="http://schemas.openxmlformats.org/officeDocument/2006/relationships/customXml" Target="../ink/ink3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0.png"/><Relationship Id="rId11" Type="http://schemas.openxmlformats.org/officeDocument/2006/relationships/image" Target="../media/image27.png"/><Relationship Id="rId5" Type="http://schemas.openxmlformats.org/officeDocument/2006/relationships/customXml" Target="../ink/ink30.xml"/><Relationship Id="rId10" Type="http://schemas.openxmlformats.org/officeDocument/2006/relationships/image" Target="../media/image330.png"/><Relationship Id="rId4" Type="http://schemas.openxmlformats.org/officeDocument/2006/relationships/image" Target="../media/image300.png"/><Relationship Id="rId9" Type="http://schemas.openxmlformats.org/officeDocument/2006/relationships/customXml" Target="../ink/ink3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customXml" Target="../ink/ink33.xml"/><Relationship Id="rId7" Type="http://schemas.openxmlformats.org/officeDocument/2006/relationships/customXml" Target="../ink/ink3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0.png"/><Relationship Id="rId11" Type="http://schemas.openxmlformats.org/officeDocument/2006/relationships/image" Target="../media/image28.png"/><Relationship Id="rId5" Type="http://schemas.openxmlformats.org/officeDocument/2006/relationships/customXml" Target="../ink/ink34.xml"/><Relationship Id="rId10" Type="http://schemas.openxmlformats.org/officeDocument/2006/relationships/image" Target="../media/image160.png"/><Relationship Id="rId4" Type="http://schemas.openxmlformats.org/officeDocument/2006/relationships/image" Target="../media/image130.png"/><Relationship Id="rId9" Type="http://schemas.openxmlformats.org/officeDocument/2006/relationships/customXml" Target="../ink/ink3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7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.umn.edu/~troufs/#titl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d.umn.edu/~troufs/#title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d.umn.edu/cla/faculty/troufs/index.html#title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customXml" Target="../ink/ink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.umn.edu/cla/faculty/troufs/anth1095/gc_in_the_news_report.html#title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3"/>
            <a:ext cx="10287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2400300" marR="0" lvl="0" indent="-24003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72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400300" marR="0" lvl="0" indent="-24003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36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25289" y="881742"/>
            <a:ext cx="2351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400300" marR="0" lvl="0" indent="-24003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And, once again . . 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0300" y="0"/>
            <a:ext cx="54692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885951" y="2193429"/>
            <a:ext cx="661035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0300" marR="0" lvl="0" indent="-24003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1" i="1" u="none" strike="noStrike" kern="1200" cap="none" spc="0" normalizeH="0" baseline="0" noProof="0" dirty="0">
                <a:ln w="12700">
                  <a:solidFill>
                    <a:srgbClr val="0033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Welcome to </a:t>
            </a:r>
          </a:p>
          <a:p>
            <a:pPr marL="2400300" marR="0" lvl="0" indent="-24003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1" u="none" strike="noStrike" kern="1200" cap="none" spc="0" normalizeH="0" baseline="0" noProof="0" dirty="0">
                <a:ln w="38100">
                  <a:solidFill>
                    <a:srgbClr val="0033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Peoples and Cultures</a:t>
            </a:r>
          </a:p>
          <a:p>
            <a:pPr marL="2400300" marR="0" lvl="0" indent="-24003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1" u="none" strike="noStrike" kern="1200" cap="none" spc="0" normalizeH="0" baseline="0" noProof="0" dirty="0">
                <a:ln w="38100">
                  <a:solidFill>
                    <a:srgbClr val="0033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of Europe</a:t>
            </a:r>
            <a:endParaRPr kumimoji="1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774503" y="5940624"/>
            <a:ext cx="28167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University of Minnesota Duluth</a:t>
            </a:r>
            <a:endParaRPr kumimoji="1" lang="en-US" sz="24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178258" y="6276203"/>
            <a:ext cx="19014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Tim Roufs’ © 2010-2024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91664" y="5814536"/>
            <a:ext cx="23431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Europa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and the Bull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Gustave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Moreau,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c.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1869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360587" y="6477002"/>
            <a:ext cx="35409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4"/>
              </a:rPr>
              <a:t>http://www.d.umn.edu/cla/faculty/troufs/anth3635/</a:t>
            </a:r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1E7282-0252-D1BA-66BE-41E9D428F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4069140"/>
            <a:ext cx="9067800" cy="156966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Start deck in “Slide Show” mode,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and use your up/down arrow keys and/or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your space bar to advance the slides</a:t>
            </a:r>
          </a:p>
        </p:txBody>
      </p:sp>
    </p:spTree>
    <p:extLst>
      <p:ext uri="{BB962C8B-B14F-4D97-AF65-F5344CB8AC3E}">
        <p14:creationId xmlns:p14="http://schemas.microsoft.com/office/powerpoint/2010/main" val="124795436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19200" y="230624"/>
            <a:ext cx="8115300" cy="643253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Starting the second week of the semester there will generally be one or two news reports </a:t>
            </a:r>
            <a:r>
              <a:rPr lang="en-US" sz="4400" b="1" i="1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per</a:t>
            </a:r>
            <a:r>
              <a:rPr lang="en-US" sz="4400" b="1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week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Detailed information about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the In-the-News assignment is on-line at . . 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53BB93-7E1F-A24F-659B-B91F7C6C3002}"/>
              </a:ext>
            </a:extLst>
          </p:cNvPr>
          <p:cNvSpPr txBox="1"/>
          <p:nvPr/>
        </p:nvSpPr>
        <p:spPr>
          <a:xfrm>
            <a:off x="571500" y="5754469"/>
            <a:ext cx="9144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&lt;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https://www.d.umn.edu/cla/faculty/troufs/anth3635/ce_in_the_news_report.html#title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39228453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95250"/>
            <a:ext cx="965835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57300" y="4724400"/>
            <a:ext cx="7772400" cy="830997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to sign up for your In-the-News report go to . . 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96704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F67911-73F6-F20C-EAF3-E7B397033D47}"/>
              </a:ext>
            </a:extLst>
          </p:cNvPr>
          <p:cNvSpPr txBox="1"/>
          <p:nvPr/>
        </p:nvSpPr>
        <p:spPr>
          <a:xfrm>
            <a:off x="685800" y="1946970"/>
            <a:ext cx="89535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1. Go to your UM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Gmail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. . 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(you only need to do this once this semester)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15458FFC-5920-171E-BFD0-D89F356F9B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25413" y="4694237"/>
            <a:ext cx="30480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76328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15458FFC-5920-171E-BFD0-D89F356F9B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25413" y="4694237"/>
            <a:ext cx="30480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BFF074-6AF6-2514-FBC2-C077E6F31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1288819"/>
            <a:ext cx="8865056" cy="4502381"/>
          </a:xfrm>
          <a:prstGeom prst="rect">
            <a:avLst/>
          </a:prstGeom>
          <a:ln w="12700">
            <a:solidFill>
              <a:srgbClr val="800000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F27CFD0-ADD6-0690-28C4-3CFD623DE993}"/>
              </a:ext>
            </a:extLst>
          </p:cNvPr>
          <p:cNvSpPr/>
          <p:nvPr/>
        </p:nvSpPr>
        <p:spPr bwMode="auto">
          <a:xfrm>
            <a:off x="2476500" y="3657600"/>
            <a:ext cx="1524000" cy="304800"/>
          </a:xfrm>
          <a:prstGeom prst="rect">
            <a:avLst/>
          </a:prstGeom>
          <a:solidFill>
            <a:srgbClr val="F4F7F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2CF7CF-9690-9471-50B2-74D60F7429BB}"/>
              </a:ext>
            </a:extLst>
          </p:cNvPr>
          <p:cNvSpPr/>
          <p:nvPr/>
        </p:nvSpPr>
        <p:spPr bwMode="auto">
          <a:xfrm>
            <a:off x="2476500" y="5334000"/>
            <a:ext cx="12192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FDD38F-00BB-17A8-675B-C256714F764A}"/>
              </a:ext>
            </a:extLst>
          </p:cNvPr>
          <p:cNvSpPr/>
          <p:nvPr/>
        </p:nvSpPr>
        <p:spPr bwMode="auto">
          <a:xfrm>
            <a:off x="6461202" y="5347855"/>
            <a:ext cx="1108364" cy="27709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Down Arrow 4">
            <a:extLst>
              <a:ext uri="{FF2B5EF4-FFF2-40B4-BE49-F238E27FC236}">
                <a16:creationId xmlns:a16="http://schemas.microsoft.com/office/drawing/2014/main" id="{ED9042B0-88A6-06ED-293A-0728A18228EF}"/>
              </a:ext>
            </a:extLst>
          </p:cNvPr>
          <p:cNvSpPr/>
          <p:nvPr/>
        </p:nvSpPr>
        <p:spPr>
          <a:xfrm rot="4933854">
            <a:off x="3526803" y="635864"/>
            <a:ext cx="1309862" cy="3085571"/>
          </a:xfrm>
          <a:prstGeom prst="downArrow">
            <a:avLst/>
          </a:prstGeom>
          <a:solidFill>
            <a:srgbClr val="FFCC00"/>
          </a:solidFill>
          <a:ln w="76200">
            <a:solidFill>
              <a:srgbClr val="6324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32423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1. UM Gmail</a:t>
            </a:r>
          </a:p>
        </p:txBody>
      </p:sp>
    </p:spTree>
    <p:extLst>
      <p:ext uri="{BB962C8B-B14F-4D97-AF65-F5344CB8AC3E}">
        <p14:creationId xmlns:p14="http://schemas.microsoft.com/office/powerpoint/2010/main" val="295619864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F67911-73F6-F20C-EAF3-E7B397033D47}"/>
              </a:ext>
            </a:extLst>
          </p:cNvPr>
          <p:cNvSpPr txBox="1"/>
          <p:nvPr/>
        </p:nvSpPr>
        <p:spPr>
          <a:xfrm>
            <a:off x="685800" y="1224677"/>
            <a:ext cx="89535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2. Go to your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Google Apps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Folder on your UM Gmail page  . . 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15458FFC-5920-171E-BFD0-D89F356F9B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25413" y="4694237"/>
            <a:ext cx="30480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36569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15458FFC-5920-171E-BFD0-D89F356F9B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25413" y="4694237"/>
            <a:ext cx="30480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BFF074-6AF6-2514-FBC2-C077E6F31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288819"/>
            <a:ext cx="8865056" cy="4502381"/>
          </a:xfrm>
          <a:prstGeom prst="rect">
            <a:avLst/>
          </a:prstGeom>
          <a:ln w="12700">
            <a:solidFill>
              <a:srgbClr val="800000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F27CFD0-ADD6-0690-28C4-3CFD623DE993}"/>
              </a:ext>
            </a:extLst>
          </p:cNvPr>
          <p:cNvSpPr/>
          <p:nvPr/>
        </p:nvSpPr>
        <p:spPr bwMode="auto">
          <a:xfrm>
            <a:off x="2476500" y="3657600"/>
            <a:ext cx="1524000" cy="304800"/>
          </a:xfrm>
          <a:prstGeom prst="rect">
            <a:avLst/>
          </a:prstGeom>
          <a:solidFill>
            <a:srgbClr val="F4F7F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2CF7CF-9690-9471-50B2-74D60F7429BB}"/>
              </a:ext>
            </a:extLst>
          </p:cNvPr>
          <p:cNvSpPr/>
          <p:nvPr/>
        </p:nvSpPr>
        <p:spPr bwMode="auto">
          <a:xfrm>
            <a:off x="2476500" y="5334000"/>
            <a:ext cx="12192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FDD38F-00BB-17A8-675B-C256714F764A}"/>
              </a:ext>
            </a:extLst>
          </p:cNvPr>
          <p:cNvSpPr/>
          <p:nvPr/>
        </p:nvSpPr>
        <p:spPr bwMode="auto">
          <a:xfrm>
            <a:off x="6461202" y="5347855"/>
            <a:ext cx="1108364" cy="27709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ight Arrow 4">
            <a:extLst>
              <a:ext uri="{FF2B5EF4-FFF2-40B4-BE49-F238E27FC236}">
                <a16:creationId xmlns:a16="http://schemas.microsoft.com/office/drawing/2014/main" id="{30F9E358-AD5F-0314-006B-5989126347FE}"/>
              </a:ext>
            </a:extLst>
          </p:cNvPr>
          <p:cNvSpPr/>
          <p:nvPr/>
        </p:nvSpPr>
        <p:spPr bwMode="auto">
          <a:xfrm rot="237587">
            <a:off x="3882649" y="1650319"/>
            <a:ext cx="3351789" cy="1116481"/>
          </a:xfrm>
          <a:prstGeom prst="rightArrow">
            <a:avLst/>
          </a:prstGeom>
          <a:solidFill>
            <a:schemeClr val="accent2"/>
          </a:solidFill>
          <a:ln w="76200" cap="flat" cmpd="sng" algn="ctr">
            <a:solidFill>
              <a:srgbClr val="6324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32423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2. Google Apps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AC54226-B91B-F6F4-D547-3D0FA73FD15A}"/>
                  </a:ext>
                </a:extLst>
              </p14:cNvPr>
              <p14:cNvContentPartPr/>
              <p14:nvPr/>
            </p14:nvContentPartPr>
            <p14:xfrm>
              <a:off x="7361748" y="2149256"/>
              <a:ext cx="560160" cy="460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AC54226-B91B-F6F4-D547-3D0FA73FD15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26108" y="2113256"/>
                <a:ext cx="631800" cy="53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999272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F67911-73F6-F20C-EAF3-E7B397033D47}"/>
              </a:ext>
            </a:extLst>
          </p:cNvPr>
          <p:cNvSpPr txBox="1"/>
          <p:nvPr/>
        </p:nvSpPr>
        <p:spPr>
          <a:xfrm>
            <a:off x="685800" y="1224677"/>
            <a:ext cx="89535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3. From your Google Apps menu, click on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Google Drive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icon . . 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15458FFC-5920-171E-BFD0-D89F356F9B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25413" y="4694237"/>
            <a:ext cx="30480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64709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15458FFC-5920-171E-BFD0-D89F356F9B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25413" y="4694237"/>
            <a:ext cx="30480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34B4E7-6193-DECD-6345-6058EB82A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300" y="66543"/>
            <a:ext cx="5486400" cy="672491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668469C5-0A1F-4065-A953-F19EA42D9C7D}"/>
              </a:ext>
            </a:extLst>
          </p:cNvPr>
          <p:cNvSpPr/>
          <p:nvPr/>
        </p:nvSpPr>
        <p:spPr>
          <a:xfrm>
            <a:off x="8402446" y="2438400"/>
            <a:ext cx="603504" cy="603504"/>
          </a:xfrm>
          <a:prstGeom prst="ellipse">
            <a:avLst/>
          </a:prstGeom>
          <a:solidFill>
            <a:srgbClr val="E71224">
              <a:alpha val="5000"/>
            </a:srgbClr>
          </a:solidFill>
          <a:ln w="72000">
            <a:solidFill>
              <a:srgbClr val="E71224"/>
            </a:solidFill>
          </a:ln>
        </p:spPr>
        <p:txBody>
          <a:bodyPr wrap="none" rtlCol="0" anchor="ctr" anchorCtr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122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A7FB51B-DEA1-62ED-A3FB-DF2562AACD5F}"/>
              </a:ext>
            </a:extLst>
          </p:cNvPr>
          <p:cNvSpPr/>
          <p:nvPr/>
        </p:nvSpPr>
        <p:spPr bwMode="auto">
          <a:xfrm>
            <a:off x="7277100" y="1653904"/>
            <a:ext cx="567771" cy="567771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15000"/>
                  <a:lumMod val="53000"/>
                  <a:lumOff val="47000"/>
                </a:srgbClr>
              </a:gs>
              <a:gs pos="0">
                <a:srgbClr val="FFFF00">
                  <a:tint val="44500"/>
                  <a:satMod val="160000"/>
                  <a:lumMod val="95000"/>
                  <a:lumOff val="5000"/>
                  <a:alpha val="38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  <a:ln w="50800" cap="flat" cmpd="sng" algn="ctr">
            <a:solidFill>
              <a:srgbClr val="F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Right Arrow 4">
            <a:extLst>
              <a:ext uri="{FF2B5EF4-FFF2-40B4-BE49-F238E27FC236}">
                <a16:creationId xmlns:a16="http://schemas.microsoft.com/office/drawing/2014/main" id="{72AE3FD1-DFE1-4B16-1209-D6575DA158C6}"/>
              </a:ext>
            </a:extLst>
          </p:cNvPr>
          <p:cNvSpPr/>
          <p:nvPr/>
        </p:nvSpPr>
        <p:spPr bwMode="auto">
          <a:xfrm rot="237587">
            <a:off x="4958989" y="2019448"/>
            <a:ext cx="3351789" cy="1075138"/>
          </a:xfrm>
          <a:prstGeom prst="rightArrow">
            <a:avLst/>
          </a:prstGeom>
          <a:solidFill>
            <a:schemeClr val="accent2"/>
          </a:solidFill>
          <a:ln w="76200" cap="flat" cmpd="sng" algn="ctr">
            <a:solidFill>
              <a:srgbClr val="6324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32423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2. Google Drive</a:t>
            </a:r>
          </a:p>
        </p:txBody>
      </p:sp>
    </p:spTree>
    <p:extLst>
      <p:ext uri="{BB962C8B-B14F-4D97-AF65-F5344CB8AC3E}">
        <p14:creationId xmlns:p14="http://schemas.microsoft.com/office/powerpoint/2010/main" val="100498297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F67911-73F6-F20C-EAF3-E7B397033D47}"/>
              </a:ext>
            </a:extLst>
          </p:cNvPr>
          <p:cNvSpPr txBox="1"/>
          <p:nvPr/>
        </p:nvSpPr>
        <p:spPr>
          <a:xfrm>
            <a:off x="1104900" y="1946970"/>
            <a:ext cx="84201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That should bring you to the Global Cultures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In-the-News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sign-up sheet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link . . 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27541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7378AD-A0FD-87B4-78BE-BB4A866CE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701" y="482448"/>
            <a:ext cx="8686800" cy="588849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9FFB546-3D0B-4A05-7A87-2A4B354E96FC}"/>
              </a:ext>
            </a:extLst>
          </p:cNvPr>
          <p:cNvSpPr/>
          <p:nvPr/>
        </p:nvSpPr>
        <p:spPr>
          <a:xfrm>
            <a:off x="6265718" y="2362200"/>
            <a:ext cx="3144982" cy="3367572"/>
          </a:xfrm>
          <a:prstGeom prst="ellipse">
            <a:avLst/>
          </a:prstGeom>
          <a:solidFill>
            <a:srgbClr val="E71224">
              <a:alpha val="5000"/>
            </a:srgbClr>
          </a:solidFill>
          <a:ln w="72000">
            <a:solidFill>
              <a:srgbClr val="E71224"/>
            </a:solidFill>
          </a:ln>
        </p:spPr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10" name="Right Arrow 4">
            <a:extLst>
              <a:ext uri="{FF2B5EF4-FFF2-40B4-BE49-F238E27FC236}">
                <a16:creationId xmlns:a16="http://schemas.microsoft.com/office/drawing/2014/main" id="{C71A5F47-E7BA-6AD9-4918-01E947E51DA3}"/>
              </a:ext>
            </a:extLst>
          </p:cNvPr>
          <p:cNvSpPr/>
          <p:nvPr/>
        </p:nvSpPr>
        <p:spPr bwMode="auto">
          <a:xfrm rot="1219895">
            <a:off x="2265703" y="1598908"/>
            <a:ext cx="4696998" cy="1774719"/>
          </a:xfrm>
          <a:prstGeom prst="rightArrow">
            <a:avLst/>
          </a:prstGeom>
          <a:solidFill>
            <a:schemeClr val="accent2"/>
          </a:solidFill>
          <a:ln w="76200" cap="flat" cmpd="sng" algn="ctr">
            <a:solidFill>
              <a:srgbClr val="6324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32423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Anthropology of Europe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32423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In-the-News s2024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751E7F9-9877-7332-A249-45DE7F16802A}"/>
                  </a:ext>
                </a:extLst>
              </p14:cNvPr>
              <p14:cNvContentPartPr/>
              <p14:nvPr/>
            </p14:nvContentPartPr>
            <p14:xfrm>
              <a:off x="977200" y="1066000"/>
              <a:ext cx="1040400" cy="648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751E7F9-9877-7332-A249-45DE7F1680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3560" y="958360"/>
                <a:ext cx="114804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8D400BB-E0BD-319B-5BA8-2419B59EBC85}"/>
                  </a:ext>
                </a:extLst>
              </p14:cNvPr>
              <p14:cNvContentPartPr/>
              <p14:nvPr/>
            </p14:nvContentPartPr>
            <p14:xfrm>
              <a:off x="1053880" y="1269400"/>
              <a:ext cx="938880" cy="763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8D400BB-E0BD-319B-5BA8-2419B59EBC8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9880" y="1161760"/>
                <a:ext cx="1046520" cy="29196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Down Arrow 4">
            <a:extLst>
              <a:ext uri="{FF2B5EF4-FFF2-40B4-BE49-F238E27FC236}">
                <a16:creationId xmlns:a16="http://schemas.microsoft.com/office/drawing/2014/main" id="{9104F0EE-87E4-884E-4C57-18AA81FFA703}"/>
              </a:ext>
            </a:extLst>
          </p:cNvPr>
          <p:cNvSpPr/>
          <p:nvPr/>
        </p:nvSpPr>
        <p:spPr>
          <a:xfrm rot="6156511">
            <a:off x="6432462" y="-410160"/>
            <a:ext cx="1309862" cy="4093715"/>
          </a:xfrm>
          <a:prstGeom prst="downArrow">
            <a:avLst/>
          </a:prstGeom>
          <a:solidFill>
            <a:srgbClr val="FFCC00"/>
          </a:solidFill>
          <a:ln w="76200">
            <a:solidFill>
              <a:srgbClr val="6324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Search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(if necessary)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31470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7700" y="2362200"/>
            <a:ext cx="9144000" cy="3036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indicates that the materials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a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REMinder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and are thus being repeated . . .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83C6527F-1964-4A22-D591-6E8D7E896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725" y="2219425"/>
            <a:ext cx="1965172" cy="707886"/>
          </a:xfrm>
          <a:prstGeom prst="rect">
            <a:avLst/>
          </a:prstGeom>
          <a:solidFill>
            <a:srgbClr val="FFFF00"/>
          </a:solidFill>
          <a:ln w="76200">
            <a:solidFill>
              <a:srgbClr val="79001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REM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C1BA5425-8647-15E7-F5D2-50032CB5D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3940314"/>
            <a:ext cx="2874460" cy="707886"/>
          </a:xfrm>
          <a:prstGeom prst="rect">
            <a:avLst/>
          </a:prstGeom>
          <a:solidFill>
            <a:srgbClr val="FFFF00"/>
          </a:solidFill>
          <a:ln w="76200">
            <a:solidFill>
              <a:srgbClr val="79001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900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REM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inder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38231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7378AD-A0FD-87B4-78BE-BB4A866CE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701" y="482448"/>
            <a:ext cx="8686800" cy="588849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9FFB546-3D0B-4A05-7A87-2A4B354E96FC}"/>
              </a:ext>
            </a:extLst>
          </p:cNvPr>
          <p:cNvSpPr/>
          <p:nvPr/>
        </p:nvSpPr>
        <p:spPr>
          <a:xfrm>
            <a:off x="6265718" y="2362200"/>
            <a:ext cx="3144982" cy="3367572"/>
          </a:xfrm>
          <a:prstGeom prst="ellipse">
            <a:avLst/>
          </a:prstGeom>
          <a:solidFill>
            <a:srgbClr val="E71224">
              <a:alpha val="5000"/>
            </a:srgbClr>
          </a:solidFill>
          <a:ln w="72000">
            <a:solidFill>
              <a:srgbClr val="E71224"/>
            </a:solidFill>
          </a:ln>
        </p:spPr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BAF24E-EEE5-4530-3ADB-642558764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0" y="5849537"/>
            <a:ext cx="869319" cy="398863"/>
          </a:xfrm>
          <a:prstGeom prst="rect">
            <a:avLst/>
          </a:prstGeom>
        </p:spPr>
      </p:pic>
      <p:sp>
        <p:nvSpPr>
          <p:cNvPr id="5" name="Down Arrow 5">
            <a:extLst>
              <a:ext uri="{FF2B5EF4-FFF2-40B4-BE49-F238E27FC236}">
                <a16:creationId xmlns:a16="http://schemas.microsoft.com/office/drawing/2014/main" id="{E18490B8-47D1-3795-24FF-E009A6ACA7A6}"/>
              </a:ext>
            </a:extLst>
          </p:cNvPr>
          <p:cNvSpPr/>
          <p:nvPr/>
        </p:nvSpPr>
        <p:spPr>
          <a:xfrm rot="17012088">
            <a:off x="5730772" y="4457051"/>
            <a:ext cx="866446" cy="2394736"/>
          </a:xfrm>
          <a:prstGeom prst="downArrow">
            <a:avLst/>
          </a:prstGeom>
          <a:solidFill>
            <a:srgbClr val="FFD700"/>
          </a:solidFill>
          <a:ln w="76200">
            <a:solidFill>
              <a:srgbClr val="6324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32423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and  open</a:t>
            </a:r>
          </a:p>
        </p:txBody>
      </p:sp>
      <p:sp>
        <p:nvSpPr>
          <p:cNvPr id="8" name="Down Arrow 5">
            <a:extLst>
              <a:ext uri="{FF2B5EF4-FFF2-40B4-BE49-F238E27FC236}">
                <a16:creationId xmlns:a16="http://schemas.microsoft.com/office/drawing/2014/main" id="{AD4B6F20-ACB8-4E0C-4FD0-033E3AD7B457}"/>
              </a:ext>
            </a:extLst>
          </p:cNvPr>
          <p:cNvSpPr/>
          <p:nvPr/>
        </p:nvSpPr>
        <p:spPr>
          <a:xfrm rot="17302498">
            <a:off x="3578361" y="946167"/>
            <a:ext cx="2454758" cy="4553459"/>
          </a:xfrm>
          <a:prstGeom prst="downArrow">
            <a:avLst/>
          </a:prstGeom>
          <a:solidFill>
            <a:srgbClr val="FFD700"/>
          </a:solidFill>
          <a:ln w="76200">
            <a:solidFill>
              <a:srgbClr val="6324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3242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(if need be)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32423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double-click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32423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on sign-up sheet</a:t>
            </a:r>
          </a:p>
        </p:txBody>
      </p:sp>
    </p:spTree>
    <p:extLst>
      <p:ext uri="{BB962C8B-B14F-4D97-AF65-F5344CB8AC3E}">
        <p14:creationId xmlns:p14="http://schemas.microsoft.com/office/powerpoint/2010/main" val="394276473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F67911-73F6-F20C-EAF3-E7B397033D47}"/>
              </a:ext>
            </a:extLst>
          </p:cNvPr>
          <p:cNvSpPr txBox="1"/>
          <p:nvPr/>
        </p:nvSpPr>
        <p:spPr>
          <a:xfrm>
            <a:off x="1104900" y="2514600"/>
            <a:ext cx="84201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your In-the-News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sign-up sheet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will look like this . . 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15705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7A0EAD3-7993-5309-704F-9BE27D09CCED}"/>
                  </a:ext>
                </a:extLst>
              </p14:cNvPr>
              <p14:cNvContentPartPr/>
              <p14:nvPr/>
            </p14:nvContentPartPr>
            <p14:xfrm>
              <a:off x="1393516" y="1248577"/>
              <a:ext cx="1446480" cy="74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7A0EAD3-7993-5309-704F-9BE27D09CC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9516" y="1140577"/>
                <a:ext cx="155412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0DB0A1B-28E2-3E53-0DC9-948D8BEF0F82}"/>
                  </a:ext>
                </a:extLst>
              </p14:cNvPr>
              <p14:cNvContentPartPr/>
              <p14:nvPr/>
            </p14:nvContentPartPr>
            <p14:xfrm>
              <a:off x="1415845" y="1392937"/>
              <a:ext cx="1417320" cy="56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0DB0A1B-28E2-3E53-0DC9-948D8BEF0F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61845" y="1284937"/>
                <a:ext cx="152496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B0F3203-F617-D4D3-50DE-BDAB5DA9C811}"/>
                  </a:ext>
                </a:extLst>
              </p14:cNvPr>
              <p14:cNvContentPartPr/>
              <p14:nvPr/>
            </p14:nvContentPartPr>
            <p14:xfrm>
              <a:off x="1404685" y="1571497"/>
              <a:ext cx="1359360" cy="45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B0F3203-F617-D4D3-50DE-BDAB5DA9C81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50685" y="1463497"/>
                <a:ext cx="146700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DF164BE-6961-B2AE-F61E-DCBE9733140B}"/>
                  </a:ext>
                </a:extLst>
              </p14:cNvPr>
              <p14:cNvContentPartPr/>
              <p14:nvPr/>
            </p14:nvContentPartPr>
            <p14:xfrm>
              <a:off x="1426645" y="1683097"/>
              <a:ext cx="1370160" cy="45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DF164BE-6961-B2AE-F61E-DCBE9733140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72631" y="1575097"/>
                <a:ext cx="1477828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6889D48-1DB9-ACDD-D3ED-9276D0B08587}"/>
                  </a:ext>
                </a:extLst>
              </p14:cNvPr>
              <p14:cNvContentPartPr/>
              <p14:nvPr/>
            </p14:nvContentPartPr>
            <p14:xfrm>
              <a:off x="5597456" y="3555457"/>
              <a:ext cx="1235520" cy="57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6889D48-1DB9-ACDD-D3ED-9276D0B0858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43456" y="3447817"/>
                <a:ext cx="1343160" cy="27324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F981C8C9-A22B-A0AB-F7BC-70C241CB0E8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70749" y="184939"/>
            <a:ext cx="5486400" cy="6357110"/>
          </a:xfrm>
          <a:prstGeom prst="rect">
            <a:avLst/>
          </a:prstGeom>
          <a:ln>
            <a:solidFill>
              <a:srgbClr val="800000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3F1B86-B4CC-D9E7-7FE2-4C04DAC31B4B}"/>
              </a:ext>
            </a:extLst>
          </p:cNvPr>
          <p:cNvSpPr/>
          <p:nvPr/>
        </p:nvSpPr>
        <p:spPr bwMode="auto">
          <a:xfrm>
            <a:off x="4795953" y="5320939"/>
            <a:ext cx="1044073" cy="21935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6600" b="0" i="1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79040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7A0EAD3-7993-5309-704F-9BE27D09CCED}"/>
                  </a:ext>
                </a:extLst>
              </p14:cNvPr>
              <p14:cNvContentPartPr/>
              <p14:nvPr/>
            </p14:nvContentPartPr>
            <p14:xfrm>
              <a:off x="1393516" y="1248577"/>
              <a:ext cx="1446480" cy="741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7A0EAD3-7993-5309-704F-9BE27D09CC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9516" y="1140577"/>
                <a:ext cx="155412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0DB0A1B-28E2-3E53-0DC9-948D8BEF0F82}"/>
                  </a:ext>
                </a:extLst>
              </p14:cNvPr>
              <p14:cNvContentPartPr/>
              <p14:nvPr/>
            </p14:nvContentPartPr>
            <p14:xfrm>
              <a:off x="1415845" y="1392937"/>
              <a:ext cx="1417320" cy="568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0DB0A1B-28E2-3E53-0DC9-948D8BEF0F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61845" y="1284937"/>
                <a:ext cx="152496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B0F3203-F617-D4D3-50DE-BDAB5DA9C811}"/>
                  </a:ext>
                </a:extLst>
              </p14:cNvPr>
              <p14:cNvContentPartPr/>
              <p14:nvPr/>
            </p14:nvContentPartPr>
            <p14:xfrm>
              <a:off x="1404685" y="1571497"/>
              <a:ext cx="1359360" cy="457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B0F3203-F617-D4D3-50DE-BDAB5DA9C81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50685" y="1463497"/>
                <a:ext cx="146700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DF164BE-6961-B2AE-F61E-DCBE9733140B}"/>
                  </a:ext>
                </a:extLst>
              </p14:cNvPr>
              <p14:cNvContentPartPr/>
              <p14:nvPr/>
            </p14:nvContentPartPr>
            <p14:xfrm>
              <a:off x="1426645" y="1683097"/>
              <a:ext cx="1370160" cy="457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DF164BE-6961-B2AE-F61E-DCBE9733140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72631" y="1575097"/>
                <a:ext cx="1477828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6889D48-1DB9-ACDD-D3ED-9276D0B08587}"/>
                  </a:ext>
                </a:extLst>
              </p14:cNvPr>
              <p14:cNvContentPartPr/>
              <p14:nvPr/>
            </p14:nvContentPartPr>
            <p14:xfrm>
              <a:off x="5597456" y="3555457"/>
              <a:ext cx="1235520" cy="57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6889D48-1DB9-ACDD-D3ED-9276D0B0858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43456" y="3447457"/>
                <a:ext cx="1343160" cy="27324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F981C8C9-A22B-A0AB-F7BC-70C241CB0E8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70749" y="184939"/>
            <a:ext cx="5486400" cy="6357110"/>
          </a:xfrm>
          <a:prstGeom prst="rect">
            <a:avLst/>
          </a:prstGeom>
          <a:ln>
            <a:solidFill>
              <a:srgbClr val="800000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3F1B86-B4CC-D9E7-7FE2-4C04DAC31B4B}"/>
              </a:ext>
            </a:extLst>
          </p:cNvPr>
          <p:cNvSpPr/>
          <p:nvPr/>
        </p:nvSpPr>
        <p:spPr bwMode="auto">
          <a:xfrm>
            <a:off x="4795953" y="5320939"/>
            <a:ext cx="1044073" cy="21935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6600" b="0" i="1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A0C8DD-AE82-F441-2DB2-ABE1ADEDE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300" y="5638800"/>
            <a:ext cx="7805058" cy="685800"/>
          </a:xfrm>
          <a:prstGeom prst="rect">
            <a:avLst/>
          </a:prstGeom>
          <a:solidFill>
            <a:srgbClr val="FFC000"/>
          </a:solidFill>
          <a:ln w="76200">
            <a:solidFill>
              <a:srgbClr val="632423"/>
            </a:solidFill>
            <a:miter lim="800000"/>
            <a:headEnd/>
            <a:tailEnd/>
          </a:ln>
        </p:spPr>
        <p:txBody>
          <a:bodyPr wrap="square" lIns="91440" tIns="91440" rIns="4572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3242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Scroll down for basic information on Home Page . . .</a:t>
            </a:r>
          </a:p>
        </p:txBody>
      </p:sp>
      <p:sp>
        <p:nvSpPr>
          <p:cNvPr id="6" name="Striped Right Arrow 8">
            <a:extLst>
              <a:ext uri="{FF2B5EF4-FFF2-40B4-BE49-F238E27FC236}">
                <a16:creationId xmlns:a16="http://schemas.microsoft.com/office/drawing/2014/main" id="{8B153815-89FA-E248-365F-073DE5637E9B}"/>
              </a:ext>
            </a:extLst>
          </p:cNvPr>
          <p:cNvSpPr/>
          <p:nvPr/>
        </p:nvSpPr>
        <p:spPr bwMode="auto">
          <a:xfrm rot="5400000">
            <a:off x="6988778" y="2858340"/>
            <a:ext cx="2003661" cy="554182"/>
          </a:xfrm>
          <a:prstGeom prst="stripedRightArrow">
            <a:avLst/>
          </a:prstGeom>
          <a:solidFill>
            <a:srgbClr val="FFC000"/>
          </a:solidFill>
          <a:ln w="76200" cap="flat" cmpd="sng" algn="ctr">
            <a:solidFill>
              <a:srgbClr val="6324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45061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7A0EAD3-7993-5309-704F-9BE27D09CCED}"/>
                  </a:ext>
                </a:extLst>
              </p14:cNvPr>
              <p14:cNvContentPartPr/>
              <p14:nvPr/>
            </p14:nvContentPartPr>
            <p14:xfrm>
              <a:off x="1393516" y="1248577"/>
              <a:ext cx="1446480" cy="74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7A0EAD3-7993-5309-704F-9BE27D09CC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9516" y="1140577"/>
                <a:ext cx="155412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0DB0A1B-28E2-3E53-0DC9-948D8BEF0F82}"/>
                  </a:ext>
                </a:extLst>
              </p14:cNvPr>
              <p14:cNvContentPartPr/>
              <p14:nvPr/>
            </p14:nvContentPartPr>
            <p14:xfrm>
              <a:off x="1415845" y="1392937"/>
              <a:ext cx="1417320" cy="56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0DB0A1B-28E2-3E53-0DC9-948D8BEF0F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61845" y="1284937"/>
                <a:ext cx="152496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B0F3203-F617-D4D3-50DE-BDAB5DA9C811}"/>
                  </a:ext>
                </a:extLst>
              </p14:cNvPr>
              <p14:cNvContentPartPr/>
              <p14:nvPr/>
            </p14:nvContentPartPr>
            <p14:xfrm>
              <a:off x="1404685" y="1571497"/>
              <a:ext cx="1359360" cy="45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B0F3203-F617-D4D3-50DE-BDAB5DA9C81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50685" y="1463497"/>
                <a:ext cx="146700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DF164BE-6961-B2AE-F61E-DCBE9733140B}"/>
                  </a:ext>
                </a:extLst>
              </p14:cNvPr>
              <p14:cNvContentPartPr/>
              <p14:nvPr/>
            </p14:nvContentPartPr>
            <p14:xfrm>
              <a:off x="1426645" y="1683097"/>
              <a:ext cx="1370160" cy="45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DF164BE-6961-B2AE-F61E-DCBE9733140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72631" y="1575097"/>
                <a:ext cx="1477828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6889D48-1DB9-ACDD-D3ED-9276D0B08587}"/>
                  </a:ext>
                </a:extLst>
              </p14:cNvPr>
              <p14:cNvContentPartPr/>
              <p14:nvPr/>
            </p14:nvContentPartPr>
            <p14:xfrm>
              <a:off x="5597456" y="3555457"/>
              <a:ext cx="1235520" cy="57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6889D48-1DB9-ACDD-D3ED-9276D0B0858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43456" y="3447457"/>
                <a:ext cx="1343160" cy="27324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40EAC5D1-ACA3-9819-6DDC-BA24E5C5EA9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52700" y="392240"/>
            <a:ext cx="5486400" cy="5768719"/>
          </a:xfrm>
          <a:prstGeom prst="rect">
            <a:avLst/>
          </a:prstGeom>
          <a:ln w="12700">
            <a:solidFill>
              <a:srgbClr val="800000"/>
            </a:solidFill>
          </a:ln>
        </p:spPr>
      </p:pic>
      <p:sp>
        <p:nvSpPr>
          <p:cNvPr id="5" name="Striped Right Arrow 8">
            <a:extLst>
              <a:ext uri="{FF2B5EF4-FFF2-40B4-BE49-F238E27FC236}">
                <a16:creationId xmlns:a16="http://schemas.microsoft.com/office/drawing/2014/main" id="{D8B17FE5-E3B9-8AFD-A052-29C68E111145}"/>
              </a:ext>
            </a:extLst>
          </p:cNvPr>
          <p:cNvSpPr/>
          <p:nvPr/>
        </p:nvSpPr>
        <p:spPr bwMode="auto">
          <a:xfrm rot="5400000">
            <a:off x="6988778" y="4055078"/>
            <a:ext cx="2003661" cy="554182"/>
          </a:xfrm>
          <a:prstGeom prst="stripedRightArrow">
            <a:avLst/>
          </a:prstGeom>
          <a:solidFill>
            <a:srgbClr val="FFC000"/>
          </a:solidFill>
          <a:ln w="76200" cap="flat" cmpd="sng" algn="ctr">
            <a:solidFill>
              <a:srgbClr val="6324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D66FE5-8651-9D3E-F65A-ADA33A8BF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300" y="5638800"/>
            <a:ext cx="7805058" cy="685800"/>
          </a:xfrm>
          <a:prstGeom prst="rect">
            <a:avLst/>
          </a:prstGeom>
          <a:solidFill>
            <a:srgbClr val="FFC000"/>
          </a:solidFill>
          <a:ln w="76200">
            <a:solidFill>
              <a:srgbClr val="632423"/>
            </a:solidFill>
            <a:miter lim="800000"/>
            <a:headEnd/>
            <a:tailEnd/>
          </a:ln>
        </p:spPr>
        <p:txBody>
          <a:bodyPr wrap="square" lIns="91440" tIns="91440" rIns="4572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3242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Scroll down for basic information on Home Page . . .</a:t>
            </a:r>
          </a:p>
        </p:txBody>
      </p:sp>
    </p:spTree>
    <p:extLst>
      <p:ext uri="{BB962C8B-B14F-4D97-AF65-F5344CB8AC3E}">
        <p14:creationId xmlns:p14="http://schemas.microsoft.com/office/powerpoint/2010/main" val="395318426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7A0EAD3-7993-5309-704F-9BE27D09CCED}"/>
                  </a:ext>
                </a:extLst>
              </p14:cNvPr>
              <p14:cNvContentPartPr/>
              <p14:nvPr/>
            </p14:nvContentPartPr>
            <p14:xfrm>
              <a:off x="1393516" y="1248577"/>
              <a:ext cx="1446480" cy="74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7A0EAD3-7993-5309-704F-9BE27D09CC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9516" y="1140577"/>
                <a:ext cx="155412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0DB0A1B-28E2-3E53-0DC9-948D8BEF0F82}"/>
                  </a:ext>
                </a:extLst>
              </p14:cNvPr>
              <p14:cNvContentPartPr/>
              <p14:nvPr/>
            </p14:nvContentPartPr>
            <p14:xfrm>
              <a:off x="1415845" y="1392937"/>
              <a:ext cx="1417320" cy="56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0DB0A1B-28E2-3E53-0DC9-948D8BEF0F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61845" y="1284937"/>
                <a:ext cx="152496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B0F3203-F617-D4D3-50DE-BDAB5DA9C811}"/>
                  </a:ext>
                </a:extLst>
              </p14:cNvPr>
              <p14:cNvContentPartPr/>
              <p14:nvPr/>
            </p14:nvContentPartPr>
            <p14:xfrm>
              <a:off x="1404685" y="1571497"/>
              <a:ext cx="1359360" cy="45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B0F3203-F617-D4D3-50DE-BDAB5DA9C81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50685" y="1463497"/>
                <a:ext cx="146700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DF164BE-6961-B2AE-F61E-DCBE9733140B}"/>
                  </a:ext>
                </a:extLst>
              </p14:cNvPr>
              <p14:cNvContentPartPr/>
              <p14:nvPr/>
            </p14:nvContentPartPr>
            <p14:xfrm>
              <a:off x="1426645" y="1683097"/>
              <a:ext cx="1370160" cy="45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DF164BE-6961-B2AE-F61E-DCBE9733140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72631" y="1575097"/>
                <a:ext cx="1477828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6889D48-1DB9-ACDD-D3ED-9276D0B08587}"/>
                  </a:ext>
                </a:extLst>
              </p14:cNvPr>
              <p14:cNvContentPartPr/>
              <p14:nvPr/>
            </p14:nvContentPartPr>
            <p14:xfrm>
              <a:off x="5597456" y="3555457"/>
              <a:ext cx="1235520" cy="57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6889D48-1DB9-ACDD-D3ED-9276D0B0858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43456" y="3447457"/>
                <a:ext cx="1343160" cy="27324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B75E868C-C507-66DD-D180-D332EDAC568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0100" y="426636"/>
            <a:ext cx="8686800" cy="5974164"/>
          </a:xfrm>
          <a:prstGeom prst="rect">
            <a:avLst/>
          </a:prstGeom>
        </p:spPr>
      </p:pic>
      <p:sp>
        <p:nvSpPr>
          <p:cNvPr id="15" name="Down Arrow 9">
            <a:extLst>
              <a:ext uri="{FF2B5EF4-FFF2-40B4-BE49-F238E27FC236}">
                <a16:creationId xmlns:a16="http://schemas.microsoft.com/office/drawing/2014/main" id="{B60677AE-2DC7-53AC-278E-8BDAA1F7083F}"/>
              </a:ext>
            </a:extLst>
          </p:cNvPr>
          <p:cNvSpPr/>
          <p:nvPr/>
        </p:nvSpPr>
        <p:spPr>
          <a:xfrm rot="4189508">
            <a:off x="6774699" y="965289"/>
            <a:ext cx="1188182" cy="3291802"/>
          </a:xfrm>
          <a:prstGeom prst="downArrow">
            <a:avLst/>
          </a:prstGeom>
          <a:solidFill>
            <a:srgbClr val="FFD700"/>
          </a:solidFill>
          <a:ln w="76200">
            <a:solidFill>
              <a:srgbClr val="6324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enter your name</a:t>
            </a:r>
          </a:p>
        </p:txBody>
      </p:sp>
    </p:spTree>
    <p:extLst>
      <p:ext uri="{BB962C8B-B14F-4D97-AF65-F5344CB8AC3E}">
        <p14:creationId xmlns:p14="http://schemas.microsoft.com/office/powerpoint/2010/main" val="70348876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7A0EAD3-7993-5309-704F-9BE27D09CCED}"/>
                  </a:ext>
                </a:extLst>
              </p14:cNvPr>
              <p14:cNvContentPartPr/>
              <p14:nvPr/>
            </p14:nvContentPartPr>
            <p14:xfrm>
              <a:off x="1393516" y="1248577"/>
              <a:ext cx="1446480" cy="74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7A0EAD3-7993-5309-704F-9BE27D09CC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9516" y="1140577"/>
                <a:ext cx="155412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0DB0A1B-28E2-3E53-0DC9-948D8BEF0F82}"/>
                  </a:ext>
                </a:extLst>
              </p14:cNvPr>
              <p14:cNvContentPartPr/>
              <p14:nvPr/>
            </p14:nvContentPartPr>
            <p14:xfrm>
              <a:off x="1415845" y="1392937"/>
              <a:ext cx="1417320" cy="56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0DB0A1B-28E2-3E53-0DC9-948D8BEF0F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61845" y="1284937"/>
                <a:ext cx="152496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B0F3203-F617-D4D3-50DE-BDAB5DA9C811}"/>
                  </a:ext>
                </a:extLst>
              </p14:cNvPr>
              <p14:cNvContentPartPr/>
              <p14:nvPr/>
            </p14:nvContentPartPr>
            <p14:xfrm>
              <a:off x="1404685" y="1571497"/>
              <a:ext cx="1359360" cy="45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B0F3203-F617-D4D3-50DE-BDAB5DA9C81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50685" y="1463497"/>
                <a:ext cx="146700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DF164BE-6961-B2AE-F61E-DCBE9733140B}"/>
                  </a:ext>
                </a:extLst>
              </p14:cNvPr>
              <p14:cNvContentPartPr/>
              <p14:nvPr/>
            </p14:nvContentPartPr>
            <p14:xfrm>
              <a:off x="1426645" y="1683097"/>
              <a:ext cx="1370160" cy="45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DF164BE-6961-B2AE-F61E-DCBE9733140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72631" y="1575097"/>
                <a:ext cx="1477828" cy="26136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0C48E36-43DD-604E-CA37-4F42FDD1569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6202" y="970929"/>
            <a:ext cx="9144000" cy="4820271"/>
          </a:xfrm>
          <a:prstGeom prst="rect">
            <a:avLst/>
          </a:prstGeom>
          <a:ln w="12700">
            <a:solidFill>
              <a:srgbClr val="800000"/>
            </a:solidFill>
          </a:ln>
        </p:spPr>
      </p:pic>
      <p:sp>
        <p:nvSpPr>
          <p:cNvPr id="16" name="Down Arrow 8">
            <a:extLst>
              <a:ext uri="{FF2B5EF4-FFF2-40B4-BE49-F238E27FC236}">
                <a16:creationId xmlns:a16="http://schemas.microsoft.com/office/drawing/2014/main" id="{85FD8FAA-A76F-DD12-615C-A8D217F63258}"/>
              </a:ext>
            </a:extLst>
          </p:cNvPr>
          <p:cNvSpPr/>
          <p:nvPr/>
        </p:nvSpPr>
        <p:spPr>
          <a:xfrm rot="4325860">
            <a:off x="5092302" y="403199"/>
            <a:ext cx="1473869" cy="4488538"/>
          </a:xfrm>
          <a:prstGeom prst="downArrow">
            <a:avLst/>
          </a:prstGeom>
          <a:solidFill>
            <a:srgbClr val="FFCC00"/>
          </a:solidFill>
          <a:ln w="76200">
            <a:solidFill>
              <a:srgbClr val="6324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click on country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and URL will drop down</a:t>
            </a:r>
          </a:p>
        </p:txBody>
      </p:sp>
      <p:sp>
        <p:nvSpPr>
          <p:cNvPr id="17" name="Right Arrow 9">
            <a:extLst>
              <a:ext uri="{FF2B5EF4-FFF2-40B4-BE49-F238E27FC236}">
                <a16:creationId xmlns:a16="http://schemas.microsoft.com/office/drawing/2014/main" id="{B0CE8810-11F2-98F0-8DE2-87CC26D4592F}"/>
              </a:ext>
            </a:extLst>
          </p:cNvPr>
          <p:cNvSpPr/>
          <p:nvPr/>
        </p:nvSpPr>
        <p:spPr bwMode="auto">
          <a:xfrm rot="19812285">
            <a:off x="143827" y="4141441"/>
            <a:ext cx="3119961" cy="948860"/>
          </a:xfrm>
          <a:prstGeom prst="rightArrow">
            <a:avLst/>
          </a:prstGeom>
          <a:solidFill>
            <a:srgbClr val="FFCC00"/>
          </a:solidFill>
          <a:ln w="76200" cap="flat" cmpd="sng" algn="ctr">
            <a:solidFill>
              <a:srgbClr val="6324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2. click on link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75CA10-4CF2-CCED-1A76-E57BB58CB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9400" y="4221540"/>
            <a:ext cx="5251904" cy="1722060"/>
          </a:xfrm>
          <a:prstGeom prst="rect">
            <a:avLst/>
          </a:prstGeom>
          <a:solidFill>
            <a:schemeClr val="bg1"/>
          </a:solidFill>
          <a:ln w="76200">
            <a:solidFill>
              <a:srgbClr val="632423"/>
            </a:solidFill>
            <a:miter lim="800000"/>
            <a:headEnd/>
            <a:tailEnd/>
          </a:ln>
        </p:spPr>
        <p:txBody>
          <a:bodyPr wrap="square" lIns="228600" tIns="228600" rIns="228600" bIns="22860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3242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to get to useful links for your country . . 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63242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54092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F67911-73F6-F20C-EAF3-E7B397033D47}"/>
              </a:ext>
            </a:extLst>
          </p:cNvPr>
          <p:cNvSpPr txBox="1"/>
          <p:nvPr/>
        </p:nvSpPr>
        <p:spPr>
          <a:xfrm>
            <a:off x="1104900" y="2134612"/>
            <a:ext cx="84201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and your country resources WebPage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will look something like this . . 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86175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7A0EAD3-7993-5309-704F-9BE27D09CCED}"/>
                  </a:ext>
                </a:extLst>
              </p14:cNvPr>
              <p14:cNvContentPartPr/>
              <p14:nvPr/>
            </p14:nvContentPartPr>
            <p14:xfrm>
              <a:off x="1393516" y="1248577"/>
              <a:ext cx="1446480" cy="74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7A0EAD3-7993-5309-704F-9BE27D09CC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9516" y="1140577"/>
                <a:ext cx="155412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0DB0A1B-28E2-3E53-0DC9-948D8BEF0F82}"/>
                  </a:ext>
                </a:extLst>
              </p14:cNvPr>
              <p14:cNvContentPartPr/>
              <p14:nvPr/>
            </p14:nvContentPartPr>
            <p14:xfrm>
              <a:off x="1415845" y="1392937"/>
              <a:ext cx="1417320" cy="56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0DB0A1B-28E2-3E53-0DC9-948D8BEF0F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61845" y="1284937"/>
                <a:ext cx="152496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B0F3203-F617-D4D3-50DE-BDAB5DA9C811}"/>
                  </a:ext>
                </a:extLst>
              </p14:cNvPr>
              <p14:cNvContentPartPr/>
              <p14:nvPr/>
            </p14:nvContentPartPr>
            <p14:xfrm>
              <a:off x="1404685" y="1571497"/>
              <a:ext cx="1359360" cy="45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B0F3203-F617-D4D3-50DE-BDAB5DA9C81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50685" y="1463497"/>
                <a:ext cx="146700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DF164BE-6961-B2AE-F61E-DCBE9733140B}"/>
                  </a:ext>
                </a:extLst>
              </p14:cNvPr>
              <p14:cNvContentPartPr/>
              <p14:nvPr/>
            </p14:nvContentPartPr>
            <p14:xfrm>
              <a:off x="1426645" y="1683097"/>
              <a:ext cx="1370160" cy="45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DF164BE-6961-B2AE-F61E-DCBE9733140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72631" y="1575097"/>
                <a:ext cx="1477828" cy="26136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801CCE26-C979-1698-1409-B698A9F879CD}"/>
              </a:ext>
            </a:extLst>
          </p:cNvPr>
          <p:cNvSpPr/>
          <p:nvPr/>
        </p:nvSpPr>
        <p:spPr bwMode="auto">
          <a:xfrm>
            <a:off x="6667500" y="2971800"/>
            <a:ext cx="19812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5D7830-D61E-E64A-666F-C41C7B05FA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3900" y="885560"/>
            <a:ext cx="8823960" cy="513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0486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99" y="90491"/>
            <a:ext cx="9648825" cy="66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17676" y="5230546"/>
            <a:ext cx="7848600" cy="1323439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we’ll get to more information on the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In-the-news in-class reports later on . . 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1D80415-32D5-26B7-3C96-7AD70CAB6431}"/>
                  </a:ext>
                </a:extLst>
              </p14:cNvPr>
              <p14:cNvContentPartPr/>
              <p14:nvPr/>
            </p14:nvContentPartPr>
            <p14:xfrm>
              <a:off x="2397170" y="3600817"/>
              <a:ext cx="5312160" cy="90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1D80415-32D5-26B7-3C96-7AD70CAB64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43530" y="3492817"/>
                <a:ext cx="5419800" cy="30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469208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995029" y="2587103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457200"/>
            <a:ext cx="4572000" cy="25666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1500" y="3124200"/>
            <a:ext cx="4038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Tim Roufs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at the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TimHotel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Tour Eiffel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Paris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9F81E5-9C7E-A999-4A36-70C8AA3D1EB4}"/>
              </a:ext>
            </a:extLst>
          </p:cNvPr>
          <p:cNvSpPr txBox="1"/>
          <p:nvPr/>
        </p:nvSpPr>
        <p:spPr>
          <a:xfrm>
            <a:off x="1790700" y="3681761"/>
            <a:ext cx="7008269" cy="2566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How to sign up for your In-the-News report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9079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779042" y="258715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E288326E-60C9-737A-FE21-9B1A8C967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-37438"/>
            <a:ext cx="6324600" cy="6850342"/>
          </a:xfrm>
          <a:prstGeom prst="rect">
            <a:avLst/>
          </a:prstGeom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DB73429F-12D9-C445-01BA-2838E3D9D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7806" y="3811250"/>
            <a:ext cx="630172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srgbClr val="FFFFFF">
                      <a:satMod val="175000"/>
                      <a:alpha val="40000"/>
                    </a:srgbClr>
                  </a:glow>
                  <a:outerShdw blurRad="88900" dist="127000" dir="18900000" algn="bl" rotWithShape="0">
                    <a:srgbClr val="002060">
                      <a:alpha val="63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as we go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srgbClr val="FFFFFF">
                      <a:satMod val="175000"/>
                      <a:alpha val="40000"/>
                    </a:srgbClr>
                  </a:glow>
                  <a:outerShdw blurRad="88900" dist="127000" dir="18900000" algn="bl" rotWithShape="0">
                    <a:srgbClr val="002060">
                      <a:alpha val="63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around Europe . . 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>
                <a:glow rad="101600">
                  <a:srgbClr val="FFFFFF">
                    <a:satMod val="175000"/>
                    <a:alpha val="40000"/>
                  </a:srgbClr>
                </a:glow>
                <a:outerShdw blurRad="88900" dist="127000" dir="18900000" algn="bl" rotWithShape="0">
                  <a:srgbClr val="002060">
                    <a:alpha val="63000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566567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995029" y="2587165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876550" y="6509292"/>
            <a:ext cx="4495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2010-2024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2"/>
              </a:rPr>
              <a:t>Timothy G. Roufs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University of Minnesota Duluth</a:t>
            </a:r>
            <a:endParaRPr kumimoji="1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2" descr="http://ecx.images-amazon.com/images/I/51I-gWmAkTL._SX348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909" y="379844"/>
            <a:ext cx="4690877" cy="594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5587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995029" y="2587103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603500" y="6304012"/>
            <a:ext cx="5105400" cy="5539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45720" tIns="0" rIns="4572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  <a:hlinkClick r:id="rId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2"/>
              </a:rPr>
              <a:t>http://www.d.umn.edu/cla/faculty/troufs/index.html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AA1AA0-3E56-6C78-1F8A-DE2DE6776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" y="685800"/>
            <a:ext cx="9144000" cy="5631872"/>
          </a:xfrm>
          <a:prstGeom prst="rect">
            <a:avLst/>
          </a:prstGeom>
          <a:ln w="12700">
            <a:solidFill>
              <a:srgbClr val="790019"/>
            </a:solidFill>
          </a:ln>
        </p:spPr>
      </p:pic>
    </p:spTree>
    <p:extLst>
      <p:ext uri="{BB962C8B-B14F-4D97-AF65-F5344CB8AC3E}">
        <p14:creationId xmlns:p14="http://schemas.microsoft.com/office/powerpoint/2010/main" val="2718041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19200" y="569178"/>
            <a:ext cx="8115300" cy="575542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very brief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In-the-News report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is a part of the course.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 only need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 </a:t>
            </a:r>
            <a:r>
              <a:rPr lang="en-US" sz="44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present one </a:t>
            </a:r>
            <a:r>
              <a:rPr lang="en-US" sz="4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news report,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but you should </a:t>
            </a:r>
            <a:r>
              <a:rPr lang="en-US" sz="44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read</a:t>
            </a:r>
            <a:r>
              <a:rPr lang="en-US" sz="4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the reports of your classmates.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73564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19200" y="569178"/>
            <a:ext cx="8115300" cy="575542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very brief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In-the-News report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is a part of the course.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 only need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 </a:t>
            </a:r>
            <a:r>
              <a:rPr lang="en-US" sz="4400" b="1" i="1" dirty="0">
                <a:solidFill>
                  <a:srgbClr val="F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present one </a:t>
            </a:r>
            <a:r>
              <a:rPr lang="en-US" sz="4400" b="1" dirty="0">
                <a:solidFill>
                  <a:srgbClr val="F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news report,</a:t>
            </a:r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but you should </a:t>
            </a:r>
            <a:r>
              <a:rPr lang="en-US" sz="44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read</a:t>
            </a:r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the reports of your classmates.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03452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44600" y="2450048"/>
            <a:ext cx="8115300" cy="181588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In-the-News reports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look something like this . . . </a:t>
            </a:r>
          </a:p>
        </p:txBody>
      </p:sp>
    </p:spTree>
    <p:extLst>
      <p:ext uri="{BB962C8B-B14F-4D97-AF65-F5344CB8AC3E}">
        <p14:creationId xmlns:p14="http://schemas.microsoft.com/office/powerpoint/2010/main" val="274957744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53736E-BF9D-7C11-DD04-CFE4ADCB6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746" y="152400"/>
            <a:ext cx="5831457" cy="6400800"/>
          </a:xfrm>
          <a:prstGeom prst="rect">
            <a:avLst/>
          </a:prstGeom>
          <a:ln w="12700">
            <a:solidFill>
              <a:srgbClr val="800000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58D33D-A0F9-4277-9374-AEA623AB5B3A}"/>
              </a:ext>
            </a:extLst>
          </p:cNvPr>
          <p:cNvSpPr/>
          <p:nvPr/>
        </p:nvSpPr>
        <p:spPr bwMode="auto">
          <a:xfrm>
            <a:off x="5285794" y="1295400"/>
            <a:ext cx="3810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6600" b="0" i="1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E74B6E-72A2-928D-4828-0CAD3AD8D49D}"/>
              </a:ext>
            </a:extLst>
          </p:cNvPr>
          <p:cNvSpPr/>
          <p:nvPr/>
        </p:nvSpPr>
        <p:spPr bwMode="auto">
          <a:xfrm>
            <a:off x="3695700" y="1447800"/>
            <a:ext cx="4572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6600" b="0" i="1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4A1C4D-4420-B035-1191-BC5AE77FD372}"/>
              </a:ext>
            </a:extLst>
          </p:cNvPr>
          <p:cNvSpPr/>
          <p:nvPr/>
        </p:nvSpPr>
        <p:spPr bwMode="auto">
          <a:xfrm>
            <a:off x="6048275" y="609600"/>
            <a:ext cx="3810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6600" b="0" i="1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59FE58-C83F-54B0-E5CE-C96170EA6DA9}"/>
              </a:ext>
            </a:extLst>
          </p:cNvPr>
          <p:cNvSpPr/>
          <p:nvPr/>
        </p:nvSpPr>
        <p:spPr bwMode="auto">
          <a:xfrm>
            <a:off x="3695700" y="1819175"/>
            <a:ext cx="4572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6600" b="0" i="1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33EE05-AE7D-CA4A-4A1F-6A586F477EE7}"/>
              </a:ext>
            </a:extLst>
          </p:cNvPr>
          <p:cNvSpPr/>
          <p:nvPr/>
        </p:nvSpPr>
        <p:spPr bwMode="auto">
          <a:xfrm>
            <a:off x="5946775" y="228600"/>
            <a:ext cx="3810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6600" b="0" i="1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75685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7A0EAD3-7993-5309-704F-9BE27D09CCED}"/>
                  </a:ext>
                </a:extLst>
              </p14:cNvPr>
              <p14:cNvContentPartPr/>
              <p14:nvPr/>
            </p14:nvContentPartPr>
            <p14:xfrm>
              <a:off x="1393516" y="1248577"/>
              <a:ext cx="1446480" cy="74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7A0EAD3-7993-5309-704F-9BE27D09CC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9516" y="1140577"/>
                <a:ext cx="155412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0DB0A1B-28E2-3E53-0DC9-948D8BEF0F82}"/>
                  </a:ext>
                </a:extLst>
              </p14:cNvPr>
              <p14:cNvContentPartPr/>
              <p14:nvPr/>
            </p14:nvContentPartPr>
            <p14:xfrm>
              <a:off x="1415845" y="1392937"/>
              <a:ext cx="1417320" cy="56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0DB0A1B-28E2-3E53-0DC9-948D8BEF0F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61845" y="1284937"/>
                <a:ext cx="152496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B0F3203-F617-D4D3-50DE-BDAB5DA9C811}"/>
                  </a:ext>
                </a:extLst>
              </p14:cNvPr>
              <p14:cNvContentPartPr/>
              <p14:nvPr/>
            </p14:nvContentPartPr>
            <p14:xfrm>
              <a:off x="1404685" y="1571497"/>
              <a:ext cx="1359360" cy="45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B0F3203-F617-D4D3-50DE-BDAB5DA9C81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50685" y="1463497"/>
                <a:ext cx="146700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DF164BE-6961-B2AE-F61E-DCBE9733140B}"/>
                  </a:ext>
                </a:extLst>
              </p14:cNvPr>
              <p14:cNvContentPartPr/>
              <p14:nvPr/>
            </p14:nvContentPartPr>
            <p14:xfrm>
              <a:off x="1426645" y="1683097"/>
              <a:ext cx="1370160" cy="45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DF164BE-6961-B2AE-F61E-DCBE9733140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72631" y="1575097"/>
                <a:ext cx="1477828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6889D48-1DB9-ACDD-D3ED-9276D0B08587}"/>
                  </a:ext>
                </a:extLst>
              </p14:cNvPr>
              <p14:cNvContentPartPr/>
              <p14:nvPr/>
            </p14:nvContentPartPr>
            <p14:xfrm>
              <a:off x="5597456" y="3555457"/>
              <a:ext cx="1235520" cy="57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6889D48-1DB9-ACDD-D3ED-9276D0B0858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43456" y="3447457"/>
                <a:ext cx="1343160" cy="27324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40EAC5D1-ACA3-9819-6DDC-BA24E5C5EA9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52700" y="392240"/>
            <a:ext cx="5486400" cy="5768719"/>
          </a:xfrm>
          <a:prstGeom prst="rect">
            <a:avLst/>
          </a:prstGeom>
          <a:ln w="12700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91797031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19200" y="230624"/>
            <a:ext cx="8115300" cy="643253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Starting the second week of the semester there will generally be one or two news reports </a:t>
            </a:r>
            <a:r>
              <a:rPr lang="en-US" sz="44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per</a:t>
            </a:r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week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Detailed information about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the In-the-News assignment is on-line at . . 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53BB93-7E1F-A24F-659B-B91F7C6C3002}"/>
              </a:ext>
            </a:extLst>
          </p:cNvPr>
          <p:cNvSpPr txBox="1"/>
          <p:nvPr/>
        </p:nvSpPr>
        <p:spPr>
          <a:xfrm>
            <a:off x="571500" y="5754469"/>
            <a:ext cx="9144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&lt;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https://www.d.umn.edu/cla/faculty/troufs/anth1095/gc_in_the_news_report.html#title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01622658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Meadow">
  <a:themeElements>
    <a:clrScheme name="1_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1_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22697</TotalTime>
  <Words>564</Words>
  <Application>Microsoft Office PowerPoint</Application>
  <PresentationFormat>35mm Slides</PresentationFormat>
  <Paragraphs>94</Paragraphs>
  <Slides>32</Slides>
  <Notes>9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Arial Black</vt:lpstr>
      <vt:lpstr>Monotype Sorts</vt:lpstr>
      <vt:lpstr>Tahoma</vt:lpstr>
      <vt:lpstr>Times New Roman</vt:lpstr>
      <vt:lpstr>Verdana</vt:lpstr>
      <vt:lpstr>5_Default Design</vt:lpstr>
      <vt:lpstr>3_Contemporary Portrait</vt:lpstr>
      <vt:lpstr>7_Contemporary Portrait</vt:lpstr>
      <vt:lpstr>4_Meadow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I already know about Prehistoric Cultures?</dc:title>
  <dc:creator>CLA</dc:creator>
  <cp:lastModifiedBy>Tim Roufs</cp:lastModifiedBy>
  <cp:revision>1452</cp:revision>
  <cp:lastPrinted>2000-04-12T17:52:36Z</cp:lastPrinted>
  <dcterms:created xsi:type="dcterms:W3CDTF">2000-03-27T14:48:03Z</dcterms:created>
  <dcterms:modified xsi:type="dcterms:W3CDTF">2023-12-25T06:17:36Z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troufs@d.umn.edu</vt:lpwstr>
  </property>
  <property fmtid="{D5CDD505-2E9C-101B-9397-08002B2CF9AE}" pid="8" name="HomePage">
    <vt:lpwstr>http://www.d.umn.edu/~troufs/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2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C:\www\anth1602\PowerPoint</vt:lpwstr>
  </property>
</Properties>
</file>