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79" r:id="rId4"/>
    <p:sldMasterId id="2147485623" r:id="rId5"/>
    <p:sldMasterId id="2147485635" r:id="rId6"/>
    <p:sldMasterId id="2147485659" r:id="rId7"/>
    <p:sldMasterId id="2147485708" r:id="rId8"/>
    <p:sldMasterId id="2147485720" r:id="rId9"/>
    <p:sldMasterId id="2147485780" r:id="rId10"/>
    <p:sldMasterId id="2147485792" r:id="rId11"/>
    <p:sldMasterId id="2147485828" r:id="rId12"/>
    <p:sldMasterId id="2147485840" r:id="rId13"/>
    <p:sldMasterId id="2147486045" r:id="rId14"/>
    <p:sldMasterId id="2147486093" r:id="rId15"/>
    <p:sldMasterId id="2147486105" r:id="rId16"/>
    <p:sldMasterId id="2147486117" r:id="rId17"/>
    <p:sldMasterId id="2147486129" r:id="rId18"/>
    <p:sldMasterId id="2147486141" r:id="rId19"/>
    <p:sldMasterId id="2147486153" r:id="rId20"/>
    <p:sldMasterId id="2147486165" r:id="rId21"/>
    <p:sldMasterId id="2147486177" r:id="rId22"/>
    <p:sldMasterId id="2147486213" r:id="rId23"/>
    <p:sldMasterId id="2147486225" r:id="rId24"/>
    <p:sldMasterId id="2147486237" r:id="rId25"/>
    <p:sldMasterId id="2147486249" r:id="rId26"/>
  </p:sldMasterIdLst>
  <p:notesMasterIdLst>
    <p:notesMasterId r:id="rId399"/>
  </p:notesMasterIdLst>
  <p:handoutMasterIdLst>
    <p:handoutMasterId r:id="rId400"/>
  </p:handoutMasterIdLst>
  <p:sldIdLst>
    <p:sldId id="1373" r:id="rId27"/>
    <p:sldId id="1551" r:id="rId28"/>
    <p:sldId id="1552" r:id="rId29"/>
    <p:sldId id="1545" r:id="rId30"/>
    <p:sldId id="1490" r:id="rId31"/>
    <p:sldId id="1794" r:id="rId32"/>
    <p:sldId id="1455" r:id="rId33"/>
    <p:sldId id="1275" r:id="rId34"/>
    <p:sldId id="1385" r:id="rId35"/>
    <p:sldId id="1338" r:id="rId36"/>
    <p:sldId id="1360" r:id="rId37"/>
    <p:sldId id="1339" r:id="rId38"/>
    <p:sldId id="1340" r:id="rId39"/>
    <p:sldId id="1361" r:id="rId40"/>
    <p:sldId id="1341" r:id="rId41"/>
    <p:sldId id="1342" r:id="rId42"/>
    <p:sldId id="1362" r:id="rId43"/>
    <p:sldId id="1343" r:id="rId44"/>
    <p:sldId id="1363" r:id="rId45"/>
    <p:sldId id="1345" r:id="rId46"/>
    <p:sldId id="1346" r:id="rId47"/>
    <p:sldId id="1347" r:id="rId48"/>
    <p:sldId id="1348" r:id="rId49"/>
    <p:sldId id="1386" r:id="rId50"/>
    <p:sldId id="1349" r:id="rId51"/>
    <p:sldId id="1350" r:id="rId52"/>
    <p:sldId id="1696" r:id="rId53"/>
    <p:sldId id="1352" r:id="rId54"/>
    <p:sldId id="1353" r:id="rId55"/>
    <p:sldId id="1800" r:id="rId56"/>
    <p:sldId id="1801" r:id="rId57"/>
    <p:sldId id="1416" r:id="rId58"/>
    <p:sldId id="1328" r:id="rId59"/>
    <p:sldId id="1329" r:id="rId60"/>
    <p:sldId id="521" r:id="rId61"/>
    <p:sldId id="1276" r:id="rId62"/>
    <p:sldId id="522" r:id="rId63"/>
    <p:sldId id="523" r:id="rId64"/>
    <p:sldId id="1277" r:id="rId65"/>
    <p:sldId id="525" r:id="rId66"/>
    <p:sldId id="1278" r:id="rId67"/>
    <p:sldId id="1280" r:id="rId68"/>
    <p:sldId id="1281" r:id="rId69"/>
    <p:sldId id="1282" r:id="rId70"/>
    <p:sldId id="1283" r:id="rId71"/>
    <p:sldId id="1284" r:id="rId72"/>
    <p:sldId id="1835" r:id="rId73"/>
    <p:sldId id="1982" r:id="rId74"/>
    <p:sldId id="1285" r:id="rId75"/>
    <p:sldId id="1855" r:id="rId76"/>
    <p:sldId id="1985" r:id="rId77"/>
    <p:sldId id="1986" r:id="rId78"/>
    <p:sldId id="1856" r:id="rId79"/>
    <p:sldId id="1843" r:id="rId80"/>
    <p:sldId id="1553" r:id="rId81"/>
    <p:sldId id="1554" r:id="rId82"/>
    <p:sldId id="1987" r:id="rId83"/>
    <p:sldId id="1988" r:id="rId84"/>
    <p:sldId id="1555" r:id="rId85"/>
    <p:sldId id="1557" r:id="rId86"/>
    <p:sldId id="1836" r:id="rId87"/>
    <p:sldId id="1558" r:id="rId88"/>
    <p:sldId id="1559" r:id="rId89"/>
    <p:sldId id="1861" r:id="rId90"/>
    <p:sldId id="1561" r:id="rId91"/>
    <p:sldId id="1562" r:id="rId92"/>
    <p:sldId id="1546" r:id="rId93"/>
    <p:sldId id="1844" r:id="rId94"/>
    <p:sldId id="2106" r:id="rId95"/>
    <p:sldId id="2104" r:id="rId96"/>
    <p:sldId id="2105" r:id="rId97"/>
    <p:sldId id="1547" r:id="rId98"/>
    <p:sldId id="1549" r:id="rId99"/>
    <p:sldId id="1845" r:id="rId100"/>
    <p:sldId id="1846" r:id="rId101"/>
    <p:sldId id="1826" r:id="rId102"/>
    <p:sldId id="1827" r:id="rId103"/>
    <p:sldId id="1831" r:id="rId104"/>
    <p:sldId id="1459" r:id="rId105"/>
    <p:sldId id="1563" r:id="rId106"/>
    <p:sldId id="1564" r:id="rId107"/>
    <p:sldId id="1565" r:id="rId108"/>
    <p:sldId id="1870" r:id="rId109"/>
    <p:sldId id="1567" r:id="rId110"/>
    <p:sldId id="1568" r:id="rId111"/>
    <p:sldId id="1873" r:id="rId112"/>
    <p:sldId id="1544" r:id="rId113"/>
    <p:sldId id="1874" r:id="rId114"/>
    <p:sldId id="1572" r:id="rId115"/>
    <p:sldId id="1573" r:id="rId116"/>
    <p:sldId id="1488" r:id="rId117"/>
    <p:sldId id="1574" r:id="rId118"/>
    <p:sldId id="1776" r:id="rId119"/>
    <p:sldId id="1775" r:id="rId120"/>
    <p:sldId id="1575" r:id="rId121"/>
    <p:sldId id="1989" r:id="rId122"/>
    <p:sldId id="1990" r:id="rId123"/>
    <p:sldId id="1803" r:id="rId124"/>
    <p:sldId id="1879" r:id="rId125"/>
    <p:sldId id="1991" r:id="rId126"/>
    <p:sldId id="1992" r:id="rId127"/>
    <p:sldId id="1880" r:id="rId128"/>
    <p:sldId id="1881" r:id="rId129"/>
    <p:sldId id="1882" r:id="rId130"/>
    <p:sldId id="1993" r:id="rId131"/>
    <p:sldId id="1994" r:id="rId132"/>
    <p:sldId id="1802" r:id="rId133"/>
    <p:sldId id="1883" r:id="rId134"/>
    <p:sldId id="1884" r:id="rId135"/>
    <p:sldId id="1804" r:id="rId136"/>
    <p:sldId id="1885" r:id="rId137"/>
    <p:sldId id="1886" r:id="rId138"/>
    <p:sldId id="1887" r:id="rId139"/>
    <p:sldId id="1888" r:id="rId140"/>
    <p:sldId id="1889" r:id="rId141"/>
    <p:sldId id="1890" r:id="rId142"/>
    <p:sldId id="1590" r:id="rId143"/>
    <p:sldId id="1286" r:id="rId144"/>
    <p:sldId id="1997" r:id="rId145"/>
    <p:sldId id="1810" r:id="rId146"/>
    <p:sldId id="1808" r:id="rId147"/>
    <p:sldId id="1807" r:id="rId148"/>
    <p:sldId id="1813" r:id="rId149"/>
    <p:sldId id="1806" r:id="rId150"/>
    <p:sldId id="1812" r:id="rId151"/>
    <p:sldId id="1809" r:id="rId152"/>
    <p:sldId id="1811" r:id="rId153"/>
    <p:sldId id="1805" r:id="rId154"/>
    <p:sldId id="1998" r:id="rId155"/>
    <p:sldId id="1999" r:id="rId156"/>
    <p:sldId id="2000" r:id="rId157"/>
    <p:sldId id="1893" r:id="rId158"/>
    <p:sldId id="1894" r:id="rId159"/>
    <p:sldId id="1895" r:id="rId160"/>
    <p:sldId id="1896" r:id="rId161"/>
    <p:sldId id="2001" r:id="rId162"/>
    <p:sldId id="1897" r:id="rId163"/>
    <p:sldId id="2002" r:id="rId164"/>
    <p:sldId id="1814" r:id="rId165"/>
    <p:sldId id="1898" r:id="rId166"/>
    <p:sldId id="1899" r:id="rId167"/>
    <p:sldId id="1900" r:id="rId168"/>
    <p:sldId id="1815" r:id="rId169"/>
    <p:sldId id="1393" r:id="rId170"/>
    <p:sldId id="1507" r:id="rId171"/>
    <p:sldId id="1903" r:id="rId172"/>
    <p:sldId id="1817" r:id="rId173"/>
    <p:sldId id="1904" r:id="rId174"/>
    <p:sldId id="1905" r:id="rId175"/>
    <p:sldId id="1906" r:id="rId176"/>
    <p:sldId id="2006" r:id="rId177"/>
    <p:sldId id="1907" r:id="rId178"/>
    <p:sldId id="1908" r:id="rId179"/>
    <p:sldId id="1909" r:id="rId180"/>
    <p:sldId id="1910" r:id="rId181"/>
    <p:sldId id="1911" r:id="rId182"/>
    <p:sldId id="1912" r:id="rId183"/>
    <p:sldId id="2007" r:id="rId184"/>
    <p:sldId id="1913" r:id="rId185"/>
    <p:sldId id="1818" r:id="rId186"/>
    <p:sldId id="1838" r:id="rId187"/>
    <p:sldId id="1832" r:id="rId188"/>
    <p:sldId id="1914" r:id="rId189"/>
    <p:sldId id="1915" r:id="rId190"/>
    <p:sldId id="1916" r:id="rId191"/>
    <p:sldId id="1917" r:id="rId192"/>
    <p:sldId id="1918" r:id="rId193"/>
    <p:sldId id="1919" r:id="rId194"/>
    <p:sldId id="2008" r:id="rId195"/>
    <p:sldId id="2009" r:id="rId196"/>
    <p:sldId id="1920" r:id="rId197"/>
    <p:sldId id="1921" r:id="rId198"/>
    <p:sldId id="2010" r:id="rId199"/>
    <p:sldId id="1922" r:id="rId200"/>
    <p:sldId id="1923" r:id="rId201"/>
    <p:sldId id="1924" r:id="rId202"/>
    <p:sldId id="1925" r:id="rId203"/>
    <p:sldId id="1834" r:id="rId204"/>
    <p:sldId id="1833" r:id="rId205"/>
    <p:sldId id="2011" r:id="rId206"/>
    <p:sldId id="1926" r:id="rId207"/>
    <p:sldId id="1927" r:id="rId208"/>
    <p:sldId id="1928" r:id="rId209"/>
    <p:sldId id="2014" r:id="rId210"/>
    <p:sldId id="2015" r:id="rId211"/>
    <p:sldId id="2016" r:id="rId212"/>
    <p:sldId id="2017" r:id="rId213"/>
    <p:sldId id="2018" r:id="rId214"/>
    <p:sldId id="2019" r:id="rId215"/>
    <p:sldId id="1675" r:id="rId216"/>
    <p:sldId id="2020" r:id="rId217"/>
    <p:sldId id="2021" r:id="rId218"/>
    <p:sldId id="2022" r:id="rId219"/>
    <p:sldId id="2108" r:id="rId220"/>
    <p:sldId id="2023" r:id="rId221"/>
    <p:sldId id="2024" r:id="rId222"/>
    <p:sldId id="1631" r:id="rId223"/>
    <p:sldId id="2025" r:id="rId224"/>
    <p:sldId id="2026" r:id="rId225"/>
    <p:sldId id="2027" r:id="rId226"/>
    <p:sldId id="2028" r:id="rId227"/>
    <p:sldId id="2029" r:id="rId228"/>
    <p:sldId id="2107" r:id="rId229"/>
    <p:sldId id="2030" r:id="rId230"/>
    <p:sldId id="1365" r:id="rId231"/>
    <p:sldId id="2034" r:id="rId232"/>
    <p:sldId id="1297" r:id="rId233"/>
    <p:sldId id="1933" r:id="rId234"/>
    <p:sldId id="2035" r:id="rId235"/>
    <p:sldId id="1936" r:id="rId236"/>
    <p:sldId id="1937" r:id="rId237"/>
    <p:sldId id="1938" r:id="rId238"/>
    <p:sldId id="1939" r:id="rId239"/>
    <p:sldId id="1940" r:id="rId240"/>
    <p:sldId id="2036" r:id="rId241"/>
    <p:sldId id="1941" r:id="rId242"/>
    <p:sldId id="2037" r:id="rId243"/>
    <p:sldId id="1942" r:id="rId244"/>
    <p:sldId id="1943" r:id="rId245"/>
    <p:sldId id="1944" r:id="rId246"/>
    <p:sldId id="1945" r:id="rId247"/>
    <p:sldId id="1946" r:id="rId248"/>
    <p:sldId id="1947" r:id="rId249"/>
    <p:sldId id="2038" r:id="rId250"/>
    <p:sldId id="1948" r:id="rId251"/>
    <p:sldId id="1949" r:id="rId252"/>
    <p:sldId id="1632" r:id="rId253"/>
    <p:sldId id="1633" r:id="rId254"/>
    <p:sldId id="1950" r:id="rId255"/>
    <p:sldId id="1951" r:id="rId256"/>
    <p:sldId id="1952" r:id="rId257"/>
    <p:sldId id="2041" r:id="rId258"/>
    <p:sldId id="1749" r:id="rId259"/>
    <p:sldId id="2042" r:id="rId260"/>
    <p:sldId id="2043" r:id="rId261"/>
    <p:sldId id="1953" r:id="rId262"/>
    <p:sldId id="1954" r:id="rId263"/>
    <p:sldId id="2045" r:id="rId264"/>
    <p:sldId id="1463" r:id="rId265"/>
    <p:sldId id="1464" r:id="rId266"/>
    <p:sldId id="1465" r:id="rId267"/>
    <p:sldId id="1466" r:id="rId268"/>
    <p:sldId id="1467" r:id="rId269"/>
    <p:sldId id="1468" r:id="rId270"/>
    <p:sldId id="1540" r:id="rId271"/>
    <p:sldId id="1293" r:id="rId272"/>
    <p:sldId id="2048" r:id="rId273"/>
    <p:sldId id="1132" r:id="rId274"/>
    <p:sldId id="1634" r:id="rId275"/>
    <p:sldId id="1650" r:id="rId276"/>
    <p:sldId id="1665" r:id="rId277"/>
    <p:sldId id="2049" r:id="rId278"/>
    <p:sldId id="1756" r:id="rId279"/>
    <p:sldId id="2050" r:id="rId280"/>
    <p:sldId id="1956" r:id="rId281"/>
    <p:sldId id="2051" r:id="rId282"/>
    <p:sldId id="1820" r:id="rId283"/>
    <p:sldId id="2052" r:id="rId284"/>
    <p:sldId id="2053" r:id="rId285"/>
    <p:sldId id="2054" r:id="rId286"/>
    <p:sldId id="2055" r:id="rId287"/>
    <p:sldId id="1957" r:id="rId288"/>
    <p:sldId id="2056" r:id="rId289"/>
    <p:sldId id="1822" r:id="rId290"/>
    <p:sldId id="1958" r:id="rId291"/>
    <p:sldId id="2057" r:id="rId292"/>
    <p:sldId id="1959" r:id="rId293"/>
    <p:sldId id="1395" r:id="rId294"/>
    <p:sldId id="1396" r:id="rId295"/>
    <p:sldId id="2058" r:id="rId296"/>
    <p:sldId id="1560" r:id="rId297"/>
    <p:sldId id="1457" r:id="rId298"/>
    <p:sldId id="2059" r:id="rId299"/>
    <p:sldId id="1500" r:id="rId300"/>
    <p:sldId id="2060" r:id="rId301"/>
    <p:sldId id="1470" r:id="rId302"/>
    <p:sldId id="2061" r:id="rId303"/>
    <p:sldId id="2062" r:id="rId304"/>
    <p:sldId id="1961" r:id="rId305"/>
    <p:sldId id="2063" r:id="rId306"/>
    <p:sldId id="1962" r:id="rId307"/>
    <p:sldId id="2064" r:id="rId308"/>
    <p:sldId id="2065" r:id="rId309"/>
    <p:sldId id="2066" r:id="rId310"/>
    <p:sldId id="2067" r:id="rId311"/>
    <p:sldId id="2068" r:id="rId312"/>
    <p:sldId id="2069" r:id="rId313"/>
    <p:sldId id="1704" r:id="rId314"/>
    <p:sldId id="1705" r:id="rId315"/>
    <p:sldId id="1706" r:id="rId316"/>
    <p:sldId id="1707" r:id="rId317"/>
    <p:sldId id="1414" r:id="rId318"/>
    <p:sldId id="2073" r:id="rId319"/>
    <p:sldId id="1964" r:id="rId320"/>
    <p:sldId id="1711" r:id="rId321"/>
    <p:sldId id="2074" r:id="rId322"/>
    <p:sldId id="1965" r:id="rId323"/>
    <p:sldId id="1966" r:id="rId324"/>
    <p:sldId id="1967" r:id="rId325"/>
    <p:sldId id="2075" r:id="rId326"/>
    <p:sldId id="2076" r:id="rId327"/>
    <p:sldId id="2077" r:id="rId328"/>
    <p:sldId id="1769" r:id="rId329"/>
    <p:sldId id="1770" r:id="rId330"/>
    <p:sldId id="1772" r:id="rId331"/>
    <p:sldId id="2109" r:id="rId332"/>
    <p:sldId id="1771" r:id="rId333"/>
    <p:sldId id="2110" r:id="rId334"/>
    <p:sldId id="1969" r:id="rId335"/>
    <p:sldId id="1970" r:id="rId336"/>
    <p:sldId id="1971" r:id="rId337"/>
    <p:sldId id="1972" r:id="rId338"/>
    <p:sldId id="2082" r:id="rId339"/>
    <p:sldId id="1973" r:id="rId340"/>
    <p:sldId id="2083" r:id="rId341"/>
    <p:sldId id="2084" r:id="rId342"/>
    <p:sldId id="2085" r:id="rId343"/>
    <p:sldId id="1839" r:id="rId344"/>
    <p:sldId id="1841" r:id="rId345"/>
    <p:sldId id="1842" r:id="rId346"/>
    <p:sldId id="1723" r:id="rId347"/>
    <p:sldId id="1724" r:id="rId348"/>
    <p:sldId id="1725" r:id="rId349"/>
    <p:sldId id="1726" r:id="rId350"/>
    <p:sldId id="1727" r:id="rId351"/>
    <p:sldId id="2089" r:id="rId352"/>
    <p:sldId id="1823" r:id="rId353"/>
    <p:sldId id="1975" r:id="rId354"/>
    <p:sldId id="2090" r:id="rId355"/>
    <p:sldId id="2091" r:id="rId356"/>
    <p:sldId id="1569" r:id="rId357"/>
    <p:sldId id="1570" r:id="rId358"/>
    <p:sldId id="1452" r:id="rId359"/>
    <p:sldId id="1571" r:id="rId360"/>
    <p:sldId id="1736" r:id="rId361"/>
    <p:sldId id="2094" r:id="rId362"/>
    <p:sldId id="1824" r:id="rId363"/>
    <p:sldId id="1977" r:id="rId364"/>
    <p:sldId id="1978" r:id="rId365"/>
    <p:sldId id="1848" r:id="rId366"/>
    <p:sldId id="1847" r:id="rId367"/>
    <p:sldId id="1979" r:id="rId368"/>
    <p:sldId id="2095" r:id="rId369"/>
    <p:sldId id="1980" r:id="rId370"/>
    <p:sldId id="2096" r:id="rId371"/>
    <p:sldId id="1825" r:id="rId372"/>
    <p:sldId id="1981" r:id="rId373"/>
    <p:sldId id="2097" r:id="rId374"/>
    <p:sldId id="1689" r:id="rId375"/>
    <p:sldId id="2098" r:id="rId376"/>
    <p:sldId id="1748" r:id="rId377"/>
    <p:sldId id="1797" r:id="rId378"/>
    <p:sldId id="1798" r:id="rId379"/>
    <p:sldId id="1750" r:id="rId380"/>
    <p:sldId id="1751" r:id="rId381"/>
    <p:sldId id="1752" r:id="rId382"/>
    <p:sldId id="1753" r:id="rId383"/>
    <p:sldId id="1754" r:id="rId384"/>
    <p:sldId id="1755" r:id="rId385"/>
    <p:sldId id="2100" r:id="rId386"/>
    <p:sldId id="1757" r:id="rId387"/>
    <p:sldId id="1758" r:id="rId388"/>
    <p:sldId id="1759" r:id="rId389"/>
    <p:sldId id="1760" r:id="rId390"/>
    <p:sldId id="1761" r:id="rId391"/>
    <p:sldId id="1762" r:id="rId392"/>
    <p:sldId id="1763" r:id="rId393"/>
    <p:sldId id="1764" r:id="rId394"/>
    <p:sldId id="1765" r:id="rId395"/>
    <p:sldId id="1766" r:id="rId396"/>
    <p:sldId id="1774" r:id="rId397"/>
    <p:sldId id="2102" r:id="rId3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D5130"/>
    <a:srgbClr val="372520"/>
    <a:srgbClr val="FFFFCC"/>
    <a:srgbClr val="BADDE1"/>
    <a:srgbClr val="000600"/>
    <a:srgbClr val="91E3B0"/>
    <a:srgbClr val="D79694"/>
    <a:srgbClr val="64D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81" autoAdjust="0"/>
    <p:restoredTop sz="94658" autoAdjust="0"/>
  </p:normalViewPr>
  <p:slideViewPr>
    <p:cSldViewPr snapToGrid="0">
      <p:cViewPr>
        <p:scale>
          <a:sx n="50" d="100"/>
          <a:sy n="50" d="100"/>
        </p:scale>
        <p:origin x="1404" y="404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010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1.xml"/><Relationship Id="rId299" Type="http://schemas.openxmlformats.org/officeDocument/2006/relationships/slide" Target="slides/slide273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37.xml"/><Relationship Id="rId159" Type="http://schemas.openxmlformats.org/officeDocument/2006/relationships/slide" Target="slides/slide133.xml"/><Relationship Id="rId324" Type="http://schemas.openxmlformats.org/officeDocument/2006/relationships/slide" Target="slides/slide298.xml"/><Relationship Id="rId366" Type="http://schemas.openxmlformats.org/officeDocument/2006/relationships/slide" Target="slides/slide340.xml"/><Relationship Id="rId170" Type="http://schemas.openxmlformats.org/officeDocument/2006/relationships/slide" Target="slides/slide144.xml"/><Relationship Id="rId226" Type="http://schemas.openxmlformats.org/officeDocument/2006/relationships/slide" Target="slides/slide200.xml"/><Relationship Id="rId268" Type="http://schemas.openxmlformats.org/officeDocument/2006/relationships/slide" Target="slides/slide242.xml"/><Relationship Id="rId32" Type="http://schemas.openxmlformats.org/officeDocument/2006/relationships/slide" Target="slides/slide6.xml"/><Relationship Id="rId74" Type="http://schemas.openxmlformats.org/officeDocument/2006/relationships/slide" Target="slides/slide48.xml"/><Relationship Id="rId128" Type="http://schemas.openxmlformats.org/officeDocument/2006/relationships/slide" Target="slides/slide102.xml"/><Relationship Id="rId335" Type="http://schemas.openxmlformats.org/officeDocument/2006/relationships/slide" Target="slides/slide309.xml"/><Relationship Id="rId377" Type="http://schemas.openxmlformats.org/officeDocument/2006/relationships/slide" Target="slides/slide351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55.xml"/><Relationship Id="rId237" Type="http://schemas.openxmlformats.org/officeDocument/2006/relationships/slide" Target="slides/slide211.xml"/><Relationship Id="rId402" Type="http://schemas.openxmlformats.org/officeDocument/2006/relationships/viewProps" Target="viewProps.xml"/><Relationship Id="rId279" Type="http://schemas.openxmlformats.org/officeDocument/2006/relationships/slide" Target="slides/slide253.xml"/><Relationship Id="rId43" Type="http://schemas.openxmlformats.org/officeDocument/2006/relationships/slide" Target="slides/slide17.xml"/><Relationship Id="rId139" Type="http://schemas.openxmlformats.org/officeDocument/2006/relationships/slide" Target="slides/slide113.xml"/><Relationship Id="rId290" Type="http://schemas.openxmlformats.org/officeDocument/2006/relationships/slide" Target="slides/slide264.xml"/><Relationship Id="rId304" Type="http://schemas.openxmlformats.org/officeDocument/2006/relationships/slide" Target="slides/slide278.xml"/><Relationship Id="rId346" Type="http://schemas.openxmlformats.org/officeDocument/2006/relationships/slide" Target="slides/slide320.xml"/><Relationship Id="rId388" Type="http://schemas.openxmlformats.org/officeDocument/2006/relationships/slide" Target="slides/slide362.xml"/><Relationship Id="rId85" Type="http://schemas.openxmlformats.org/officeDocument/2006/relationships/slide" Target="slides/slide59.xml"/><Relationship Id="rId150" Type="http://schemas.openxmlformats.org/officeDocument/2006/relationships/slide" Target="slides/slide124.xml"/><Relationship Id="rId192" Type="http://schemas.openxmlformats.org/officeDocument/2006/relationships/slide" Target="slides/slide166.xml"/><Relationship Id="rId206" Type="http://schemas.openxmlformats.org/officeDocument/2006/relationships/slide" Target="slides/slide180.xml"/><Relationship Id="rId248" Type="http://schemas.openxmlformats.org/officeDocument/2006/relationships/slide" Target="slides/slide222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82.xml"/><Relationship Id="rId315" Type="http://schemas.openxmlformats.org/officeDocument/2006/relationships/slide" Target="slides/slide289.xml"/><Relationship Id="rId357" Type="http://schemas.openxmlformats.org/officeDocument/2006/relationships/slide" Target="slides/slide331.xml"/><Relationship Id="rId54" Type="http://schemas.openxmlformats.org/officeDocument/2006/relationships/slide" Target="slides/slide28.xml"/><Relationship Id="rId96" Type="http://schemas.openxmlformats.org/officeDocument/2006/relationships/slide" Target="slides/slide70.xml"/><Relationship Id="rId161" Type="http://schemas.openxmlformats.org/officeDocument/2006/relationships/slide" Target="slides/slide135.xml"/><Relationship Id="rId217" Type="http://schemas.openxmlformats.org/officeDocument/2006/relationships/slide" Target="slides/slide191.xml"/><Relationship Id="rId399" Type="http://schemas.openxmlformats.org/officeDocument/2006/relationships/notesMaster" Target="notesMasters/notesMaster1.xml"/><Relationship Id="rId259" Type="http://schemas.openxmlformats.org/officeDocument/2006/relationships/slide" Target="slides/slide233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3.xml"/><Relationship Id="rId270" Type="http://schemas.openxmlformats.org/officeDocument/2006/relationships/slide" Target="slides/slide244.xml"/><Relationship Id="rId326" Type="http://schemas.openxmlformats.org/officeDocument/2006/relationships/slide" Target="slides/slide300.xml"/><Relationship Id="rId65" Type="http://schemas.openxmlformats.org/officeDocument/2006/relationships/slide" Target="slides/slide39.xml"/><Relationship Id="rId130" Type="http://schemas.openxmlformats.org/officeDocument/2006/relationships/slide" Target="slides/slide104.xml"/><Relationship Id="rId368" Type="http://schemas.openxmlformats.org/officeDocument/2006/relationships/slide" Target="slides/slide342.xml"/><Relationship Id="rId172" Type="http://schemas.openxmlformats.org/officeDocument/2006/relationships/slide" Target="slides/slide146.xml"/><Relationship Id="rId228" Type="http://schemas.openxmlformats.org/officeDocument/2006/relationships/slide" Target="slides/slide202.xml"/><Relationship Id="rId281" Type="http://schemas.openxmlformats.org/officeDocument/2006/relationships/slide" Target="slides/slide255.xml"/><Relationship Id="rId337" Type="http://schemas.openxmlformats.org/officeDocument/2006/relationships/slide" Target="slides/slide311.xml"/><Relationship Id="rId34" Type="http://schemas.openxmlformats.org/officeDocument/2006/relationships/slide" Target="slides/slide8.xml"/><Relationship Id="rId76" Type="http://schemas.openxmlformats.org/officeDocument/2006/relationships/slide" Target="slides/slide50.xml"/><Relationship Id="rId141" Type="http://schemas.openxmlformats.org/officeDocument/2006/relationships/slide" Target="slides/slide115.xml"/><Relationship Id="rId379" Type="http://schemas.openxmlformats.org/officeDocument/2006/relationships/slide" Target="slides/slide353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57.xml"/><Relationship Id="rId239" Type="http://schemas.openxmlformats.org/officeDocument/2006/relationships/slide" Target="slides/slide213.xml"/><Relationship Id="rId390" Type="http://schemas.openxmlformats.org/officeDocument/2006/relationships/slide" Target="slides/slide364.xml"/><Relationship Id="rId404" Type="http://schemas.openxmlformats.org/officeDocument/2006/relationships/tableStyles" Target="tableStyles.xml"/><Relationship Id="rId250" Type="http://schemas.openxmlformats.org/officeDocument/2006/relationships/slide" Target="slides/slide224.xml"/><Relationship Id="rId292" Type="http://schemas.openxmlformats.org/officeDocument/2006/relationships/slide" Target="slides/slide266.xml"/><Relationship Id="rId306" Type="http://schemas.openxmlformats.org/officeDocument/2006/relationships/slide" Target="slides/slide280.xml"/><Relationship Id="rId45" Type="http://schemas.openxmlformats.org/officeDocument/2006/relationships/slide" Target="slides/slide19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348" Type="http://schemas.openxmlformats.org/officeDocument/2006/relationships/slide" Target="slides/slide322.xml"/><Relationship Id="rId152" Type="http://schemas.openxmlformats.org/officeDocument/2006/relationships/slide" Target="slides/slide126.xml"/><Relationship Id="rId194" Type="http://schemas.openxmlformats.org/officeDocument/2006/relationships/slide" Target="slides/slide168.xml"/><Relationship Id="rId208" Type="http://schemas.openxmlformats.org/officeDocument/2006/relationships/slide" Target="slides/slide182.xml"/><Relationship Id="rId261" Type="http://schemas.openxmlformats.org/officeDocument/2006/relationships/slide" Target="slides/slide235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30.xml"/><Relationship Id="rId317" Type="http://schemas.openxmlformats.org/officeDocument/2006/relationships/slide" Target="slides/slide291.xml"/><Relationship Id="rId359" Type="http://schemas.openxmlformats.org/officeDocument/2006/relationships/slide" Target="slides/slide333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63" Type="http://schemas.openxmlformats.org/officeDocument/2006/relationships/slide" Target="slides/slide137.xml"/><Relationship Id="rId219" Type="http://schemas.openxmlformats.org/officeDocument/2006/relationships/slide" Target="slides/slide193.xml"/><Relationship Id="rId370" Type="http://schemas.openxmlformats.org/officeDocument/2006/relationships/slide" Target="slides/slide344.xml"/><Relationship Id="rId230" Type="http://schemas.openxmlformats.org/officeDocument/2006/relationships/slide" Target="slides/slide204.xml"/><Relationship Id="rId25" Type="http://schemas.openxmlformats.org/officeDocument/2006/relationships/slideMaster" Target="slideMasters/slideMaster25.xml"/><Relationship Id="rId67" Type="http://schemas.openxmlformats.org/officeDocument/2006/relationships/slide" Target="slides/slide41.xml"/><Relationship Id="rId272" Type="http://schemas.openxmlformats.org/officeDocument/2006/relationships/slide" Target="slides/slide246.xml"/><Relationship Id="rId328" Type="http://schemas.openxmlformats.org/officeDocument/2006/relationships/slide" Target="slides/slide302.xml"/><Relationship Id="rId132" Type="http://schemas.openxmlformats.org/officeDocument/2006/relationships/slide" Target="slides/slide106.xml"/><Relationship Id="rId174" Type="http://schemas.openxmlformats.org/officeDocument/2006/relationships/slide" Target="slides/slide148.xml"/><Relationship Id="rId381" Type="http://schemas.openxmlformats.org/officeDocument/2006/relationships/slide" Target="slides/slide355.xml"/><Relationship Id="rId241" Type="http://schemas.openxmlformats.org/officeDocument/2006/relationships/slide" Target="slides/slide215.xml"/><Relationship Id="rId36" Type="http://schemas.openxmlformats.org/officeDocument/2006/relationships/slide" Target="slides/slide10.xml"/><Relationship Id="rId283" Type="http://schemas.openxmlformats.org/officeDocument/2006/relationships/slide" Target="slides/slide257.xml"/><Relationship Id="rId339" Type="http://schemas.openxmlformats.org/officeDocument/2006/relationships/slide" Target="slides/slide313.xml"/><Relationship Id="rId78" Type="http://schemas.openxmlformats.org/officeDocument/2006/relationships/slide" Target="slides/slide52.xml"/><Relationship Id="rId101" Type="http://schemas.openxmlformats.org/officeDocument/2006/relationships/slide" Target="slides/slide75.xml"/><Relationship Id="rId143" Type="http://schemas.openxmlformats.org/officeDocument/2006/relationships/slide" Target="slides/slide117.xml"/><Relationship Id="rId185" Type="http://schemas.openxmlformats.org/officeDocument/2006/relationships/slide" Target="slides/slide159.xml"/><Relationship Id="rId350" Type="http://schemas.openxmlformats.org/officeDocument/2006/relationships/slide" Target="slides/slide32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84.xml"/><Relationship Id="rId392" Type="http://schemas.openxmlformats.org/officeDocument/2006/relationships/slide" Target="slides/slide366.xml"/><Relationship Id="rId252" Type="http://schemas.openxmlformats.org/officeDocument/2006/relationships/slide" Target="slides/slide226.xml"/><Relationship Id="rId294" Type="http://schemas.openxmlformats.org/officeDocument/2006/relationships/slide" Target="slides/slide268.xml"/><Relationship Id="rId308" Type="http://schemas.openxmlformats.org/officeDocument/2006/relationships/slide" Target="slides/slide282.xml"/><Relationship Id="rId47" Type="http://schemas.openxmlformats.org/officeDocument/2006/relationships/slide" Target="slides/slide21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54" Type="http://schemas.openxmlformats.org/officeDocument/2006/relationships/slide" Target="slides/slide128.xml"/><Relationship Id="rId361" Type="http://schemas.openxmlformats.org/officeDocument/2006/relationships/slide" Target="slides/slide335.xml"/><Relationship Id="rId196" Type="http://schemas.openxmlformats.org/officeDocument/2006/relationships/slide" Target="slides/slide17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5.xml"/><Relationship Id="rId263" Type="http://schemas.openxmlformats.org/officeDocument/2006/relationships/slide" Target="slides/slide237.xml"/><Relationship Id="rId319" Type="http://schemas.openxmlformats.org/officeDocument/2006/relationships/slide" Target="slides/slide293.xml"/><Relationship Id="rId58" Type="http://schemas.openxmlformats.org/officeDocument/2006/relationships/slide" Target="slides/slide32.xml"/><Relationship Id="rId123" Type="http://schemas.openxmlformats.org/officeDocument/2006/relationships/slide" Target="slides/slide97.xml"/><Relationship Id="rId330" Type="http://schemas.openxmlformats.org/officeDocument/2006/relationships/slide" Target="slides/slide304.xml"/><Relationship Id="rId90" Type="http://schemas.openxmlformats.org/officeDocument/2006/relationships/slide" Target="slides/slide64.xml"/><Relationship Id="rId165" Type="http://schemas.openxmlformats.org/officeDocument/2006/relationships/slide" Target="slides/slide139.xml"/><Relationship Id="rId186" Type="http://schemas.openxmlformats.org/officeDocument/2006/relationships/slide" Target="slides/slide160.xml"/><Relationship Id="rId351" Type="http://schemas.openxmlformats.org/officeDocument/2006/relationships/slide" Target="slides/slide325.xml"/><Relationship Id="rId372" Type="http://schemas.openxmlformats.org/officeDocument/2006/relationships/slide" Target="slides/slide346.xml"/><Relationship Id="rId393" Type="http://schemas.openxmlformats.org/officeDocument/2006/relationships/slide" Target="slides/slide367.xml"/><Relationship Id="rId211" Type="http://schemas.openxmlformats.org/officeDocument/2006/relationships/slide" Target="slides/slide185.xml"/><Relationship Id="rId232" Type="http://schemas.openxmlformats.org/officeDocument/2006/relationships/slide" Target="slides/slide206.xml"/><Relationship Id="rId253" Type="http://schemas.openxmlformats.org/officeDocument/2006/relationships/slide" Target="slides/slide227.xml"/><Relationship Id="rId274" Type="http://schemas.openxmlformats.org/officeDocument/2006/relationships/slide" Target="slides/slide248.xml"/><Relationship Id="rId295" Type="http://schemas.openxmlformats.org/officeDocument/2006/relationships/slide" Target="slides/slide269.xml"/><Relationship Id="rId309" Type="http://schemas.openxmlformats.org/officeDocument/2006/relationships/slide" Target="slides/slide283.xml"/><Relationship Id="rId27" Type="http://schemas.openxmlformats.org/officeDocument/2006/relationships/slide" Target="slides/slide1.xml"/><Relationship Id="rId48" Type="http://schemas.openxmlformats.org/officeDocument/2006/relationships/slide" Target="slides/slide22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34" Type="http://schemas.openxmlformats.org/officeDocument/2006/relationships/slide" Target="slides/slide108.xml"/><Relationship Id="rId320" Type="http://schemas.openxmlformats.org/officeDocument/2006/relationships/slide" Target="slides/slide294.xml"/><Relationship Id="rId80" Type="http://schemas.openxmlformats.org/officeDocument/2006/relationships/slide" Target="slides/slide54.xml"/><Relationship Id="rId155" Type="http://schemas.openxmlformats.org/officeDocument/2006/relationships/slide" Target="slides/slide129.xml"/><Relationship Id="rId176" Type="http://schemas.openxmlformats.org/officeDocument/2006/relationships/slide" Target="slides/slide150.xml"/><Relationship Id="rId197" Type="http://schemas.openxmlformats.org/officeDocument/2006/relationships/slide" Target="slides/slide171.xml"/><Relationship Id="rId341" Type="http://schemas.openxmlformats.org/officeDocument/2006/relationships/slide" Target="slides/slide315.xml"/><Relationship Id="rId362" Type="http://schemas.openxmlformats.org/officeDocument/2006/relationships/slide" Target="slides/slide336.xml"/><Relationship Id="rId383" Type="http://schemas.openxmlformats.org/officeDocument/2006/relationships/slide" Target="slides/slide357.xml"/><Relationship Id="rId201" Type="http://schemas.openxmlformats.org/officeDocument/2006/relationships/slide" Target="slides/slide175.xml"/><Relationship Id="rId222" Type="http://schemas.openxmlformats.org/officeDocument/2006/relationships/slide" Target="slides/slide196.xml"/><Relationship Id="rId243" Type="http://schemas.openxmlformats.org/officeDocument/2006/relationships/slide" Target="slides/slide217.xml"/><Relationship Id="rId264" Type="http://schemas.openxmlformats.org/officeDocument/2006/relationships/slide" Target="slides/slide238.xml"/><Relationship Id="rId285" Type="http://schemas.openxmlformats.org/officeDocument/2006/relationships/slide" Target="slides/slide259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24" Type="http://schemas.openxmlformats.org/officeDocument/2006/relationships/slide" Target="slides/slide98.xml"/><Relationship Id="rId310" Type="http://schemas.openxmlformats.org/officeDocument/2006/relationships/slide" Target="slides/slide284.xml"/><Relationship Id="rId70" Type="http://schemas.openxmlformats.org/officeDocument/2006/relationships/slide" Target="slides/slide44.xml"/><Relationship Id="rId91" Type="http://schemas.openxmlformats.org/officeDocument/2006/relationships/slide" Target="slides/slide65.xml"/><Relationship Id="rId145" Type="http://schemas.openxmlformats.org/officeDocument/2006/relationships/slide" Target="slides/slide119.xml"/><Relationship Id="rId166" Type="http://schemas.openxmlformats.org/officeDocument/2006/relationships/slide" Target="slides/slide140.xml"/><Relationship Id="rId187" Type="http://schemas.openxmlformats.org/officeDocument/2006/relationships/slide" Target="slides/slide161.xml"/><Relationship Id="rId331" Type="http://schemas.openxmlformats.org/officeDocument/2006/relationships/slide" Target="slides/slide305.xml"/><Relationship Id="rId352" Type="http://schemas.openxmlformats.org/officeDocument/2006/relationships/slide" Target="slides/slide326.xml"/><Relationship Id="rId373" Type="http://schemas.openxmlformats.org/officeDocument/2006/relationships/slide" Target="slides/slide347.xml"/><Relationship Id="rId394" Type="http://schemas.openxmlformats.org/officeDocument/2006/relationships/slide" Target="slides/slide36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6.xml"/><Relationship Id="rId233" Type="http://schemas.openxmlformats.org/officeDocument/2006/relationships/slide" Target="slides/slide207.xml"/><Relationship Id="rId254" Type="http://schemas.openxmlformats.org/officeDocument/2006/relationships/slide" Target="slides/slide228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275" Type="http://schemas.openxmlformats.org/officeDocument/2006/relationships/slide" Target="slides/slide249.xml"/><Relationship Id="rId296" Type="http://schemas.openxmlformats.org/officeDocument/2006/relationships/slide" Target="slides/slide270.xml"/><Relationship Id="rId300" Type="http://schemas.openxmlformats.org/officeDocument/2006/relationships/slide" Target="slides/slide274.xml"/><Relationship Id="rId60" Type="http://schemas.openxmlformats.org/officeDocument/2006/relationships/slide" Target="slides/slide34.xml"/><Relationship Id="rId81" Type="http://schemas.openxmlformats.org/officeDocument/2006/relationships/slide" Target="slides/slide55.xml"/><Relationship Id="rId135" Type="http://schemas.openxmlformats.org/officeDocument/2006/relationships/slide" Target="slides/slide109.xml"/><Relationship Id="rId156" Type="http://schemas.openxmlformats.org/officeDocument/2006/relationships/slide" Target="slides/slide130.xml"/><Relationship Id="rId177" Type="http://schemas.openxmlformats.org/officeDocument/2006/relationships/slide" Target="slides/slide151.xml"/><Relationship Id="rId198" Type="http://schemas.openxmlformats.org/officeDocument/2006/relationships/slide" Target="slides/slide172.xml"/><Relationship Id="rId321" Type="http://schemas.openxmlformats.org/officeDocument/2006/relationships/slide" Target="slides/slide295.xml"/><Relationship Id="rId342" Type="http://schemas.openxmlformats.org/officeDocument/2006/relationships/slide" Target="slides/slide316.xml"/><Relationship Id="rId363" Type="http://schemas.openxmlformats.org/officeDocument/2006/relationships/slide" Target="slides/slide337.xml"/><Relationship Id="rId384" Type="http://schemas.openxmlformats.org/officeDocument/2006/relationships/slide" Target="slides/slide358.xml"/><Relationship Id="rId202" Type="http://schemas.openxmlformats.org/officeDocument/2006/relationships/slide" Target="slides/slide176.xml"/><Relationship Id="rId223" Type="http://schemas.openxmlformats.org/officeDocument/2006/relationships/slide" Target="slides/slide197.xml"/><Relationship Id="rId244" Type="http://schemas.openxmlformats.org/officeDocument/2006/relationships/slide" Target="slides/slide218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265" Type="http://schemas.openxmlformats.org/officeDocument/2006/relationships/slide" Target="slides/slide239.xml"/><Relationship Id="rId286" Type="http://schemas.openxmlformats.org/officeDocument/2006/relationships/slide" Target="slides/slide260.xml"/><Relationship Id="rId50" Type="http://schemas.openxmlformats.org/officeDocument/2006/relationships/slide" Target="slides/slide24.xml"/><Relationship Id="rId104" Type="http://schemas.openxmlformats.org/officeDocument/2006/relationships/slide" Target="slides/slide78.xml"/><Relationship Id="rId125" Type="http://schemas.openxmlformats.org/officeDocument/2006/relationships/slide" Target="slides/slide99.xml"/><Relationship Id="rId146" Type="http://schemas.openxmlformats.org/officeDocument/2006/relationships/slide" Target="slides/slide120.xml"/><Relationship Id="rId167" Type="http://schemas.openxmlformats.org/officeDocument/2006/relationships/slide" Target="slides/slide141.xml"/><Relationship Id="rId188" Type="http://schemas.openxmlformats.org/officeDocument/2006/relationships/slide" Target="slides/slide162.xml"/><Relationship Id="rId311" Type="http://schemas.openxmlformats.org/officeDocument/2006/relationships/slide" Target="slides/slide285.xml"/><Relationship Id="rId332" Type="http://schemas.openxmlformats.org/officeDocument/2006/relationships/slide" Target="slides/slide306.xml"/><Relationship Id="rId353" Type="http://schemas.openxmlformats.org/officeDocument/2006/relationships/slide" Target="slides/slide327.xml"/><Relationship Id="rId374" Type="http://schemas.openxmlformats.org/officeDocument/2006/relationships/slide" Target="slides/slide348.xml"/><Relationship Id="rId395" Type="http://schemas.openxmlformats.org/officeDocument/2006/relationships/slide" Target="slides/slide369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13" Type="http://schemas.openxmlformats.org/officeDocument/2006/relationships/slide" Target="slides/slide187.xml"/><Relationship Id="rId234" Type="http://schemas.openxmlformats.org/officeDocument/2006/relationships/slide" Target="slides/slide20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55" Type="http://schemas.openxmlformats.org/officeDocument/2006/relationships/slide" Target="slides/slide229.xml"/><Relationship Id="rId276" Type="http://schemas.openxmlformats.org/officeDocument/2006/relationships/slide" Target="slides/slide250.xml"/><Relationship Id="rId297" Type="http://schemas.openxmlformats.org/officeDocument/2006/relationships/slide" Target="slides/slide271.xml"/><Relationship Id="rId40" Type="http://schemas.openxmlformats.org/officeDocument/2006/relationships/slide" Target="slides/slide14.xml"/><Relationship Id="rId115" Type="http://schemas.openxmlformats.org/officeDocument/2006/relationships/slide" Target="slides/slide89.xml"/><Relationship Id="rId136" Type="http://schemas.openxmlformats.org/officeDocument/2006/relationships/slide" Target="slides/slide110.xml"/><Relationship Id="rId157" Type="http://schemas.openxmlformats.org/officeDocument/2006/relationships/slide" Target="slides/slide131.xml"/><Relationship Id="rId178" Type="http://schemas.openxmlformats.org/officeDocument/2006/relationships/slide" Target="slides/slide152.xml"/><Relationship Id="rId301" Type="http://schemas.openxmlformats.org/officeDocument/2006/relationships/slide" Target="slides/slide275.xml"/><Relationship Id="rId322" Type="http://schemas.openxmlformats.org/officeDocument/2006/relationships/slide" Target="slides/slide296.xml"/><Relationship Id="rId343" Type="http://schemas.openxmlformats.org/officeDocument/2006/relationships/slide" Target="slides/slide317.xml"/><Relationship Id="rId364" Type="http://schemas.openxmlformats.org/officeDocument/2006/relationships/slide" Target="slides/slide338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9" Type="http://schemas.openxmlformats.org/officeDocument/2006/relationships/slide" Target="slides/slide173.xml"/><Relationship Id="rId203" Type="http://schemas.openxmlformats.org/officeDocument/2006/relationships/slide" Target="slides/slide177.xml"/><Relationship Id="rId385" Type="http://schemas.openxmlformats.org/officeDocument/2006/relationships/slide" Target="slides/slide359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8.xml"/><Relationship Id="rId245" Type="http://schemas.openxmlformats.org/officeDocument/2006/relationships/slide" Target="slides/slide219.xml"/><Relationship Id="rId266" Type="http://schemas.openxmlformats.org/officeDocument/2006/relationships/slide" Target="slides/slide240.xml"/><Relationship Id="rId287" Type="http://schemas.openxmlformats.org/officeDocument/2006/relationships/slide" Target="slides/slide261.xml"/><Relationship Id="rId30" Type="http://schemas.openxmlformats.org/officeDocument/2006/relationships/slide" Target="slides/slide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168" Type="http://schemas.openxmlformats.org/officeDocument/2006/relationships/slide" Target="slides/slide142.xml"/><Relationship Id="rId312" Type="http://schemas.openxmlformats.org/officeDocument/2006/relationships/slide" Target="slides/slide286.xml"/><Relationship Id="rId333" Type="http://schemas.openxmlformats.org/officeDocument/2006/relationships/slide" Target="slides/slide307.xml"/><Relationship Id="rId354" Type="http://schemas.openxmlformats.org/officeDocument/2006/relationships/slide" Target="slides/slide32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189" Type="http://schemas.openxmlformats.org/officeDocument/2006/relationships/slide" Target="slides/slide163.xml"/><Relationship Id="rId375" Type="http://schemas.openxmlformats.org/officeDocument/2006/relationships/slide" Target="slides/slide349.xml"/><Relationship Id="rId396" Type="http://schemas.openxmlformats.org/officeDocument/2006/relationships/slide" Target="slides/slide37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8.xml"/><Relationship Id="rId235" Type="http://schemas.openxmlformats.org/officeDocument/2006/relationships/slide" Target="slides/slide209.xml"/><Relationship Id="rId256" Type="http://schemas.openxmlformats.org/officeDocument/2006/relationships/slide" Target="slides/slide230.xml"/><Relationship Id="rId277" Type="http://schemas.openxmlformats.org/officeDocument/2006/relationships/slide" Target="slides/slide251.xml"/><Relationship Id="rId298" Type="http://schemas.openxmlformats.org/officeDocument/2006/relationships/slide" Target="slides/slide272.xml"/><Relationship Id="rId400" Type="http://schemas.openxmlformats.org/officeDocument/2006/relationships/handoutMaster" Target="handoutMasters/handoutMaster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158" Type="http://schemas.openxmlformats.org/officeDocument/2006/relationships/slide" Target="slides/slide132.xml"/><Relationship Id="rId302" Type="http://schemas.openxmlformats.org/officeDocument/2006/relationships/slide" Target="slides/slide276.xml"/><Relationship Id="rId323" Type="http://schemas.openxmlformats.org/officeDocument/2006/relationships/slide" Target="slides/slide297.xml"/><Relationship Id="rId344" Type="http://schemas.openxmlformats.org/officeDocument/2006/relationships/slide" Target="slides/slide31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179" Type="http://schemas.openxmlformats.org/officeDocument/2006/relationships/slide" Target="slides/slide153.xml"/><Relationship Id="rId365" Type="http://schemas.openxmlformats.org/officeDocument/2006/relationships/slide" Target="slides/slide339.xml"/><Relationship Id="rId386" Type="http://schemas.openxmlformats.org/officeDocument/2006/relationships/slide" Target="slides/slide360.xml"/><Relationship Id="rId190" Type="http://schemas.openxmlformats.org/officeDocument/2006/relationships/slide" Target="slides/slide164.xml"/><Relationship Id="rId204" Type="http://schemas.openxmlformats.org/officeDocument/2006/relationships/slide" Target="slides/slide178.xml"/><Relationship Id="rId225" Type="http://schemas.openxmlformats.org/officeDocument/2006/relationships/slide" Target="slides/slide199.xml"/><Relationship Id="rId246" Type="http://schemas.openxmlformats.org/officeDocument/2006/relationships/slide" Target="slides/slide220.xml"/><Relationship Id="rId267" Type="http://schemas.openxmlformats.org/officeDocument/2006/relationships/slide" Target="slides/slide241.xml"/><Relationship Id="rId288" Type="http://schemas.openxmlformats.org/officeDocument/2006/relationships/slide" Target="slides/slide262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313" Type="http://schemas.openxmlformats.org/officeDocument/2006/relationships/slide" Target="slides/slide28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94" Type="http://schemas.openxmlformats.org/officeDocument/2006/relationships/slide" Target="slides/slide68.xml"/><Relationship Id="rId148" Type="http://schemas.openxmlformats.org/officeDocument/2006/relationships/slide" Target="slides/slide122.xml"/><Relationship Id="rId169" Type="http://schemas.openxmlformats.org/officeDocument/2006/relationships/slide" Target="slides/slide143.xml"/><Relationship Id="rId334" Type="http://schemas.openxmlformats.org/officeDocument/2006/relationships/slide" Target="slides/slide308.xml"/><Relationship Id="rId355" Type="http://schemas.openxmlformats.org/officeDocument/2006/relationships/slide" Target="slides/slide329.xml"/><Relationship Id="rId376" Type="http://schemas.openxmlformats.org/officeDocument/2006/relationships/slide" Target="slides/slide350.xml"/><Relationship Id="rId397" Type="http://schemas.openxmlformats.org/officeDocument/2006/relationships/slide" Target="slides/slide37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54.xml"/><Relationship Id="rId215" Type="http://schemas.openxmlformats.org/officeDocument/2006/relationships/slide" Target="slides/slide189.xml"/><Relationship Id="rId236" Type="http://schemas.openxmlformats.org/officeDocument/2006/relationships/slide" Target="slides/slide210.xml"/><Relationship Id="rId257" Type="http://schemas.openxmlformats.org/officeDocument/2006/relationships/slide" Target="slides/slide231.xml"/><Relationship Id="rId278" Type="http://schemas.openxmlformats.org/officeDocument/2006/relationships/slide" Target="slides/slide252.xml"/><Relationship Id="rId401" Type="http://schemas.openxmlformats.org/officeDocument/2006/relationships/presProps" Target="presProps.xml"/><Relationship Id="rId303" Type="http://schemas.openxmlformats.org/officeDocument/2006/relationships/slide" Target="slides/slide277.xml"/><Relationship Id="rId42" Type="http://schemas.openxmlformats.org/officeDocument/2006/relationships/slide" Target="slides/slide16.xml"/><Relationship Id="rId84" Type="http://schemas.openxmlformats.org/officeDocument/2006/relationships/slide" Target="slides/slide58.xml"/><Relationship Id="rId138" Type="http://schemas.openxmlformats.org/officeDocument/2006/relationships/slide" Target="slides/slide112.xml"/><Relationship Id="rId345" Type="http://schemas.openxmlformats.org/officeDocument/2006/relationships/slide" Target="slides/slide319.xml"/><Relationship Id="rId387" Type="http://schemas.openxmlformats.org/officeDocument/2006/relationships/slide" Target="slides/slide361.xml"/><Relationship Id="rId191" Type="http://schemas.openxmlformats.org/officeDocument/2006/relationships/slide" Target="slides/slide165.xml"/><Relationship Id="rId205" Type="http://schemas.openxmlformats.org/officeDocument/2006/relationships/slide" Target="slides/slide179.xml"/><Relationship Id="rId247" Type="http://schemas.openxmlformats.org/officeDocument/2006/relationships/slide" Target="slides/slide221.xml"/><Relationship Id="rId107" Type="http://schemas.openxmlformats.org/officeDocument/2006/relationships/slide" Target="slides/slide81.xml"/><Relationship Id="rId289" Type="http://schemas.openxmlformats.org/officeDocument/2006/relationships/slide" Target="slides/slide263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27.xml"/><Relationship Id="rId149" Type="http://schemas.openxmlformats.org/officeDocument/2006/relationships/slide" Target="slides/slide123.xml"/><Relationship Id="rId314" Type="http://schemas.openxmlformats.org/officeDocument/2006/relationships/slide" Target="slides/slide288.xml"/><Relationship Id="rId356" Type="http://schemas.openxmlformats.org/officeDocument/2006/relationships/slide" Target="slides/slide330.xml"/><Relationship Id="rId398" Type="http://schemas.openxmlformats.org/officeDocument/2006/relationships/slide" Target="slides/slide372.xml"/><Relationship Id="rId95" Type="http://schemas.openxmlformats.org/officeDocument/2006/relationships/slide" Target="slides/slide69.xml"/><Relationship Id="rId160" Type="http://schemas.openxmlformats.org/officeDocument/2006/relationships/slide" Target="slides/slide134.xml"/><Relationship Id="rId216" Type="http://schemas.openxmlformats.org/officeDocument/2006/relationships/slide" Target="slides/slide190.xml"/><Relationship Id="rId258" Type="http://schemas.openxmlformats.org/officeDocument/2006/relationships/slide" Target="slides/slide232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38.xml"/><Relationship Id="rId118" Type="http://schemas.openxmlformats.org/officeDocument/2006/relationships/slide" Target="slides/slide92.xml"/><Relationship Id="rId325" Type="http://schemas.openxmlformats.org/officeDocument/2006/relationships/slide" Target="slides/slide299.xml"/><Relationship Id="rId367" Type="http://schemas.openxmlformats.org/officeDocument/2006/relationships/slide" Target="slides/slide341.xml"/><Relationship Id="rId171" Type="http://schemas.openxmlformats.org/officeDocument/2006/relationships/slide" Target="slides/slide145.xml"/><Relationship Id="rId227" Type="http://schemas.openxmlformats.org/officeDocument/2006/relationships/slide" Target="slides/slide201.xml"/><Relationship Id="rId269" Type="http://schemas.openxmlformats.org/officeDocument/2006/relationships/slide" Target="slides/slide243.xml"/><Relationship Id="rId33" Type="http://schemas.openxmlformats.org/officeDocument/2006/relationships/slide" Target="slides/slide7.xml"/><Relationship Id="rId129" Type="http://schemas.openxmlformats.org/officeDocument/2006/relationships/slide" Target="slides/slide103.xml"/><Relationship Id="rId280" Type="http://schemas.openxmlformats.org/officeDocument/2006/relationships/slide" Target="slides/slide254.xml"/><Relationship Id="rId336" Type="http://schemas.openxmlformats.org/officeDocument/2006/relationships/slide" Target="slides/slide310.xml"/><Relationship Id="rId75" Type="http://schemas.openxmlformats.org/officeDocument/2006/relationships/slide" Target="slides/slide49.xml"/><Relationship Id="rId140" Type="http://schemas.openxmlformats.org/officeDocument/2006/relationships/slide" Target="slides/slide114.xml"/><Relationship Id="rId182" Type="http://schemas.openxmlformats.org/officeDocument/2006/relationships/slide" Target="slides/slide156.xml"/><Relationship Id="rId378" Type="http://schemas.openxmlformats.org/officeDocument/2006/relationships/slide" Target="slides/slide352.xml"/><Relationship Id="rId403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2.xml"/><Relationship Id="rId291" Type="http://schemas.openxmlformats.org/officeDocument/2006/relationships/slide" Target="slides/slide265.xml"/><Relationship Id="rId305" Type="http://schemas.openxmlformats.org/officeDocument/2006/relationships/slide" Target="slides/slide279.xml"/><Relationship Id="rId347" Type="http://schemas.openxmlformats.org/officeDocument/2006/relationships/slide" Target="slides/slide321.xml"/><Relationship Id="rId44" Type="http://schemas.openxmlformats.org/officeDocument/2006/relationships/slide" Target="slides/slide18.xml"/><Relationship Id="rId86" Type="http://schemas.openxmlformats.org/officeDocument/2006/relationships/slide" Target="slides/slide60.xml"/><Relationship Id="rId151" Type="http://schemas.openxmlformats.org/officeDocument/2006/relationships/slide" Target="slides/slide125.xml"/><Relationship Id="rId389" Type="http://schemas.openxmlformats.org/officeDocument/2006/relationships/slide" Target="slides/slide363.xml"/><Relationship Id="rId193" Type="http://schemas.openxmlformats.org/officeDocument/2006/relationships/slide" Target="slides/slide167.xml"/><Relationship Id="rId207" Type="http://schemas.openxmlformats.org/officeDocument/2006/relationships/slide" Target="slides/slide181.xml"/><Relationship Id="rId249" Type="http://schemas.openxmlformats.org/officeDocument/2006/relationships/slide" Target="slides/slide223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3.xml"/><Relationship Id="rId260" Type="http://schemas.openxmlformats.org/officeDocument/2006/relationships/slide" Target="slides/slide234.xml"/><Relationship Id="rId316" Type="http://schemas.openxmlformats.org/officeDocument/2006/relationships/slide" Target="slides/slide290.xml"/><Relationship Id="rId55" Type="http://schemas.openxmlformats.org/officeDocument/2006/relationships/slide" Target="slides/slide29.xml"/><Relationship Id="rId97" Type="http://schemas.openxmlformats.org/officeDocument/2006/relationships/slide" Target="slides/slide71.xml"/><Relationship Id="rId120" Type="http://schemas.openxmlformats.org/officeDocument/2006/relationships/slide" Target="slides/slide94.xml"/><Relationship Id="rId358" Type="http://schemas.openxmlformats.org/officeDocument/2006/relationships/slide" Target="slides/slide332.xml"/><Relationship Id="rId162" Type="http://schemas.openxmlformats.org/officeDocument/2006/relationships/slide" Target="slides/slide136.xml"/><Relationship Id="rId218" Type="http://schemas.openxmlformats.org/officeDocument/2006/relationships/slide" Target="slides/slide192.xml"/><Relationship Id="rId271" Type="http://schemas.openxmlformats.org/officeDocument/2006/relationships/slide" Target="slides/slide245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40.xml"/><Relationship Id="rId131" Type="http://schemas.openxmlformats.org/officeDocument/2006/relationships/slide" Target="slides/slide105.xml"/><Relationship Id="rId327" Type="http://schemas.openxmlformats.org/officeDocument/2006/relationships/slide" Target="slides/slide301.xml"/><Relationship Id="rId369" Type="http://schemas.openxmlformats.org/officeDocument/2006/relationships/slide" Target="slides/slide343.xml"/><Relationship Id="rId173" Type="http://schemas.openxmlformats.org/officeDocument/2006/relationships/slide" Target="slides/slide147.xml"/><Relationship Id="rId229" Type="http://schemas.openxmlformats.org/officeDocument/2006/relationships/slide" Target="slides/slide203.xml"/><Relationship Id="rId380" Type="http://schemas.openxmlformats.org/officeDocument/2006/relationships/slide" Target="slides/slide354.xml"/><Relationship Id="rId240" Type="http://schemas.openxmlformats.org/officeDocument/2006/relationships/slide" Target="slides/slide214.xml"/><Relationship Id="rId35" Type="http://schemas.openxmlformats.org/officeDocument/2006/relationships/slide" Target="slides/slide9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282" Type="http://schemas.openxmlformats.org/officeDocument/2006/relationships/slide" Target="slides/slide256.xml"/><Relationship Id="rId338" Type="http://schemas.openxmlformats.org/officeDocument/2006/relationships/slide" Target="slides/slide312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16.xml"/><Relationship Id="rId184" Type="http://schemas.openxmlformats.org/officeDocument/2006/relationships/slide" Target="slides/slide158.xml"/><Relationship Id="rId391" Type="http://schemas.openxmlformats.org/officeDocument/2006/relationships/slide" Target="slides/slide365.xml"/><Relationship Id="rId251" Type="http://schemas.openxmlformats.org/officeDocument/2006/relationships/slide" Target="slides/slide225.xml"/><Relationship Id="rId46" Type="http://schemas.openxmlformats.org/officeDocument/2006/relationships/slide" Target="slides/slide20.xml"/><Relationship Id="rId293" Type="http://schemas.openxmlformats.org/officeDocument/2006/relationships/slide" Target="slides/slide267.xml"/><Relationship Id="rId307" Type="http://schemas.openxmlformats.org/officeDocument/2006/relationships/slide" Target="slides/slide281.xml"/><Relationship Id="rId349" Type="http://schemas.openxmlformats.org/officeDocument/2006/relationships/slide" Target="slides/slide323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53" Type="http://schemas.openxmlformats.org/officeDocument/2006/relationships/slide" Target="slides/slide127.xml"/><Relationship Id="rId195" Type="http://schemas.openxmlformats.org/officeDocument/2006/relationships/slide" Target="slides/slide169.xml"/><Relationship Id="rId209" Type="http://schemas.openxmlformats.org/officeDocument/2006/relationships/slide" Target="slides/slide183.xml"/><Relationship Id="rId360" Type="http://schemas.openxmlformats.org/officeDocument/2006/relationships/slide" Target="slides/slide334.xml"/><Relationship Id="rId220" Type="http://schemas.openxmlformats.org/officeDocument/2006/relationships/slide" Target="slides/slide194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31.xml"/><Relationship Id="rId262" Type="http://schemas.openxmlformats.org/officeDocument/2006/relationships/slide" Target="slides/slide236.xml"/><Relationship Id="rId318" Type="http://schemas.openxmlformats.org/officeDocument/2006/relationships/slide" Target="slides/slide292.xml"/><Relationship Id="rId99" Type="http://schemas.openxmlformats.org/officeDocument/2006/relationships/slide" Target="slides/slide73.xml"/><Relationship Id="rId122" Type="http://schemas.openxmlformats.org/officeDocument/2006/relationships/slide" Target="slides/slide96.xml"/><Relationship Id="rId164" Type="http://schemas.openxmlformats.org/officeDocument/2006/relationships/slide" Target="slides/slide138.xml"/><Relationship Id="rId371" Type="http://schemas.openxmlformats.org/officeDocument/2006/relationships/slide" Target="slides/slide345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205.xml"/><Relationship Id="rId273" Type="http://schemas.openxmlformats.org/officeDocument/2006/relationships/slide" Target="slides/slide247.xml"/><Relationship Id="rId329" Type="http://schemas.openxmlformats.org/officeDocument/2006/relationships/slide" Target="slides/slide303.xml"/><Relationship Id="rId68" Type="http://schemas.openxmlformats.org/officeDocument/2006/relationships/slide" Target="slides/slide42.xml"/><Relationship Id="rId133" Type="http://schemas.openxmlformats.org/officeDocument/2006/relationships/slide" Target="slides/slide107.xml"/><Relationship Id="rId175" Type="http://schemas.openxmlformats.org/officeDocument/2006/relationships/slide" Target="slides/slide149.xml"/><Relationship Id="rId340" Type="http://schemas.openxmlformats.org/officeDocument/2006/relationships/slide" Target="slides/slide314.xml"/><Relationship Id="rId200" Type="http://schemas.openxmlformats.org/officeDocument/2006/relationships/slide" Target="slides/slide174.xml"/><Relationship Id="rId382" Type="http://schemas.openxmlformats.org/officeDocument/2006/relationships/slide" Target="slides/slide356.xml"/><Relationship Id="rId242" Type="http://schemas.openxmlformats.org/officeDocument/2006/relationships/slide" Target="slides/slide216.xml"/><Relationship Id="rId284" Type="http://schemas.openxmlformats.org/officeDocument/2006/relationships/slide" Target="slides/slide258.xml"/><Relationship Id="rId37" Type="http://schemas.openxmlformats.org/officeDocument/2006/relationships/slide" Target="slides/slide11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44" Type="http://schemas.openxmlformats.org/officeDocument/2006/relationships/slide" Target="slides/slide1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7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3:22:55.9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1,'510'0,"-482"1,-1 2,29 6,-26-4,43 3,37-9,47 2,-93 12,-47-9,-1 0,22 1,-1-3,-6 0,0 0,40 10,-50-9,1 0,29 1,-31-4,1 2,36 7,-15-1,0-3,1-1,-1-2,61-4,-16 0,848 2,-912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2:59.8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1 144,'34'1,"0"-3,-1 0,39-9,-20 2,1 1,58 0,107 9,-81 1,287-2,-390 2,0 2,43 9,-39-6,61 4,-67-10,-10-1,-1 0,0 2,1 1,22 5,-5 0,0-1,0-2,64-1,53 7,-81-1,-39-7,0 3,43 11,-51-11,0 0,1-2,0-2,51 0,18 0,-67 2,31 8,23 3,148 21,-125-22,-25-2,97 1,768-15,-925 4,0 0,0 1,22 7,-18-4,45 5,217-9,-149-4,-96 0,74-13,-68 7,50-1,218 8,-143 2,-146-2,1-2,45-11,-40 7,42-3,36-6,-14 0,16-3,-76 11,54-3,-82 10,11 0,0-1,1 0,27-8,-21 3,1 2,0 1,41 0,-8 1,86-21,-121 19,34-12,-43 11,0 1,27-3,125-18,-127 20,51-1,-54 6,63-12,-36 3,0 3,127 4,-173 3,3-2,1 0,47-11,14-2,24-4,-72 11,58-5,259 11,-176 4,-135-2,-18-1,0 1,1 1,-1 1,46 11,-39-6,-1-2,1 0,0-3,47-1,33 2,-12 13,-68-9,43 4,-16-10,-37-1,0 1,0 1,41 8,-33-3,0-2,1-1,45-1,6 1,8 11,-6 0,14 2,-10-1,22 0,58 6,234-18,-222-6,-156 4,0 0,46 11,16 3,-75-15,1 1,22 6,-13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3:20.7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3:35.0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1 213,'54'0,"-8"-1,0 2,90 13,7 9,-52-10,169 30,-198-36,71-2,-21-1,-80-1,51 14,-40-8,18 5,-27-6,0-1,43 3,-15-9,-28 0,-1 0,51 10,81 12,-50-10,152 9,2-23,-96-1,-130 0,66-11,10-2,342 12,-295 20,26 0,-159-16,219-4,-154-12,-62 8,41-3,-20 5,62-13,-44 6,27-5,-61 9,0 3,56-1,-28 2,73-14,-62 7,7-1,166-15,32 5,-123 9,195 10,-177 5,252-2,-385-2,63-11,18-2,404 12,-295 19,51 2,-211-13,127 23,-131-12,-41-9,1 0,37 2,280-8,-171-3,-94 1,97 3,-74 14,-70-9,42 3,348-8,-218-4,-99 4,128-5,-128-12,23-2,41-1,43-2,-178 18,-1-1,56-13,-48 9,86-4,50 13,-61 0,1052-2,-1142-1,0-2,39-9,-34 5,43-3,87-8,14 0,-72 16,140-11,83-11,2 24,-125 2,-163-2,27 0,133 15,-111-3,100 0,99-13,-109-1,-56 4,151-5,-140-13,12-2,30 18,31-2,-89-14,33-1,-119 14,58-12,-56 8,46-3,78 8,-79 2,106-12,130-11,4 23,-120 2,-116 0,104-5,-91-14,-68 10,41-3,-45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93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3852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404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020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0106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5950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82448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515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3821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55092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7849C-5A47-4F1B-8347-87C15C111F98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3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6647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304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352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05A903-BAA8-A146-434E-B211CEE45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>
                <a:solidFill>
                  <a:srgbClr val="FFFFFF"/>
                </a:solidFill>
              </a:rPr>
              <a:t>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1519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8774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9504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676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0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DA622C-9955-4584-89DD-FD04FB2EE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487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83379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761D7-867C-4C67-A2F6-8A297873A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8704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B4DB6-05C0-4BD6-8D12-150943D77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1062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B3A54-1DED-4D4D-84CA-40D800E2D9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679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1132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62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DAF24A-3DB4-4864-8F6A-B6F692D398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917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B29577-A0AF-4CDA-AA68-0750B87FF2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24747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A6EBE-FE8A-40E2-8DC1-90BA4560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46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A6EBE-FE8A-40E2-8DC1-90BA4560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0605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8305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458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3258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7119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8492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9569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B1776-384C-4FC5-9310-96F23C0AB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0572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1085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5957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5957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600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6611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67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B1776-384C-4FC5-9310-96F23C0AB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6672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7928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61471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0377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1405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1801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1002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1313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6448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19628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7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B1776-384C-4FC5-9310-96F23C0AB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12725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9260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2C28F-9F01-4223-A8D3-27F4239F0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724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2C28F-9F01-4223-A8D3-27F4239F0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83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9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1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0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77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6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72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BE446-99BC-4A28-B0BD-B266ABEBDDDA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9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90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84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5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25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92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21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65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20E4EA-E9C7-4CBD-9BF3-99DECDF0B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394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A9443-1106-4502-B9C1-21951A0304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2BFDA-1890-4481-A3CB-57DAACDDFA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477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1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180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9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96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30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43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0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6CF96-D1CB-4D41-82D0-8389C51CBE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939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030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33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48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83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FC9C5-4DF6-4F74-977E-98A00CF79D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444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C829A2-C272-4122-9021-31613116FD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150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40172-5441-4AD2-8EBE-A59888A320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321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308996-07C8-4A28-BF62-6643A10B81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3235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3488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3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6CF96-D1CB-4D41-82D0-8389C51CBE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41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0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8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736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973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331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893C8-3520-4AE2-99CE-D5DF517BA7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242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874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801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6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30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0112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501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8865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328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318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599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633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719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9678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272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889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829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108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47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8939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220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048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9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780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6338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130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089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338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664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130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64D99F5-28D8-4D8D-E20B-EFF20EF9A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143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280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19B11B-10EE-40E6-AC27-C6D7521356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1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1B871-4CEB-45D2-A705-461C54295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676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658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797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739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993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559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58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85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077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6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EB6-39CB-439E-ADD6-5BB32A894B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CE499FC-65CB-496A-B6C2-C6EDA9A95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6F19-D2D8-4845-9E51-5ACA034AA3F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741F-6951-4062-BD65-B9C8787CAE8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CEF3-D71D-4FD1-89F0-126C224F26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C6B0-B1AA-433C-8D02-2F70CFA3318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051-98E1-4C56-A4E6-E37FCF5822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C3A1A-61D5-4F85-AEB0-40D152DB321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98F1-6E51-43B7-9419-759E2A79C36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67B7-8B76-493C-B399-24162E5C51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1275-B217-41E6-A5B5-AF533586195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4427-CCB2-484E-AAFE-1D1C3421AA1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EA93-0105-477F-952B-229C508E4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65552-A585-4E52-B5F3-6A39CC4A64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70F3-9EA0-41BF-A518-6017F00D0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437B-3AEA-45EC-AB4D-F68C395A0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1FE1-DA58-4226-B756-83F8C03829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DDBA-209B-4F62-94C8-D439002452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CB9E-F2ED-4984-B494-E51D66375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3CEF-5CD3-4E3C-81CC-36D9E68E0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C026-3899-4FB2-BBCD-56738B9DB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DDF9-E85B-416A-9A8C-A4EC75B47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3002-54A0-46F5-BB5B-F5A4C8DE1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6DF0-7DDC-45C7-9D42-2E13D6976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437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D76-1DBF-4CC0-B23A-F79E49F7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697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D9F-2043-460E-9120-905626338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736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806B0-BF56-4137-AE8C-2957A4DD6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331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D4BF-9C3A-495A-AE5B-E2E874E37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59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EA88-0A37-4675-A676-CB7F3615E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91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684-89A1-4A72-A535-235790838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603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DBBB-E9B9-4DF6-A18F-6274BC970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324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AF36A-0EDB-48CF-83C2-9D890117A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935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D699-7AD3-45D6-A009-797DAA781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17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8B15-0AAF-4D4D-A96D-A312A4E4C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642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B88A-E34B-40A5-BFE5-20095F4A5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20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748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279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89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9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003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699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00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084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12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909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3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89BA-1483-4439-9044-4F1BC6656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468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E2A2-133F-452D-AC42-C82D8D0EA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86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405C-0217-4F92-B21B-7AB105EDF3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9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918-434E-45F3-AEDF-FAE47F32F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59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F515-9D7A-4D67-B6DD-DF8E5B9B3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870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55E7-3BA9-4745-A924-D557F1D66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768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782C-F5F0-4B13-893C-68B199499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06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D7FC-044F-4A1F-9386-1F6D69FEE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7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80A9-3FDE-418B-AAF6-5BD3D680C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401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19F2-2EB6-4843-A838-0940FEA9D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533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43B2-7CD7-470A-9C4E-5FA3F394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73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877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96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160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352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043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28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2213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2049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744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946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003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77C59-A680-47F5-AEE2-2DF5B411DE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DE22-E8D4-4D5E-B903-23072B0EF6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396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7D4B5-0FDC-4B35-B691-157DB923CB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909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7F358-67FA-4F06-8739-0992A7757A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945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A7AF7-F0EE-43B3-B3FD-B1893C6C1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950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E8BE5-49C7-42DB-A5AC-38C45707B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192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AE0F-3CE9-4725-A715-8219B7BECC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147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D13AC-83FB-4B43-95B0-7A29264B63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550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3F59C-9208-46E6-AB34-C801F2032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914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A7EB-3768-480E-B324-E8E179F59D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764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2B5A3-3A4C-4D07-BEAD-120C911FAE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11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371F2-AF5A-4D9D-B81E-2345F1612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58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237D7-5F56-4AFF-822F-1C6CDD4DC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080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D735-04B6-4606-9B6B-3B5130C17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449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EB21-A892-4F86-A47B-299E55A14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948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EB64-BC86-4F70-9526-A2ED5A73F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535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BDDBF-5AC1-4297-87E0-0D398E408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937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4778-7225-463C-A7EB-F7C39D4344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559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060D-3FC5-49F3-9B91-A197C0064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782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6E86E-7B8B-4D81-A593-BB8AA76A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01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A4D8-F53C-4584-A294-CA0F346FE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1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0785-F2D9-43A8-87A6-8D57ED9B7F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074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172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095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950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091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763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28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939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87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4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37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925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F3C7-AE18-4879-A485-8BBFE889B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93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E32E-F255-4270-87D9-D319011F0C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115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36A7-ED14-4984-94C7-B038870C7E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1687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9E81-48F6-46F1-9F28-C5B96C357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28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D42C-D431-4A93-B1F8-0E743E37B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763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B4E4-2FDB-4E79-8269-90D96BB47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927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6733-EFE4-44D1-B7A5-B58D4DBCC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087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662D-4197-41C7-87E9-D30EA3362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53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D7D7-2927-474D-AD8B-3CADC2E56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798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B6A0E-1525-43DB-ACF6-5E52B15CE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674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5AEFB-2A40-40E2-B8C6-79A58C8A6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26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396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6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D75FF17-1DD2-4760-BD66-6F42EFAA8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5741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ECB-BEBA-4DC0-98C6-71EB562A5E2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3697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9E05-124C-44BE-AB5D-46B59BCBFD0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8869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74C6-995C-4AF9-B730-4A163F7811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3174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2582-DE79-40D5-B8E1-AF7940DA750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1654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E70F-A5DF-40B1-8027-B6E3270ED97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4344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059B-35BC-4C49-8E03-10D9B3CA3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852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5125-5391-4FB6-80F5-F4277807888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22014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7AFD-D055-4DFB-B9B3-36F4FDC8B3C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4564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21E8-2DCF-49F8-8785-D0F820A5DF4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44387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BE6-21CB-4D65-A018-8BB240AC01A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02919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877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38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47813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5921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5859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5103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2005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2720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68860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2471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6798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669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85267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78156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13641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81360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8791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0296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4584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9408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2996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56402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2883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075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46127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47896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094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96512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1482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015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4356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917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4720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2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3015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290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56769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7816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7070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979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3176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5150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975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3108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28503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58781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9797-E1A1-4F29-AED6-C90954220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54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B0C9-901F-4465-A8A4-A198FC1D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50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9E6A-23CB-4B0F-A4F6-456C806D3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685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6634-E704-4E73-A8BC-3A325F63C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2049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14A6-F2C3-438D-B9A6-1062CC619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45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2CA2-3E75-4F39-A12D-91AA6903E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133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4D24-EA51-4C57-8EDA-30BDA2BB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1817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9A306-72B8-48A8-9E20-ED3C63D1D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081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A5716-C079-4468-8D8E-65A50598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08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5DFF-3CBE-4844-AA63-CA5A29D5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193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4AF97-DBEE-4EC0-A1DA-C9262DFF7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95E9-584C-43B8-AB61-EAF5BE55E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311F-8B12-4F93-A889-A8FF17F88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27BC-2855-48E6-8600-3D6C36353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2362-54AC-45F8-B0E5-A3BFF5A6B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CC8B4-D621-4AE0-A623-211D40AE8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2DBA-8F82-4EEB-B665-911FA7E13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EAF0-1352-43FC-A35D-83FA3871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72CEB-847D-482C-AA6C-D2304697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E4A6C-8D50-49F7-B769-1249B05A5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D624-3EE4-4AE9-97AE-04B21406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A668E-8B56-4038-B116-B10330957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2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2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435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979" y="350838"/>
            <a:ext cx="1945923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50838"/>
            <a:ext cx="5703711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9" y="27467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1156-5E07-4B78-B46B-3211205DB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10F0-0071-4989-90C6-473B68DC6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47AD-081A-4ECE-9548-30422D2D7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7886-9716-4E11-8457-444C66BDB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1EB2-0E68-4156-B4A8-E6E365BF9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0B03E-1164-4AF7-98EC-46572262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9F64-91C2-4A47-9EBD-731C3537D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A209-8F65-4C7C-98B5-E767CE83D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823C-DA11-487D-A4BF-650A5DF02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A112-8523-48B5-BF22-11EBD43A5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ED1-2434-4084-9F92-0235EF480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CFB6-8696-41FF-A4DC-DF74FECEC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3BE7-3EFA-43E2-8D09-FD963CDF4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6F66-0FE8-4A4F-867E-7EAA593D6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1924-6D1F-444C-A401-15C430FB3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13AA6-E858-4AD6-B5EE-42A77DAF2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4EE9-3327-42E1-B730-1AC5826D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105-A937-49C6-A372-8C9EBB1EC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2C4D-A463-49EC-9340-9B1351EB3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311B-CE16-45A5-8CAB-DB3CEF821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9904-35D0-4191-8F62-8EC720DD8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4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image" Target="../media/image5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9669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52D29409-69ED-491F-9552-0C49942317B1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B44B70-0969-4581-A9A0-9D052C05DC0A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  <p:sldLayoutId id="2147485796" r:id="rId4"/>
    <p:sldLayoutId id="2147485797" r:id="rId5"/>
    <p:sldLayoutId id="2147485798" r:id="rId6"/>
    <p:sldLayoutId id="2147485799" r:id="rId7"/>
    <p:sldLayoutId id="2147485800" r:id="rId8"/>
    <p:sldLayoutId id="2147485801" r:id="rId9"/>
    <p:sldLayoutId id="2147485802" r:id="rId10"/>
    <p:sldLayoutId id="2147485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DFE9547D-DB62-4B12-8E1E-F16FB1BD73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4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  <p:sldLayoutId id="2147485846" r:id="rId6"/>
    <p:sldLayoutId id="2147485847" r:id="rId7"/>
    <p:sldLayoutId id="2147485848" r:id="rId8"/>
    <p:sldLayoutId id="2147485849" r:id="rId9"/>
    <p:sldLayoutId id="2147485850" r:id="rId10"/>
    <p:sldLayoutId id="2147485851" r:id="rId11"/>
    <p:sldLayoutId id="21474858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6" r:id="rId1"/>
    <p:sldLayoutId id="2147486047" r:id="rId2"/>
    <p:sldLayoutId id="2147486048" r:id="rId3"/>
    <p:sldLayoutId id="2147486049" r:id="rId4"/>
    <p:sldLayoutId id="2147486050" r:id="rId5"/>
    <p:sldLayoutId id="2147486051" r:id="rId6"/>
    <p:sldLayoutId id="2147486052" r:id="rId7"/>
    <p:sldLayoutId id="2147486053" r:id="rId8"/>
    <p:sldLayoutId id="2147486054" r:id="rId9"/>
    <p:sldLayoutId id="2147486055" r:id="rId10"/>
    <p:sldLayoutId id="21474860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fld id="{AE0E0956-52E8-4C5E-95E0-4C8287C15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6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4" r:id="rId1"/>
    <p:sldLayoutId id="2147486095" r:id="rId2"/>
    <p:sldLayoutId id="2147486096" r:id="rId3"/>
    <p:sldLayoutId id="2147486097" r:id="rId4"/>
    <p:sldLayoutId id="2147486098" r:id="rId5"/>
    <p:sldLayoutId id="2147486099" r:id="rId6"/>
    <p:sldLayoutId id="2147486100" r:id="rId7"/>
    <p:sldLayoutId id="2147486101" r:id="rId8"/>
    <p:sldLayoutId id="2147486102" r:id="rId9"/>
    <p:sldLayoutId id="2147486103" r:id="rId10"/>
    <p:sldLayoutId id="21474861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6" r:id="rId1"/>
    <p:sldLayoutId id="2147486107" r:id="rId2"/>
    <p:sldLayoutId id="2147486108" r:id="rId3"/>
    <p:sldLayoutId id="2147486109" r:id="rId4"/>
    <p:sldLayoutId id="2147486110" r:id="rId5"/>
    <p:sldLayoutId id="2147486111" r:id="rId6"/>
    <p:sldLayoutId id="2147486112" r:id="rId7"/>
    <p:sldLayoutId id="2147486113" r:id="rId8"/>
    <p:sldLayoutId id="2147486114" r:id="rId9"/>
    <p:sldLayoutId id="2147486115" r:id="rId10"/>
    <p:sldLayoutId id="2147486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500A863-CD1F-46E4-96E5-0EAF6DA509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  <p:sldLayoutId id="2147486122" r:id="rId5"/>
    <p:sldLayoutId id="2147486123" r:id="rId6"/>
    <p:sldLayoutId id="2147486124" r:id="rId7"/>
    <p:sldLayoutId id="2147486125" r:id="rId8"/>
    <p:sldLayoutId id="2147486126" r:id="rId9"/>
    <p:sldLayoutId id="2147486127" r:id="rId10"/>
    <p:sldLayoutId id="21474861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73B6433-3657-487F-BD3C-7993396F3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2" r:id="rId1"/>
    <p:sldLayoutId id="2147486143" r:id="rId2"/>
    <p:sldLayoutId id="2147486144" r:id="rId3"/>
    <p:sldLayoutId id="2147486145" r:id="rId4"/>
    <p:sldLayoutId id="2147486146" r:id="rId5"/>
    <p:sldLayoutId id="2147486147" r:id="rId6"/>
    <p:sldLayoutId id="2147486148" r:id="rId7"/>
    <p:sldLayoutId id="2147486149" r:id="rId8"/>
    <p:sldLayoutId id="2147486150" r:id="rId9"/>
    <p:sldLayoutId id="2147486151" r:id="rId10"/>
    <p:sldLayoutId id="21474861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575D22B6-AFEA-4164-B17E-CD3DCF205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4FB51124-3EAC-4E11-9B7C-22FF6416B5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172" r:id="rId7"/>
    <p:sldLayoutId id="2147486173" r:id="rId8"/>
    <p:sldLayoutId id="2147486174" r:id="rId9"/>
    <p:sldLayoutId id="2147486175" r:id="rId10"/>
    <p:sldLayoutId id="21474861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4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8" r:id="rId1"/>
    <p:sldLayoutId id="2147486179" r:id="rId2"/>
    <p:sldLayoutId id="2147486180" r:id="rId3"/>
    <p:sldLayoutId id="2147486181" r:id="rId4"/>
    <p:sldLayoutId id="2147486182" r:id="rId5"/>
    <p:sldLayoutId id="2147486183" r:id="rId6"/>
    <p:sldLayoutId id="2147486184" r:id="rId7"/>
    <p:sldLayoutId id="2147486185" r:id="rId8"/>
    <p:sldLayoutId id="2147486186" r:id="rId9"/>
    <p:sldLayoutId id="2147486187" r:id="rId10"/>
    <p:sldLayoutId id="214748618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2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4" r:id="rId1"/>
    <p:sldLayoutId id="2147486215" r:id="rId2"/>
    <p:sldLayoutId id="2147486216" r:id="rId3"/>
    <p:sldLayoutId id="2147486217" r:id="rId4"/>
    <p:sldLayoutId id="2147486218" r:id="rId5"/>
    <p:sldLayoutId id="2147486219" r:id="rId6"/>
    <p:sldLayoutId id="2147486220" r:id="rId7"/>
    <p:sldLayoutId id="2147486221" r:id="rId8"/>
    <p:sldLayoutId id="2147486222" r:id="rId9"/>
    <p:sldLayoutId id="2147486223" r:id="rId10"/>
    <p:sldLayoutId id="214748622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6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6" r:id="rId1"/>
    <p:sldLayoutId id="2147486227" r:id="rId2"/>
    <p:sldLayoutId id="2147486228" r:id="rId3"/>
    <p:sldLayoutId id="2147486229" r:id="rId4"/>
    <p:sldLayoutId id="2147486230" r:id="rId5"/>
    <p:sldLayoutId id="2147486231" r:id="rId6"/>
    <p:sldLayoutId id="2147486232" r:id="rId7"/>
    <p:sldLayoutId id="2147486233" r:id="rId8"/>
    <p:sldLayoutId id="2147486234" r:id="rId9"/>
    <p:sldLayoutId id="2147486235" r:id="rId10"/>
    <p:sldLayoutId id="214748623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8" r:id="rId1"/>
    <p:sldLayoutId id="2147486239" r:id="rId2"/>
    <p:sldLayoutId id="2147486240" r:id="rId3"/>
    <p:sldLayoutId id="2147486241" r:id="rId4"/>
    <p:sldLayoutId id="2147486242" r:id="rId5"/>
    <p:sldLayoutId id="2147486243" r:id="rId6"/>
    <p:sldLayoutId id="2147486244" r:id="rId7"/>
    <p:sldLayoutId id="2147486245" r:id="rId8"/>
    <p:sldLayoutId id="2147486246" r:id="rId9"/>
    <p:sldLayoutId id="2147486247" r:id="rId10"/>
    <p:sldLayoutId id="21474862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ADC5C9-3D71-44EF-997F-BA5D06DEF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3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71003DE-2E2C-4FFD-AC01-8D8370F1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  <p:sldLayoutId id="21474856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EF13826-F5C7-4C8D-B694-238B2DE07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F62FDF0-F93E-49FD-B30D-896489FCC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9.png"/><Relationship Id="rId4" Type="http://schemas.openxmlformats.org/officeDocument/2006/relationships/image" Target="../media/image8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poe.org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8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8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6057004.st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9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9.png"/><Relationship Id="rId4" Type="http://schemas.openxmlformats.org/officeDocument/2006/relationships/image" Target="../media/image9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6.xml"/><Relationship Id="rId4" Type="http://schemas.openxmlformats.org/officeDocument/2006/relationships/hyperlink" Target="https://en.wikipedia.org/wiki/William_and_Mary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6.xml"/><Relationship Id="rId5" Type="http://schemas.openxmlformats.org/officeDocument/2006/relationships/hyperlink" Target="https://en.wikipedia.org/wiki/William_and_Mary" TargetMode="Externa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03/01/science/cousins-marriage-family-tree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8.png"/><Relationship Id="rId4" Type="http://schemas.openxmlformats.org/officeDocument/2006/relationships/image" Target="../media/image9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6.xml"/><Relationship Id="rId4" Type="http://schemas.openxmlformats.org/officeDocument/2006/relationships/hyperlink" Target="https://commons.wikimedia.org/wiki/Category:Paintings_of_Jacob_and_Rachel#/media/File:Spanish_-_Jacob_and_Rachel_at_the_Well_-_Google_Art_Project.jpg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rdaens_Fall_of_man.jpg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9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s://en.wikipedia.org/wiki/List_of_coupled_cousins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5.xml"/><Relationship Id="rId4" Type="http://schemas.openxmlformats.org/officeDocument/2006/relationships/hyperlink" Target="http://www.cousincouples.com/info/states.shtml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00.png"/><Relationship Id="rId4" Type="http://schemas.openxmlformats.org/officeDocument/2006/relationships/image" Target="../media/image7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7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3/08/world/asia/child-marriage-nepal-covid19.html?referringSource=articleShare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theguardian.com/global-development/2023/may/05/child-marriage-in-decline-but-will-take-300-years-to-eliminate?CMP=share_btn_lin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npr.org/sections/goatsandsoda/2022/01/02/1066099271/child-grooms-are-often-overlooked-in-the-fight-to-stop-child-marria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2/apr/30/ethiopian-drought-leading-to-dramatic-increase-in-child-marriage-unicef-warns?CMP=share_btn_link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www.bbc.com/news/world-asia-446729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africa-67549633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www.bbc.com/news/world-africa-534203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tories-56337182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theguardian.com/global-development/2021/feb/10/family-of-girl-12-forced-to-marry-abductor-condemn-pakistan-authorities?CMP=Share_iOSApp_Otherhttps://www.theguardian.com/global-development/2021/feb/10/family-of-girl-12-forced-to-marry-abductor-condemn-pakistan-authorities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today.com/story/news/nation/2021/07/23/child-marriage-new-york-bans-all-minors-being-able-marry/8076855002/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21/aug/15/north-carolina-child-marriage-new-bill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world/2019/nov/04/new-zealand-accused-of-racism-after-visa-rule-throws-arranged-marriages-into-chaos?CMP=Share_iOSApp_Other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7.xml"/><Relationship Id="rId4" Type="http://schemas.openxmlformats.org/officeDocument/2006/relationships/hyperlink" Target="https://www.theguardian.com/world/2019/nov/04/new-zealand-accused-of-racism-after-visa-rule-throws-arranged-marriages-into-chaos?CMP=Share_iOSApp_Other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1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1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2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22.jpg"/><Relationship Id="rId4" Type="http://schemas.openxmlformats.org/officeDocument/2006/relationships/hyperlink" Target="https://www.bbc.com/news/world-middle-east-52811631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7.xml"/><Relationship Id="rId5" Type="http://schemas.openxmlformats.org/officeDocument/2006/relationships/hyperlink" Target="http://www.bbc.com/news/world-asia-36486974" TargetMode="Externa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7.xml"/><Relationship Id="rId4" Type="http://schemas.openxmlformats.org/officeDocument/2006/relationships/hyperlink" Target="https://www.statnews.com/2017/11/01/conjoined-twins-separation/?utm_source=google&amp;utm_medium=cpc&amp;utm_campaign=pmax-health-tech&amp;utm_term=&amp;utm_content=&amp;matchtype=&amp;keyword=&amp;cid=20740002454&amp;agid=&amp;device=c&amp;placement=&amp;creative=&amp;target=&amp;adposition=&amp;gad_source=1&amp;gclid=Cj0KCQiAkKqsBhC3ARIsAEEjuJjAnX_ST4z3hTIvwKeJRqs_OTuVfcVYxSZo92aawkDbI4sLYROI8DIaApPUEALw_wcB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news.com/news/conjoined-twins-separated-texas-amielynn-jamielynn-finley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7.xml"/><Relationship Id="rId4" Type="http://schemas.openxmlformats.org/officeDocument/2006/relationships/hyperlink" Target="https://www.bbc.co.uk/news/extra/PLNMqvmycN/conjoined-twins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guardian.com/us-news/2023/oct/09/stoneman-willie-mummified-man-reading-pennsylvania?CMP=share_btn_link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rnews.org/story/2017/08/22/history-state-fair-sideshow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2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3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0.xml"/><Relationship Id="rId4" Type="http://schemas.openxmlformats.org/officeDocument/2006/relationships/hyperlink" Target="http://en.wikipedia.org/wiki/Saartjie_Baartman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1957240.stm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3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39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39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41.png"/><Relationship Id="rId4" Type="http://schemas.openxmlformats.org/officeDocument/2006/relationships/hyperlink" Target="https://www.tripadvisor.com/Attraction_Review-g45963-d1082234-Reviews-Bodies_The_Exhibition-Las_Vegas_Nevada.html#/media-atf/1082234/397194711:p/?albumid=-160&amp;type=0&amp;category=-160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scotland/edinburgh_and_east/7492386.st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4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editorial/15397954.htmhttp:/www.duluthsuperior.com/mld/duluthsuperior/news/editorial/15397954.ht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4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0.xml"/><Relationship Id="rId5" Type="http://schemas.openxmlformats.org/officeDocument/2006/relationships/hyperlink" Target="https://www.theguardian.com/uk-news/2016/jun/09/elephant-man-skeleton-should-be-given-christian-burial-say-campaigners" TargetMode="External"/><Relationship Id="rId4" Type="http://schemas.openxmlformats.org/officeDocument/2006/relationships/image" Target="../media/image24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46.jpg"/><Relationship Id="rId4" Type="http://schemas.openxmlformats.org/officeDocument/2006/relationships/image" Target="../media/image14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47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sci.com/skeleton-keys-excerpt/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7.png"/><Relationship Id="rId4" Type="http://schemas.openxmlformats.org/officeDocument/2006/relationships/image" Target="../media/image149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7.png"/><Relationship Id="rId4" Type="http://schemas.openxmlformats.org/officeDocument/2006/relationships/image" Target="../media/image150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34398433?ocid=global_bbccom_email_30092015_top+news+stories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2.jpg"/><Relationship Id="rId4" Type="http://schemas.openxmlformats.org/officeDocument/2006/relationships/image" Target="../media/image15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asia-india-49049372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2.jpg"/><Relationship Id="rId4" Type="http://schemas.openxmlformats.org/officeDocument/2006/relationships/image" Target="../media/image15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tories-47321871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53.png"/><Relationship Id="rId4" Type="http://schemas.openxmlformats.org/officeDocument/2006/relationships/image" Target="../media/image22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hyperlink" Target="https://www.tmz.com/2023/12/21/dukes-of-hazzard-star-john-schneider-death-threat-joe-bide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428067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2.jpg"/><Relationship Id="rId4" Type="http://schemas.openxmlformats.org/officeDocument/2006/relationships/image" Target="../media/image15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393331'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58.png"/><Relationship Id="rId4" Type="http://schemas.openxmlformats.org/officeDocument/2006/relationships/image" Target="../media/image22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116811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59.png"/><Relationship Id="rId4" Type="http://schemas.openxmlformats.org/officeDocument/2006/relationships/image" Target="../media/image22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5/09/19/npr-food-stamps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61.JPG"/><Relationship Id="rId4" Type="http://schemas.openxmlformats.org/officeDocument/2006/relationships/image" Target="../media/image16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us-news/2019/dec/04/food-stamps-snap-trump-sonny-perdue?CMP=Share_iOSApp_Other" TargetMode="Externa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64.png"/><Relationship Id="rId5" Type="http://schemas.openxmlformats.org/officeDocument/2006/relationships/image" Target="../media/image28.png"/><Relationship Id="rId4" Type="http://schemas.openxmlformats.org/officeDocument/2006/relationships/hyperlink" Target="https://www.nytimes.com/2021/08/15/us/politics/biden-food-stamps.html" TargetMode="Externa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commentisfree/2019/sep/08/why-school-cafeterias-should-be-the-frontlines-of-policy-change?CMP=Share_iOSApp_Othe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place.org/2019/12/12/these-are-the-states-benefiting-the-most-from-the-28-billion-farm-bailout/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mes.com/business/hiltzik/la-fi-hiltzik-trump-farm-bailout-20190528-story.html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21/aug/20/black-indigenous-farmers-were-promised-reparations-debt-relief-all-but-four-farmers-are-still-waiting?CMP=Share_iOSApp_Other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4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4.xml"/><Relationship Id="rId6" Type="http://schemas.openxmlformats.org/officeDocument/2006/relationships/hyperlink" Target="https://usafacts.org/topics/agriculture/" TargetMode="External"/><Relationship Id="rId5" Type="http://schemas.openxmlformats.org/officeDocument/2006/relationships/image" Target="../media/image172.png"/><Relationship Id="rId4" Type="http://schemas.openxmlformats.org/officeDocument/2006/relationships/hyperlink" Target="https://www.npr.org/2023/02/19/1156851675/in-2022-black-farmers-were-persistently-left-behind-from-the-usdas-loan-system" TargetMode="Externa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food/2019/jan/10/america-cheese-surplus-production-dairy-farmers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75.png"/><Relationship Id="rId5" Type="http://schemas.openxmlformats.org/officeDocument/2006/relationships/hyperlink" Target="https://www.vox.com/science-and-health/2018/6/28/17515188/us-cheese-surplus-billion-poundshttp:/www.mprnews.org/story/2015/0919/npr-food-stamps" TargetMode="External"/><Relationship Id="rId4" Type="http://schemas.openxmlformats.org/officeDocument/2006/relationships/image" Target="../media/image174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74.xml"/><Relationship Id="rId5" Type="http://schemas.openxmlformats.org/officeDocument/2006/relationships/hyperlink" Target="https://www.vox.com/science-and-health/2018/6/28/17515188/us-cheese-surplus-billion-poundshttp:/www.mprnews.org/story/2015/0919/npr-food-stamps" TargetMode="External"/><Relationship Id="rId4" Type="http://schemas.openxmlformats.org/officeDocument/2006/relationships/image" Target="../media/image175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mrc.org/media/cms/article_1_picture_74EA1A08B9D90.png" TargetMode="Externa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7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4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ethanolproducer.com/articles/usda-maintains-forecast-for-2023-24-corn-use-in-ethanol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79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12/07/arts/design/Ouroboros-Steak-design-museum.html?referringSource=articleShare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40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s://www.vogue.com/article/bones-and-all-everything-you-need-to-know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40.xml"/><Relationship Id="rId5" Type="http://schemas.openxmlformats.org/officeDocument/2006/relationships/hyperlink" Target="https://go.redirectingat.com/?id=66960X1516588&amp;xs=1&amp;url=http%3A%2F%2Fgettyimages.com&amp;referrer=vox.com&amp;sref=https%3A%2F%2Fwww.vox.com%2F2015%2F2%2F17%2F8052239%2Fcannibalism-surprising-facts%3FsubId1%3Dxid%3Afr1577254771339fff&amp;xcust=xid:fr1577254771339fff" TargetMode="External"/><Relationship Id="rId4" Type="http://schemas.openxmlformats.org/officeDocument/2006/relationships/hyperlink" Target="https://www.vox.com/2015/2/17/8052239/cannibalism-surprising-fact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hyperlink" Target="https://www.cnsnews.com/commentary/john-horvat-ii/uk-professors-attempt-mainstream-cannibalism-normal" TargetMode="Externa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40.xml"/><Relationship Id="rId5" Type="http://schemas.openxmlformats.org/officeDocument/2006/relationships/hyperlink" Target="https://www.theguardian.com/world/2019/jun/13/briton-mails-severed-toes-to-canada-for-use-in-notorious-cocktail?CMP=Share_iOSApp_Other" TargetMode="External"/><Relationship Id="rId4" Type="http://schemas.openxmlformats.org/officeDocument/2006/relationships/image" Target="../media/image24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189.png"/><Relationship Id="rId5" Type="http://schemas.openxmlformats.org/officeDocument/2006/relationships/hyperlink" Target="https://www.theguardian.com/world/2019/jun/13/briton-mails-severed-toes-to-canada-for-use-in-notorious-cocktail?CMP=Share_iOSApp_Other" TargetMode="External"/><Relationship Id="rId4" Type="http://schemas.openxmlformats.org/officeDocument/2006/relationships/image" Target="../media/image24.JP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l.com/article/2016/06/29/places-where-modern-day-cannibalism-still-exists/21421203/" TargetMode="Externa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6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22.jpg"/><Relationship Id="rId4" Type="http://schemas.openxmlformats.org/officeDocument/2006/relationships/hyperlink" Target="http://www.bbc.com/news/world-africa-41072524" TargetMode="Externa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://www.d.umn.edu/cla/faculty/troufs/anthfood/afcannibalism.html#title" TargetMode="Externa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onnected/main.jhtml?xml=/connected/2003/10/15/ecfcann14.xml&amp;sSheet=/connected/2003/10/15/ixconn.html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195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73.xml"/><Relationship Id="rId5" Type="http://schemas.openxmlformats.org/officeDocument/2006/relationships/image" Target="../media/image197.png"/><Relationship Id="rId4" Type="http://schemas.openxmlformats.org/officeDocument/2006/relationships/hyperlink" Target="http://www.theguardian.com/science/2015/jun/10/brains-helped-papua-new-guinea-tribe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ravda.ru/science/19/94/377/14863_cannibalism.html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19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5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51.xml"/><Relationship Id="rId5" Type="http://schemas.openxmlformats.org/officeDocument/2006/relationships/image" Target="../media/image22.jpg"/><Relationship Id="rId4" Type="http://schemas.openxmlformats.org/officeDocument/2006/relationships/hyperlink" Target="http://www.bbc.com/news/science-environment-40886748?ocid=global_bbccom_email_10082017_top+news+stories" TargetMode="Externa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news.go.com/sections/science/DailyNews/neanderthal990930.html" TargetMode="Externa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02/27/neanderthal-cannibalism.html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20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6/080604-human-sacrifice.html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202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51.xml"/><Relationship Id="rId5" Type="http://schemas.openxmlformats.org/officeDocument/2006/relationships/hyperlink" Target="http://www.bbc.com/news/entertainment-arts-39329561" TargetMode="External"/><Relationship Id="rId4" Type="http://schemas.openxmlformats.org/officeDocument/2006/relationships/image" Target="../media/image22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5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40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9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nationalgeographic.com/travel/article/eating-invasive-species-on-a-road-trip-across-the-southern-us?cmpid=org=ngp::mc=crm-email::src=ngp::cmp=editorial::add=Travel_20210105&amp;rid=3CB77A4AB06DE3D93A7DE7A47BFDAE79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live/world-africa-47639452?ns_mchannel=social&amp;ns_source=twitter&amp;ns_campaign=bbc_live&amp;ns_linkname=5dfcb6ee81e85c0663894234%26Somalis%20fight%20locust%20invasion%20by%20eating%20them%262019-12-20T13%3A04%3A06.059Z&amp;ns_fee=0&amp;pinned_post_locator=urn:asset:af88a886-2a33-44c7-87cf-b99bdb6d5c66&amp;pinned_post_asset_id=5dfcb6ee81e85c0663894234&amp;pinned_post_type=share" TargetMode="Externa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4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video.nationalgeographic.com/video/skorea-liveoctopus-pp?source=relatedvideo" TargetMode="Externa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hyperlink" Target="https://www.livescience.com/63831-squirrel-brains-rare-disorder-creutzfeldt-jakob-disea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om/pets/how-to-stop-yulin-dog-meat-festival/" TargetMode="Externa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om/pets/how-to-stop-yulin-dog-meat-festival/" TargetMode="Externa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av/world-asia-53514915" TargetMode="Externa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ews.com.au/world/taco-bell-icelandic-pies-drawn-into-meat-scandal/news-story/84db42f6fc86462469e1ae83a63142c4" TargetMode="Externa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technology/archive/2017/06/horse-meat/529665/?utm_source=email&amp;utm_medium=social&amp;utm_campaign=share" TargetMode="Externa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13/13/130212-horse-meat-beef-scandal-food-france-england-europe-science-taboo-horsemeat/" TargetMode="External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navigator.com/Article/2020/05/12/Beef-fraud-Counterfeit-products-the-biggest-threat-to-supply-chain" TargetMode="Externa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europe-40624073" TargetMode="Externa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rishtimes.com/opinion/2023/01/12/irish-horsemeat-scandal-changed-the-way-europe-looks-at-food-safety/" TargetMode="Externa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4/01/17/politics/congress-blocks-slaughtering-horses-for-meat-in-us" TargetMode="Externa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5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6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710.png"/><Relationship Id="rId4" Type="http://schemas.openxmlformats.org/officeDocument/2006/relationships/customXml" Target="../ink/ink1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46.jpg"/><Relationship Id="rId4" Type="http://schemas.openxmlformats.org/officeDocument/2006/relationships/hyperlink" Target="http://www.bbc.com/news/world-europe-37034619" TargetMode="Externa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www.theguardian.com/lifeandstyle/2019/oct/25/why-do-people-hate-vegans?CMP=Share_iOSApp_Other" TargetMode="External"/><Relationship Id="rId4" Type="http://schemas.openxmlformats.org/officeDocument/2006/relationships/image" Target="../media/image24.JP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commentisfree/2017/apr/18/veggie-burger-clean-meat-revolution-plant-foods-animals?CMP=Share_iOSApp_Other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JPG"/><Relationship Id="rId4" Type="http://schemas.openxmlformats.org/officeDocument/2006/relationships/image" Target="../media/image249.pn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9/aug/13/matt-shea-biblical-war-washington-team-rugged?CMP=Share_iOSApp_Other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JPG"/><Relationship Id="rId4" Type="http://schemas.openxmlformats.org/officeDocument/2006/relationships/image" Target="../media/image250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film/2016/jul/06/jesus-camp-christian-documentary-kids-10-years-later?CMP=oth_b-aplnews_d-1" TargetMode="Externa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loid.gizmodo.com/fascinating-graphic-shows-who-owns-all-the-major-brands-159953757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queen.com.hk/big-food-corporations-market-dominance/" TargetMode="Externa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deopeneats.com/biggest-food-companies/" TargetMode="Externa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loid.gizmodo.com/fascinating-graphic-shows-who-owns-all-the-major-brands-1599537576" TargetMode="Externa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hyperlink" Target="https://www.businessinsider.com/jab-holding-building-a-coffee-and-bagel-empire-2017-4" TargetMode="External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hyperlink" Target="https://www.businessinsider.com/jab-holding-building-a-coffee-and-bagel-empire-2017-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pn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yahoo.com/blogs/daily-ticker/how-four-companies-control-the-supply-and-price-of-beef--pork-and-chicken-in-the-u-s-eat-prices-224406080.html" TargetMode="Externa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6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us-canada-35117311" TargetMode="Externa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us-canada-35192267" TargetMode="Externa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604087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0.png"/><Relationship Id="rId7" Type="http://schemas.openxmlformats.org/officeDocument/2006/relationships/image" Target="../media/image262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2610.png"/><Relationship Id="rId4" Type="http://schemas.openxmlformats.org/officeDocument/2006/relationships/customXml" Target="../ink/ink3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nityfair.com/news/2021/04/brett-kavanaugh-life-in-prison" TargetMode="Externa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pn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s://www.reuters.com/world/europe/french-ban-abaya-robes-schools-draws-applause-criticism-2023-08-28/" TargetMode="Externa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71.png"/><Relationship Id="rId4" Type="http://schemas.openxmlformats.org/officeDocument/2006/relationships/hyperlink" Target="https://www.unwomen.org/en/news-stories/explainer/2023/11/creating-safe-digital-spaces-free-of-trolls-doxing-and-hate-speech" TargetMode="Externa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www.bbc.com/news/world-europe-38063778" TargetMode="Externa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europe-37329315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2.jpg"/><Relationship Id="rId4" Type="http://schemas.openxmlformats.org/officeDocument/2006/relationships/image" Target="../media/image273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7/11/ritual-of-slaughtering-mother-of-bull-that-killed-spanish-matado/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5.JPG"/><Relationship Id="rId4" Type="http://schemas.openxmlformats.org/officeDocument/2006/relationships/image" Target="../media/image274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www.theguardian.com/world/2019/oct/25/spain-young-bullfighters-a-photo-essay?CMP=Share_iOSApp_Other" TargetMode="Externa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7.jpg"/><Relationship Id="rId4" Type="http://schemas.openxmlformats.org/officeDocument/2006/relationships/hyperlink" Target="https://www.bbc.com/reel/video/p06x2v5g/spain-s-elite-female-bullfighter" TargetMode="Externa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7.jpg"/><Relationship Id="rId4" Type="http://schemas.openxmlformats.org/officeDocument/2006/relationships/hyperlink" Target="https://www.bbc.com/reel/video/p06x2v5g/spain-s-elite-female-bullfighter" TargetMode="Externa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png"/><Relationship Id="rId4" Type="http://schemas.openxmlformats.org/officeDocument/2006/relationships/hyperlink" Target="https://www.nytimes.com/2023/07/12/world/europe/spain-bullfights.html" TargetMode="Externa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dwarftossing.com/" TargetMode="Externa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1.png"/><Relationship Id="rId4" Type="http://schemas.openxmlformats.org/officeDocument/2006/relationships/image" Target="../media/image22.jp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hyperlink" Target="http://www.telegraph.co.uk/news/2016/09/02/obese-patients-and-smokers-banned-from-all-routine-operations-by/" TargetMode="External"/><Relationship Id="rId1" Type="http://schemas.openxmlformats.org/officeDocument/2006/relationships/slideLayout" Target="../slideLayouts/slideLayout29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ichaeltnietzel/2023/04/06/cornell-university-rejects-students-call-for-trigger-warnings/?sh=76f2e9a44ca1" TargetMode="Externa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9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hyperlink" Target="http://www.telegraph.co.uk/news/2016/08/25/university-of-chicago-rejects-safe-spaces-and-trigger-warnings-i/" TargetMode="External"/><Relationship Id="rId1" Type="http://schemas.openxmlformats.org/officeDocument/2006/relationships/slideLayout" Target="../slideLayouts/slideLayout29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1/18/theater/trigger-warnings-plays-theater.html?auth=login-email&amp;login=email" TargetMode="Externa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8.png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hyperlink" Target="https://www.theguardian.com/us-news/2016/aug/27/new-york-yellow-taxi-cab-drivers-english-test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hyphenonline.com/2023/09/06/burkini-abaya-ban-france-muslim-swimwear/" TargetMode="Externa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hyperlink" Target="http://www.bbc.com/news/world-europe-3933411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5/burkini-ban-sarkozy-calls-swimsuits-a-provocation-that-support-radical-islam?CMP=Share_iOSApp_Other" TargetMode="Externa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4/the-burkini-ban-what-it-really-means-when-we-criminalise-clothes?CMP=Share_iOSApp_Other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91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4/the-burkini-ban-what-it-really-means-when-we-criminalise-clothes?CMP=Share_iOSApp_Other" TargetMode="External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91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hyperlink" Target="https://www.theguardian.com/world/2016/aug/24/the-burkini-ban-what-it-really-means-when-we-criminalise-clothes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guardian.com/world/2019/jun/27/france-city-shuts-down-public-pools-after-two-women-wear-burkinis" TargetMode="Externa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hyperlink" Target="https://www.theguardian.com/world/2016/aug/11/cannes-mayor-bans-burqinis-beachwear-must-respect-secularism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hyperlink" Target="http://www.telegraph.co.uk/news/2016/07/07/burka-ban-for-muslims-enforced-in-switzerland-with-fines-of-up-t/" TargetMode="External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hyperlink" Target="https://www.swissinfo.ch/eng/politics/burkini-permitted-in-geneva-city-swimming-pools/482842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6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#search/rem+burkini/FMfcgxwCgVRJHkshQqqHGfFhpGjnFVzj" TargetMode="Externa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europe-37033286" TargetMode="External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8/09/german-judges-could-be-banned-from-wearing-islamic-headscarves-o/" TargetMode="External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hyperlink" Target="http://www.bbc.com/news/world-europe-37373324'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g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JPG"/><Relationship Id="rId4" Type="http://schemas.openxmlformats.org/officeDocument/2006/relationships/image" Target="../media/image301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JPG"/><Relationship Id="rId4" Type="http://schemas.openxmlformats.org/officeDocument/2006/relationships/image" Target="../media/image301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hyperlink" Target="http://www.telegraph.co.uk/women/work/the-prejudice-against-brown-shoes-is-a-classic-case-of-class-sn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hyperlink" Target="http://www.telegraph.co.uk/women/work/the-prejudice-against-brown-shoes-is-a-classic-case-of-class-sn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png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www.bbc.com/news/uk-politics-67785112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aug/04/three-in-four-britons-back-assisted-dying-for-terminally-ill-pol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edge.org/bioethics/the-puzzling-trajectory-of-support-for-assisted-suicide-in-the-uk/1386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nytimes.com/2016/04/15/world/americas/canadian-prime-minister-seeks-to-legalize-physician-assistedsuicide.html?emc=edit_na_20160414&amp;nlid=60046204&amp;ref=cta" TargetMode="Externa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s://www.nytimes.com/2023/12/27/world/canada/medical-assisted-death-mental-illness.html?smid=nytcore-ios-share&amp;referringSource=articleShar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bbc.com/news/entertainment-arts-49550579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bbc.com/news/world-europe-4983761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iatrictimes.com/view/first-do-no-harm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mprnews.org/episode/2023/03/02/minnesota-could-legalize-physicianassisted-suicid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rnews.org/story/2019/09/11/debate-over-medically-assisted-suicide-returns-to-minn-capito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://www.d.umn.edu/cla/faculty/troufs/anth3635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4451379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s.com.au/news/article/voluntary-assisted-dying-is-now-legal-in-queensland-heres-what-you-need-to-know/9lzfjxve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untary_euthanasia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7/08/health/aid-in-dying-states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JPG"/><Relationship Id="rId4" Type="http://schemas.openxmlformats.org/officeDocument/2006/relationships/hyperlink" Target="https://www.theguardian.com/us-news/2016/apr/13/followers-of-christ-idaho-religious-sect-child-mortality-refusing-medical-help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16/apr/13/followers-of-christ-idaho-religious-sect-child-mortality-refusing-medical-hel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fra.europa.eu/en/publication/2017/mapping-minimum-age-requirements-concerning-rights-child-eu/consenting-medical-treatment-without-parental-consent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laraz.org/faith-healin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ncbi.nlm.nih.gov/pmc/articles/PMC7545013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2/03/us/politics/mississippi-childhood-vaccine-mandates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jpg"/><Relationship Id="rId4" Type="http://schemas.openxmlformats.org/officeDocument/2006/relationships/hyperlink" Target="https://www.nytimes.com/2023/02/25/us/unaccompanied-migrant-child-workers-exploitation.html?campaign_id=2&amp;emc=edit_th_20230226&amp;instance_id=86339&amp;nl=todaysheadlines&amp;regi_id=60046204&amp;segment_id=126334&amp;user_id=d5f6f8946476100eb7f26d6f1ebd24ab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jpg"/><Relationship Id="rId4" Type="http://schemas.openxmlformats.org/officeDocument/2006/relationships/hyperlink" Target="https://www.nytimes.com/2023/02/25/us/unaccompanied-migrant-child-workers-exploitation.html?campaign_id=2&amp;emc=edit_th_20230226&amp;instance_id=86339&amp;nl=todaysheadlines&amp;regi_id=60046204&amp;segment_id=126334&amp;user_id=d5f6f8946476100eb7f26d6f1ebd24ab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https://www.duluthnewstribune.com/news/government-and-politics/4614966-grand-marais-residents-ask-experts-questions-about-religious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hyperlink" Target="http://www.bbc.com/news/world-us-canada-40709250?ocid=global_bbccom_email_25072017_top+news+stories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333004.s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431848.s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8557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mailto:kpates@duluthnews.com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8485730.st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frica-17450447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3&amp;cad=rja&amp;uact=8&amp;ved=2ahUKEwib2r_PitLmAhWOv54KHekTBnIQFjACegQIDRAG&amp;url=https%3A%2F%2Fwww.historynet.com%2Fwhen-did-cousin-marriage-become-unacceptable.htm&amp;usg=AOvVaw2aCSsmQMyGOVntkzB_sDy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7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sincouples.com/marriage-facts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7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4.xml"/><Relationship Id="rId5" Type="http://schemas.openxmlformats.org/officeDocument/2006/relationships/hyperlink" Target="https://www.insider.com/here-10-powerful-rich-historic-people-who-married-their-cousins-2022-12" TargetMode="External"/><Relationship Id="rId4" Type="http://schemas.openxmlformats.org/officeDocument/2006/relationships/image" Target="../media/image7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omas_Jefferson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  <a:latin typeface="Arial" charset="0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  <a:latin typeface="Arial" charset="0"/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08370" y="6276204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©2009-2024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  <a:latin typeface="Arial" charset="0"/>
              </a:rPr>
              <a:t>Europa</a:t>
            </a: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and the Bull</a:t>
            </a:r>
            <a:br>
              <a:rPr lang="en-US" sz="1400" dirty="0">
                <a:solidFill>
                  <a:srgbClr val="FFFFFF"/>
                </a:solidFill>
                <a:latin typeface="Arial" charset="0"/>
              </a:rPr>
            </a:br>
            <a:r>
              <a:rPr lang="en-US" sz="1400" dirty="0" err="1">
                <a:solidFill>
                  <a:srgbClr val="FFFFFF"/>
                </a:solidFill>
                <a:latin typeface="Arial" charset="0"/>
              </a:rPr>
              <a:t>Gustave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c.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6098" y="4456500"/>
            <a:ext cx="7925568" cy="1077218"/>
          </a:xfrm>
          <a:prstGeom prst="rect">
            <a:avLst/>
          </a:prstGeom>
          <a:solidFill>
            <a:srgbClr val="9D513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 / down arrow keys and / 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99123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This is the same chart as in the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“Main Characteristics of Anthropology”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material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14DD-B6B5-E6D4-9EBD-985FBB05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0" y="278252"/>
            <a:ext cx="6400800" cy="6285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DE754-E808-D8EB-7486-37261321B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59296B-A194-BEC1-F5D8-643CCC377407}"/>
              </a:ext>
            </a:extLst>
          </p:cNvPr>
          <p:cNvSpPr/>
          <p:nvPr/>
        </p:nvSpPr>
        <p:spPr>
          <a:xfrm>
            <a:off x="1362758" y="9525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6130556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7EE30-2C4D-AF2E-58E8-156F6EA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1724"/>
            <a:ext cx="6400800" cy="6198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7A187-F622-7FA7-763D-26C0903C1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959C50-F628-D14F-B7E8-4093F054217E}"/>
              </a:ext>
            </a:extLst>
          </p:cNvPr>
          <p:cNvSpPr/>
          <p:nvPr/>
        </p:nvSpPr>
        <p:spPr>
          <a:xfrm>
            <a:off x="1362758" y="10160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500439626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724400" y="742950"/>
            <a:ext cx="3276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1839 Charles Darwin married his  first cousin, Emma Wedgwood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4586514"/>
            <a:ext cx="7315200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Daughter of the younger Josiah Wedgwood, son of the Josiah Wedgwood who founded the pottery works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Darwin's mother Susannah was the sister of his wife’s father</a:t>
            </a:r>
          </a:p>
        </p:txBody>
      </p:sp>
      <p:pic>
        <p:nvPicPr>
          <p:cNvPr id="16388" name="Picture 4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3241568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33429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dgar_allan_po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839" y="987425"/>
            <a:ext cx="4638675" cy="3127375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4307789"/>
            <a:ext cx="731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1835 Edgar Allan Poe married his widowed aunt’s daughter, Virginia Eliza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Clemm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Virginia was 13 years old</a:t>
            </a:r>
          </a:p>
        </p:txBody>
      </p:sp>
    </p:spTree>
    <p:extLst>
      <p:ext uri="{BB962C8B-B14F-4D97-AF65-F5344CB8AC3E}">
        <p14:creationId xmlns:p14="http://schemas.microsoft.com/office/powerpoint/2010/main" val="142493796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85800" y="4648200"/>
            <a:ext cx="35687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Jesse James married his first cousin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Zerelda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"Zee"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Mimms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named for his own mother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076325"/>
            <a:ext cx="2486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5"/>
            <a:ext cx="36290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673600" y="4953000"/>
            <a:ext cx="342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Zerelda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"Zee"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Mimms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“cousin of Jesse James and commonly accepted by historians as his wife”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234208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4400" y="5077491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1919 Einstein married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his second cousin, his second wife,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Elsa </a:t>
            </a: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Lowenthal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483" name="Picture 3" descr="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0650"/>
            <a:ext cx="4953000" cy="460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073715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13050" y="6339114"/>
            <a:ext cx="3481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http://news.bbc.co.uk/2/hi/americas/6057004.stm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2971800" cy="3660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2585115"/>
            <a:ext cx="5105400" cy="37394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Johann Sebastian Bach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(1685-1750)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married his second cousin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Maria Barbara Bach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(1685-1750)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daughter of Johann Michael Bach</a:t>
            </a:r>
          </a:p>
        </p:txBody>
      </p:sp>
    </p:spTree>
    <p:extLst>
      <p:ext uri="{BB962C8B-B14F-4D97-AF65-F5344CB8AC3E}">
        <p14:creationId xmlns:p14="http://schemas.microsoft.com/office/powerpoint/2010/main" val="264438145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C850-3B36-61AA-EAF9-B53BE634F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839" y="451388"/>
            <a:ext cx="6400800" cy="596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66C59-7557-F50C-B7DF-F29597FD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1057270"/>
            <a:ext cx="1835244" cy="19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E19EBC-975E-300C-A65A-66CFB3C43BE7}"/>
              </a:ext>
            </a:extLst>
          </p:cNvPr>
          <p:cNvSpPr/>
          <p:nvPr/>
        </p:nvSpPr>
        <p:spPr>
          <a:xfrm>
            <a:off x="1375458" y="11049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2127427018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2889915"/>
            <a:ext cx="6115050" cy="36933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and Mary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(English Monarchs William III and Mary II)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(Reigned 1689-1702/1694)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were first cousins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Mary was 15 when they married,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was 26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https://en.wikipedia.org/wiki/William_and_Mary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1448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3042315"/>
            <a:ext cx="6115050" cy="3304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College of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and Mary in  Williamsburg,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Virginia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2" descr="College of W&amp;M s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72" y="1280190"/>
            <a:ext cx="1428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https://en.wikipedia.org/wiki/William_and_Mary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03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80346" y="4536422"/>
            <a:ext cx="3542852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difficult terms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252261" y="4630309"/>
            <a:ext cx="1309687" cy="4206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80549" y="2938934"/>
            <a:ext cx="1309687" cy="4206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692" y="6542104"/>
            <a:ext cx="38026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https://www.nytimes.com/2018/03/01/science/cousins-marriage-family-tree.html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E1E33-5B07-044E-DEBC-260788AB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74" y="472923"/>
            <a:ext cx="4877051" cy="5912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DF07B8-E36C-EE14-0A5C-315267BFC18B}"/>
              </a:ext>
            </a:extLst>
          </p:cNvPr>
          <p:cNvSpPr/>
          <p:nvPr/>
        </p:nvSpPr>
        <p:spPr>
          <a:xfrm>
            <a:off x="6658658" y="5192218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March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1E0D3-4189-28DA-2AD7-EBAA1B5C0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54" y="4838721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25321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anish - Jacob and Rachel at the Well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2914"/>
            <a:ext cx="9144000" cy="563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3086" y="4602598"/>
            <a:ext cx="6923314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Jacob married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cousins, Rachel and Leah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457" y="6551060"/>
            <a:ext cx="822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https://commons.wikimedia.org/wiki/Category:Paintings_of_Jacob_and_Rachel#/media/File:Spanish_-_Jacob_and_Rachel_at_the_Well_-_Google_Art_Project.jpg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3548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238828" y="6339114"/>
            <a:ext cx="4652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http://commons.wikimedia.org/wiki/File:Jordaens_Fall_of_man.jpg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288" y="571500"/>
            <a:ext cx="6829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95714" y="5653314"/>
            <a:ext cx="5105400" cy="491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Adam and Eve’s Grandchildren</a:t>
            </a:r>
          </a:p>
        </p:txBody>
      </p:sp>
    </p:spTree>
    <p:extLst>
      <p:ext uri="{BB962C8B-B14F-4D97-AF65-F5344CB8AC3E}">
        <p14:creationId xmlns:p14="http://schemas.microsoft.com/office/powerpoint/2010/main" val="391131761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0" y="264552"/>
            <a:ext cx="9144000" cy="63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6003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https://en.wikipedia.org/wiki/List_of_coupled_cousins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51771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66573" y="6339114"/>
            <a:ext cx="3972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http://www.cousincouples.com/info/states.shtml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6778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34" y="3925176"/>
            <a:ext cx="8229600" cy="192643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838063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99766" y="3390725"/>
            <a:ext cx="5515427" cy="2215991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usually children of brothers marry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FA-BR-DA</a:t>
            </a:r>
          </a:p>
        </p:txBody>
      </p:sp>
    </p:spTree>
    <p:extLst>
      <p:ext uri="{BB962C8B-B14F-4D97-AF65-F5344CB8AC3E}">
        <p14:creationId xmlns:p14="http://schemas.microsoft.com/office/powerpoint/2010/main" val="3132324268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06550" y="6489488"/>
            <a:ext cx="21739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Harvard University Press , 2011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2" y="366486"/>
            <a:ext cx="41529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41400" y="5231390"/>
            <a:ext cx="7086600" cy="769441"/>
          </a:xfrm>
          <a:prstGeom prst="rect">
            <a:avLst/>
          </a:prstGeom>
          <a:solidFill>
            <a:srgbClr val="AEADB4"/>
          </a:solidFill>
          <a:ln w="76200">
            <a:solidFill>
              <a:srgbClr val="EC5C54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Robin Fox has a good discussion on cousin marriage</a:t>
            </a:r>
          </a:p>
        </p:txBody>
      </p:sp>
    </p:spTree>
    <p:extLst>
      <p:ext uri="{BB962C8B-B14F-4D97-AF65-F5344CB8AC3E}">
        <p14:creationId xmlns:p14="http://schemas.microsoft.com/office/powerpoint/2010/main" val="771566542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404009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arranged “underage” and arranged/forced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r>
              <a:rPr lang="en-US" sz="2000" b="1" dirty="0">
                <a:solidFill>
                  <a:srgbClr val="BADDE1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How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01B146-B0C9-64FC-305F-DE6ABFC79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84371"/>
            <a:ext cx="6400800" cy="6003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0BC5BA-8622-567C-DB84-1BD4603B46FC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https://www.nytimes.com/2021/03/08/world/asia/child-marriage-nepal-covid19.html?referringSource=articleShare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1C4E77-18E5-8A10-C473-66040D6D0DEA}"/>
              </a:ext>
            </a:extLst>
          </p:cNvPr>
          <p:cNvSpPr txBox="1"/>
          <p:nvPr/>
        </p:nvSpPr>
        <p:spPr>
          <a:xfrm>
            <a:off x="2628757" y="1762294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8 March 2021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E7C193-F86E-7A81-3116-F3CA27B3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54" y="929338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8"/>
            <a:ext cx="6778625" cy="230028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</a:t>
            </a:r>
            <a:r>
              <a:rPr lang="en-US" sz="4000" b="1" dirty="0">
                <a:solidFill>
                  <a:srgbClr val="FF0000"/>
                </a:solidFill>
              </a:rPr>
              <a:t>graphy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0" eaLnBrk="1" hangingPunct="1">
              <a:lnSpc>
                <a:spcPct val="110000"/>
              </a:lnSpc>
            </a:pPr>
            <a:r>
              <a:rPr lang="en-US" b="1" dirty="0"/>
              <a:t> scientific </a:t>
            </a:r>
            <a:r>
              <a:rPr lang="en-US" b="1" i="1" dirty="0"/>
              <a:t>description</a:t>
            </a:r>
            <a:r>
              <a:rPr lang="en-US" b="1" dirty="0"/>
              <a:t> of cultures</a:t>
            </a:r>
          </a:p>
          <a:p>
            <a:pPr marL="457200" lvl="1" indent="0" eaLnBrk="1" hangingPunct="1">
              <a:lnSpc>
                <a:spcPct val="110000"/>
              </a:lnSpc>
              <a:buFontTx/>
              <a:buNone/>
            </a:pPr>
            <a:r>
              <a:rPr lang="en-US" b="1" dirty="0"/>
              <a:t> 	  </a:t>
            </a:r>
            <a:r>
              <a:rPr lang="en-US" sz="2000" b="1" dirty="0"/>
              <a:t>(“a portrait of a people”)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https://www.theguardian.com/global-development/2023/may/05/child-marriage-in-decline-but-will-take-300-years-to-eliminate?CMP=share_btn_link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E8AE65-B906-92E1-2EA8-51A0E6D4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5" y="515185"/>
            <a:ext cx="6858000" cy="6056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17FD30-B459-6880-2A81-118ED8527A8B}"/>
              </a:ext>
            </a:extLst>
          </p:cNvPr>
          <p:cNvSpPr txBox="1"/>
          <p:nvPr/>
        </p:nvSpPr>
        <p:spPr>
          <a:xfrm>
            <a:off x="819211" y="1273160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 May 2023</a:t>
            </a:r>
          </a:p>
        </p:txBody>
      </p:sp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C5B36B27-92E8-E6BB-018A-F33E748A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988443"/>
            <a:ext cx="2743200" cy="6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10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977900" y="65465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https://www.npr.org/sections/goatsandsoda/2022/01/02/1066099271/child-grooms-are-often-overlooked-in-the-fight-to-stop-child-marriage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6FD2E-3DD3-566D-B92A-331012F9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82" y="485622"/>
            <a:ext cx="6400800" cy="5882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B1A0B-3DF3-084A-DA28-66C0A8414808}"/>
              </a:ext>
            </a:extLst>
          </p:cNvPr>
          <p:cNvSpPr txBox="1"/>
          <p:nvPr/>
        </p:nvSpPr>
        <p:spPr>
          <a:xfrm>
            <a:off x="2254311" y="1040652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 January 2022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9E27D82-8660-7804-B1CD-046D5B0F5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5" y="984018"/>
            <a:ext cx="118745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16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282B8-0BE9-61D8-E17F-D61A0F4E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25" y="680664"/>
            <a:ext cx="5943600" cy="5700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1C30C-AB46-707A-2870-3F309E58B231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https://www.theguardian.com/society/2022/apr/30/ethiopian-drought-leading-to-dramatic-increase-in-child-marriage-unicef-warns?CMP=share_btn_link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94B4F-E69E-E36C-7D43-B3DE7E83C181}"/>
              </a:ext>
            </a:extLst>
          </p:cNvPr>
          <p:cNvSpPr txBox="1"/>
          <p:nvPr/>
        </p:nvSpPr>
        <p:spPr>
          <a:xfrm>
            <a:off x="1289111" y="1273160"/>
            <a:ext cx="21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30 April 2022</a:t>
            </a: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CD1FDF29-2ACD-9434-6CF2-4C4AC15F1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445644"/>
            <a:ext cx="1677823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265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1C30C-AB46-707A-2870-3F309E58B231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https://www.bbc.com/news/world-asia-44672939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4C4E5-3D62-AFEF-7E82-1693B833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78" y="382679"/>
            <a:ext cx="6400800" cy="6137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8FE1F-E540-8896-8E82-F46B7F52AA6D}"/>
              </a:ext>
            </a:extLst>
          </p:cNvPr>
          <p:cNvSpPr txBox="1"/>
          <p:nvPr/>
        </p:nvSpPr>
        <p:spPr>
          <a:xfrm>
            <a:off x="932978" y="1299478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July 2018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F96AC-9940-17ED-5E37-AACB3C8DD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2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ECC0C7-5084-B547-00D0-F13A7CA6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59" y="257027"/>
            <a:ext cx="6172200" cy="644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83CCA-C275-8933-3EAE-1D366BD60117}"/>
              </a:ext>
            </a:extLst>
          </p:cNvPr>
          <p:cNvSpPr txBox="1"/>
          <p:nvPr/>
        </p:nvSpPr>
        <p:spPr>
          <a:xfrm>
            <a:off x="1333622" y="2085960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November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https://www.bbc.com/news/world-africa-67549633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484B-1424-0F5F-12BE-1952E9C58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35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https://www.bbc.com/news/world-africa-53420353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A1425-B55C-F80A-B3F7-52410E4F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61" y="671962"/>
            <a:ext cx="6629400" cy="5572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1939CE-C4DD-BCB8-4969-754808FEBB01}"/>
              </a:ext>
            </a:extLst>
          </p:cNvPr>
          <p:cNvSpPr txBox="1"/>
          <p:nvPr/>
        </p:nvSpPr>
        <p:spPr>
          <a:xfrm>
            <a:off x="1632004" y="1400125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July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C60649-8159-3E08-A8A6-F69743F0E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04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1CBB61-9C69-BB46-50E9-AD373342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0466"/>
            <a:ext cx="5943600" cy="657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EDB3E-0645-5A92-3004-D8BBE7D1B8B1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https://www.bbc.com/news/stories-56337182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98207-CFBC-58A9-9326-BBC419520686}"/>
              </a:ext>
            </a:extLst>
          </p:cNvPr>
          <p:cNvSpPr txBox="1"/>
          <p:nvPr/>
        </p:nvSpPr>
        <p:spPr>
          <a:xfrm>
            <a:off x="1241659" y="1046431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 March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C7547-DC09-7A64-553F-DDCE9621A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78" y="9847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4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6EDB3E-0645-5A92-3004-D8BBE7D1B8B1}"/>
              </a:ext>
            </a:extLst>
          </p:cNvPr>
          <p:cNvSpPr txBox="1"/>
          <p:nvPr/>
        </p:nvSpPr>
        <p:spPr>
          <a:xfrm>
            <a:off x="317632" y="6536891"/>
            <a:ext cx="85087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https://www.theguardian.com/global-development/2021/feb/10/family-of-girl-12-forced-to-marry-abductor-condemn-pakistan-authorities?CMP=Share_iOSApp_Other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E374C-4E24-C478-6736-CE6416FB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23" y="559126"/>
            <a:ext cx="6400800" cy="5971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3F306-7313-0ACA-719A-9C45ECCB3862}"/>
              </a:ext>
            </a:extLst>
          </p:cNvPr>
          <p:cNvSpPr txBox="1"/>
          <p:nvPr/>
        </p:nvSpPr>
        <p:spPr>
          <a:xfrm>
            <a:off x="1135784" y="1354437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February 2021</a:t>
            </a:r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7E0889F-C0F1-2EFB-87F6-F6BB9AED6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52" y="492262"/>
            <a:ext cx="1828800" cy="4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5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C0A88F-ACCC-4643-8960-1724F6E8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6512"/>
            <a:ext cx="6400800" cy="6316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14E70-3D6B-4026-813C-2A169325E585}"/>
              </a:ext>
            </a:extLst>
          </p:cNvPr>
          <p:cNvSpPr txBox="1"/>
          <p:nvPr/>
        </p:nvSpPr>
        <p:spPr>
          <a:xfrm>
            <a:off x="1424541" y="66100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https://www.usatoday.com/story/news/nation/2021/07/23/child-marriage-new-york-bans-all-minors-being-able-marry/8076855002/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1B2B9-9049-43BB-8607-7D51AA81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622" y="1049881"/>
            <a:ext cx="914400" cy="396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F3558-A68A-4D05-AB1B-0C0B62C9A5AE}"/>
              </a:ext>
            </a:extLst>
          </p:cNvPr>
          <p:cNvSpPr txBox="1"/>
          <p:nvPr/>
        </p:nvSpPr>
        <p:spPr>
          <a:xfrm>
            <a:off x="6300050" y="1463660"/>
            <a:ext cx="1535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26 July 2021</a:t>
            </a:r>
          </a:p>
        </p:txBody>
      </p:sp>
    </p:spTree>
    <p:extLst>
      <p:ext uri="{BB962C8B-B14F-4D97-AF65-F5344CB8AC3E}">
        <p14:creationId xmlns:p14="http://schemas.microsoft.com/office/powerpoint/2010/main" val="4393446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925FDAE-1717-441A-B472-9FFB2197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85" y="287936"/>
            <a:ext cx="6858000" cy="631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D48EB-B51D-4F2A-9FD3-87C11274FA4A}"/>
              </a:ext>
            </a:extLst>
          </p:cNvPr>
          <p:cNvSpPr txBox="1"/>
          <p:nvPr/>
        </p:nvSpPr>
        <p:spPr>
          <a:xfrm>
            <a:off x="2112746" y="6570064"/>
            <a:ext cx="50099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https://www.theguardian.com/us-news/2021/aug/15/north-carolina-child-marriage-new-bill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5470E30-C219-4C9F-B073-123007F23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87" y="1223782"/>
            <a:ext cx="1828800" cy="402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541C4-AFEC-455F-B8EF-0A488CB77DE9}"/>
              </a:ext>
            </a:extLst>
          </p:cNvPr>
          <p:cNvSpPr txBox="1"/>
          <p:nvPr/>
        </p:nvSpPr>
        <p:spPr>
          <a:xfrm>
            <a:off x="7256633" y="1626348"/>
            <a:ext cx="1525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Aug 2021</a:t>
            </a:r>
          </a:p>
        </p:txBody>
      </p:sp>
    </p:spTree>
    <p:extLst>
      <p:ext uri="{BB962C8B-B14F-4D97-AF65-F5344CB8AC3E}">
        <p14:creationId xmlns:p14="http://schemas.microsoft.com/office/powerpoint/2010/main" val="330062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 – </a:t>
            </a:r>
            <a:r>
              <a:rPr lang="en-US" sz="4000" b="1" dirty="0" err="1">
                <a:solidFill>
                  <a:srgbClr val="FF0000"/>
                </a:solidFill>
              </a:rPr>
              <a:t>graphy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/>
          </a:p>
          <a:p>
            <a:pPr lvl="1" eaLnBrk="1" hangingPunct="1">
              <a:lnSpc>
                <a:spcPct val="50000"/>
              </a:lnSpc>
            </a:pPr>
            <a:endParaRPr lang="en-US" b="1" dirty="0"/>
          </a:p>
          <a:p>
            <a:pPr lvl="1" eaLnBrk="1" hangingPunct="1">
              <a:lnSpc>
                <a:spcPct val="120000"/>
              </a:lnSpc>
            </a:pPr>
            <a:r>
              <a:rPr lang="en-US" b="1" i="1" dirty="0"/>
              <a:t>graph</a:t>
            </a:r>
            <a:r>
              <a:rPr lang="en-US" b="1" dirty="0"/>
              <a:t> from the Greek, meaning something “written” or “drawn”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36" y="571709"/>
            <a:ext cx="7240847" cy="597874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069" y="6572162"/>
            <a:ext cx="87799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https://www.theguardian.com/world/2019/nov/04/new-zealand-accused-of-racism-after-visa-rule-throws-arranged-marriages-into-chaos?CMP=Share_iOSApp_Other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" y="260985"/>
            <a:ext cx="1971675" cy="4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2302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43" y="181474"/>
            <a:ext cx="6108595" cy="659665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2016" y="6579056"/>
            <a:ext cx="87799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https://www.theguardian.com/world/2019/nov/04/new-zealand-accused-of-racism-after-visa-rule-throws-arranged-marriages-into-chaos?CMP=Share_iOSApp_Other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312415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http://news.bbc.co.uk/2/hi/middle_east/7711554.stm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365" y="384179"/>
            <a:ext cx="55578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5486383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9-year-old requests a divorce in Yemen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43029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http://news.bbc.co.uk/2/hi/middle_east/7711554.stm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9" y="269875"/>
            <a:ext cx="6858000" cy="649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91833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52450"/>
            <a:ext cx="87534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8857" y="1770743"/>
            <a:ext cx="2489881" cy="4717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8857" y="1770743"/>
            <a:ext cx="2489881" cy="4847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84602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242887"/>
            <a:ext cx="6362700" cy="6372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54" y="308429"/>
            <a:ext cx="12700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7200" y="2046498"/>
            <a:ext cx="2385792" cy="677108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Birmingham, England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30808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619" y="0"/>
            <a:ext cx="5707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2913" y="5199750"/>
            <a:ext cx="8264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Birmingham, England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1985 Asian Teen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HelpLine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1F7E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received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1,400 calls / month</a:t>
            </a:r>
          </a:p>
        </p:txBody>
      </p:sp>
    </p:spTree>
    <p:extLst>
      <p:ext uri="{BB962C8B-B14F-4D97-AF65-F5344CB8AC3E}">
        <p14:creationId xmlns:p14="http://schemas.microsoft.com/office/powerpoint/2010/main" val="1008575171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442913" y="5577114"/>
            <a:ext cx="826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N!ai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one of the little girls in the film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Hunters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 married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Gunda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at the age of 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5524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1397959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FD699-5D05-31F9-DD39-0B2BD3B6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626054"/>
            <a:ext cx="6629400" cy="5605891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A9FFCFD-1E9B-35D3-26D8-06EFCF11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523" y="6551842"/>
            <a:ext cx="31710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https://www.bbc.com/news/world-middle-east-52811631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8E163-7180-3CFB-64DD-3E9DCC0BD0BA}"/>
              </a:ext>
            </a:extLst>
          </p:cNvPr>
          <p:cNvSpPr txBox="1"/>
          <p:nvPr/>
        </p:nvSpPr>
        <p:spPr>
          <a:xfrm>
            <a:off x="2083378" y="1407187"/>
            <a:ext cx="15256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May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69490-E8A4-4D4E-B887-1B0C8CE98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17" y="120358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3733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430214"/>
            <a:ext cx="596334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" y="285750"/>
            <a:ext cx="977900" cy="46939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11951" y="6551842"/>
            <a:ext cx="27142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http://www.bbc.com/news/world-asia-36486974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5504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 – </a:t>
            </a:r>
            <a:r>
              <a:rPr lang="en-US" sz="4000" b="1" dirty="0" err="1">
                <a:solidFill>
                  <a:srgbClr val="FF0000"/>
                </a:solidFill>
              </a:rPr>
              <a:t>graphy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/>
          </a:p>
          <a:p>
            <a:pPr lvl="1" eaLnBrk="1" hangingPunct="1">
              <a:lnSpc>
                <a:spcPct val="50000"/>
              </a:lnSpc>
            </a:pPr>
            <a:endParaRPr lang="en-US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ethno</a:t>
            </a:r>
            <a:r>
              <a:rPr lang="en-US" b="1" dirty="0">
                <a:solidFill>
                  <a:srgbClr val="FF0000"/>
                </a:solidFill>
              </a:rPr>
              <a:t>graphy</a:t>
            </a:r>
            <a:r>
              <a:rPr lang="en-US" b="1" dirty="0"/>
              <a:t> looks at “who,” “what,” “where” and “when”</a:t>
            </a: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Glossary</a:t>
            </a:r>
          </a:p>
        </p:txBody>
      </p:sp>
      <p:sp>
        <p:nvSpPr>
          <p:cNvPr id="677890" name="Rectangle 3"/>
          <p:cNvSpPr txBox="1">
            <a:spLocks noChangeArrowheads="1"/>
          </p:cNvSpPr>
          <p:nvPr/>
        </p:nvSpPr>
        <p:spPr bwMode="auto">
          <a:xfrm>
            <a:off x="900113" y="1560513"/>
            <a:ext cx="7300912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absolute cultural relativism</a:t>
            </a:r>
          </a:p>
          <a:p>
            <a:pPr marL="0" marR="0" lvl="0" indent="0" algn="l" defTabSz="9144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World War II Holocaust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arranged “underage” marriage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female infanticide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collateral infanticide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688" y="1320800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32785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4C1D9-B296-D206-2E16-2EB3C1649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74525"/>
            <a:ext cx="6400800" cy="6038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F54EC-DCF9-3EA9-A14A-0438456A4B4A}"/>
              </a:ext>
            </a:extLst>
          </p:cNvPr>
          <p:cNvSpPr txBox="1"/>
          <p:nvPr/>
        </p:nvSpPr>
        <p:spPr>
          <a:xfrm>
            <a:off x="2278751" y="651301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76DFBC5-49E6-95D8-B52A-6FB6FF1B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377" y="2106523"/>
            <a:ext cx="1745379" cy="32707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491420136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2430" y="6306674"/>
            <a:ext cx="61553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https://www.cbsnews.com/news/conjoined-twins-separated-texas-amielynn-jamielynn-finley/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0BD11-4314-473E-0B96-FEBEB10D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977" y="393632"/>
            <a:ext cx="6400800" cy="576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F19C1-5ED4-4CFE-D89F-3578412B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223" y="1503384"/>
            <a:ext cx="1828800" cy="36945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6C36CE3-6984-3000-B2ED-19526BC8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339" y="1480883"/>
            <a:ext cx="4065064" cy="3942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 January 2023</a:t>
            </a:r>
          </a:p>
        </p:txBody>
      </p:sp>
    </p:spTree>
    <p:extLst>
      <p:ext uri="{BB962C8B-B14F-4D97-AF65-F5344CB8AC3E}">
        <p14:creationId xmlns:p14="http://schemas.microsoft.com/office/powerpoint/2010/main" val="715544103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95250"/>
            <a:ext cx="7858125" cy="6667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799" y="1066994"/>
            <a:ext cx="235176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July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999" y="6547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https://www.bbc.co.uk/news/extra/PLNMqvmycN/conjoined-twins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5443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>
                <a:solidFill>
                  <a:srgbClr val="000000"/>
                </a:solidFill>
                <a:latin typeface="Arial"/>
              </a:rPr>
              <a:t>How about . . .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108660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kern="0" dirty="0">
                <a:solidFill>
                  <a:srgbClr val="000000"/>
                </a:solidFill>
                <a:latin typeface="Arial"/>
              </a:rPr>
              <a:t>“freak shows” ?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082260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06871C-2BDA-3DA7-124E-57569108A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37" y="476513"/>
            <a:ext cx="6400800" cy="5924223"/>
          </a:xfrm>
          <a:prstGeom prst="rect">
            <a:avLst/>
          </a:prstGeom>
        </p:spPr>
      </p:pic>
      <p:pic>
        <p:nvPicPr>
          <p:cNvPr id="5" name="Picture 4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E5C3473-4146-9A2B-4B6F-DBE3CA2CD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10" y="1130396"/>
            <a:ext cx="2057400" cy="452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904FC-DD4C-B767-3795-FD36D238EE54}"/>
              </a:ext>
            </a:extLst>
          </p:cNvPr>
          <p:cNvSpPr txBox="1"/>
          <p:nvPr/>
        </p:nvSpPr>
        <p:spPr>
          <a:xfrm>
            <a:off x="1414914" y="1318340"/>
            <a:ext cx="192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 October 2023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CBA314D2-6FFD-6394-EB3B-F3E561025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783" y="6566794"/>
            <a:ext cx="6035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https://www.theguardian.com/us-news/2023/oct/09/stoneman-willie-mummified-man-reading-pennsylvania?CMP=share_btn_link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6781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1963"/>
            <a:ext cx="71628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82446" y="6547544"/>
            <a:ext cx="33698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https://www.mprnews.org/story/2017/08/22/history-state-fair-sideshow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349829" y="5441659"/>
            <a:ext cx="6855527" cy="984279"/>
          </a:xfrm>
          <a:custGeom>
            <a:avLst/>
            <a:gdLst>
              <a:gd name="connsiteX0" fmla="*/ 3120571 w 6855527"/>
              <a:gd name="connsiteY0" fmla="*/ 798286 h 894799"/>
              <a:gd name="connsiteX1" fmla="*/ 1727200 w 6855527"/>
              <a:gd name="connsiteY1" fmla="*/ 812800 h 894799"/>
              <a:gd name="connsiteX2" fmla="*/ 1465943 w 6855527"/>
              <a:gd name="connsiteY2" fmla="*/ 841829 h 894799"/>
              <a:gd name="connsiteX3" fmla="*/ 290286 w 6855527"/>
              <a:gd name="connsiteY3" fmla="*/ 841829 h 894799"/>
              <a:gd name="connsiteX4" fmla="*/ 246743 w 6855527"/>
              <a:gd name="connsiteY4" fmla="*/ 827315 h 894799"/>
              <a:gd name="connsiteX5" fmla="*/ 130628 w 6855527"/>
              <a:gd name="connsiteY5" fmla="*/ 783772 h 894799"/>
              <a:gd name="connsiteX6" fmla="*/ 43543 w 6855527"/>
              <a:gd name="connsiteY6" fmla="*/ 696686 h 894799"/>
              <a:gd name="connsiteX7" fmla="*/ 0 w 6855527"/>
              <a:gd name="connsiteY7" fmla="*/ 609600 h 894799"/>
              <a:gd name="connsiteX8" fmla="*/ 29028 w 6855527"/>
              <a:gd name="connsiteY8" fmla="*/ 72572 h 894799"/>
              <a:gd name="connsiteX9" fmla="*/ 43543 w 6855527"/>
              <a:gd name="connsiteY9" fmla="*/ 29029 h 894799"/>
              <a:gd name="connsiteX10" fmla="*/ 87086 w 6855527"/>
              <a:gd name="connsiteY10" fmla="*/ 0 h 894799"/>
              <a:gd name="connsiteX11" fmla="*/ 1567543 w 6855527"/>
              <a:gd name="connsiteY11" fmla="*/ 14515 h 894799"/>
              <a:gd name="connsiteX12" fmla="*/ 1799771 w 6855527"/>
              <a:gd name="connsiteY12" fmla="*/ 43543 h 894799"/>
              <a:gd name="connsiteX13" fmla="*/ 3918857 w 6855527"/>
              <a:gd name="connsiteY13" fmla="*/ 58058 h 894799"/>
              <a:gd name="connsiteX14" fmla="*/ 6197600 w 6855527"/>
              <a:gd name="connsiteY14" fmla="*/ 58058 h 894799"/>
              <a:gd name="connsiteX15" fmla="*/ 6299200 w 6855527"/>
              <a:gd name="connsiteY15" fmla="*/ 116115 h 894799"/>
              <a:gd name="connsiteX16" fmla="*/ 6386286 w 6855527"/>
              <a:gd name="connsiteY16" fmla="*/ 145143 h 894799"/>
              <a:gd name="connsiteX17" fmla="*/ 6487886 w 6855527"/>
              <a:gd name="connsiteY17" fmla="*/ 203200 h 894799"/>
              <a:gd name="connsiteX18" fmla="*/ 6545943 w 6855527"/>
              <a:gd name="connsiteY18" fmla="*/ 217715 h 894799"/>
              <a:gd name="connsiteX19" fmla="*/ 6589486 w 6855527"/>
              <a:gd name="connsiteY19" fmla="*/ 246743 h 894799"/>
              <a:gd name="connsiteX20" fmla="*/ 6633028 w 6855527"/>
              <a:gd name="connsiteY20" fmla="*/ 261258 h 894799"/>
              <a:gd name="connsiteX21" fmla="*/ 6720114 w 6855527"/>
              <a:gd name="connsiteY21" fmla="*/ 319315 h 894799"/>
              <a:gd name="connsiteX22" fmla="*/ 6807200 w 6855527"/>
              <a:gd name="connsiteY22" fmla="*/ 348343 h 894799"/>
              <a:gd name="connsiteX23" fmla="*/ 6850743 w 6855527"/>
              <a:gd name="connsiteY23" fmla="*/ 377372 h 894799"/>
              <a:gd name="connsiteX24" fmla="*/ 6749143 w 6855527"/>
              <a:gd name="connsiteY24" fmla="*/ 653143 h 894799"/>
              <a:gd name="connsiteX25" fmla="*/ 6705600 w 6855527"/>
              <a:gd name="connsiteY25" fmla="*/ 667658 h 894799"/>
              <a:gd name="connsiteX26" fmla="*/ 6604000 w 6855527"/>
              <a:gd name="connsiteY26" fmla="*/ 725715 h 894799"/>
              <a:gd name="connsiteX27" fmla="*/ 6560457 w 6855527"/>
              <a:gd name="connsiteY27" fmla="*/ 754743 h 894799"/>
              <a:gd name="connsiteX28" fmla="*/ 6516914 w 6855527"/>
              <a:gd name="connsiteY28" fmla="*/ 769258 h 894799"/>
              <a:gd name="connsiteX29" fmla="*/ 6429828 w 6855527"/>
              <a:gd name="connsiteY29" fmla="*/ 812800 h 894799"/>
              <a:gd name="connsiteX30" fmla="*/ 4862286 w 6855527"/>
              <a:gd name="connsiteY30" fmla="*/ 783772 h 894799"/>
              <a:gd name="connsiteX31" fmla="*/ 4688114 w 6855527"/>
              <a:gd name="connsiteY31" fmla="*/ 769258 h 894799"/>
              <a:gd name="connsiteX32" fmla="*/ 4383314 w 6855527"/>
              <a:gd name="connsiteY32" fmla="*/ 754743 h 894799"/>
              <a:gd name="connsiteX33" fmla="*/ 3889828 w 6855527"/>
              <a:gd name="connsiteY33" fmla="*/ 754743 h 894799"/>
              <a:gd name="connsiteX34" fmla="*/ 3817257 w 6855527"/>
              <a:gd name="connsiteY34" fmla="*/ 769258 h 894799"/>
              <a:gd name="connsiteX35" fmla="*/ 3730171 w 6855527"/>
              <a:gd name="connsiteY35" fmla="*/ 798286 h 894799"/>
              <a:gd name="connsiteX36" fmla="*/ 3628571 w 6855527"/>
              <a:gd name="connsiteY36" fmla="*/ 827315 h 894799"/>
              <a:gd name="connsiteX37" fmla="*/ 3193143 w 6855527"/>
              <a:gd name="connsiteY37" fmla="*/ 798286 h 894799"/>
              <a:gd name="connsiteX38" fmla="*/ 3091543 w 6855527"/>
              <a:gd name="connsiteY38" fmla="*/ 769258 h 894799"/>
              <a:gd name="connsiteX39" fmla="*/ 3062514 w 6855527"/>
              <a:gd name="connsiteY39" fmla="*/ 769258 h 89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855527" h="894799">
                <a:moveTo>
                  <a:pt x="3120571" y="798286"/>
                </a:moveTo>
                <a:lnTo>
                  <a:pt x="1727200" y="812800"/>
                </a:lnTo>
                <a:cubicBezTo>
                  <a:pt x="1639609" y="815105"/>
                  <a:pt x="1465943" y="841829"/>
                  <a:pt x="1465943" y="841829"/>
                </a:cubicBezTo>
                <a:cubicBezTo>
                  <a:pt x="1049105" y="946037"/>
                  <a:pt x="1378140" y="869025"/>
                  <a:pt x="290286" y="841829"/>
                </a:cubicBezTo>
                <a:cubicBezTo>
                  <a:pt x="274991" y="841447"/>
                  <a:pt x="261454" y="831518"/>
                  <a:pt x="246743" y="827315"/>
                </a:cubicBezTo>
                <a:cubicBezTo>
                  <a:pt x="154523" y="800966"/>
                  <a:pt x="220816" y="828864"/>
                  <a:pt x="130628" y="783772"/>
                </a:cubicBezTo>
                <a:cubicBezTo>
                  <a:pt x="101600" y="754743"/>
                  <a:pt x="56525" y="735632"/>
                  <a:pt x="43543" y="696686"/>
                </a:cubicBezTo>
                <a:cubicBezTo>
                  <a:pt x="23512" y="636594"/>
                  <a:pt x="37515" y="665873"/>
                  <a:pt x="0" y="609600"/>
                </a:cubicBezTo>
                <a:cubicBezTo>
                  <a:pt x="9676" y="430591"/>
                  <a:pt x="15620" y="251341"/>
                  <a:pt x="29028" y="72572"/>
                </a:cubicBezTo>
                <a:cubicBezTo>
                  <a:pt x="30172" y="57315"/>
                  <a:pt x="33985" y="40976"/>
                  <a:pt x="43543" y="29029"/>
                </a:cubicBezTo>
                <a:cubicBezTo>
                  <a:pt x="54440" y="15407"/>
                  <a:pt x="72572" y="9676"/>
                  <a:pt x="87086" y="0"/>
                </a:cubicBezTo>
                <a:lnTo>
                  <a:pt x="1567543" y="14515"/>
                </a:lnTo>
                <a:cubicBezTo>
                  <a:pt x="2708712" y="35454"/>
                  <a:pt x="359390" y="24957"/>
                  <a:pt x="1799771" y="43543"/>
                </a:cubicBezTo>
                <a:lnTo>
                  <a:pt x="3918857" y="58058"/>
                </a:lnTo>
                <a:cubicBezTo>
                  <a:pt x="4844966" y="39898"/>
                  <a:pt x="5091608" y="27894"/>
                  <a:pt x="6197600" y="58058"/>
                </a:cubicBezTo>
                <a:cubicBezTo>
                  <a:pt x="6228457" y="58900"/>
                  <a:pt x="6272163" y="104099"/>
                  <a:pt x="6299200" y="116115"/>
                </a:cubicBezTo>
                <a:cubicBezTo>
                  <a:pt x="6327162" y="128542"/>
                  <a:pt x="6386286" y="145143"/>
                  <a:pt x="6386286" y="145143"/>
                </a:cubicBezTo>
                <a:cubicBezTo>
                  <a:pt x="6422385" y="169210"/>
                  <a:pt x="6445788" y="187413"/>
                  <a:pt x="6487886" y="203200"/>
                </a:cubicBezTo>
                <a:cubicBezTo>
                  <a:pt x="6506564" y="210204"/>
                  <a:pt x="6526591" y="212877"/>
                  <a:pt x="6545943" y="217715"/>
                </a:cubicBezTo>
                <a:cubicBezTo>
                  <a:pt x="6560457" y="227391"/>
                  <a:pt x="6573884" y="238942"/>
                  <a:pt x="6589486" y="246743"/>
                </a:cubicBezTo>
                <a:cubicBezTo>
                  <a:pt x="6603170" y="253585"/>
                  <a:pt x="6619654" y="253828"/>
                  <a:pt x="6633028" y="261258"/>
                </a:cubicBezTo>
                <a:cubicBezTo>
                  <a:pt x="6663526" y="278201"/>
                  <a:pt x="6687016" y="308283"/>
                  <a:pt x="6720114" y="319315"/>
                </a:cubicBezTo>
                <a:lnTo>
                  <a:pt x="6807200" y="348343"/>
                </a:lnTo>
                <a:cubicBezTo>
                  <a:pt x="6821714" y="358019"/>
                  <a:pt x="6848438" y="360081"/>
                  <a:pt x="6850743" y="377372"/>
                </a:cubicBezTo>
                <a:cubicBezTo>
                  <a:pt x="6862083" y="462420"/>
                  <a:pt x="6861958" y="615536"/>
                  <a:pt x="6749143" y="653143"/>
                </a:cubicBezTo>
                <a:lnTo>
                  <a:pt x="6705600" y="667658"/>
                </a:lnTo>
                <a:cubicBezTo>
                  <a:pt x="6565219" y="772942"/>
                  <a:pt x="6714818" y="670306"/>
                  <a:pt x="6604000" y="725715"/>
                </a:cubicBezTo>
                <a:cubicBezTo>
                  <a:pt x="6588398" y="733516"/>
                  <a:pt x="6576059" y="746942"/>
                  <a:pt x="6560457" y="754743"/>
                </a:cubicBezTo>
                <a:cubicBezTo>
                  <a:pt x="6546773" y="761585"/>
                  <a:pt x="6530598" y="762416"/>
                  <a:pt x="6516914" y="769258"/>
                </a:cubicBezTo>
                <a:cubicBezTo>
                  <a:pt x="6404376" y="825527"/>
                  <a:pt x="6539268" y="776321"/>
                  <a:pt x="6429828" y="812800"/>
                </a:cubicBezTo>
                <a:lnTo>
                  <a:pt x="4862286" y="783772"/>
                </a:lnTo>
                <a:cubicBezTo>
                  <a:pt x="4804070" y="781533"/>
                  <a:pt x="4746266" y="772782"/>
                  <a:pt x="4688114" y="769258"/>
                </a:cubicBezTo>
                <a:cubicBezTo>
                  <a:pt x="4586585" y="763105"/>
                  <a:pt x="4484914" y="759581"/>
                  <a:pt x="4383314" y="754743"/>
                </a:cubicBezTo>
                <a:cubicBezTo>
                  <a:pt x="4189218" y="706220"/>
                  <a:pt x="4309891" y="730739"/>
                  <a:pt x="3889828" y="754743"/>
                </a:cubicBezTo>
                <a:cubicBezTo>
                  <a:pt x="3865199" y="756150"/>
                  <a:pt x="3841057" y="762767"/>
                  <a:pt x="3817257" y="769258"/>
                </a:cubicBezTo>
                <a:cubicBezTo>
                  <a:pt x="3787736" y="777309"/>
                  <a:pt x="3759856" y="790865"/>
                  <a:pt x="3730171" y="798286"/>
                </a:cubicBezTo>
                <a:cubicBezTo>
                  <a:pt x="3657271" y="816511"/>
                  <a:pt x="3691038" y="806492"/>
                  <a:pt x="3628571" y="827315"/>
                </a:cubicBezTo>
                <a:cubicBezTo>
                  <a:pt x="3419847" y="785568"/>
                  <a:pt x="3666299" y="830917"/>
                  <a:pt x="3193143" y="798286"/>
                </a:cubicBezTo>
                <a:cubicBezTo>
                  <a:pt x="3138084" y="794489"/>
                  <a:pt x="3140327" y="779015"/>
                  <a:pt x="3091543" y="769258"/>
                </a:cubicBezTo>
                <a:cubicBezTo>
                  <a:pt x="3082055" y="767360"/>
                  <a:pt x="3072190" y="769258"/>
                  <a:pt x="3062514" y="769258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07313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45" y="457200"/>
            <a:ext cx="49056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62484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334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33755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381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24530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"/>
            <a:ext cx="5638800" cy="54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909066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98785"/>
            <a:ext cx="4200525" cy="55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</p:spTree>
    <p:extLst>
      <p:ext uri="{BB962C8B-B14F-4D97-AF65-F5344CB8AC3E}">
        <p14:creationId xmlns:p14="http://schemas.microsoft.com/office/powerpoint/2010/main" val="3559748663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944" y="272142"/>
            <a:ext cx="6934200" cy="52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988941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4113" y="439056"/>
            <a:ext cx="4295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27919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She died on 29 December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skeleton, preserved genitals and brain were placed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display in Paris'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Musée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l'Homme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remains were repatriated to her homeland,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Gamtoos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Valley, on 6 May 2002 and she was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finally laid to rest on 9 August 2002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Vergaderingskop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 hill in the town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Hankey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 200 years after her birth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15768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66633">
                  <a:lumMod val="20000"/>
                  <a:lumOff val="8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She died on 29 December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skeleton, preserved genitals and brain were placed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display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Paris'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Musée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l'Homme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remains were repatriated to her homeland,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Gamtoos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Valley, on 6 May 2002 and she was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finally laid to rest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9 August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2002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Vergaderingskop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 hill in the town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Hankey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 200 years after her birth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22775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886" y="928914"/>
            <a:ext cx="6553200" cy="46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512177636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576388" y="6529388"/>
            <a:ext cx="59721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http://news.bbc.co.uk/1/hi/world/europe/1957240.stm</a:t>
            </a:r>
            <a:endParaRPr kumimoji="1" lang="en-US" sz="1400" b="1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3361898136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3782285476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</p:spTree>
    <p:extLst>
      <p:ext uri="{BB962C8B-B14F-4D97-AF65-F5344CB8AC3E}">
        <p14:creationId xmlns:p14="http://schemas.microsoft.com/office/powerpoint/2010/main" val="36497388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ethn</a:t>
            </a:r>
            <a:r>
              <a:rPr lang="en-US" sz="4000" b="1" dirty="0"/>
              <a:t> – 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2209800"/>
            <a:ext cx="5868914" cy="2554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BODIES Exhibit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Paris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 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Mall of America</a:t>
            </a:r>
          </a:p>
        </p:txBody>
      </p:sp>
    </p:spTree>
    <p:extLst>
      <p:ext uri="{BB962C8B-B14F-4D97-AF65-F5344CB8AC3E}">
        <p14:creationId xmlns:p14="http://schemas.microsoft.com/office/powerpoint/2010/main" val="1717408698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</p:spTree>
    <p:extLst>
      <p:ext uri="{BB962C8B-B14F-4D97-AF65-F5344CB8AC3E}">
        <p14:creationId xmlns:p14="http://schemas.microsoft.com/office/powerpoint/2010/main" val="1024206929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25073" y="4969014"/>
            <a:ext cx="3704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2023 - 2024</a:t>
            </a:r>
          </a:p>
        </p:txBody>
      </p:sp>
    </p:spTree>
    <p:extLst>
      <p:ext uri="{BB962C8B-B14F-4D97-AF65-F5344CB8AC3E}">
        <p14:creationId xmlns:p14="http://schemas.microsoft.com/office/powerpoint/2010/main" val="68791485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AE264-C57C-3E94-84DA-04403DED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0" y="454327"/>
            <a:ext cx="7315200" cy="594934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9582C1F1-FE1A-CD5C-5B49-11BE40AF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089" y="6569318"/>
            <a:ext cx="522900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source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C2136-0130-A134-DCE9-D31BB90EA1DD}"/>
              </a:ext>
            </a:extLst>
          </p:cNvPr>
          <p:cNvSpPr txBox="1"/>
          <p:nvPr/>
        </p:nvSpPr>
        <p:spPr>
          <a:xfrm>
            <a:off x="890342" y="1747785"/>
            <a:ext cx="45720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SEP 5 - JAN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FA5FF-DA5E-1977-2B16-A11C67C42927}"/>
              </a:ext>
            </a:extLst>
          </p:cNvPr>
          <p:cNvSpPr txBox="1"/>
          <p:nvPr/>
        </p:nvSpPr>
        <p:spPr>
          <a:xfrm>
            <a:off x="894249" y="1339953"/>
            <a:ext cx="575680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Real Bodies at Horseshoe Las Vegas</a:t>
            </a:r>
          </a:p>
        </p:txBody>
      </p:sp>
      <p:pic>
        <p:nvPicPr>
          <p:cNvPr id="16" name="Picture 15" descr="A red hexagon with white text&#10;&#10;Description automatically generated">
            <a:extLst>
              <a:ext uri="{FF2B5EF4-FFF2-40B4-BE49-F238E27FC236}">
                <a16:creationId xmlns:a16="http://schemas.microsoft.com/office/drawing/2014/main" id="{279714C1-4061-DEF3-430C-C984107A8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57" y="0"/>
            <a:ext cx="2857143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25132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295400" y="6578600"/>
            <a:ext cx="651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http://news.bbc.co.uk/2/hi/uk_news/scotland/edinburgh_and_east/7492386.stm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7200"/>
            <a:ext cx="703897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78532" name="Oval 5"/>
          <p:cNvSpPr>
            <a:spLocks noChangeArrowheads="1"/>
          </p:cNvSpPr>
          <p:nvPr/>
        </p:nvSpPr>
        <p:spPr bwMode="auto">
          <a:xfrm>
            <a:off x="5257800" y="1123950"/>
            <a:ext cx="2057400" cy="4572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70714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06400" y="6627813"/>
            <a:ext cx="8286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www.duluthsuperior.com/mld/duluthsuperior/news/editorial/15397954.htmhttp://www.duluthsuperior.com/mld/duluthsuperior/news/editorial/15397954.htm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09600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1905000" y="3067050"/>
            <a:ext cx="5334000" cy="2660650"/>
          </a:xfrm>
          <a:prstGeom prst="rect">
            <a:avLst/>
          </a:prstGeom>
          <a:solidFill>
            <a:schemeClr val="tx2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“It all amounts to a 21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Century version of a circus freak show; no one is supposed to watch junk like that but everyone does.”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16088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2" y="534764"/>
            <a:ext cx="8229600" cy="57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1" y="999713"/>
            <a:ext cx="1709764" cy="37636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00628" y="6560454"/>
            <a:ext cx="680506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https://www.theguardian.com/uk-news/2016/jun/09/elephant-man-skeleton-should-be-given-christian-burial-say-campaigners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6264" y="6291418"/>
            <a:ext cx="3657600" cy="27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1862 - 1890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3171" y="2724873"/>
            <a:ext cx="2098964" cy="372411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31776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http://www.bbc.com/news/magazine-37344210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57200"/>
            <a:ext cx="510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72" y="1143000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948"/>
      </p:ext>
    </p:extLst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http://www.bbc.com/news/magazine-37344210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" y="444736"/>
            <a:ext cx="840968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24535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734322"/>
            <a:ext cx="7300912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human body parts being sold on-line . . .?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6864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2537278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ethn</a:t>
            </a:r>
            <a:r>
              <a:rPr lang="en-US" sz="4000" b="1" dirty="0"/>
              <a:t> – 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 ethno</a:t>
            </a:r>
            <a:r>
              <a:rPr lang="en-US" b="1" dirty="0">
                <a:solidFill>
                  <a:srgbClr val="FF0000"/>
                </a:solidFill>
              </a:rPr>
              <a:t>logy</a:t>
            </a:r>
            <a:r>
              <a:rPr lang="en-US" b="1" dirty="0"/>
              <a:t> looks at “why” and “how”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kulls&#10;&#10;Description automatically generated">
            <a:extLst>
              <a:ext uri="{FF2B5EF4-FFF2-40B4-BE49-F238E27FC236}">
                <a16:creationId xmlns:a16="http://schemas.microsoft.com/office/drawing/2014/main" id="{2624EFA2-B704-4989-A69E-6BCA1717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9785"/>
            <a:ext cx="8229600" cy="5818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65A7A-C3BE-484B-A72D-2178167010AC}"/>
              </a:ext>
            </a:extLst>
          </p:cNvPr>
          <p:cNvSpPr txBox="1"/>
          <p:nvPr/>
        </p:nvSpPr>
        <p:spPr>
          <a:xfrm>
            <a:off x="2289081" y="65694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https://www.popsci.com/skeleton-keys-excerpt/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53382-559F-4167-A4FC-48D23AB174BE}"/>
              </a:ext>
            </a:extLst>
          </p:cNvPr>
          <p:cNvSpPr txBox="1"/>
          <p:nvPr/>
        </p:nvSpPr>
        <p:spPr>
          <a:xfrm>
            <a:off x="500047" y="2080069"/>
            <a:ext cx="184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 August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BC356-468D-4937-AD83-E1E26BF62167}"/>
              </a:ext>
            </a:extLst>
          </p:cNvPr>
          <p:cNvSpPr txBox="1"/>
          <p:nvPr/>
        </p:nvSpPr>
        <p:spPr>
          <a:xfrm>
            <a:off x="523641" y="1712750"/>
            <a:ext cx="2489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POPULAR SCIENCE</a:t>
            </a:r>
          </a:p>
        </p:txBody>
      </p:sp>
    </p:spTree>
    <p:extLst>
      <p:ext uri="{BB962C8B-B14F-4D97-AF65-F5344CB8AC3E}">
        <p14:creationId xmlns:p14="http://schemas.microsoft.com/office/powerpoint/2010/main" val="398770041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http://news.nationalgeographic.com/2016/08/human-skulls-sale-legal-ebay-forensics-science/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275"/>
            <a:ext cx="6705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August 2016</a:t>
            </a:r>
          </a:p>
        </p:txBody>
      </p:sp>
    </p:spTree>
    <p:extLst>
      <p:ext uri="{BB962C8B-B14F-4D97-AF65-F5344CB8AC3E}">
        <p14:creationId xmlns:p14="http://schemas.microsoft.com/office/powerpoint/2010/main" val="1551512556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http://news.nationalgeographic.com/2016/08/human-skulls-sale-legal-ebay-forensics-science/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74" y="432928"/>
            <a:ext cx="558505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August 2016</a:t>
            </a:r>
          </a:p>
        </p:txBody>
      </p:sp>
    </p:spTree>
    <p:extLst>
      <p:ext uri="{BB962C8B-B14F-4D97-AF65-F5344CB8AC3E}">
        <p14:creationId xmlns:p14="http://schemas.microsoft.com/office/powerpoint/2010/main" val="3156457298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3258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881267"/>
            <a:ext cx="7300912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lynching people because of rumors, or just because they do something you don’t like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35233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995628" y="6504002"/>
            <a:ext cx="71625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http://www.bbc.com/news/world-asia-india-34398433?ocid=global_bbccom_email_30092015_top+news+stories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90" y="556079"/>
            <a:ext cx="6210926" cy="594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2979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53178" y="6517667"/>
            <a:ext cx="35557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https://www.bbc.com/news/world-asia-india-49049372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38150"/>
            <a:ext cx="6400800" cy="598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" y="559710"/>
            <a:ext cx="953628" cy="4577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07932" y="974503"/>
            <a:ext cx="13468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July 2019</a:t>
            </a:r>
          </a:p>
        </p:txBody>
      </p:sp>
    </p:spTree>
    <p:extLst>
      <p:ext uri="{BB962C8B-B14F-4D97-AF65-F5344CB8AC3E}">
        <p14:creationId xmlns:p14="http://schemas.microsoft.com/office/powerpoint/2010/main" val="3192891790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53178" y="6517667"/>
            <a:ext cx="29803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https://www.bbc.com/news/stories-47321871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" y="559710"/>
            <a:ext cx="953628" cy="457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75" y="342900"/>
            <a:ext cx="6496050" cy="6172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8904" y="684217"/>
            <a:ext cx="18036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077374756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Closer to home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53705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811D3-0A52-D722-3369-A4E04F5D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02" y="105088"/>
            <a:ext cx="5257800" cy="6307519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23389137-25C1-6281-EF1B-D8D8378EE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8" y="6504002"/>
            <a:ext cx="60773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https://www.tmz.com/2023/12/21/dukes-of-hazzard-star-john-schneider-death-threat-joe-biden/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CBAA4-52E6-AD7B-B8DF-55317EDBF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07" y="333366"/>
            <a:ext cx="692186" cy="349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24647-844F-7046-810A-1BE9B95FFEFD}"/>
              </a:ext>
            </a:extLst>
          </p:cNvPr>
          <p:cNvSpPr/>
          <p:nvPr/>
        </p:nvSpPr>
        <p:spPr>
          <a:xfrm>
            <a:off x="2022223" y="1942792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21 December 2023</a:t>
            </a:r>
          </a:p>
        </p:txBody>
      </p:sp>
      <p:pic>
        <p:nvPicPr>
          <p:cNvPr id="10" name="Picture 9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7BBEC128-950B-FE29-FBFA-A1E0A1380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85" y="2857522"/>
            <a:ext cx="4723015" cy="35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AB4AAD-3890-55AD-8F7C-5E8B1DC94C0A}"/>
              </a:ext>
            </a:extLst>
          </p:cNvPr>
          <p:cNvSpPr/>
          <p:nvPr/>
        </p:nvSpPr>
        <p:spPr>
          <a:xfrm>
            <a:off x="6530864" y="5399665"/>
            <a:ext cx="2161169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now denied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F727B-BA3E-19B0-D57D-07EE0BEFB5B8}"/>
              </a:ext>
            </a:extLst>
          </p:cNvPr>
          <p:cNvSpPr txBox="1"/>
          <p:nvPr/>
        </p:nvSpPr>
        <p:spPr>
          <a:xfrm>
            <a:off x="4357485" y="58945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 X, formerly known as Twitter, at 9:02 p.m. Dec. 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71A4D5-9BA9-C4E0-DEC7-EBDC5608FB61}"/>
              </a:ext>
            </a:extLst>
          </p:cNvPr>
          <p:cNvSpPr/>
          <p:nvPr/>
        </p:nvSpPr>
        <p:spPr>
          <a:xfrm>
            <a:off x="6524514" y="4447165"/>
            <a:ext cx="2262158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now deleted</a:t>
            </a:r>
          </a:p>
        </p:txBody>
      </p:sp>
    </p:spTree>
    <p:extLst>
      <p:ext uri="{BB962C8B-B14F-4D97-AF65-F5344CB8AC3E}">
        <p14:creationId xmlns:p14="http://schemas.microsoft.com/office/powerpoint/2010/main" val="96109919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781158"/>
            <a:ext cx="7300912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eating habits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2972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http://www.bbc.com/news/world-asia-india-40428067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7" y="532268"/>
            <a:ext cx="5943600" cy="581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4931"/>
      </p:ext>
    </p:extLst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http://www.bbc.com/news/world-asia-india-40393331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68" y="504849"/>
            <a:ext cx="5943600" cy="597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91618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http://www.bbc.com/news/world-asia-india-40116811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8" y="535897"/>
            <a:ext cx="46147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375327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stamps? . . .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kids? . . .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mega-farmers?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64785"/>
      </p:ext>
    </p:extLst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635710" y="6504002"/>
            <a:ext cx="38443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http://www.mprnews.org/story/2015/09/19/npr-food-stamps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22" y="451984"/>
            <a:ext cx="57227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0" y="992413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035"/>
      </p:ext>
    </p:extLst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6" y="230526"/>
            <a:ext cx="7620000" cy="6381750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4670" y="6586242"/>
            <a:ext cx="91326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https://www.theguardian.com/us-news/2019/dec/04/food-stamps-snap-trum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2019 18.18 EST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p-sonny-perdue?CMP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=Share_iOSApp_Other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777239"/>
            <a:ext cx="1514475" cy="333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D1C0CB-9D00-469F-AE04-90806D10F9D2}"/>
              </a:ext>
            </a:extLst>
          </p:cNvPr>
          <p:cNvSpPr txBox="1"/>
          <p:nvPr/>
        </p:nvSpPr>
        <p:spPr>
          <a:xfrm>
            <a:off x="6454696" y="1295914"/>
            <a:ext cx="1827408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29186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A person pushing a shopping cart&#10;&#10;Description automatically generated with low confidence">
            <a:extLst>
              <a:ext uri="{FF2B5EF4-FFF2-40B4-BE49-F238E27FC236}">
                <a16:creationId xmlns:a16="http://schemas.microsoft.com/office/drawing/2014/main" id="{B13697D8-DBA9-424E-AB90-3BC4FD3A4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02" y="206965"/>
            <a:ext cx="6038491" cy="6400800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D1248A45-75FC-41C9-ACEF-4AF1EE67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328" y="6528608"/>
            <a:ext cx="46538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https://www.nytimes.com/2021/08/15/us/politics/biden-food-stamps.html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ACF17-4478-49D1-AC7B-5F8436B96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" y="932696"/>
            <a:ext cx="1905000" cy="276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DBF328-D7D8-4F8F-A156-B31BBC6A3015}"/>
              </a:ext>
            </a:extLst>
          </p:cNvPr>
          <p:cNvSpPr txBox="1"/>
          <p:nvPr/>
        </p:nvSpPr>
        <p:spPr>
          <a:xfrm>
            <a:off x="252138" y="1255677"/>
            <a:ext cx="20838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August 2021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CEEF07E-FA06-4B0E-990E-06B45BC29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200860"/>
            <a:ext cx="4935153" cy="2133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9304602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stamps? . . .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</a:t>
            </a:r>
            <a:r>
              <a:rPr lang="en-US" sz="3600" b="1" dirty="0"/>
              <a:t> . . .?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mega-farmers?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49925"/>
      </p:ext>
    </p:extLst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33" y="235297"/>
            <a:ext cx="7316932" cy="6407727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37038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https://www.theguardian.com/commentisfree/2019/sep/08/why-school-cafeterias-should-be-the-frontlines-of-policy-change?CMP=Share_iOSApp_Other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9" y="269239"/>
            <a:ext cx="15144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3493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>
              <a:solidFill>
                <a:srgbClr val="FFFFFF"/>
              </a:solidFill>
            </a:endParaRPr>
          </a:p>
          <a:p>
            <a:pPr marL="457200" lvl="1" indent="285750" eaLnBrk="1" hangingPunct="1"/>
            <a:r>
              <a:rPr lang="en-US" b="1" dirty="0">
                <a:solidFill>
                  <a:srgbClr val="FFFFFF"/>
                </a:solidFill>
              </a:rPr>
              <a:t> comparative </a:t>
            </a:r>
            <a:r>
              <a:rPr lang="en-US" b="1" i="1" dirty="0">
                <a:solidFill>
                  <a:srgbClr val="FFFFFF"/>
                </a:solidFill>
              </a:rPr>
              <a:t>study</a:t>
            </a:r>
            <a:r>
              <a:rPr lang="en-US" b="1" dirty="0">
                <a:solidFill>
                  <a:srgbClr val="FFFFFF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52696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2169906" y="3185866"/>
            <a:ext cx="595084" cy="20323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895988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Take out the </a:t>
            </a:r>
            <a:r>
              <a:rPr lang="en-US" sz="2400" b="1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and that yields an entirely different word . . .</a:t>
            </a: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stamps? . . .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mega-farmers?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08349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40391" y="6535430"/>
            <a:ext cx="72651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https://www.marketplace.org/2019/12/12/these-are-the-states-benefiting-the-most-from-the-28-billion-farm-bailout/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3" y="1042984"/>
            <a:ext cx="8596115" cy="521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960" y="417067"/>
            <a:ext cx="1347152" cy="326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6332" y="4484749"/>
            <a:ext cx="717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U.S.A., $28 billion in 2019, mostly to large corporate farms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556358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41431" y="6534172"/>
            <a:ext cx="58849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https://www.latimes.com/business/hiltzik/la-fi-hiltzik-trump-farm-bailout-20190528-story.html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16" y="358959"/>
            <a:ext cx="5864566" cy="6140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846" y="140013"/>
            <a:ext cx="1717675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89429"/>
      </p:ext>
    </p:extLst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48C085EC-79D7-4BF5-99BB-AB71C36F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00" y="306900"/>
            <a:ext cx="6858000" cy="5879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24E6F-9D6F-4C7D-89A6-4183BD25F41F}"/>
              </a:ext>
            </a:extLst>
          </p:cNvPr>
          <p:cNvSpPr txBox="1"/>
          <p:nvPr/>
        </p:nvSpPr>
        <p:spPr>
          <a:xfrm>
            <a:off x="298382" y="6581356"/>
            <a:ext cx="853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https://www.theguardian.com/us-news/2021/aug/20/black-indigenous-farmers-were-promised-reparations-debt-relief-all-but-four-farmers-are-still-waiting?CMP=Share_iOSApp_Other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289A3-F040-44D0-8D3B-E8453545B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43" y="1037121"/>
            <a:ext cx="1514475" cy="33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B0373-00E6-476E-BC44-5021C4CDE563}"/>
              </a:ext>
            </a:extLst>
          </p:cNvPr>
          <p:cNvSpPr txBox="1"/>
          <p:nvPr/>
        </p:nvSpPr>
        <p:spPr>
          <a:xfrm>
            <a:off x="7133707" y="1581023"/>
            <a:ext cx="179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 Aug 2021</a:t>
            </a:r>
          </a:p>
        </p:txBody>
      </p:sp>
    </p:spTree>
    <p:extLst>
      <p:ext uri="{BB962C8B-B14F-4D97-AF65-F5344CB8AC3E}">
        <p14:creationId xmlns:p14="http://schemas.microsoft.com/office/powerpoint/2010/main" val="419124973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D8918D-DBC6-E317-F6B6-2672445F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80" y="178195"/>
            <a:ext cx="5943600" cy="6570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66CBD-39F7-C089-7758-CD0BC252197E}"/>
              </a:ext>
            </a:extLst>
          </p:cNvPr>
          <p:cNvSpPr txBox="1"/>
          <p:nvPr/>
        </p:nvSpPr>
        <p:spPr>
          <a:xfrm>
            <a:off x="298382" y="6606756"/>
            <a:ext cx="853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https://www.npr.org/2023/02/19/1156851675/in-2022-black-farmers-were-persistently-left-behind-from-the-usdas-loan-system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EBCCE-1A77-2793-F945-47AD6DCFF702}"/>
              </a:ext>
            </a:extLst>
          </p:cNvPr>
          <p:cNvSpPr txBox="1"/>
          <p:nvPr/>
        </p:nvSpPr>
        <p:spPr>
          <a:xfrm>
            <a:off x="1409700" y="877855"/>
            <a:ext cx="22767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February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2A0A-7D4C-3C0F-DC70-B2A93550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70" y="721173"/>
            <a:ext cx="1200212" cy="457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106D44-A89A-85D5-B28A-292437D4C56F}"/>
              </a:ext>
            </a:extLst>
          </p:cNvPr>
          <p:cNvSpPr txBox="1"/>
          <p:nvPr/>
        </p:nvSpPr>
        <p:spPr>
          <a:xfrm>
            <a:off x="1789680" y="3627735"/>
            <a:ext cx="55636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“In 2022, the federal government provided farms with $15.6 billion in subsidies, or direct farm program payments.”</a:t>
            </a:r>
            <a:r>
              <a:rPr lang="en-US" sz="2000" b="1" dirty="0">
                <a:solidFill>
                  <a:schemeClr val="bg1"/>
                </a:solidFill>
              </a:rPr>
              <a:t> -- </a:t>
            </a:r>
            <a:r>
              <a:rPr lang="en-US" sz="20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USDA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9774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1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stamps? . . .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3791318"/>
            <a:ext cx="7300912" cy="253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we have so much food, we can’t possibly eat it . . .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(Until just recently we paid business people to use about 40% of our corn to make ethanol for cars.)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93400"/>
      </p:ext>
    </p:extLst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92" y="291679"/>
            <a:ext cx="8802217" cy="6376240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41037" y="6603590"/>
            <a:ext cx="3494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https://www.theguardian.com/food/2019/jan/10/america-cheese-surplus-production-dairy-farmers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3" y="413385"/>
            <a:ext cx="1819275" cy="4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6498"/>
      </p:ext>
    </p:extLst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0" y="992413"/>
            <a:ext cx="1323975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5" y="425445"/>
            <a:ext cx="7897091" cy="6231469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4457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http://www.mprnews.org/story/2015/09https://www.vox.com/science-and-health/2018/6/28/17515188/us-cheese-surplus-billion-pounds19/npr-food-stamps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480" y="700662"/>
            <a:ext cx="972502" cy="5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1672"/>
      </p:ext>
    </p:extLst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3" y="306519"/>
            <a:ext cx="8587528" cy="6232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240" y="5882262"/>
            <a:ext cx="972502" cy="583501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4457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http://www.mprnews.org/story/2015/09https://www.vox.com/science-and-health/2018/6/28/17515188/us-cheese-surplus-billion-pounds19/npr-food-stamps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83552"/>
      </p:ext>
    </p:extLst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1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3791318"/>
            <a:ext cx="7300912" cy="224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we have so much food, we can’t possibly eat it . . .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So, we feed it to our cars . . .</a:t>
            </a:r>
          </a:p>
        </p:txBody>
      </p:sp>
    </p:spTree>
    <p:extLst>
      <p:ext uri="{BB962C8B-B14F-4D97-AF65-F5344CB8AC3E}">
        <p14:creationId xmlns:p14="http://schemas.microsoft.com/office/powerpoint/2010/main" val="38074008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  <a:latin typeface="Arial" charset="0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  <a:latin typeface="Arial" charset="0"/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08370" y="6276204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©2009-2024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  <a:latin typeface="Arial" charset="0"/>
              </a:rPr>
              <a:t>Europa</a:t>
            </a: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and the Bull</a:t>
            </a:r>
            <a:br>
              <a:rPr lang="en-US" sz="1400" dirty="0">
                <a:solidFill>
                  <a:srgbClr val="FFFFFF"/>
                </a:solidFill>
                <a:latin typeface="Arial" charset="0"/>
              </a:rPr>
            </a:br>
            <a:r>
              <a:rPr lang="en-US" sz="1400" dirty="0" err="1">
                <a:solidFill>
                  <a:srgbClr val="FFFFFF"/>
                </a:solidFill>
                <a:latin typeface="Arial" charset="0"/>
              </a:rPr>
              <a:t>Gustave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c.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06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>
                <a:solidFill>
                  <a:schemeClr val="bg1"/>
                </a:solidFill>
              </a:rPr>
              <a:t> comparative </a:t>
            </a:r>
            <a:r>
              <a:rPr lang="en-US" b="1" i="1" dirty="0">
                <a:solidFill>
                  <a:schemeClr val="bg1"/>
                </a:solidFill>
              </a:rPr>
              <a:t>study</a:t>
            </a:r>
            <a:r>
              <a:rPr lang="en-US" b="1" dirty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042" y="864955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2698" y="3933348"/>
            <a:ext cx="6778625" cy="146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45720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>
                <a:solidFill>
                  <a:srgbClr val="000000"/>
                </a:solidFill>
                <a:latin typeface="Arial"/>
              </a:rPr>
              <a:t>scientific </a:t>
            </a:r>
            <a:r>
              <a:rPr lang="en-US" sz="2800" b="1" i="1" kern="0">
                <a:solidFill>
                  <a:srgbClr val="000000"/>
                </a:solidFill>
                <a:latin typeface="Arial"/>
              </a:rPr>
              <a:t>study of the social 	behavior of animals, </a:t>
            </a:r>
            <a:r>
              <a:rPr lang="en-US" sz="2800" b="1" kern="0">
                <a:solidFill>
                  <a:srgbClr val="000000"/>
                </a:solidFill>
                <a:latin typeface="Arial"/>
              </a:rPr>
              <a:t>especially in 	their natural environments</a:t>
            </a:r>
            <a:endParaRPr lang="en-US" sz="2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1688198"/>
            <a:ext cx="7300912" cy="499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Until just recently we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U.S. and state Governments)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business people to use about 40% of our corn to make ethanol for cars, and most states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forced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drivers to use it in their cars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45623"/>
      </p:ext>
    </p:extLst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1" y="547658"/>
            <a:ext cx="8686800" cy="5817307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12717" y="6603590"/>
            <a:ext cx="273664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https://www.agmrc.org/media/cms/article_1_picture_74EA1A08B9D90.png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18983169">
            <a:off x="4472657" y="5563845"/>
            <a:ext cx="1552828" cy="51816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86676"/>
      </p:ext>
    </p:extLst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0" y="985520"/>
            <a:ext cx="8997212" cy="48971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995564">
            <a:off x="7368256" y="2851125"/>
            <a:ext cx="1552828" cy="518160"/>
          </a:xfrm>
          <a:prstGeom prst="rightArrow">
            <a:avLst/>
          </a:prstGeom>
          <a:solidFill>
            <a:srgbClr val="FABD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3844"/>
      </p:ext>
    </p:extLst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0" y="985520"/>
            <a:ext cx="8997212" cy="48971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995564">
            <a:off x="7368256" y="2851125"/>
            <a:ext cx="1552828" cy="518160"/>
          </a:xfrm>
          <a:prstGeom prst="rightArrow">
            <a:avLst/>
          </a:prstGeom>
          <a:solidFill>
            <a:srgbClr val="FABD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70B8D-D89B-20FE-5002-7A8C6A3971F9}"/>
              </a:ext>
            </a:extLst>
          </p:cNvPr>
          <p:cNvSpPr txBox="1"/>
          <p:nvPr/>
        </p:nvSpPr>
        <p:spPr>
          <a:xfrm>
            <a:off x="1421300" y="1633835"/>
            <a:ext cx="6542638" cy="43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b="1" dirty="0"/>
          </a:p>
          <a:p>
            <a:pPr algn="ctr">
              <a:lnSpc>
                <a:spcPct val="150000"/>
              </a:lnSpc>
            </a:pPr>
            <a:r>
              <a:rPr lang="en-US" sz="3600" b="1" dirty="0"/>
              <a:t>“The USDA currently predicts 5.3 billion bushels of corn will go to ethanol production for 2023-’24.”</a:t>
            </a:r>
          </a:p>
          <a:p>
            <a:pPr algn="ctr">
              <a:lnSpc>
                <a:spcPct val="150000"/>
              </a:lnSpc>
            </a:pPr>
            <a:r>
              <a:rPr lang="en-US" sz="2000" b="1" dirty="0"/>
              <a:t> -- </a:t>
            </a:r>
            <a:r>
              <a:rPr lang="en-US" sz="2000" b="1" i="1" dirty="0">
                <a:hlinkClick r:id="rId3"/>
              </a:rPr>
              <a:t>Ethanol</a:t>
            </a:r>
            <a:r>
              <a:rPr lang="en-US" sz="2000" b="1" dirty="0"/>
              <a:t> 12 October 2023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C6671-E254-12DD-712F-5D21FA07A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319" y="1873239"/>
            <a:ext cx="1181161" cy="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5633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92706" y="2450198"/>
            <a:ext cx="7558813" cy="384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Around the world folks argue that the current practice is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exactly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opposite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good food, environmental,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health policy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74216"/>
      </p:ext>
    </p:extLst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52"/>
            <a:ext cx="7300912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annibalism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Anthropophagy)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7F372-51A6-4A73-B9B8-193822CC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0" y="539174"/>
            <a:ext cx="7772400" cy="5779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B5752-361B-40FF-A0EA-13074A713866}"/>
              </a:ext>
            </a:extLst>
          </p:cNvPr>
          <p:cNvSpPr txBox="1"/>
          <p:nvPr/>
        </p:nvSpPr>
        <p:spPr>
          <a:xfrm>
            <a:off x="1236847" y="6613979"/>
            <a:ext cx="667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https://www.nytimes.com/2020/12/07/arts/design/Ouroboros-Steak-design-museum.html?referringSource=articleShare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BC79-F6C0-422D-979B-4318F93DE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5" y="693175"/>
            <a:ext cx="1905000" cy="276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032877-BBEA-44A2-ADE8-7840D8BF81F4}"/>
              </a:ext>
            </a:extLst>
          </p:cNvPr>
          <p:cNvSpPr txBox="1"/>
          <p:nvPr/>
        </p:nvSpPr>
        <p:spPr>
          <a:xfrm>
            <a:off x="626040" y="967684"/>
            <a:ext cx="159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7 Dec. 2020</a:t>
            </a:r>
          </a:p>
        </p:txBody>
      </p:sp>
    </p:spTree>
    <p:extLst>
      <p:ext uri="{BB962C8B-B14F-4D97-AF65-F5344CB8AC3E}">
        <p14:creationId xmlns:p14="http://schemas.microsoft.com/office/powerpoint/2010/main" val="21856097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C0F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4751488F-9718-0C1C-FFB5-EB04C16A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027" y="0"/>
            <a:ext cx="1029101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395B2-CC42-09A9-FDFF-80C611E5EB4A}"/>
              </a:ext>
            </a:extLst>
          </p:cNvPr>
          <p:cNvSpPr txBox="1"/>
          <p:nvPr/>
        </p:nvSpPr>
        <p:spPr>
          <a:xfrm>
            <a:off x="741577" y="4564360"/>
            <a:ext cx="7661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Timothée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Chalamet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an Angsty Teen Cannibal in the First Teaser for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Bones and All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D0DB6F3-5BE8-63D5-56B1-B4E7AAC1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978" y="6517667"/>
            <a:ext cx="4822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https://www.vogue.com/article/bones-and-all-everything-you-need-to-know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FAAD9-609D-4106-AF00-2A752F7B9661}"/>
              </a:ext>
            </a:extLst>
          </p:cNvPr>
          <p:cNvSpPr txBox="1"/>
          <p:nvPr/>
        </p:nvSpPr>
        <p:spPr>
          <a:xfrm>
            <a:off x="7869452" y="35464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C0F1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VOGUE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0F1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68488"/>
      </p:ext>
    </p:extLst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1300"/>
            <a:ext cx="9129275" cy="629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https://www.vox.com/2015/2/17/8052239/cannibalism-surprising-facts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" y="6171168"/>
            <a:ext cx="623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engraving depicting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Tupi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DeAgostini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Getty Images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44277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981200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/>
          </a:p>
          <a:p>
            <a:pPr lvl="1" indent="-228600" eaLnBrk="1" hangingPunct="1"/>
            <a:r>
              <a:rPr lang="en-US" b="1"/>
              <a:t>  scientific study of the social   	behavior of</a:t>
            </a:r>
            <a:r>
              <a:rPr lang="en-US" b="1" i="1"/>
              <a:t> primates, </a:t>
            </a:r>
            <a:r>
              <a:rPr lang="en-US" b="1"/>
              <a:t>especially 	(non-human primates) apes and 	monkeys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78" y="347871"/>
            <a:ext cx="7063242" cy="6111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https://www.cnsnews.com/commentary/john-horvat-ii/uk-professors-attempt-mainstream-cannibalism-normal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0" y="971550"/>
            <a:ext cx="2882900" cy="43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898" y="3192462"/>
            <a:ext cx="4570515" cy="3132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050" y="5620439"/>
            <a:ext cx="20383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81422"/>
      </p:ext>
    </p:extLst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09538"/>
            <a:ext cx="6309859" cy="6364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68" y="744310"/>
            <a:ext cx="2051503" cy="451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https://www.theguardian.com/world/2019/jun/13/briton-mails-severed-toes-to-canada-for-use-in-notorious-cocktail?CMP=Share_iOSApp_Other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8196" y="9555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June 2019</a:t>
            </a:r>
          </a:p>
        </p:txBody>
      </p:sp>
    </p:spTree>
    <p:extLst>
      <p:ext uri="{BB962C8B-B14F-4D97-AF65-F5344CB8AC3E}">
        <p14:creationId xmlns:p14="http://schemas.microsoft.com/office/powerpoint/2010/main" val="538729028"/>
      </p:ext>
    </p:extLst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09538"/>
            <a:ext cx="6309859" cy="6364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68" y="744310"/>
            <a:ext cx="2051503" cy="451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https://www.theguardian.com/world/2019/jun/13/briton-mails-severed-toes-to-canada-for-use-in-notorious-cocktail?CMP=Share_iOSApp_Other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8196" y="9555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June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156" y="1783896"/>
            <a:ext cx="65055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3106"/>
      </p:ext>
    </p:extLst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https://www.aol.com/article/2016/06/29/places-where-modern-day-cannibalism-still-exists/21421203/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323850"/>
            <a:ext cx="6562725" cy="6210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0637" y="12603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29 June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168" y="534307"/>
            <a:ext cx="6667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4872"/>
      </p:ext>
    </p:extLst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51" y="413896"/>
            <a:ext cx="3840480" cy="57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38607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Cambridge University Press, 1986</a:t>
            </a:r>
          </a:p>
        </p:txBody>
      </p:sp>
    </p:spTree>
    <p:extLst>
      <p:ext uri="{BB962C8B-B14F-4D97-AF65-F5344CB8AC3E}">
        <p14:creationId xmlns:p14="http://schemas.microsoft.com/office/powerpoint/2010/main" val="2548220973"/>
      </p:ext>
    </p:extLst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5" y="446089"/>
            <a:ext cx="529520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5348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http://www.bbc.com/news/world-africa-41072524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7603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700213"/>
            <a:ext cx="8229600" cy="414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5348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http://www.d.umn.edu/cla/faculty/troufs/anthfood/afcannibalism.html#title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39830"/>
      </p:ext>
    </p:extLst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450665"/>
      </p:ext>
    </p:extLst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62000"/>
            <a:ext cx="5505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5119" y="65523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http://www.theguardian.com/science/2015/jun/10/brains-helped-papua-new-guinea-tribe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19" y="1487943"/>
            <a:ext cx="2552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4635" y="1908796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June 2015</a:t>
            </a:r>
          </a:p>
        </p:txBody>
      </p:sp>
    </p:spTree>
    <p:extLst>
      <p:ext uri="{BB962C8B-B14F-4D97-AF65-F5344CB8AC3E}">
        <p14:creationId xmlns:p14="http://schemas.microsoft.com/office/powerpoint/2010/main" val="1700594634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Text Box 2"/>
          <p:cNvSpPr txBox="1">
            <a:spLocks noChangeArrowheads="1"/>
          </p:cNvSpPr>
          <p:nvPr/>
        </p:nvSpPr>
        <p:spPr bwMode="auto">
          <a:xfrm>
            <a:off x="1787531" y="6578641"/>
            <a:ext cx="55700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http://english.pravda.ru/science/19/94/377/14863_cannibalism.html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97710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1952625"/>
            <a:ext cx="7162800" cy="459105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1257300" algn="l"/>
              </a:tabLst>
            </a:pPr>
            <a:r>
              <a:rPr lang="en-US" sz="4000" b="1" dirty="0"/>
              <a:t> “primatologist”</a:t>
            </a:r>
          </a:p>
          <a:p>
            <a:pPr marL="0" indent="0" eaLnBrk="1" hangingPunct="1">
              <a:lnSpc>
                <a:spcPct val="40000"/>
              </a:lnSpc>
              <a:tabLst>
                <a:tab pos="1257300" algn="l"/>
              </a:tabLst>
            </a:pPr>
            <a:endParaRPr lang="en-US" sz="4000" b="1" dirty="0"/>
          </a:p>
          <a:p>
            <a:pPr marL="800100" lvl="1" indent="-342900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/>
              <a:t>usually refers to one who studies the behavior and social lives of chimpanzees, gorillas, orangutans, monkeys, etc.</a:t>
            </a:r>
          </a:p>
          <a:p>
            <a:pPr marL="800100" lvl="1" indent="-342900" eaLnBrk="1" hangingPunct="1">
              <a:lnSpc>
                <a:spcPct val="50000"/>
              </a:lnSpc>
              <a:tabLst>
                <a:tab pos="1257300" algn="l"/>
              </a:tabLst>
            </a:pPr>
            <a:endParaRPr lang="en-US" b="1" dirty="0"/>
          </a:p>
          <a:p>
            <a:pPr marL="1371600" lvl="3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/>
              <a:t>e.g., Jane </a:t>
            </a:r>
            <a:r>
              <a:rPr lang="en-US" b="1" dirty="0" err="1"/>
              <a:t>Goodall</a:t>
            </a:r>
            <a:r>
              <a:rPr lang="en-US" b="1" dirty="0"/>
              <a:t>, Diane </a:t>
            </a:r>
            <a:r>
              <a:rPr lang="en-US" b="1" dirty="0" err="1"/>
              <a:t>Fossy</a:t>
            </a:r>
            <a:endParaRPr lang="en-US" b="1" dirty="0"/>
          </a:p>
          <a:p>
            <a:pPr marL="1371600" lvl="3" eaLnBrk="1" hangingPunct="1">
              <a:lnSpc>
                <a:spcPct val="130000"/>
              </a:lnSpc>
              <a:buFontTx/>
              <a:buNone/>
              <a:tabLst>
                <a:tab pos="1257300" algn="l"/>
              </a:tabLst>
            </a:pPr>
            <a:r>
              <a:rPr lang="en-US" b="1" dirty="0"/>
              <a:t>		</a:t>
            </a:r>
            <a:r>
              <a:rPr lang="en-US" b="1" dirty="0" err="1"/>
              <a:t>Birute</a:t>
            </a:r>
            <a:r>
              <a:rPr lang="en-US" b="1" dirty="0"/>
              <a:t> </a:t>
            </a:r>
            <a:r>
              <a:rPr lang="en-US" b="1" dirty="0" err="1"/>
              <a:t>Galdikas-Brindamour</a:t>
            </a:r>
            <a:endParaRPr lang="en-US" b="1" dirty="0"/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621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5775" y="458299"/>
            <a:ext cx="8172450" cy="89255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Cannibalism from an Anthropological viewpoint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Felipe Fernández-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Armesto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26928"/>
      </p:ext>
    </p:extLst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62" y="447681"/>
            <a:ext cx="473795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97006" y="6549572"/>
            <a:ext cx="63161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http://www.bbc.com/news/science-environment-40886748?ocid=global_bbccom_email_10082017_top+news+stories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659"/>
      </p:ext>
    </p:extLst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9535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i="0" dirty="0">
                <a:solidFill>
                  <a:srgbClr val="BADDE1"/>
                </a:solidFill>
              </a:rPr>
              <a:t>cannibalism</a:t>
            </a:r>
            <a:endParaRPr lang="en-US" sz="4800" b="1" dirty="0">
              <a:solidFill>
                <a:srgbClr val="BADDE1"/>
              </a:solidFill>
            </a:endParaRPr>
          </a:p>
        </p:txBody>
      </p:sp>
      <p:sp>
        <p:nvSpPr>
          <p:cNvPr id="1166338" name="Text Box 3"/>
          <p:cNvSpPr txBox="1">
            <a:spLocks noChangeArrowheads="1"/>
          </p:cNvSpPr>
          <p:nvPr/>
        </p:nvSpPr>
        <p:spPr bwMode="auto">
          <a:xfrm>
            <a:off x="914400" y="3429000"/>
            <a:ext cx="7315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Bones Offer Evidence of a Neanderthal - Eat - Neanderthal World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”</a:t>
            </a: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Char char="•"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78 fragments from 6 skeletons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100,000 ybp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30 September 1999</a:t>
            </a:r>
          </a:p>
        </p:txBody>
      </p:sp>
      <p:sp>
        <p:nvSpPr>
          <p:cNvPr id="1166339" name="Text Box 4"/>
          <p:cNvSpPr txBox="1">
            <a:spLocks noChangeArrowheads="1"/>
          </p:cNvSpPr>
          <p:nvPr/>
        </p:nvSpPr>
        <p:spPr bwMode="auto">
          <a:xfrm>
            <a:off x="457201" y="2525713"/>
            <a:ext cx="8210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Moula-Gercy, France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06517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2543612" y="6389918"/>
            <a:ext cx="40446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http://dsc.discovery.com/news/2008/02/27/neanderthal-cannibalism.html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287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3275"/>
            <a:ext cx="7589838" cy="5292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219067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Text Box 2"/>
          <p:cNvSpPr txBox="1">
            <a:spLocks noChangeArrowheads="1"/>
          </p:cNvSpPr>
          <p:nvPr/>
        </p:nvSpPr>
        <p:spPr bwMode="auto">
          <a:xfrm>
            <a:off x="2354924" y="6389918"/>
            <a:ext cx="44438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http://news.nationalgeographic.com/news/2008/06/080604-human-sacrifice.html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318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96917"/>
            <a:ext cx="7772400" cy="54752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197702"/>
      </p:ext>
    </p:extLst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32922"/>
            <a:ext cx="57626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79032" y="6564086"/>
            <a:ext cx="31582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http://www.bbc.com/news/entertainment-arts-39329561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81345"/>
      </p:ext>
    </p:extLst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6_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95367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26_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05242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24679" y="175370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“survival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017163"/>
      </p:ext>
    </p:extLst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8" name="Text Box 4"/>
          <p:cNvSpPr txBox="1">
            <a:spLocks noChangeArrowheads="1"/>
          </p:cNvSpPr>
          <p:nvPr/>
        </p:nvSpPr>
        <p:spPr bwMode="auto">
          <a:xfrm>
            <a:off x="790186" y="2552701"/>
            <a:ext cx="34551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Stephen King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“Survivor Type”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1985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83429" name="Picture 5" descr="C:\www\anth1604\images_temp\Skeleton_Cr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8" y="685800"/>
            <a:ext cx="3235325" cy="542925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781529" y="508745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“survival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94613"/>
      </p:ext>
    </p:extLst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800829" y="392540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“gustatory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0254"/>
      </p:ext>
    </p:extLst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81151" y="3715852"/>
            <a:ext cx="474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“ritual 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649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891" y="437238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3585" y="6237517"/>
            <a:ext cx="3004476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Grand Central Publishing, 2006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3" y="4886588"/>
            <a:ext cx="77724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Jane Goodall is the most famous primatologist of all time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4"/>
            <a:ext cx="7300912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17448" y="4499658"/>
            <a:ext cx="5685852" cy="200054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 Aztecs must sacrifice and eat humans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order to please the gods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order that the gods allow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sun to rise each day,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that the world doesn’t end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1151" y="3715852"/>
            <a:ext cx="474345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“ritual 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33593"/>
      </p:ext>
    </p:extLst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how about other forms of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5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 cuisine . . .?</a:t>
            </a:r>
          </a:p>
        </p:txBody>
      </p:sp>
    </p:spTree>
    <p:extLst>
      <p:ext uri="{BB962C8B-B14F-4D97-AF65-F5344CB8AC3E}">
        <p14:creationId xmlns:p14="http://schemas.microsoft.com/office/powerpoint/2010/main" val="3334004895"/>
      </p:ext>
    </p:extLst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C7034F5-D5B2-49E3-AA38-798A0330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79" y="-2886"/>
            <a:ext cx="7543800" cy="688781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38A91668-B9A0-469B-B509-87A7AD17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37" y="181140"/>
            <a:ext cx="6400800" cy="17416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372B20-B262-4596-BCF3-B45FF7B1B176}"/>
              </a:ext>
            </a:extLst>
          </p:cNvPr>
          <p:cNvSpPr/>
          <p:nvPr/>
        </p:nvSpPr>
        <p:spPr>
          <a:xfrm>
            <a:off x="6164755" y="1118448"/>
            <a:ext cx="148790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12128-3EB0-4DA6-A005-3A604EA00AEA}"/>
              </a:ext>
            </a:extLst>
          </p:cNvPr>
          <p:cNvSpPr txBox="1"/>
          <p:nvPr/>
        </p:nvSpPr>
        <p:spPr>
          <a:xfrm>
            <a:off x="770018" y="5998227"/>
            <a:ext cx="76685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8BF8B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wild boar carnitas was made from a recipe by Texas-based chef and hunter Jesse Griffiths. Feral hogs are one of the destructive invasive species increasingly appearing on high-end restaurant menus.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CC3529A-1F7C-41DA-B34C-37A82BE1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992" y="6625046"/>
            <a:ext cx="540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4691EE-6334-44AB-9C2E-122D6BDEA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84" y="737496"/>
            <a:ext cx="1269841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5236"/>
      </p:ext>
    </p:extLst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8" y="724421"/>
            <a:ext cx="7907682" cy="595402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09992" y="6625046"/>
            <a:ext cx="540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8242" y="128345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 December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20" y="244956"/>
            <a:ext cx="833120" cy="3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6535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72" y="420492"/>
            <a:ext cx="6505054" cy="6118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766" y="1339077"/>
            <a:ext cx="2270760" cy="4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1961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" y="-378737"/>
            <a:ext cx="9177409" cy="7061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251" y="4270075"/>
            <a:ext cx="694401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buntings)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were said to 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French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president François Mitterrand’s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favorite dish.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01658"/>
      </p:ext>
    </p:extLst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" y="-378737"/>
            <a:ext cx="9177409" cy="7061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251" y="4270075"/>
            <a:ext cx="694401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buntings)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were said to 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French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president François Mitterrand’s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favorite dish.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88" y="2494047"/>
            <a:ext cx="7536788" cy="39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7435"/>
      </p:ext>
    </p:extLst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0" y="2463578"/>
            <a:ext cx="8229600" cy="206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528" y="5536355"/>
            <a:ext cx="87247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Geographic Video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http://video.nationalgeographic.com/video/skorea-liveoctopus-pp?source=relatedvideo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21544" y="1879794"/>
            <a:ext cx="7300912" cy="56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for example,</a:t>
            </a:r>
          </a:p>
        </p:txBody>
      </p:sp>
      <p:sp>
        <p:nvSpPr>
          <p:cNvPr id="5" name="Rectangle 4"/>
          <p:cNvSpPr/>
          <p:nvPr/>
        </p:nvSpPr>
        <p:spPr>
          <a:xfrm>
            <a:off x="722053" y="4489826"/>
            <a:ext cx="7723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watch this short video . . 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70921"/>
      </p:ext>
    </p:extLst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786763"/>
            <a:ext cx="6778625" cy="17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“extreme” treats include things like . . 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53774"/>
      </p:ext>
    </p:extLst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1204"/>
            <a:ext cx="8229600" cy="599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934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34" y="212512"/>
            <a:ext cx="684139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793" y="5699372"/>
            <a:ext cx="77724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Jane Goodall was born in April 1934 in Hampstead, London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3" y="800117"/>
            <a:ext cx="1269841" cy="380952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654319" y="4286323"/>
            <a:ext cx="3874779" cy="13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The 2016 film premiered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on the National Geographic Channel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in 171 countries and 44 languages.</a:t>
            </a:r>
          </a:p>
          <a:p>
            <a:pPr algn="ctr">
              <a:lnSpc>
                <a:spcPct val="150000"/>
              </a:lnSpc>
            </a:pPr>
            <a:r>
              <a:rPr lang="en-US" sz="1050" dirty="0">
                <a:solidFill>
                  <a:srgbClr val="FFFFFF"/>
                </a:solidFill>
                <a:latin typeface="Verdana" pitchFamily="34" charset="0"/>
              </a:rPr>
              <a:t>(21 January 2016) </a:t>
            </a:r>
          </a:p>
        </p:txBody>
      </p:sp>
    </p:spTree>
    <p:extLst>
      <p:ext uri="{BB962C8B-B14F-4D97-AF65-F5344CB8AC3E}">
        <p14:creationId xmlns:p14="http://schemas.microsoft.com/office/powerpoint/2010/main" val="1050374126"/>
      </p:ext>
    </p:extLst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647700"/>
            <a:ext cx="8229600" cy="56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138810"/>
      </p:ext>
    </p:extLst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9" y="680289"/>
            <a:ext cx="8229600" cy="56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9271"/>
      </p:ext>
    </p:extLst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" y="657904"/>
            <a:ext cx="8229600" cy="57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0335"/>
      </p:ext>
    </p:extLst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63484"/>
            <a:ext cx="8229600" cy="57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91564"/>
      </p:ext>
    </p:extLst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3105"/>
            <a:ext cx="8229600" cy="56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7671"/>
      </p:ext>
    </p:extLst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https://www.livescience.com/63831-squirrel-brains-rare-disorder-creutzfeldt-jakob-disease.html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371475"/>
            <a:ext cx="5753100" cy="6115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456" y="1156053"/>
            <a:ext cx="1724662" cy="307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3506" y="1507314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July 2019</a:t>
            </a:r>
          </a:p>
        </p:txBody>
      </p:sp>
    </p:spTree>
    <p:extLst>
      <p:ext uri="{BB962C8B-B14F-4D97-AF65-F5344CB8AC3E}">
        <p14:creationId xmlns:p14="http://schemas.microsoft.com/office/powerpoint/2010/main" val="2511843115"/>
      </p:ext>
    </p:extLst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How about</a:t>
            </a:r>
            <a:r>
              <a:rPr lang="en-US" sz="4400" b="1" dirty="0"/>
              <a:t>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472433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85115"/>
            <a:ext cx="5867400" cy="632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5667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https://people.com/pets/how-to-stop-yulin-dog-meat-festival/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2093912"/>
            <a:ext cx="11049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4121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“primates” include</a:t>
            </a:r>
          </a:p>
          <a:p>
            <a:pPr marL="0" indent="0" eaLnBrk="1" hangingPunct="1">
              <a:lnSpc>
                <a:spcPct val="70000"/>
              </a:lnSpc>
            </a:pPr>
            <a:endParaRPr lang="en-US" sz="2800" b="1" dirty="0"/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</a:t>
            </a:r>
            <a:r>
              <a:rPr lang="en-US" sz="2800" b="1" dirty="0" err="1"/>
              <a:t>prosimians</a:t>
            </a:r>
            <a:r>
              <a:rPr lang="en-US" sz="2800" b="1" dirty="0"/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monkeys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apes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</a:t>
            </a:r>
            <a:r>
              <a:rPr lang="en-US" sz="2800" b="1" i="1" dirty="0"/>
              <a:t>and also humans</a:t>
            </a: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85115"/>
            <a:ext cx="5867400" cy="632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5667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https://people.com/pets/how-to-stop-yulin-dog-meat-festival/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2093912"/>
            <a:ext cx="1104900" cy="638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360" y="441236"/>
            <a:ext cx="7178040" cy="3354765"/>
          </a:xfrm>
          <a:prstGeom prst="rect">
            <a:avLst/>
          </a:prstGeom>
          <a:solidFill>
            <a:srgbClr val="FFC000"/>
          </a:solidFill>
          <a:ln w="76200">
            <a:solidFill>
              <a:srgbClr val="9C0001"/>
            </a:solidFill>
          </a:ln>
        </p:spPr>
        <p:txBody>
          <a:bodyPr wrap="square" lIns="457200" tIns="457200" rIns="457200" bIns="4572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estimated 10,000 pets are killed each year.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Chinese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Yulin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Meat Festival is not endorsed by the local government but it is also not illegal. </a:t>
            </a:r>
          </a:p>
        </p:txBody>
      </p:sp>
    </p:spTree>
    <p:extLst>
      <p:ext uri="{BB962C8B-B14F-4D97-AF65-F5344CB8AC3E}">
        <p14:creationId xmlns:p14="http://schemas.microsoft.com/office/powerpoint/2010/main" val="102328269"/>
      </p:ext>
    </p:extLst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C599D340-1EBD-4151-8EA3-CD9E7E22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2" y="152595"/>
            <a:ext cx="8686800" cy="6231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4E2CA-CBB4-4FB8-B300-CBC86DEDD5FB}"/>
              </a:ext>
            </a:extLst>
          </p:cNvPr>
          <p:cNvSpPr txBox="1"/>
          <p:nvPr/>
        </p:nvSpPr>
        <p:spPr>
          <a:xfrm>
            <a:off x="2286004" y="659583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https://www.bbc.com/news/av/world-asia-53514915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4D6AD-216E-45CE-900F-8BF0657B5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46" y="400251"/>
            <a:ext cx="12700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DD80D-D3B8-4E0A-B790-C898AB77C7E8}"/>
              </a:ext>
            </a:extLst>
          </p:cNvPr>
          <p:cNvSpPr txBox="1"/>
          <p:nvPr/>
        </p:nvSpPr>
        <p:spPr>
          <a:xfrm>
            <a:off x="7336856" y="1101716"/>
            <a:ext cx="153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25 July 2020</a:t>
            </a:r>
          </a:p>
        </p:txBody>
      </p:sp>
    </p:spTree>
    <p:extLst>
      <p:ext uri="{BB962C8B-B14F-4D97-AF65-F5344CB8AC3E}">
        <p14:creationId xmlns:p14="http://schemas.microsoft.com/office/powerpoint/2010/main" val="304058200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8901"/>
      </p:ext>
    </p:extLst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0A5AE-CBF8-4828-AFD7-28CD7C15CBC7}"/>
              </a:ext>
            </a:extLst>
          </p:cNvPr>
          <p:cNvSpPr txBox="1"/>
          <p:nvPr/>
        </p:nvSpPr>
        <p:spPr>
          <a:xfrm>
            <a:off x="5397398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grass, horse, outdoor, field&#10;&#10;Description automatically generated">
            <a:extLst>
              <a:ext uri="{FF2B5EF4-FFF2-40B4-BE49-F238E27FC236}">
                <a16:creationId xmlns:a16="http://schemas.microsoft.com/office/drawing/2014/main" id="{A45A71FC-D638-4669-8C99-F144A03B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" y="3068406"/>
            <a:ext cx="5486400" cy="3089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EABE45-9823-4B42-AE41-53B5E01BFA26}"/>
              </a:ext>
            </a:extLst>
          </p:cNvPr>
          <p:cNvSpPr txBox="1"/>
          <p:nvPr/>
        </p:nvSpPr>
        <p:spPr>
          <a:xfrm>
            <a:off x="3580293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Source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73920"/>
      </p:ext>
    </p:extLst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ece of meat on a plate&#10;&#10;Description automatically generated with low confidence">
            <a:extLst>
              <a:ext uri="{FF2B5EF4-FFF2-40B4-BE49-F238E27FC236}">
                <a16:creationId xmlns:a16="http://schemas.microsoft.com/office/drawing/2014/main" id="{09BB435D-5CD0-48F1-B479-B0DE2006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5" y="2052496"/>
            <a:ext cx="5486400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0A5AE-CBF8-4828-AFD7-28CD7C15CBC7}"/>
              </a:ext>
            </a:extLst>
          </p:cNvPr>
          <p:cNvSpPr txBox="1"/>
          <p:nvPr/>
        </p:nvSpPr>
        <p:spPr>
          <a:xfrm>
            <a:off x="5397398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82659"/>
      </p:ext>
    </p:extLst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13CD2-6FF1-810E-C03A-C46E1465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49" y="408277"/>
            <a:ext cx="6858000" cy="6146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B43AA-4032-E303-2434-1859AF311FE7}"/>
              </a:ext>
            </a:extLst>
          </p:cNvPr>
          <p:cNvSpPr txBox="1"/>
          <p:nvPr/>
        </p:nvSpPr>
        <p:spPr>
          <a:xfrm>
            <a:off x="886139" y="6511281"/>
            <a:ext cx="7369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https://www.theatlantic.com/technology/archive/2017/06/horse-meat/529665/?utm_source=email&amp;utm_medium=social&amp;utm_campaign=share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C9DB5-9985-954E-4986-385483BA0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76" y="403219"/>
            <a:ext cx="18288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8D001-EB14-2ADE-EE2B-117EEE31962E}"/>
              </a:ext>
            </a:extLst>
          </p:cNvPr>
          <p:cNvSpPr txBox="1"/>
          <p:nvPr/>
        </p:nvSpPr>
        <p:spPr>
          <a:xfrm>
            <a:off x="2272309" y="22918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June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125746"/>
      </p:ext>
    </p:extLst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3" y="513398"/>
            <a:ext cx="8933815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96925"/>
      </p:ext>
    </p:extLst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59"/>
            <a:ext cx="6778625" cy="448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 about eating horses cause big concern in Europe.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People in some countries eat horses, some do not.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645007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" y="446316"/>
            <a:ext cx="8229600" cy="59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05096" y="6576213"/>
            <a:ext cx="73099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http://news.nationalgeographic.com/news/2013/13/130212-horse-meat-beef-scandal-food-france-england-europe-science-taboo-horsemeat/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6" name="Picture 4" descr="Image result for logo &quot;national geographic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90" y="102880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44141"/>
      </p:ext>
    </p:extLst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3" y="518160"/>
            <a:ext cx="8933815" cy="59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06800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>
              <a:defRPr/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“primates”</a:t>
            </a:r>
          </a:p>
          <a:p>
            <a:pPr marL="0" indent="0" eaLnBrk="1" hangingPunct="1">
              <a:lnSpc>
                <a:spcPct val="70000"/>
              </a:lnSpc>
              <a:defRPr/>
            </a:pPr>
            <a:endParaRPr lang="en-US" sz="28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</a:rPr>
              <a:t>prosimians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monkeys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apes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/>
              <a:t> </a:t>
            </a:r>
            <a:r>
              <a:rPr lang="en-US" sz="2800" b="1" i="1" dirty="0"/>
              <a:t>and also humans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3360" y="2863334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solidFill>
                  <a:srgbClr val="BADDE1"/>
                </a:solidFill>
                <a:latin typeface="Arial"/>
              </a:rPr>
              <a:t>include</a:t>
            </a:r>
            <a:endParaRPr lang="en-US" dirty="0">
              <a:solidFill>
                <a:srgbClr val="BADDE1"/>
              </a:solidFill>
            </a:endParaRPr>
          </a:p>
        </p:txBody>
      </p:sp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404813"/>
            <a:ext cx="63912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53654"/>
      </p:ext>
    </p:extLst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E806A00-77FF-48AC-AF0D-191F3FEC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44" y="177741"/>
            <a:ext cx="7315200" cy="642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7B949-36B4-438B-8F80-6A1D00BD815F}"/>
              </a:ext>
            </a:extLst>
          </p:cNvPr>
          <p:cNvSpPr txBox="1"/>
          <p:nvPr/>
        </p:nvSpPr>
        <p:spPr>
          <a:xfrm>
            <a:off x="1583549" y="6612881"/>
            <a:ext cx="59385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https://www.foodnavigator.com/Article/2020/05/12/Beef-fraud-Counterfeit-products-the-biggest-threat-to-supply-chain#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2156740-8DAE-43A7-9273-0378A197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410" y="891022"/>
            <a:ext cx="1749324" cy="590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D1FDE-2FB0-461A-9FA6-8282F49E1A59}"/>
              </a:ext>
            </a:extLst>
          </p:cNvPr>
          <p:cNvSpPr txBox="1"/>
          <p:nvPr/>
        </p:nvSpPr>
        <p:spPr>
          <a:xfrm>
            <a:off x="2960761" y="1173111"/>
            <a:ext cx="18711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 May 2020</a:t>
            </a:r>
          </a:p>
        </p:txBody>
      </p:sp>
    </p:spTree>
    <p:extLst>
      <p:ext uri="{BB962C8B-B14F-4D97-AF65-F5344CB8AC3E}">
        <p14:creationId xmlns:p14="http://schemas.microsoft.com/office/powerpoint/2010/main" val="380921309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4" y="439741"/>
            <a:ext cx="605536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2" y="443812"/>
            <a:ext cx="1270000" cy="609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http://www.bbc.com/news/world-europe-40624073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67431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66826"/>
            <a:ext cx="8229600" cy="485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8480" y="1767941"/>
            <a:ext cx="3009914" cy="56188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29 August 2013</a:t>
            </a:r>
          </a:p>
        </p:txBody>
      </p:sp>
    </p:spTree>
    <p:extLst>
      <p:ext uri="{BB962C8B-B14F-4D97-AF65-F5344CB8AC3E}">
        <p14:creationId xmlns:p14="http://schemas.microsoft.com/office/powerpoint/2010/main" val="2534433141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C1B05-8878-8F8D-A8E9-C6A26DDF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1" y="605325"/>
            <a:ext cx="6400800" cy="6080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6DCDC-63E0-2E2F-C68A-9B082E7C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588" y="250817"/>
            <a:ext cx="4572000" cy="331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A51A5-9F7B-92ED-1E8F-C8929CE9FB86}"/>
              </a:ext>
            </a:extLst>
          </p:cNvPr>
          <p:cNvSpPr txBox="1"/>
          <p:nvPr/>
        </p:nvSpPr>
        <p:spPr>
          <a:xfrm>
            <a:off x="1308101" y="6562081"/>
            <a:ext cx="65442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https://www.irishtimes.com/opinion/2023/01/12/irish-horsemeat-scandal-changed-the-way-europe-looks-at-food-safety/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346CF-5830-8C4C-D226-7A1C31728DD9}"/>
              </a:ext>
            </a:extLst>
          </p:cNvPr>
          <p:cNvSpPr txBox="1"/>
          <p:nvPr/>
        </p:nvSpPr>
        <p:spPr>
          <a:xfrm>
            <a:off x="1322460" y="2430411"/>
            <a:ext cx="19922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 January 2023</a:t>
            </a:r>
          </a:p>
        </p:txBody>
      </p:sp>
    </p:spTree>
    <p:extLst>
      <p:ext uri="{BB962C8B-B14F-4D97-AF65-F5344CB8AC3E}">
        <p14:creationId xmlns:p14="http://schemas.microsoft.com/office/powerpoint/2010/main" val="192021800"/>
      </p:ext>
    </p:extLst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43" y="207069"/>
            <a:ext cx="409189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139193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6" y="393702"/>
            <a:ext cx="8229600" cy="60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7662" y="6566478"/>
            <a:ext cx="5058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http://www.mprnews.org/story/2014/01/17/politics/congress-blocks-slaughtering-horses-for-meat-in-us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790383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32468" y="6400841"/>
            <a:ext cx="6421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http://www.gastronomica.org/gastro/pages/sample3.2.html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4" y="952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31549" y="2129752"/>
            <a:ext cx="5762625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 how about eating gorilla?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14360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http://www.bbc.com/news/uk-england-oxfordshire-33782249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669702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about baiting, then killing Cecil the Lion to hang his stuffed head on the wall?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19123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http://www.bbc.com/news/uk-england-oxfordshire-33782249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263310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Cecil was a well-known tourist attraction in Zimbabwe and was shot by dentist Walter Palmer from Minnesota, USA.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202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35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36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37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38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39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40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41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1642" name="Text Box 13"/>
          <p:cNvSpPr txBox="1">
            <a:spLocks noChangeArrowheads="1"/>
          </p:cNvSpPr>
          <p:nvPr/>
        </p:nvSpPr>
        <p:spPr bwMode="auto">
          <a:xfrm>
            <a:off x="2579688" y="6329367"/>
            <a:ext cx="39480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www.d.umn.edu/cla/faculty/troufs/anth1602/pcprim.html</a:t>
            </a:r>
          </a:p>
        </p:txBody>
      </p:sp>
      <p:pic>
        <p:nvPicPr>
          <p:cNvPr id="5816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44" name="Rectangle 14"/>
          <p:cNvSpPr>
            <a:spLocks noChangeArrowheads="1"/>
          </p:cNvSpPr>
          <p:nvPr/>
        </p:nvSpPr>
        <p:spPr bwMode="auto">
          <a:xfrm>
            <a:off x="1433502" y="3080085"/>
            <a:ext cx="1071474" cy="26171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189F13-1169-D07A-C07F-D3CA1F9B277D}"/>
                  </a:ext>
                </a:extLst>
              </p14:cNvPr>
              <p14:cNvContentPartPr/>
              <p14:nvPr/>
            </p14:nvContentPartPr>
            <p14:xfrm>
              <a:off x="2665952" y="1953758"/>
              <a:ext cx="1010160" cy="4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189F13-1169-D07A-C07F-D3CA1F9B27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1952" y="1846118"/>
                <a:ext cx="1117800" cy="25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92731"/>
      </p:ext>
    </p:extLst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2090076"/>
            <a:ext cx="7619773" cy="339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jail for vegan/vegetarian parents who refuse to feed their children meat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72150"/>
      </p:ext>
    </p:extLst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3837"/>
            <a:ext cx="6513784" cy="6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34941" y="6545981"/>
            <a:ext cx="286809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http://www.bbc.com/news/world-europe-37034619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438150"/>
            <a:ext cx="992188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9780"/>
      </p:ext>
    </p:extLst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1" y="599841"/>
            <a:ext cx="8048715" cy="6202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" y="292043"/>
            <a:ext cx="1713139" cy="377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057900" y="6233160"/>
            <a:ext cx="2857500" cy="5769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5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50373" y="6545981"/>
            <a:ext cx="603723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https://www.theguardian.com/lifeandstyle/2019/oct/25/why-do-people-hate-vegans?CMP=Share_iOSApp_Other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09325"/>
      </p:ext>
    </p:extLst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88759" y="6545981"/>
            <a:ext cx="776045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https://www.theguardian.com/commentisfree/2017/apr/18/veggie-burger-clean-meat-revolution-plant-foods-animals?CMP=Share_iOSApp_Other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14" y="573353"/>
            <a:ext cx="58530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" y="109163"/>
            <a:ext cx="1713139" cy="3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7600"/>
      </p:ext>
    </p:extLst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dirty="0"/>
              <a:t> . . .?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so-called Christians training their young children for urban warfare? . . 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87827"/>
      </p:ext>
    </p:extLst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56033" y="6545981"/>
            <a:ext cx="682590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https://www.theguardian.com/world/2019/aug/13/matt-shea-biblical-war-washington-team-rugged?CMP=Share_iOSApp_Other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10" y="145181"/>
            <a:ext cx="5436413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895458"/>
            <a:ext cx="1683544" cy="370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6564" y="1107731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19671"/>
      </p:ext>
    </p:extLst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361950"/>
            <a:ext cx="853978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9966" y="6545981"/>
            <a:ext cx="689804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https://www.theguardian.com/film/2016/jul/06/jesus-camp-christian-documentary-kids-10-years-later?CMP=oth_b-aplnews_d-1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" y="807791"/>
            <a:ext cx="1683544" cy="3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4895"/>
      </p:ext>
    </p:extLst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. . 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77004"/>
      </p:ext>
    </p:extLst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http://sploid.gizmodo.com/fascinating-graphic-shows-who-owns-all-the-major-brands-1599537576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2238" y="3167274"/>
            <a:ext cx="6943113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Does it matter that a handful of companies own the world’s major brands?</a:t>
            </a:r>
          </a:p>
        </p:txBody>
      </p:sp>
    </p:spTree>
    <p:extLst>
      <p:ext uri="{BB962C8B-B14F-4D97-AF65-F5344CB8AC3E}">
        <p14:creationId xmlns:p14="http://schemas.microsoft.com/office/powerpoint/2010/main" val="334404870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2867025"/>
            <a:ext cx="7162800" cy="264687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“non-human primates” are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</a:t>
            </a:r>
            <a:r>
              <a:rPr lang="en-US" b="1" dirty="0" err="1"/>
              <a:t>prosimians</a:t>
            </a:r>
            <a:r>
              <a:rPr lang="en-US" b="1" dirty="0"/>
              <a:t> (“pre-monkeys”)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monkeys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apes</a:t>
            </a:r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6592304-F6C1-4741-BA6E-D72E7E82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7" y="173096"/>
            <a:ext cx="5715000" cy="6372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B2423-A890-4875-804A-98E75013C9D2}"/>
              </a:ext>
            </a:extLst>
          </p:cNvPr>
          <p:cNvSpPr txBox="1"/>
          <p:nvPr/>
        </p:nvSpPr>
        <p:spPr>
          <a:xfrm>
            <a:off x="2295621" y="657718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https://www.greenqueen.com.hk/big-food-corporations-market-dominance/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F849C-5D3A-49C8-9F3B-E28957F50579}"/>
              </a:ext>
            </a:extLst>
          </p:cNvPr>
          <p:cNvSpPr txBox="1"/>
          <p:nvPr/>
        </p:nvSpPr>
        <p:spPr>
          <a:xfrm>
            <a:off x="5885849" y="1149282"/>
            <a:ext cx="153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green queen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99725-40DF-435D-9A2E-6EE86B4EA9C7}"/>
              </a:ext>
            </a:extLst>
          </p:cNvPr>
          <p:cNvSpPr txBox="1"/>
          <p:nvPr/>
        </p:nvSpPr>
        <p:spPr>
          <a:xfrm>
            <a:off x="5891459" y="1536701"/>
            <a:ext cx="15352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July 2021</a:t>
            </a:r>
          </a:p>
        </p:txBody>
      </p:sp>
    </p:spTree>
    <p:extLst>
      <p:ext uri="{BB962C8B-B14F-4D97-AF65-F5344CB8AC3E}">
        <p14:creationId xmlns:p14="http://schemas.microsoft.com/office/powerpoint/2010/main" val="242244268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https://www.wideopeneats.com/biggest-food-companies/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AB752-B999-4889-9E01-48F995F133C9}"/>
              </a:ext>
            </a:extLst>
          </p:cNvPr>
          <p:cNvSpPr/>
          <p:nvPr/>
        </p:nvSpPr>
        <p:spPr>
          <a:xfrm>
            <a:off x="1082238" y="3167274"/>
            <a:ext cx="6943113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of the Biggest Food Companies Basically Own Every Grocery Item You Buy</a:t>
            </a:r>
          </a:p>
        </p:txBody>
      </p:sp>
    </p:spTree>
    <p:extLst>
      <p:ext uri="{BB962C8B-B14F-4D97-AF65-F5344CB8AC3E}">
        <p14:creationId xmlns:p14="http://schemas.microsoft.com/office/powerpoint/2010/main" val="2076657489"/>
      </p:ext>
    </p:extLst>
  </p:cSld>
  <p:clrMapOvr>
    <a:masterClrMapping/>
  </p:clrMapOvr>
  <p:transition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http://sploid.gizmodo.com/fascinating-graphic-shows-who-owns-all-the-major-brands-1599537576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816868"/>
      </p:ext>
    </p:extLst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584632"/>
            <a:ext cx="6778625" cy="36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e.g., JAB Holdings, the Luxembourg holding company run by the German billionaire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Reimann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0811"/>
      </p:ext>
    </p:extLst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22989" y="645919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https://www.businessinsider.com/jab-holding-building-a-coffee-and-bagel-empire-2017-4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" y="65836"/>
            <a:ext cx="8217477" cy="63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20400"/>
      </p:ext>
    </p:extLst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22989" y="645919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https://www.businessinsider.com/jab-holding-building-a-coffee-and-bagel-empire-2017-4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" y="65836"/>
            <a:ext cx="8217477" cy="6399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77" y="1689551"/>
            <a:ext cx="5529847" cy="47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58062"/>
      </p:ext>
    </p:extLst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how about . . 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38802"/>
      </p:ext>
    </p:extLst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" y="131445"/>
            <a:ext cx="7955280" cy="6602062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1" y="6504249"/>
            <a:ext cx="8648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https://finance.yahoo.com/blogs/daily-ticker/how-four-companies-control-the-supply-and-price-of-beef--pork-and-chicken-in-the-u-s-eat-prices-224406080.html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07205"/>
      </p:ext>
    </p:extLst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085" y="1059563"/>
            <a:ext cx="7953829" cy="50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that rich handful of companies—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others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—peddling “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fake news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”—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propaganda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lies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—”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alternative facts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that is/are unfair and “damaging to public discourse”—and to people—and to society in general . . .?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138253"/>
      </p:ext>
    </p:extLst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65944" y="3468914"/>
            <a:ext cx="6241142" cy="114662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41828" y="4621725"/>
            <a:ext cx="7460343" cy="152616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ction Button: Help 8">
            <a:hlinkClick r:id="" action="ppaction://noaction" highlightClick="1"/>
          </p:cNvPr>
          <p:cNvSpPr/>
          <p:nvPr/>
        </p:nvSpPr>
        <p:spPr bwMode="auto">
          <a:xfrm>
            <a:off x="4180115" y="3689800"/>
            <a:ext cx="840523" cy="785719"/>
          </a:xfrm>
          <a:prstGeom prst="actionButtonHelp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Action Button: Help 9">
            <a:hlinkClick r:id="" action="ppaction://noaction" highlightClick="1"/>
          </p:cNvPr>
          <p:cNvSpPr/>
          <p:nvPr/>
        </p:nvSpPr>
        <p:spPr bwMode="auto">
          <a:xfrm>
            <a:off x="4187375" y="4742086"/>
            <a:ext cx="840523" cy="785719"/>
          </a:xfrm>
          <a:prstGeom prst="actionButtonHelp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6036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4" name="Text Box 13"/>
          <p:cNvSpPr txBox="1">
            <a:spLocks noChangeArrowheads="1"/>
          </p:cNvSpPr>
          <p:nvPr/>
        </p:nvSpPr>
        <p:spPr bwMode="auto">
          <a:xfrm>
            <a:off x="2579688" y="6329363"/>
            <a:ext cx="3948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www.d.umn.edu/cla/faculty/troufs/anth1602/pcprim.html</a:t>
            </a:r>
          </a:p>
        </p:txBody>
      </p:sp>
      <p:pic>
        <p:nvPicPr>
          <p:cNvPr id="584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716" name="Rectangle 12"/>
          <p:cNvSpPr>
            <a:spLocks noChangeArrowheads="1"/>
          </p:cNvSpPr>
          <p:nvPr/>
        </p:nvSpPr>
        <p:spPr bwMode="auto">
          <a:xfrm>
            <a:off x="1450975" y="1524000"/>
            <a:ext cx="6126163" cy="39703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7" name="Text Box 13"/>
          <p:cNvSpPr txBox="1">
            <a:spLocks noChangeArrowheads="1"/>
          </p:cNvSpPr>
          <p:nvPr/>
        </p:nvSpPr>
        <p:spPr bwMode="auto">
          <a:xfrm>
            <a:off x="3078163" y="3090863"/>
            <a:ext cx="4060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 charset="0"/>
              </a:rPr>
              <a:t>“non-human primates”</a:t>
            </a:r>
          </a:p>
        </p:txBody>
      </p:sp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41828" y="4621725"/>
            <a:ext cx="7460343" cy="152616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7570" y="2260063"/>
            <a:ext cx="6663376" cy="135421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record, this is the group from which news is generally taken for this course . .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73666" y="80203"/>
            <a:ext cx="2409869" cy="2234454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Up Arrow 3"/>
          <p:cNvSpPr/>
          <p:nvPr/>
        </p:nvSpPr>
        <p:spPr bwMode="auto">
          <a:xfrm>
            <a:off x="4339776" y="2371766"/>
            <a:ext cx="484632" cy="502078"/>
          </a:xfrm>
          <a:prstGeom prst="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&quot;No&quot; Symbol 4"/>
          <p:cNvSpPr/>
          <p:nvPr/>
        </p:nvSpPr>
        <p:spPr bwMode="auto">
          <a:xfrm>
            <a:off x="4136574" y="3643085"/>
            <a:ext cx="914400" cy="914400"/>
          </a:xfrm>
          <a:prstGeom prst="noSmoking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&quot;No&quot; Symbol 12"/>
          <p:cNvSpPr/>
          <p:nvPr/>
        </p:nvSpPr>
        <p:spPr bwMode="auto">
          <a:xfrm>
            <a:off x="4129320" y="4753425"/>
            <a:ext cx="914400" cy="914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46984"/>
      </p:ext>
    </p:extLst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73666" y="80203"/>
            <a:ext cx="2409869" cy="2234454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38789"/>
      </p:ext>
    </p:extLst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How about . . .?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343726"/>
      </p:ext>
    </p:extLst>
  </p:cSld>
  <p:clrMapOvr>
    <a:masterClrMapping/>
  </p:clrMapOvr>
  <p:transition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2278765"/>
            <a:ext cx="6778625" cy="277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leniency for a kid who comes “from ‘good family’”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67803"/>
      </p:ext>
    </p:extLst>
  </p:cSld>
  <p:clrMapOvr>
    <a:masterClrMapping/>
  </p:clrMapOvr>
  <p:transition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4809" y="2928022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like rich kids who kill and rape not held responsible because they are rich kids suffering from “affluenza”?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http://www.bbc.com/news/world-us-canada-35117311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70566"/>
      </p:ext>
    </p:extLst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8"/>
            <a:ext cx="9144000" cy="68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2545"/>
      </p:ext>
    </p:extLst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8" y="538389"/>
            <a:ext cx="52712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4809" y="3348928"/>
            <a:ext cx="5762625" cy="261610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about the rich kid’s mother harboring a fugitive, and aiding and abetting (and even celebrating) his criminal behavior?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http://www.bbc.com/news/world-us-canada-35192267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3975"/>
      </p:ext>
    </p:extLst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0" y="472393"/>
            <a:ext cx="1011558" cy="48554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http://www.bbc.com/news/world-us-canada-36040878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66725"/>
            <a:ext cx="63150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76208"/>
      </p:ext>
    </p:extLst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4809" y="3348928"/>
            <a:ext cx="5762625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 maybe his genes made him do it . .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78233"/>
      </p:ext>
    </p:extLst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562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  <a:latin typeface="Arial" charset="0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  <a:latin typeface="Arial" charset="0"/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08370" y="6276204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©2009-2024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  <a:latin typeface="Arial" charset="0"/>
              </a:rPr>
              <a:t>Europa</a:t>
            </a: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and the Bull</a:t>
            </a:r>
            <a:br>
              <a:rPr lang="en-US" sz="1400" dirty="0">
                <a:solidFill>
                  <a:srgbClr val="FFFFFF"/>
                </a:solidFill>
                <a:latin typeface="Arial" charset="0"/>
              </a:rPr>
            </a:br>
            <a:r>
              <a:rPr lang="en-US" sz="1400" dirty="0" err="1">
                <a:solidFill>
                  <a:srgbClr val="FFFFFF"/>
                </a:solidFill>
                <a:latin typeface="Arial" charset="0"/>
              </a:rPr>
              <a:t>Gustave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c.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2258" y="18814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Other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Important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Terms</a:t>
            </a:r>
          </a:p>
          <a:p>
            <a:pPr algn="ctr">
              <a:spcBef>
                <a:spcPct val="20000"/>
              </a:spcBef>
              <a:defRPr/>
            </a:pPr>
            <a:endParaRPr kumimoji="1" lang="en-US" sz="1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Anthropology of Europe</a:t>
            </a:r>
            <a:endParaRPr lang="en-US" sz="2400" b="1" i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81344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391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6743" y="219338"/>
            <a:ext cx="77724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 regard to non-human primates, note one major relatively recent change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10678"/>
      </p:ext>
    </p:extLst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380192"/>
      </p:ext>
    </p:extLst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75896" y="1910767"/>
            <a:ext cx="7441570" cy="45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a Supreme Court judge who testified in his own confirmation hearings that (at least in his own case)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people shouldn’t be held accountable for things they do as minors, who later ruled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Supreme Court Judge, and authored the Court opinion, that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Children Deserve Life in Prison with No Chance of Parole?”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16F2253-0B87-7B28-157F-831A989914D7}"/>
                  </a:ext>
                </a:extLst>
              </p14:cNvPr>
              <p14:cNvContentPartPr/>
              <p14:nvPr/>
            </p14:nvContentPartPr>
            <p14:xfrm>
              <a:off x="3809380" y="5586820"/>
              <a:ext cx="4185360" cy="141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6F2253-0B87-7B28-157F-831A989914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5740" y="5478820"/>
                <a:ext cx="429300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301135-B6B7-76D8-CF4E-392684ACB91E}"/>
                  </a:ext>
                </a:extLst>
              </p14:cNvPr>
              <p14:cNvContentPartPr/>
              <p14:nvPr/>
            </p14:nvContentPartPr>
            <p14:xfrm>
              <a:off x="-838220" y="-54650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301135-B6B7-76D8-CF4E-392684ACB9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91860" y="-65414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F5B2CBA-30E0-3ABF-992D-018DD49F7DBC}"/>
                  </a:ext>
                </a:extLst>
              </p14:cNvPr>
              <p14:cNvContentPartPr/>
              <p14:nvPr/>
            </p14:nvContentPartPr>
            <p14:xfrm>
              <a:off x="1053940" y="6133660"/>
              <a:ext cx="7022160" cy="166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F5B2CBA-30E0-3ABF-992D-018DD49F7D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0300" y="6025660"/>
                <a:ext cx="7129800" cy="38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61583"/>
      </p:ext>
    </p:extLst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5577C42B-1BC7-4D9D-B71F-5ED8F822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92" y="254267"/>
            <a:ext cx="6858000" cy="6328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D83D3-D83C-4B46-976B-34A788470B64}"/>
              </a:ext>
            </a:extLst>
          </p:cNvPr>
          <p:cNvSpPr txBox="1"/>
          <p:nvPr/>
        </p:nvSpPr>
        <p:spPr>
          <a:xfrm>
            <a:off x="2286000" y="661184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https://www.vanityfair.com/news/2021/04/brett-kavanaugh-life-in-prison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DA881-ABAF-41CD-A991-C0C47210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380" y="1155261"/>
            <a:ext cx="914400" cy="269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7FE71-6C2B-49CA-8E66-E9CB28495138}"/>
              </a:ext>
            </a:extLst>
          </p:cNvPr>
          <p:cNvSpPr txBox="1"/>
          <p:nvPr/>
        </p:nvSpPr>
        <p:spPr>
          <a:xfrm>
            <a:off x="1804738" y="2226459"/>
            <a:ext cx="15352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22 April 2021</a:t>
            </a:r>
          </a:p>
        </p:txBody>
      </p:sp>
    </p:spTree>
    <p:extLst>
      <p:ext uri="{BB962C8B-B14F-4D97-AF65-F5344CB8AC3E}">
        <p14:creationId xmlns:p14="http://schemas.microsoft.com/office/powerpoint/2010/main" val="159343125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781158"/>
            <a:ext cx="7300912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directly related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Anthropology of of Europe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05573"/>
      </p:ext>
    </p:extLst>
  </p:cSld>
  <p:clrMapOvr>
    <a:masterClrMapping/>
  </p:clrMapOvr>
  <p:transition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48"/>
            <a:ext cx="7300912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way girls and women are treated in Kypseli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07982"/>
      </p:ext>
    </p:extLst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72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9003C-7ECD-1C68-2D9F-D395DFEA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83" y="208246"/>
            <a:ext cx="6400800" cy="65685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B4034B-A2CE-1FFF-7E2C-7EBEA6AA4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France?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707E76A-A31F-434C-3105-81765433C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550" y="63754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A3A8A-7B16-836A-E305-AA82DEAB8CC3}"/>
              </a:ext>
            </a:extLst>
          </p:cNvPr>
          <p:cNvSpPr txBox="1"/>
          <p:nvPr/>
        </p:nvSpPr>
        <p:spPr>
          <a:xfrm>
            <a:off x="1511300" y="1612900"/>
            <a:ext cx="4635500" cy="1142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29 August 2023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85545"/>
      </p:ext>
    </p:extLst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4" y="1465943"/>
            <a:ext cx="8229600" cy="43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Belgium?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04214"/>
      </p:ext>
    </p:extLst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" y="1451430"/>
            <a:ext cx="8229600" cy="438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67928AF-0291-F9B9-5123-006F9DDE1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Italy?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91683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91B83F-FB59-1E1C-DAE5-A212BC02F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9" y="393136"/>
            <a:ext cx="7315200" cy="626795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AF33565-D8BE-3D13-49E1-32A360047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27" y="5189016"/>
            <a:ext cx="7300912" cy="494751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on the Web?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06276-0C8D-B11A-EFD1-59A0D9CE7C8D}"/>
              </a:ext>
            </a:extLst>
          </p:cNvPr>
          <p:cNvSpPr txBox="1"/>
          <p:nvPr/>
        </p:nvSpPr>
        <p:spPr>
          <a:xfrm>
            <a:off x="927100" y="6537236"/>
            <a:ext cx="73151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https://www.unwomen.org/en/news-stories/explainer/2023/11/creating-safe-digital-spaces-free-of-trolls-doxing-and-hate-speech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7CC09-67C6-834B-7962-B3B430CC7204}"/>
              </a:ext>
            </a:extLst>
          </p:cNvPr>
          <p:cNvSpPr/>
          <p:nvPr/>
        </p:nvSpPr>
        <p:spPr bwMode="auto">
          <a:xfrm>
            <a:off x="2324100" y="1930400"/>
            <a:ext cx="4457700" cy="1092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FF5FB-C6A0-EFD0-7ECB-E4DD9221B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60" y="2079611"/>
            <a:ext cx="2286000" cy="7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89644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dirty="0"/>
              <a:t> . . .?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9054" y="3512941"/>
            <a:ext cx="3256020" cy="1674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bullfighting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corrida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toros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405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391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5824" y="486739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“hominins”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now generally used rather than “hominids”</a:t>
            </a:r>
          </a:p>
        </p:txBody>
      </p:sp>
    </p:spTree>
    <p:extLst>
      <p:ext uri="{BB962C8B-B14F-4D97-AF65-F5344CB8AC3E}">
        <p14:creationId xmlns:p14="http://schemas.microsoft.com/office/powerpoint/2010/main" val="1454584586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42888"/>
            <a:ext cx="64484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3" y="561522"/>
            <a:ext cx="1270000" cy="609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0509" y="6531463"/>
            <a:ext cx="7053949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http://www.bbc.com/news/world-europe-38063778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42242"/>
      </p:ext>
    </p:extLst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3137658" y="6515141"/>
            <a:ext cx="286809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http://www.bbc.com/news/world-europe-37329315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04800"/>
            <a:ext cx="6429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8" y="393954"/>
            <a:ext cx="900113" cy="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80300"/>
      </p:ext>
    </p:extLst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53090" y="6515141"/>
            <a:ext cx="603723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http://www.telegraph.co.uk/news/2016/07/11/ritual-of-slaughtering-mother-of-bull-that-killed-spanish-matado/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17" y="200025"/>
            <a:ext cx="627570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5" y="377665"/>
            <a:ext cx="1728788" cy="3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61"/>
      </p:ext>
    </p:extLst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3" y="-538145"/>
            <a:ext cx="9131281" cy="7089505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11223" y="6515141"/>
            <a:ext cx="6320962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https://www.theguardian.com/world/2019/oct/25/spain-young-bullfighters-a-photo-essay?CMP=Share_iOSApp_Other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8709"/>
      </p:ext>
    </p:extLst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20696"/>
      </p:ext>
    </p:extLst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326"/>
            <a:ext cx="9113573" cy="639993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0119" y="6515141"/>
            <a:ext cx="408317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https://www.bbc.com/reel/video/p06x2v5g/spain-s-elite-female-bullfighter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711200"/>
            <a:ext cx="914400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7585"/>
      </p:ext>
    </p:extLst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326"/>
            <a:ext cx="9113573" cy="639993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0119" y="6515141"/>
            <a:ext cx="408317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https://www.bbc.com/reel/video/p06x2v5g/spain-s-elite-female-bullfighter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711200"/>
            <a:ext cx="914400" cy="43891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16001" y="3343024"/>
            <a:ext cx="7148536" cy="20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might it be OK for males to kill bulls, but not for females to kill bulls?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05122"/>
      </p:ext>
    </p:extLst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404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making it illegal for people with dwarfism to perform at bullfights?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02177"/>
      </p:ext>
    </p:extLst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259A8-86E8-9CA1-209B-A77FA1725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2"/>
            <a:ext cx="9144000" cy="6853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D61E4-C8F2-DDA9-2D49-CE9B0B61B457}"/>
              </a:ext>
            </a:extLst>
          </p:cNvPr>
          <p:cNvSpPr txBox="1"/>
          <p:nvPr/>
        </p:nvSpPr>
        <p:spPr>
          <a:xfrm>
            <a:off x="914400" y="1472337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 the Front Line of a War Over Bullfighting Traditions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34A82-994D-1F60-0175-A9E0EBCE11E9}"/>
              </a:ext>
            </a:extLst>
          </p:cNvPr>
          <p:cNvSpPr txBox="1"/>
          <p:nvPr/>
        </p:nvSpPr>
        <p:spPr>
          <a:xfrm>
            <a:off x="927100" y="4609237"/>
            <a:ext cx="731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Opponents of Spain’s comic shows at bullfights by people with dwarfism say they are banned by a new law. But performers say the show must go on.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382EFB-8E11-4E34-A02B-6B571CCA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355" y="6515141"/>
            <a:ext cx="404469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https://www.nytimes.com/2023/07/12/world/europe/spain-bullfights.html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BEE237-47DD-F7DF-F8C6-90E05E76E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32880"/>
            <a:ext cx="2743200" cy="3977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385406-D079-F445-C4D6-08E390658DF7}"/>
              </a:ext>
            </a:extLst>
          </p:cNvPr>
          <p:cNvSpPr txBox="1"/>
          <p:nvPr/>
        </p:nvSpPr>
        <p:spPr>
          <a:xfrm>
            <a:off x="685800" y="803773"/>
            <a:ext cx="1765300" cy="40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 July 2023</a:t>
            </a:r>
          </a:p>
        </p:txBody>
      </p:sp>
    </p:spTree>
    <p:extLst>
      <p:ext uri="{BB962C8B-B14F-4D97-AF65-F5344CB8AC3E}">
        <p14:creationId xmlns:p14="http://schemas.microsoft.com/office/powerpoint/2010/main" val="2393749185"/>
      </p:ext>
    </p:extLst>
  </p:cSld>
  <p:clrMapOvr>
    <a:masterClrMapping/>
  </p:clrMapOvr>
  <p:transition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404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dwarf tossing as bar and party entertainment in the U.S.A.?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927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29600" cy="479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 descr="&quot;Where do you think you're going, Lucy? You're not leaving the house like that!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25" y="393192"/>
            <a:ext cx="2743199" cy="42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8105" y="394007"/>
            <a:ext cx="5466445" cy="423514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reflects a relatively recent change in the classification of the Great Apes and many new prehistoric forms like “Lucy” . . . through the newest discovery,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naledi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D33F3-61D2-BA6A-4F41-CF975BC53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24" y="486739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“hominins”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is now generally used rather than “hominids”</a:t>
            </a:r>
          </a:p>
        </p:txBody>
      </p:sp>
    </p:spTree>
    <p:extLst>
      <p:ext uri="{BB962C8B-B14F-4D97-AF65-F5344CB8AC3E}">
        <p14:creationId xmlns:p14="http://schemas.microsoft.com/office/powerpoint/2010/main" val="4029714658"/>
      </p:ext>
    </p:extLst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E268B-656D-5B8F-2039-40B5D1A6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7" y="56029"/>
            <a:ext cx="7855085" cy="68580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511363D-41FA-8289-4268-29E66A63E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901" y="6578641"/>
            <a:ext cx="1540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https://dwarftossing.com/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32942"/>
      </p:ext>
    </p:extLst>
  </p:cSld>
  <p:clrMapOvr>
    <a:masterClrMapping/>
  </p:clrMapOvr>
  <p:transition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70118"/>
      </p:ext>
    </p:extLst>
  </p:cSld>
  <p:clrMapOvr>
    <a:masterClrMapping/>
  </p:clrMapOvr>
  <p:transition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http://www.bbc.com/capital/story/20161020-where-its-common-to-get-nude-with-your-colleagues?ocid=ww.social.link.email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October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220731"/>
      </p:ext>
    </p:extLst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http://www.bbc.com/capital/story/20161020-where-its-common-to-get-nude-with-your-colleagues?ocid=ww.social.link.email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October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58" y="3773682"/>
            <a:ext cx="4351316" cy="24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974823"/>
      </p:ext>
    </p:extLst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54457"/>
      </p:ext>
    </p:extLst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http://www.telegraph.co.uk/news/2016/09/02/obese-patients-and-smokers-banned-from-all-routine-operations-by/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42900"/>
            <a:ext cx="643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713887" y="149497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3442" y="2811197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  <a:latin typeface="Arial"/>
              </a:rPr>
              <a:t>(The National Health Service)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41631"/>
      </p:ext>
    </p:extLst>
  </p:cSld>
  <p:clrMapOvr>
    <a:masterClrMapping/>
  </p:clrMapOvr>
  <p:transition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820217"/>
            <a:ext cx="6778625" cy="17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“trigger warnings in college classes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56438"/>
      </p:ext>
    </p:extLst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C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876DDA-6FD6-90B5-1623-17EA141B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09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3C663D-8ED7-E139-0061-272B95CC3582}"/>
              </a:ext>
            </a:extLst>
          </p:cNvPr>
          <p:cNvSpPr txBox="1"/>
          <p:nvPr/>
        </p:nvSpPr>
        <p:spPr>
          <a:xfrm>
            <a:off x="914400" y="3182035"/>
            <a:ext cx="7315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Cornell University Rejects Students’ Call For Trigger Warnings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A76A7-591E-D7E6-6379-A0AE0256FF95}"/>
              </a:ext>
            </a:extLst>
          </p:cNvPr>
          <p:cNvSpPr txBox="1"/>
          <p:nvPr/>
        </p:nvSpPr>
        <p:spPr>
          <a:xfrm>
            <a:off x="2298700" y="63725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0F1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0F1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BA222-FB56-1D78-7E25-E21A28EA7DE0}"/>
              </a:ext>
            </a:extLst>
          </p:cNvPr>
          <p:cNvSpPr txBox="1"/>
          <p:nvPr/>
        </p:nvSpPr>
        <p:spPr>
          <a:xfrm>
            <a:off x="1193800" y="54668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Michael T.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Nietzel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C2394-2BF9-73B8-8444-40A7991AD641}"/>
              </a:ext>
            </a:extLst>
          </p:cNvPr>
          <p:cNvSpPr txBox="1"/>
          <p:nvPr/>
        </p:nvSpPr>
        <p:spPr>
          <a:xfrm>
            <a:off x="165100" y="450334"/>
            <a:ext cx="251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Forbes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121FE-82FF-AFAE-4CDF-68E0D885F761}"/>
              </a:ext>
            </a:extLst>
          </p:cNvPr>
          <p:cNvSpPr txBox="1"/>
          <p:nvPr/>
        </p:nvSpPr>
        <p:spPr>
          <a:xfrm>
            <a:off x="425450" y="907533"/>
            <a:ext cx="1993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6 April 2023</a:t>
            </a:r>
          </a:p>
        </p:txBody>
      </p:sp>
    </p:spTree>
    <p:extLst>
      <p:ext uri="{BB962C8B-B14F-4D97-AF65-F5344CB8AC3E}">
        <p14:creationId xmlns:p14="http://schemas.microsoft.com/office/powerpoint/2010/main" val="339951258"/>
      </p:ext>
    </p:extLst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http://www.telegraph.co.uk/news/2016/08/25/university-of-chicago-rejects-safe-spaces-and-trigger-warnings-i/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0050"/>
            <a:ext cx="64293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713887" y="139972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62605"/>
      </p:ext>
    </p:extLst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820216"/>
            <a:ext cx="6778625" cy="272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“trigger warnings in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college classes . . .?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theatre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36927" y="8529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6449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225" y="3821113"/>
            <a:ext cx="7518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charset="0"/>
              </a:rPr>
              <a:t>other important terms include . . .</a:t>
            </a:r>
            <a:endParaRPr lang="en-US" sz="3600" b="1" i="1" kern="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5700"/>
            <a:ext cx="8928100" cy="662283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https://www.nytimes.com/2018/11/18/theater/trigger-warnings-plays-theater.html?auth=login-email&amp;login=email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31787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73080"/>
      </p:ext>
    </p:extLst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687" y="18977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dirty="0"/>
              <a:t>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97263"/>
      </p:ext>
    </p:extLst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81307" y="2842519"/>
            <a:ext cx="7203053" cy="27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giving people licenses for public service who cannot speak English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29841"/>
      </p:ext>
    </p:extLst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4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https://www.theguardian.com/us-news/2016/aug/27/new-york-yellow-taxi-cab-drivers-english-test?CMP=Share_iOSApp_Other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409575"/>
            <a:ext cx="8967858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75417"/>
      </p:ext>
    </p:extLst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about? . . 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76879"/>
      </p:ext>
    </p:extLst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dirty="0"/>
              <a:t>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22074"/>
      </p:ext>
    </p:extLst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50681" y="3553719"/>
            <a:ext cx="7495036" cy="161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burkinis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burkas worn for religious purposes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76340"/>
      </p:ext>
    </p:extLst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BDA95-CCA5-73B7-FED9-0207FD15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638043"/>
            <a:ext cx="6858000" cy="5831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48F31-F9BD-4234-923F-DAE393DC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43" y="282564"/>
            <a:ext cx="1238314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895C3-6A7B-4911-748D-39A9594C6C42}"/>
              </a:ext>
            </a:extLst>
          </p:cNvPr>
          <p:cNvSpPr txBox="1"/>
          <p:nvPr/>
        </p:nvSpPr>
        <p:spPr>
          <a:xfrm>
            <a:off x="571500" y="6458635"/>
            <a:ext cx="801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https://hyphenonline.com/2023/09/06/burkini-abaya-ban-france-muslim-swimwear/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84662"/>
      </p:ext>
    </p:extLst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http://www.bbc.com/news/world-europe-39334111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447448"/>
            <a:ext cx="569555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7669"/>
      </p:ext>
    </p:extLst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261938"/>
            <a:ext cx="8970264" cy="62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https://www.theguardian.com/world/2016/aug/25/burkini-ban-sarkozy-calls-swimsuits-a-provocation-that-support-radical-islam?CMP=Share_iOSApp_Other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16EA27-7651-7157-030D-E44AD2250655}"/>
              </a:ext>
            </a:extLst>
          </p:cNvPr>
          <p:cNvSpPr/>
          <p:nvPr/>
        </p:nvSpPr>
        <p:spPr bwMode="auto">
          <a:xfrm>
            <a:off x="3907855" y="27270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0235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25" y="2576513"/>
            <a:ext cx="7358063" cy="32924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judging other cultures by the standards of one’s own culture rather than by the standards of that particular culture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8556973">
            <a:off x="7055560" y="2147921"/>
            <a:ext cx="2201013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exquis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36917" y="5466547"/>
            <a:ext cx="2950016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délicieux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53489" y="5168900"/>
            <a:ext cx="2420717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 France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897963">
            <a:off x="-3675" y="1618669"/>
            <a:ext cx="3449921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magnifique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97274"/>
      </p:ext>
    </p:extLst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8556973">
            <a:off x="7055560" y="2147921"/>
            <a:ext cx="2201013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exquis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36917" y="5466547"/>
            <a:ext cx="2950016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délicieux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">
            <a:extLst>
              <a:ext uri="{FF2B5EF4-FFF2-40B4-BE49-F238E27FC236}">
                <a16:creationId xmlns:a16="http://schemas.microsoft.com/office/drawing/2014/main" id="{10575BA8-BC1D-41DA-AFC6-3FEA2E8E6270}"/>
              </a:ext>
            </a:extLst>
          </p:cNvPr>
          <p:cNvSpPr/>
          <p:nvPr/>
        </p:nvSpPr>
        <p:spPr bwMode="auto">
          <a:xfrm rot="18554543">
            <a:off x="4718389" y="1596901"/>
            <a:ext cx="4118812" cy="128391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provocant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897963">
            <a:off x="-3675" y="1618669"/>
            <a:ext cx="3449921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magnifique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49EEB-966B-4A21-67C5-EDB88B928742}"/>
              </a:ext>
            </a:extLst>
          </p:cNvPr>
          <p:cNvSpPr/>
          <p:nvPr/>
        </p:nvSpPr>
        <p:spPr bwMode="auto">
          <a:xfrm>
            <a:off x="553489" y="5168900"/>
            <a:ext cx="2420717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 France</a:t>
            </a:r>
          </a:p>
        </p:txBody>
      </p:sp>
    </p:spTree>
    <p:extLst>
      <p:ext uri="{BB962C8B-B14F-4D97-AF65-F5344CB8AC3E}">
        <p14:creationId xmlns:p14="http://schemas.microsoft.com/office/powerpoint/2010/main" val="3246006008"/>
      </p:ext>
    </p:extLst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9155861">
            <a:off x="7219585" y="2332640"/>
            <a:ext cx="195938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ok</a:t>
            </a: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49585" y="5355240"/>
            <a:ext cx="195938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ok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53489" y="5168900"/>
            <a:ext cx="2253211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France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">
            <a:extLst>
              <a:ext uri="{FF2B5EF4-FFF2-40B4-BE49-F238E27FC236}">
                <a16:creationId xmlns:a16="http://schemas.microsoft.com/office/drawing/2014/main" id="{10575BA8-BC1D-41DA-AFC6-3FEA2E8E6270}"/>
              </a:ext>
            </a:extLst>
          </p:cNvPr>
          <p:cNvSpPr/>
          <p:nvPr/>
        </p:nvSpPr>
        <p:spPr bwMode="auto">
          <a:xfrm rot="18554543">
            <a:off x="4718389" y="1596901"/>
            <a:ext cx="4118812" cy="128391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provocative!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046043">
            <a:off x="1482163" y="2332640"/>
            <a:ext cx="1738296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43124"/>
      </p:ext>
    </p:extLst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2" y="92299"/>
            <a:ext cx="6294892" cy="6547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76" y="789114"/>
            <a:ext cx="1538599" cy="33868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https://www.theguardian.com/world/2019/jun/27/france-city-shuts-down-public-pools-after-two-women-wear-burkinis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2134" y="1463772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June 2019</a:t>
            </a:r>
          </a:p>
        </p:txBody>
      </p:sp>
      <p:sp>
        <p:nvSpPr>
          <p:cNvPr id="6" name="Left Arrow 5"/>
          <p:cNvSpPr/>
          <p:nvPr/>
        </p:nvSpPr>
        <p:spPr bwMode="auto">
          <a:xfrm rot="19849047">
            <a:off x="4748200" y="1221651"/>
            <a:ext cx="411881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provocative!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53489" y="4622800"/>
            <a:ext cx="2253211" cy="646331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France</a:t>
            </a:r>
          </a:p>
        </p:txBody>
      </p:sp>
    </p:spTree>
    <p:extLst>
      <p:ext uri="{BB962C8B-B14F-4D97-AF65-F5344CB8AC3E}">
        <p14:creationId xmlns:p14="http://schemas.microsoft.com/office/powerpoint/2010/main" val="1131044961"/>
      </p:ext>
    </p:extLst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https://www.theguardian.com/world/2016/aug/11/cannes-mayor-bans-burqinis-beachwear-must-respect-secularism?CMP=Share_iOSApp_Other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0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9" y="1484893"/>
            <a:ext cx="1538599" cy="3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9934"/>
      </p:ext>
    </p:extLst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http://www.telegraph.co.uk/news/2016/07/07/burka-ban-for-muslims-enforced-in-switzerland-with-fines-of-up-t/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00050"/>
            <a:ext cx="43529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75212"/>
      </p:ext>
    </p:extLst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90599" y="6478848"/>
            <a:ext cx="7181851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s/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burkini-permitted-in-geneva-city-swimming-pools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/48284212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92AC7-D045-B5EA-C511-CCEFF645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91" y="587970"/>
            <a:ext cx="6400800" cy="581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E9568-5D09-D93B-5BFC-8351A887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59" y="1123941"/>
            <a:ext cx="1828800" cy="391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F35DB-ED10-D691-06C1-8E67A81A622E}"/>
              </a:ext>
            </a:extLst>
          </p:cNvPr>
          <p:cNvSpPr txBox="1"/>
          <p:nvPr/>
        </p:nvSpPr>
        <p:spPr>
          <a:xfrm>
            <a:off x="1379543" y="1307184"/>
            <a:ext cx="2481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February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60639"/>
      </p:ext>
    </p:extLst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03" y="104775"/>
            <a:ext cx="6263368" cy="6564311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https://mail.google.com/mail/u/0/#search/rem+burkini/FMfcgxwCgVRJHkshQqqHGfFhpGjnFVzj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9203" y="1129944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29 April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64" y="562429"/>
            <a:ext cx="910179" cy="43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6505"/>
      </p:ext>
    </p:extLst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88018"/>
            <a:ext cx="3886200" cy="6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http://www.bbc.com/news/world-europe-37033286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332000"/>
      </p:ext>
    </p:extLst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47675"/>
            <a:ext cx="43053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http://www.telegraph.co.uk/news/2016/08/09/german-judges-could-be-banned-from-wearing-islamic-headscarves-o/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944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>
              <a:solidFill>
                <a:srgbClr val="FFFFFF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>
                <a:solidFill>
                  <a:srgbClr val="FFFFFF"/>
                </a:solidFill>
              </a:rPr>
              <a:t>judging other cultures by the standards of one’s own culture rather than by the standards of that particular culture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0791" y="1223689"/>
            <a:ext cx="6502400" cy="12872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two fundamental concepts in anthropology are 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335228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spcBef>
                <a:spcPct val="20000"/>
              </a:spcBef>
            </a:pP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cultural relativism</a:t>
            </a:r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http://www.bbc.com/news/world-europe-37373324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7200"/>
            <a:ext cx="5848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1" y="1273628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3244"/>
      </p:ext>
    </p:extLst>
  </p:cSld>
  <p:clrMapOvr>
    <a:masterClrMapping/>
  </p:clrMapOvr>
  <p:transition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65722"/>
      </p:ext>
    </p:extLst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685" y="144332"/>
            <a:ext cx="5563638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722203"/>
            <a:ext cx="1683544" cy="3705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2294" y="86028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44807" y="1748203"/>
            <a:ext cx="7471418" cy="390688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457200" rIns="457200" bIns="4572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sitting next to someone on a flight 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Edinburgh, Scotland,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Florence, Italy,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has not showered or bathed in 9 or 15 years?</a:t>
            </a:r>
          </a:p>
        </p:txBody>
      </p:sp>
    </p:spTree>
    <p:extLst>
      <p:ext uri="{BB962C8B-B14F-4D97-AF65-F5344CB8AC3E}">
        <p14:creationId xmlns:p14="http://schemas.microsoft.com/office/powerpoint/2010/main" val="1923459012"/>
      </p:ext>
    </p:extLst>
  </p:cSld>
  <p:clrMapOvr>
    <a:masterClrMapping/>
  </p:clrMapOvr>
  <p:transition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685" y="144332"/>
            <a:ext cx="5563638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722203"/>
            <a:ext cx="1683544" cy="3705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2294" y="86028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539822"/>
      </p:ext>
    </p:extLst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80962"/>
            <a:ext cx="7705725" cy="6696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90" y="539995"/>
            <a:ext cx="13906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9666"/>
      </p:ext>
    </p:extLst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dirty="0"/>
              <a:t>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291835"/>
      </p:ext>
    </p:extLst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8281" y="2628169"/>
            <a:ext cx="7665493" cy="22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prejudice against people who wear brown shoes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69943"/>
      </p:ext>
    </p:extLst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http://www.telegraph.co.uk/women/work/the-prejudice-against-brown-shoes-is-a-classic-case-of-class-sno/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85579"/>
            <a:ext cx="7072313" cy="635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51" y="3114605"/>
            <a:ext cx="1998405" cy="32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8281" y="2509519"/>
            <a:ext cx="7665493" cy="4259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England you might not get a raise and/or a promotion if you wear brown shoes  . . 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9267"/>
      </p:ext>
    </p:extLst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http://www.telegraph.co.uk/women/work/the-prejudice-against-brown-shoes-is-a-classic-case-of-class-sno/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85579"/>
            <a:ext cx="7072313" cy="635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51" y="3114605"/>
            <a:ext cx="1998405" cy="32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979432"/>
      </p:ext>
    </p:extLst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70117" y="2629816"/>
            <a:ext cx="8382000" cy="2123658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6000" b="1" dirty="0"/>
              <a:t>and finally,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6000" b="1" dirty="0"/>
              <a:t>the BIG question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3496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257653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is the mindset of judging other cultures by the standards of one’s own culture rather than by the standards of that particular culture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9719" y="2557247"/>
            <a:ext cx="7343775" cy="2206501"/>
          </a:xfrm>
        </p:spPr>
        <p:txBody>
          <a:bodyPr>
            <a:spAutoFit/>
          </a:bodyPr>
          <a:lstStyle/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6000" b="1" dirty="0"/>
              <a:t>what is </a:t>
            </a:r>
            <a:r>
              <a:rPr lang="en-US" sz="6000" b="1" dirty="0">
                <a:solidFill>
                  <a:srgbClr val="FF0000"/>
                </a:solidFill>
              </a:rPr>
              <a:t>“normal”</a:t>
            </a:r>
            <a:r>
              <a:rPr lang="en-US" sz="6000" b="1" dirty="0"/>
              <a:t> / </a:t>
            </a:r>
            <a:r>
              <a:rPr lang="en-US" sz="6000" b="1" dirty="0">
                <a:solidFill>
                  <a:srgbClr val="FF0000"/>
                </a:solidFill>
              </a:rPr>
              <a:t>“abnormal”</a:t>
            </a:r>
            <a:r>
              <a:rPr lang="en-US" sz="6000" b="1" dirty="0"/>
              <a:t>?</a:t>
            </a:r>
            <a:endParaRPr lang="en-US" sz="60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90024"/>
      </p:ext>
    </p:extLst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1" y="2557247"/>
            <a:ext cx="7343775" cy="2899255"/>
          </a:xfrm>
        </p:spPr>
        <p:txBody>
          <a:bodyPr>
            <a:spAutoFit/>
          </a:bodyPr>
          <a:lstStyle/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4800" b="1" dirty="0"/>
              <a:t>We’ll let that one for another day.</a:t>
            </a:r>
          </a:p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4800" b="1" dirty="0"/>
              <a:t>In the meantime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61108"/>
      </p:ext>
    </p:extLst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0517" y="1894577"/>
            <a:ext cx="7956024" cy="320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always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remember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people live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multiple cultural worlds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53935"/>
      </p:ext>
    </p:extLst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612360905"/>
      </p:ext>
    </p:extLst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21971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32893"/>
      </p:ext>
    </p:extLst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29210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53363"/>
      </p:ext>
    </p:extLst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36576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64730"/>
      </p:ext>
    </p:extLst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43942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473138"/>
      </p:ext>
    </p:extLst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51181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89900"/>
      </p:ext>
    </p:extLst>
  </p:cSld>
  <p:clrMapOvr>
    <a:masterClrMapping/>
  </p:clrMapOvr>
  <p:transition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58547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067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39"/>
            <a:ext cx="7315200" cy="381027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refers to the perspective that each culture must be understood in terms of the values and ideas of that culture and should not be judged by the standards of another 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2015171942"/>
      </p:ext>
    </p:extLst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7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F1F7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091451" y="6276204"/>
            <a:ext cx="9353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the Bull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Gustave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Moreau,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http://www.d.umn.edu/cla/faculty/troufs/anth3635/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B37AD-D253-E22B-A806-9662397D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80" y="3780418"/>
            <a:ext cx="8662737" cy="830997"/>
          </a:xfrm>
          <a:prstGeom prst="rect">
            <a:avLst/>
          </a:prstGeom>
          <a:solidFill>
            <a:srgbClr val="FFC000"/>
          </a:solidFill>
          <a:ln w="76200">
            <a:solidFill>
              <a:srgbClr val="9C0001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We’ll investigate these worlds further as we go along . . .</a:t>
            </a:r>
          </a:p>
        </p:txBody>
      </p:sp>
    </p:spTree>
    <p:extLst>
      <p:ext uri="{BB962C8B-B14F-4D97-AF65-F5344CB8AC3E}">
        <p14:creationId xmlns:p14="http://schemas.microsoft.com/office/powerpoint/2010/main" val="789121969"/>
      </p:ext>
    </p:extLst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7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F1F7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091451" y="6276204"/>
            <a:ext cx="9353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the Bull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Gustave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Moreau,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http://www.d.umn.edu/cla/faculty/troufs/anth3635/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2258" y="18814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Other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Important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 of of Europe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7881" y="1313942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69161" y="4419968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to come later . . .</a:t>
            </a:r>
          </a:p>
        </p:txBody>
      </p:sp>
    </p:spTree>
    <p:extLst>
      <p:ext uri="{BB962C8B-B14F-4D97-AF65-F5344CB8AC3E}">
        <p14:creationId xmlns:p14="http://schemas.microsoft.com/office/powerpoint/2010/main" val="296006165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 dirty="0">
                <a:solidFill>
                  <a:srgbClr val="BADDE1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0790" y="181425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term as originally proposed came to be referred to as . . .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9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2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9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04699" y="6352662"/>
            <a:ext cx="690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http://www.d.umn.edu/cla/faculty/troufs/anthfood/afproject.html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368" y="457209"/>
            <a:ext cx="78441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 nutshell, ANTH 3888 Anthropology of Food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consists 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three main segments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I Orientation and 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Introduction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Basic Concepts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History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Theory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Methods and Techniques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II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Explorations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Comparative / Cross-Cultural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Ethnographic Case Studies from the Real World: Real People . . . Real Places from Around the Globe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III  Student Presentations on Term Research Project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08011008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981325"/>
            <a:ext cx="7329487" cy="2677656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</a:pPr>
            <a:r>
              <a:rPr lang="en-US" b="1" dirty="0"/>
              <a:t>the perspective that says a person from one culture should not question the rightness or wrongness of behavior or ideas in other cultures because that would be ethnocentric</a:t>
            </a:r>
            <a:endParaRPr lang="en-US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642" y="2895155"/>
            <a:ext cx="7402044" cy="328705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was quickly criticized as unacceptable as, taken literally, [absolute] cultural relativism suggested we should accept </a:t>
            </a:r>
            <a:r>
              <a:rPr lang="en-US" b="1" i="1" dirty="0"/>
              <a:t>anything</a:t>
            </a:r>
            <a:r>
              <a:rPr lang="en-US" b="1" dirty="0"/>
              <a:t> and everything that was thought to be OK by the people under consideration</a:t>
            </a:r>
            <a:endParaRPr lang="en-US" b="1" i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643881"/>
            <a:ext cx="7329487" cy="389029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critics quickly pointed to Hitler and the World War II Holocaust</a:t>
            </a:r>
            <a:r>
              <a:rPr lang="en-US" b="1" i="1" dirty="0"/>
              <a:t> </a:t>
            </a:r>
            <a:r>
              <a:rPr lang="en-US" b="1" dirty="0"/>
              <a:t>and (rightfully) said that no one should accept behaviors that resulted in The [WW II] Holocaust; that such behavior was unacceptable under any circumstances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7" y="2812611"/>
            <a:ext cx="7329487" cy="320087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and the critics added enough other examples so that the original concept of cultural relativism was modified and resulted in today’s concept of </a:t>
            </a:r>
          </a:p>
          <a:p>
            <a:pPr lvl="1" algn="ctr" eaLnBrk="1" hangingPunct="1">
              <a:lnSpc>
                <a:spcPct val="120000"/>
              </a:lnSpc>
              <a:buNone/>
            </a:pPr>
            <a:r>
              <a:rPr lang="en-US" sz="4000" b="1" dirty="0"/>
              <a:t>critical cultural relativism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7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7782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b="1" dirty="0"/>
              <a:t>offers an alternative view that poses questions about cultural practices and ideas in terms of who accepts them and why, and who they might be harming or helping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2"/>
            <a:ext cx="7343775" cy="403802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answered many of the early critics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endParaRPr lang="en-US" sz="16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But—even accepting the modified concept—it is oftentimes not easy to figure out what “. . . in terms of who accepts them and why, and who they might be harming or helping” means 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9" y="1962150"/>
            <a:ext cx="7343775" cy="36440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Let’s look at several examples of where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“it is oftentimes not easy to figure out what ‘. . . in terms of who accepts them and why, and who they might be harming or helping’ means” . . .</a:t>
            </a:r>
            <a:endParaRPr lang="en-US" sz="4000" b="1" dirty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1962150"/>
            <a:ext cx="7343775" cy="4296561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And where do you draw the line with critical cultural relativism . . .?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b="1" dirty="0"/>
              <a:t>This is </a:t>
            </a:r>
            <a:r>
              <a:rPr lang="en-US" sz="3600" b="1" dirty="0">
                <a:solidFill>
                  <a:srgbClr val="FF0000"/>
                </a:solidFill>
              </a:rPr>
              <a:t>a </a:t>
            </a:r>
            <a:r>
              <a:rPr lang="en-US" sz="3600" b="1" i="1" dirty="0">
                <a:solidFill>
                  <a:srgbClr val="FF0000"/>
                </a:solidFill>
              </a:rPr>
              <a:t>very</a:t>
            </a:r>
            <a:r>
              <a:rPr lang="en-US" sz="3600" b="1" dirty="0">
                <a:solidFill>
                  <a:srgbClr val="FF0000"/>
                </a:solidFill>
              </a:rPr>
              <a:t> difficult question</a:t>
            </a:r>
            <a:r>
              <a:rPr lang="en-US" b="1" dirty="0"/>
              <a:t>,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b="1" dirty="0"/>
              <a:t>so let’s look at a large number of items . . 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2429108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151A92-CC7E-EA06-9EFB-FB467D8CE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1" y="831602"/>
            <a:ext cx="82296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rest of this slide deck is devoted to a large number of examples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cultural relativism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ethnocentrism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various cultural situations around the world.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a break and come back if you get tired. The examples are interesting. . . .</a:t>
            </a:r>
          </a:p>
        </p:txBody>
      </p:sp>
    </p:spTree>
    <p:extLst>
      <p:ext uri="{BB962C8B-B14F-4D97-AF65-F5344CB8AC3E}">
        <p14:creationId xmlns:p14="http://schemas.microsoft.com/office/powerpoint/2010/main" val="392484059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6"/>
            <a:ext cx="7300912" cy="2850011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r>
              <a:rPr lang="en-US" sz="2000" b="1" dirty="0">
                <a:solidFill>
                  <a:srgbClr val="BADDE1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How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9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2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9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04699" y="6352662"/>
            <a:ext cx="690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http://www.d.umn.edu/cla/faculty/troufs/anthfood/afproject.html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368" y="768359"/>
            <a:ext cx="78441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 nutshell, ANTH 3888 Anthropology of Food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consists 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three main segments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Orientation and 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Introduction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Basic Concepts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History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Theory</a:t>
            </a:r>
          </a:p>
          <a:p>
            <a:pPr marL="688975" marR="0" lvl="1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Methods and Techniques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Explorations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Comparative / Cross-Cultural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Holistic</a:t>
            </a:r>
          </a:p>
          <a:p>
            <a:pPr marL="682625" marR="0" lvl="0" indent="-219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Ethnographic Case Studies from the Real World: Real People . . . Real Places from Around the Globe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Student Presentations on Term Research Project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4711846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5C849-6DF0-2264-4CB0-75F9A299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60" y="92037"/>
            <a:ext cx="7315200" cy="651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C23DAA-B046-A408-8D42-D3211860B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8" y="847271"/>
            <a:ext cx="1325880" cy="6364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4647F5-7C1A-6FAB-6385-831E49082618}"/>
              </a:ext>
            </a:extLst>
          </p:cNvPr>
          <p:cNvSpPr/>
          <p:nvPr/>
        </p:nvSpPr>
        <p:spPr>
          <a:xfrm>
            <a:off x="5581893" y="1674392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21 December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0D95B-2384-08B3-6ACA-CC612D9A37E3}"/>
              </a:ext>
            </a:extLst>
          </p:cNvPr>
          <p:cNvSpPr/>
          <p:nvPr/>
        </p:nvSpPr>
        <p:spPr>
          <a:xfrm>
            <a:off x="5507890" y="5408192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Labour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BEA5E-EEAA-B6FE-E818-31AC09B177AD}"/>
              </a:ext>
            </a:extLst>
          </p:cNvPr>
          <p:cNvSpPr txBox="1"/>
          <p:nvPr/>
        </p:nvSpPr>
        <p:spPr>
          <a:xfrm>
            <a:off x="1828800" y="6471335"/>
            <a:ext cx="5473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https://www.bbc.com/news/uk-politics-67785112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07632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8AD12D-79A4-46F6-A95B-AE74A6EA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07" y="231009"/>
            <a:ext cx="6858000" cy="6424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5BEA8-918B-492B-9F6C-5A846D8E2993}"/>
              </a:ext>
            </a:extLst>
          </p:cNvPr>
          <p:cNvSpPr txBox="1"/>
          <p:nvPr/>
        </p:nvSpPr>
        <p:spPr>
          <a:xfrm>
            <a:off x="1333099" y="6626991"/>
            <a:ext cx="64633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https://www.theguardian.com/society/2021/aug/04/three-in-four-britons-back-assisted-dying-for-terminally-ill-poll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0547616-41A3-461C-B272-7558EF26E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92" y="963899"/>
            <a:ext cx="1828800" cy="40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F2943-0732-4283-B89B-55E5E8E5940A}"/>
              </a:ext>
            </a:extLst>
          </p:cNvPr>
          <p:cNvSpPr txBox="1"/>
          <p:nvPr/>
        </p:nvSpPr>
        <p:spPr>
          <a:xfrm>
            <a:off x="6453742" y="1376087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04 August 2021</a:t>
            </a:r>
          </a:p>
        </p:txBody>
      </p:sp>
    </p:spTree>
    <p:extLst>
      <p:ext uri="{BB962C8B-B14F-4D97-AF65-F5344CB8AC3E}">
        <p14:creationId xmlns:p14="http://schemas.microsoft.com/office/powerpoint/2010/main" val="207181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1012ADB2-D38E-4357-9FC4-BB8936D5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2" y="174667"/>
            <a:ext cx="7315200" cy="6527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02AF9-D65C-4E83-B474-54BB8A7FCBE7}"/>
              </a:ext>
            </a:extLst>
          </p:cNvPr>
          <p:cNvSpPr txBox="1"/>
          <p:nvPr/>
        </p:nvSpPr>
        <p:spPr>
          <a:xfrm>
            <a:off x="1775858" y="6604485"/>
            <a:ext cx="55489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https://www.bioedge.org/bioethics/the-puzzling-trajectory-of-support-for-assisted-suicide-in-the-uk/13865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D02C14E-537E-4BA8-9FBA-459D0426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557" y="1131852"/>
            <a:ext cx="3054507" cy="6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9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48362" y="6547075"/>
            <a:ext cx="82541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https://www.nytimes.com/2016/04/15/world/americas/canadian-prime-minister-seeks-to-legalize-physician-assistedsuicide.html?emc=edit_na_20160414&amp;nlid=60046204&amp;ref=cta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425"/>
            <a:ext cx="88392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5" y="1084716"/>
            <a:ext cx="1905000" cy="27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0893" y="6093992"/>
            <a:ext cx="138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APRIL2016</a:t>
            </a:r>
          </a:p>
        </p:txBody>
      </p:sp>
    </p:spTree>
    <p:extLst>
      <p:ext uri="{BB962C8B-B14F-4D97-AF65-F5344CB8AC3E}">
        <p14:creationId xmlns:p14="http://schemas.microsoft.com/office/powerpoint/2010/main" val="263890215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5" y="1084716"/>
            <a:ext cx="1905000" cy="27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0893" y="6093992"/>
            <a:ext cx="138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APRIL2016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75705-1FCE-12D4-4A3A-971DBEBA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09" y="95481"/>
            <a:ext cx="6712199" cy="640176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DA162626-6A89-2110-BBBB-F4DC5BD30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003" y="6566325"/>
            <a:ext cx="700384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https://www.nytimes.com/2023/12/27/world/canada/medical-assisted-death-mental-illness.html?smid=nytcore-ios-share&amp;referringSource=articleShare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58508-A53D-262C-2061-80FE05D226A2}"/>
              </a:ext>
            </a:extLst>
          </p:cNvPr>
          <p:cNvSpPr/>
          <p:nvPr/>
        </p:nvSpPr>
        <p:spPr>
          <a:xfrm>
            <a:off x="3473150" y="4350215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December 2023</a:t>
            </a:r>
          </a:p>
        </p:txBody>
      </p:sp>
    </p:spTree>
    <p:extLst>
      <p:ext uri="{BB962C8B-B14F-4D97-AF65-F5344CB8AC3E}">
        <p14:creationId xmlns:p14="http://schemas.microsoft.com/office/powerpoint/2010/main" val="240745223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93" y="414143"/>
            <a:ext cx="5733732" cy="6389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08" y="453571"/>
            <a:ext cx="1270000" cy="609600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26320" y="6577555"/>
            <a:ext cx="5116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70492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326320" y="6577555"/>
            <a:ext cx="5116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52" y="254000"/>
            <a:ext cx="7315200" cy="6344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08" y="453571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103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54226592-CBF7-4602-85A3-91B5ED2F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08" y="237527"/>
            <a:ext cx="7315200" cy="6360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51A03-7459-4873-9BFC-18C1DAC5E07D}"/>
              </a:ext>
            </a:extLst>
          </p:cNvPr>
          <p:cNvSpPr txBox="1"/>
          <p:nvPr/>
        </p:nvSpPr>
        <p:spPr>
          <a:xfrm>
            <a:off x="2286000" y="664072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https://www.psychiatrictimes.com/view/first-do-no-harm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9406509-C55B-4414-B89E-092B8A7A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473" y="1849079"/>
            <a:ext cx="1816193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9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A7791-8BB6-472E-801B-936A21D82A9A}"/>
              </a:ext>
            </a:extLst>
          </p:cNvPr>
          <p:cNvSpPr txBox="1"/>
          <p:nvPr/>
        </p:nvSpPr>
        <p:spPr>
          <a:xfrm>
            <a:off x="1354756" y="6605897"/>
            <a:ext cx="64344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https://www.mprnews.org/episode/2023/03/02/minnesota-could-legalize-physicianassisted-suicide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A43F1-DF3C-0C6D-934B-93CB9A34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30" y="415386"/>
            <a:ext cx="7315200" cy="6088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838698-A17C-D320-4A80-035516981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850900"/>
            <a:ext cx="1397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32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246697"/>
            <a:ext cx="7566582" cy="64008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65263" y="6567395"/>
            <a:ext cx="5011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https://www.mprnews.org/story/2019/09/11/debate-over-medically-assisted-suicide-returns-to-minn-capitol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732" y="647065"/>
            <a:ext cx="17811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29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7372" y="881742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  <a:latin typeface="Arial" charset="0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61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55114" y="5832904"/>
            <a:ext cx="250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  <a:latin typeface="Arial" charset="0"/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08370" y="6276204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©2009-2024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035" y="5533572"/>
            <a:ext cx="208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  <a:latin typeface="Arial" charset="0"/>
              </a:rPr>
              <a:t>Europa</a:t>
            </a: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and the Bull</a:t>
            </a:r>
            <a:br>
              <a:rPr lang="en-US" sz="1400" dirty="0">
                <a:solidFill>
                  <a:srgbClr val="FFFFFF"/>
                </a:solidFill>
                <a:latin typeface="Arial" charset="0"/>
              </a:rPr>
            </a:br>
            <a:r>
              <a:rPr lang="en-US" sz="1400" dirty="0" err="1">
                <a:solidFill>
                  <a:srgbClr val="FFFFFF"/>
                </a:solidFill>
                <a:latin typeface="Arial" charset="0"/>
              </a:rPr>
              <a:t>Gustave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c.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0472" y="6477003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2258" y="18814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Other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Important</a:t>
            </a:r>
          </a:p>
          <a:p>
            <a:pPr algn="ctr">
              <a:spcBef>
                <a:spcPct val="20000"/>
              </a:spcBef>
              <a:defRPr/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Terms</a:t>
            </a:r>
          </a:p>
          <a:p>
            <a:pPr algn="ctr">
              <a:spcBef>
                <a:spcPct val="20000"/>
              </a:spcBef>
              <a:defRPr/>
            </a:pPr>
            <a:endParaRPr kumimoji="1" lang="en-US" sz="1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Anthropology of Europe</a:t>
            </a:r>
            <a:endParaRPr lang="en-US" sz="2400" b="1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2789" y="123479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en-US" sz="40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include</a:t>
            </a:r>
          </a:p>
        </p:txBody>
      </p:sp>
    </p:spTree>
    <p:extLst>
      <p:ext uri="{BB962C8B-B14F-4D97-AF65-F5344CB8AC3E}">
        <p14:creationId xmlns:p14="http://schemas.microsoft.com/office/powerpoint/2010/main" val="195819786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6" y="434079"/>
            <a:ext cx="59086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35103" y="6547075"/>
            <a:ext cx="263886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http://www.bbc.com/news/world-us-canada-34451379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5" y="41956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167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66165-90B8-C240-BD9B-F2185565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57770"/>
            <a:ext cx="6400800" cy="5889305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FA9EFEAB-415A-9B39-5C99-76DD20AE9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903" y="6547075"/>
            <a:ext cx="6082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https://www.sbs.com.au/news/article/voluntary-assisted-dying-is-now-legal-in-queensland-heres-what-you-need-to-know/9lzfjxve2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D372A-D096-7655-A331-6BB73A726E06}"/>
              </a:ext>
            </a:extLst>
          </p:cNvPr>
          <p:cNvSpPr txBox="1"/>
          <p:nvPr/>
        </p:nvSpPr>
        <p:spPr>
          <a:xfrm>
            <a:off x="860169" y="6577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January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2766B6-D678-5204-8CC9-2E1EE83EE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69" y="228070"/>
            <a:ext cx="1295467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0959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4731649"/>
            <a:ext cx="6686447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many places doctor assisted suicide is legal, perfectly acceptable to many if not most, of the members of a culture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3086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4731655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9D513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 that OK?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0630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322187" y="6401935"/>
            <a:ext cx="2475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\ http://en.wikipedia.org/wiki/Voluntary_euthanasia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288" y="2641575"/>
            <a:ext cx="6686447" cy="1938992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eople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living in the states of Oregon and Washington, and the countries of Belgium, Luxembourg, The Netherlands, Australia, and Switzerland think so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(for e.g.)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6102" y="4669961"/>
            <a:ext cx="3336414" cy="947068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54" y="277286"/>
            <a:ext cx="4652237" cy="6400800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33163" y="6570364"/>
            <a:ext cx="32752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https://www.nytimes.com/2019/07/08/health/aid-in-dying-states.html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7" y="379245"/>
            <a:ext cx="1905000" cy="27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3515" y="2869827"/>
            <a:ext cx="141577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8 July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06842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597"/>
            <a:ext cx="9144000" cy="605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265340"/>
            <a:ext cx="3028950" cy="666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725" y="4347420"/>
            <a:ext cx="2054289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 January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06528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4400" b="1" kern="0" dirty="0" err="1">
                <a:solidFill>
                  <a:srgbClr val="000000"/>
                </a:solidFill>
                <a:latin typeface="Arial"/>
              </a:rPr>
              <a:t>ow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about?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4167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E0921-5B34-1B8A-4562-EA011A30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32" y="294571"/>
            <a:ext cx="5943600" cy="634121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888BA21-CB79-A768-154D-A51EAC01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872" y="6564768"/>
            <a:ext cx="5953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https://www.theguardian.com/us-news/2016/apr/13/followers-of-christ-idaho-religious-sect-child-mortality-refusing-medical-help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738D9-9215-6BED-A68E-EB06F701DFAC}"/>
              </a:ext>
            </a:extLst>
          </p:cNvPr>
          <p:cNvSpPr/>
          <p:nvPr/>
        </p:nvSpPr>
        <p:spPr>
          <a:xfrm>
            <a:off x="6804025" y="1718520"/>
            <a:ext cx="162877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April 2016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AB1F5258-C85D-713C-603F-797A8F573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059009"/>
            <a:ext cx="2576346" cy="5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882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B888BA21-CB79-A768-154D-A51EAC01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872" y="6564768"/>
            <a:ext cx="5953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https://www.theguardian.com/us-news/2016/apr/13/followers-of-christ-idaho-religious-sect-child-mortality-refusing-medical-help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2E427-73EA-1139-8CDA-57DFB082E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54" y="556183"/>
            <a:ext cx="7315200" cy="5856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7EDCBF-66B6-B070-4181-81BCBC707DD9}"/>
              </a:ext>
            </a:extLst>
          </p:cNvPr>
          <p:cNvSpPr/>
          <p:nvPr/>
        </p:nvSpPr>
        <p:spPr>
          <a:xfrm>
            <a:off x="1038225" y="2848820"/>
            <a:ext cx="208597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8 November 2023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225B4D2-CB7E-9B15-09BD-7C24C4EAD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947" y="1959038"/>
            <a:ext cx="657225" cy="76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0BA81A-971F-F523-49E4-79E8FD4C3245}"/>
              </a:ext>
            </a:extLst>
          </p:cNvPr>
          <p:cNvSpPr/>
          <p:nvPr/>
        </p:nvSpPr>
        <p:spPr bwMode="auto">
          <a:xfrm>
            <a:off x="7048500" y="1981200"/>
            <a:ext cx="1181100" cy="650938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859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7" y="130628"/>
            <a:ext cx="8627819" cy="66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707CD-C4F0-A856-3557-C530AEE5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90" y="3898966"/>
            <a:ext cx="3900921" cy="104126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4507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D65E4-77B7-2DD9-8449-6CDE0F4D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4300"/>
            <a:ext cx="7315200" cy="6820404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2F7FE79-0917-8478-254E-08C8A693F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274" y="6640968"/>
            <a:ext cx="466986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http://fra.europa.eu/en/publication/2017/mapping-minimum-age-requirements-concerning-rights-child-eu/consenting-medical-treatment-without-parental-consent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7DC37-5A8C-62CE-72E5-72245599E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21" y="4740250"/>
            <a:ext cx="1828800" cy="155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3F5B7-9E95-AD29-5B2D-64973B56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474" y="1609713"/>
            <a:ext cx="2286000" cy="9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328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424" y="6564768"/>
            <a:ext cx="1734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https://secularaz.org/faith-healing/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03B8-6747-4977-99DB-EC3F2FFDC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9" y="636062"/>
            <a:ext cx="8229600" cy="59190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B156ED-74A4-3003-D940-2099CEB0EEAB}"/>
              </a:ext>
            </a:extLst>
          </p:cNvPr>
          <p:cNvSpPr/>
          <p:nvPr/>
        </p:nvSpPr>
        <p:spPr>
          <a:xfrm>
            <a:off x="649093" y="1589668"/>
            <a:ext cx="244061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September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D394C-2604-924A-7F66-E85A58FC5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087" y="1176996"/>
            <a:ext cx="2330570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9766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97" y="222251"/>
            <a:ext cx="5669280" cy="64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90699" y="1351488"/>
            <a:ext cx="171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Sat 22 Sep 2018</a:t>
            </a:r>
          </a:p>
        </p:txBody>
      </p:sp>
    </p:spTree>
    <p:extLst>
      <p:ext uri="{BB962C8B-B14F-4D97-AF65-F5344CB8AC3E}">
        <p14:creationId xmlns:p14="http://schemas.microsoft.com/office/powerpoint/2010/main" val="378815393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019530" y="6391518"/>
            <a:ext cx="31165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3"/>
              </a:rPr>
              <a:t>www.wuwm.com/programs/news/view_news.php?articleid=2242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79" y="938240"/>
            <a:ext cx="7589837" cy="5210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3863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AAD00-EAE8-9541-B430-E6723372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76" y="472203"/>
            <a:ext cx="7315124" cy="59912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066" y="6564768"/>
            <a:ext cx="27574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https://www.ncbi.nlm.nih.gov/pmc/articles/PMC7545013/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2525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85" y="6564768"/>
            <a:ext cx="44454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https://www.nytimes.com/2023/12/03/us/politics/mississippi-childhood-vaccine-mandates.html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8D8F-1FA3-84FE-778B-962CBE5A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658" y="707910"/>
            <a:ext cx="4572000" cy="58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41517-F1F6-AB08-6850-8C90475F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80" y="359938"/>
            <a:ext cx="1828800" cy="3589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C0339D-C35D-5182-C394-4D44AD8435C7}"/>
              </a:ext>
            </a:extLst>
          </p:cNvPr>
          <p:cNvSpPr/>
          <p:nvPr/>
        </p:nvSpPr>
        <p:spPr>
          <a:xfrm>
            <a:off x="547416" y="728487"/>
            <a:ext cx="193047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 December 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56963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18046B0-A9AC-D8B4-B21C-4D9B6E31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11" y="5136264"/>
            <a:ext cx="6778625" cy="15058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-- child exploitation in general?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9589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880A98-5103-8C65-E3BC-15C6F93C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6148"/>
            <a:ext cx="9144000" cy="6791104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D8AA11C-0684-59F1-567C-ABF0C03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531" y="6416918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62A04-4CE1-C45B-4E07-971691150CC4}"/>
              </a:ext>
            </a:extLst>
          </p:cNvPr>
          <p:cNvSpPr txBox="1"/>
          <p:nvPr/>
        </p:nvSpPr>
        <p:spPr>
          <a:xfrm>
            <a:off x="508000" y="3214638"/>
            <a:ext cx="805180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Alone and Exploited, Migrant Children Work Brutal Jobs Across the U.S.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Arriving in record numbers, they’re ending up in dangerous jobs that violate child labor laws — including in factories that make products for well-known brands like Cheetos and Fruit of the Loom.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AE84B9-6924-0497-74D7-B2CBF4979717}"/>
              </a:ext>
            </a:extLst>
          </p:cNvPr>
          <p:cNvSpPr/>
          <p:nvPr/>
        </p:nvSpPr>
        <p:spPr>
          <a:xfrm>
            <a:off x="825500" y="1149687"/>
            <a:ext cx="3038953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7921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February 2023</a:t>
            </a:r>
          </a:p>
        </p:txBody>
      </p:sp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25E44AF5-F972-76E2-9574-A75EDF54A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24408"/>
            <a:ext cx="3657600" cy="6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871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880A98-5103-8C65-E3BC-15C6F93C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6148"/>
            <a:ext cx="9144000" cy="6791104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D8AA11C-0684-59F1-567C-ABF0C03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531" y="6416918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62A04-4CE1-C45B-4E07-971691150CC4}"/>
              </a:ext>
            </a:extLst>
          </p:cNvPr>
          <p:cNvSpPr txBox="1"/>
          <p:nvPr/>
        </p:nvSpPr>
        <p:spPr>
          <a:xfrm>
            <a:off x="508000" y="3214638"/>
            <a:ext cx="80518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Alone and Exploited, Migrant Children Work Brutal Jobs Across the U.S.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Cristian, 14, has been working in construction in North Miami for two years instead of going to school. Federal law bars minors from a long list of such jobs.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Credit...Kirsten Luce for The New York Times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AE84B9-6924-0497-74D7-B2CBF4979717}"/>
              </a:ext>
            </a:extLst>
          </p:cNvPr>
          <p:cNvSpPr/>
          <p:nvPr/>
        </p:nvSpPr>
        <p:spPr>
          <a:xfrm>
            <a:off x="825500" y="1149687"/>
            <a:ext cx="3038953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7921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February 2023</a:t>
            </a:r>
          </a:p>
        </p:txBody>
      </p:sp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25E44AF5-F972-76E2-9574-A75EDF54A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24408"/>
            <a:ext cx="3657600" cy="6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450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2813078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polygyny</a:t>
            </a:r>
            <a:r>
              <a:rPr lang="en-US" sz="3200" b="1" dirty="0">
                <a:solidFill>
                  <a:srgbClr val="000000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293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015291"/>
            <a:ext cx="6502400" cy="354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. . . and one or more of these term clarifications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might prove interesting, and even helpful with your class project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8667" y="6304622"/>
            <a:ext cx="30389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398463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671513"/>
            <a:ext cx="69437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994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261937"/>
            <a:ext cx="6438900" cy="6334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1237" y="6478790"/>
            <a:ext cx="3038953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398463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18 May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107" y="1457251"/>
            <a:ext cx="2447445" cy="694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8600" y="4185599"/>
            <a:ext cx="6154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“When a leader in a fundamentalist polygamist group bought land last year in Cook County outside of Grand Marais it caused alarm in the small North Shore community. . . .”</a:t>
            </a:r>
          </a:p>
        </p:txBody>
      </p:sp>
    </p:spTree>
    <p:extLst>
      <p:ext uri="{BB962C8B-B14F-4D97-AF65-F5344CB8AC3E}">
        <p14:creationId xmlns:p14="http://schemas.microsoft.com/office/powerpoint/2010/main" val="126205583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1" y="339282"/>
            <a:ext cx="601013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98541" y="6294654"/>
            <a:ext cx="30389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398463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 July 2017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27718" y="6547544"/>
            <a:ext cx="53254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http://www.bbc.com/news/world-us-canada-40709250?ocid=global_bbccom_email_25072017_top+news+stories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876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http://news.bbc.co.uk/2/hi/americas/7333004.stm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8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917" y="724806"/>
            <a:ext cx="7315200" cy="54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82834" y="4668187"/>
            <a:ext cx="378042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classic case . . .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2813078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polygyny</a:t>
            </a:r>
            <a:r>
              <a:rPr lang="en-US" sz="3200" b="1" dirty="0">
                <a:solidFill>
                  <a:srgbClr val="000000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424810"/>
            <a:ext cx="6778625" cy="39087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 the 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 of Texas authorities feeding food with preservatives to the Mormon children when they had them in custody?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6505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2"/>
          <p:cNvSpPr>
            <a:spLocks noChangeArrowheads="1"/>
          </p:cNvSpPr>
          <p:nvPr/>
        </p:nvSpPr>
        <p:spPr bwMode="auto">
          <a:xfrm>
            <a:off x="2914653" y="4486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7" name="AutoShape 3"/>
          <p:cNvSpPr>
            <a:spLocks noChangeArrowheads="1"/>
          </p:cNvSpPr>
          <p:nvPr/>
        </p:nvSpPr>
        <p:spPr bwMode="auto">
          <a:xfrm>
            <a:off x="2533653" y="4133753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8" name="AutoShape 4"/>
          <p:cNvSpPr>
            <a:spLocks noChangeArrowheads="1"/>
          </p:cNvSpPr>
          <p:nvPr/>
        </p:nvSpPr>
        <p:spPr bwMode="auto">
          <a:xfrm flipV="1">
            <a:off x="1847852" y="5495828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9" name="AutoShape 5"/>
          <p:cNvSpPr>
            <a:spLocks noChangeArrowheads="1"/>
          </p:cNvSpPr>
          <p:nvPr/>
        </p:nvSpPr>
        <p:spPr bwMode="auto">
          <a:xfrm>
            <a:off x="1847852" y="6448328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0" name="AutoShape 6"/>
          <p:cNvSpPr>
            <a:spLocks noChangeArrowheads="1"/>
          </p:cNvSpPr>
          <p:nvPr/>
        </p:nvSpPr>
        <p:spPr bwMode="auto">
          <a:xfrm>
            <a:off x="2495550" y="4486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1" name="AutoShape 7"/>
          <p:cNvSpPr>
            <a:spLocks noChangeArrowheads="1"/>
          </p:cNvSpPr>
          <p:nvPr/>
        </p:nvSpPr>
        <p:spPr bwMode="auto">
          <a:xfrm>
            <a:off x="3181350" y="48862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2" name="AutoShape 8"/>
          <p:cNvSpPr>
            <a:spLocks noChangeArrowheads="1"/>
          </p:cNvSpPr>
          <p:nvPr/>
        </p:nvSpPr>
        <p:spPr bwMode="auto">
          <a:xfrm>
            <a:off x="3238501" y="51719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3" name="AutoShape 9"/>
          <p:cNvSpPr>
            <a:spLocks noChangeArrowheads="1"/>
          </p:cNvSpPr>
          <p:nvPr/>
        </p:nvSpPr>
        <p:spPr bwMode="auto">
          <a:xfrm>
            <a:off x="2724150" y="52100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http://news.bbc.co.uk/2/hi/americas/7431848.stm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33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24" y="690112"/>
            <a:ext cx="7315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83899" y="2815556"/>
            <a:ext cx="5762625" cy="34778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one of the complaints of the Mormons of Texas in court was that the State of Texas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poisoning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their children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[State provided]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(with all it’s additives, sugars,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fats . . .)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1113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514601" y="6516692"/>
            <a:ext cx="40747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www.duluthnewstribune.com/articles/index.cfm?id=68557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914400" y="1082679"/>
            <a:ext cx="793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Grandma's Marathon: Remembering a fallen champion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838200" y="1676402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Kevin Pates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Duluth News Tribune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Published Sunday, June 15, 2008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838200" y="2357438"/>
            <a:ext cx="5638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There will be a moment of silence before the start of Saturday’s 32nd Grandma’s Marathon.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Standing on North Shore Drive, just south of Two Harbors, Stephen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Muturi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will gather his thoughts and emotions before the day’s task of running 26.2 miles.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He’ll remember close friend and countryman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Ngetich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last year’s champion, who was killed Jan. 21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Emarti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village in Kenya’s Trans Mara district.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Ngetich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was caught in the middle of an incident that turned violent. He was 31 and had two wives and three children, ages 8, 6 and 1.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was a peacemaker. . . .”</a:t>
            </a:r>
          </a:p>
        </p:txBody>
      </p:sp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562100"/>
            <a:ext cx="2133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838200" y="5395913"/>
            <a:ext cx="5486400" cy="990600"/>
          </a:xfrm>
          <a:prstGeom prst="rect">
            <a:avLst/>
          </a:prstGeom>
          <a:noFill/>
          <a:ln w="76200">
            <a:solidFill>
              <a:srgbClr val="79001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21434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33978" y="6402404"/>
            <a:ext cx="22589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http://news.bbc.co.uk/2/hi/africa/8485730.stm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 flipV="1">
            <a:off x="2061029" y="4978410"/>
            <a:ext cx="4020457" cy="798285"/>
          </a:xfrm>
          <a:prstGeom prst="roundRect">
            <a:avLst/>
          </a:prstGeom>
          <a:noFill/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9977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does the White House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hadle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official protocol at a state dinner when the President / Prime Minister of the other country has three or more wives?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3" y="522515"/>
            <a:ext cx="8808564" cy="59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6115" y="1538514"/>
            <a:ext cx="3889829" cy="624114"/>
          </a:xfrm>
          <a:custGeom>
            <a:avLst/>
            <a:gdLst>
              <a:gd name="connsiteX0" fmla="*/ 1785258 w 3889829"/>
              <a:gd name="connsiteY0" fmla="*/ 508000 h 624114"/>
              <a:gd name="connsiteX1" fmla="*/ 1524000 w 3889829"/>
              <a:gd name="connsiteY1" fmla="*/ 478971 h 624114"/>
              <a:gd name="connsiteX2" fmla="*/ 1320800 w 3889829"/>
              <a:gd name="connsiteY2" fmla="*/ 493486 h 624114"/>
              <a:gd name="connsiteX3" fmla="*/ 1277258 w 3889829"/>
              <a:gd name="connsiteY3" fmla="*/ 508000 h 624114"/>
              <a:gd name="connsiteX4" fmla="*/ 1045029 w 3889829"/>
              <a:gd name="connsiteY4" fmla="*/ 537029 h 624114"/>
              <a:gd name="connsiteX5" fmla="*/ 174172 w 3889829"/>
              <a:gd name="connsiteY5" fmla="*/ 508000 h 624114"/>
              <a:gd name="connsiteX6" fmla="*/ 130629 w 3889829"/>
              <a:gd name="connsiteY6" fmla="*/ 493486 h 624114"/>
              <a:gd name="connsiteX7" fmla="*/ 72572 w 3889829"/>
              <a:gd name="connsiteY7" fmla="*/ 478971 h 624114"/>
              <a:gd name="connsiteX8" fmla="*/ 29029 w 3889829"/>
              <a:gd name="connsiteY8" fmla="*/ 435429 h 624114"/>
              <a:gd name="connsiteX9" fmla="*/ 0 w 3889829"/>
              <a:gd name="connsiteY9" fmla="*/ 348343 h 624114"/>
              <a:gd name="connsiteX10" fmla="*/ 14515 w 3889829"/>
              <a:gd name="connsiteY10" fmla="*/ 290286 h 624114"/>
              <a:gd name="connsiteX11" fmla="*/ 87086 w 3889829"/>
              <a:gd name="connsiteY11" fmla="*/ 203200 h 624114"/>
              <a:gd name="connsiteX12" fmla="*/ 174172 w 3889829"/>
              <a:gd name="connsiteY12" fmla="*/ 174171 h 624114"/>
              <a:gd name="connsiteX13" fmla="*/ 217715 w 3889829"/>
              <a:gd name="connsiteY13" fmla="*/ 159657 h 624114"/>
              <a:gd name="connsiteX14" fmla="*/ 261258 w 3889829"/>
              <a:gd name="connsiteY14" fmla="*/ 145143 h 624114"/>
              <a:gd name="connsiteX15" fmla="*/ 319315 w 3889829"/>
              <a:gd name="connsiteY15" fmla="*/ 130629 h 624114"/>
              <a:gd name="connsiteX16" fmla="*/ 493486 w 3889829"/>
              <a:gd name="connsiteY16" fmla="*/ 101600 h 624114"/>
              <a:gd name="connsiteX17" fmla="*/ 624115 w 3889829"/>
              <a:gd name="connsiteY17" fmla="*/ 72571 h 624114"/>
              <a:gd name="connsiteX18" fmla="*/ 667658 w 3889829"/>
              <a:gd name="connsiteY18" fmla="*/ 58057 h 624114"/>
              <a:gd name="connsiteX19" fmla="*/ 798286 w 3889829"/>
              <a:gd name="connsiteY19" fmla="*/ 43543 h 624114"/>
              <a:gd name="connsiteX20" fmla="*/ 885372 w 3889829"/>
              <a:gd name="connsiteY20" fmla="*/ 29029 h 624114"/>
              <a:gd name="connsiteX21" fmla="*/ 1045029 w 3889829"/>
              <a:gd name="connsiteY21" fmla="*/ 14514 h 624114"/>
              <a:gd name="connsiteX22" fmla="*/ 1175658 w 3889829"/>
              <a:gd name="connsiteY22" fmla="*/ 0 h 624114"/>
              <a:gd name="connsiteX23" fmla="*/ 2002972 w 3889829"/>
              <a:gd name="connsiteY23" fmla="*/ 14514 h 624114"/>
              <a:gd name="connsiteX24" fmla="*/ 2090058 w 3889829"/>
              <a:gd name="connsiteY24" fmla="*/ 29029 h 624114"/>
              <a:gd name="connsiteX25" fmla="*/ 2351315 w 3889829"/>
              <a:gd name="connsiteY25" fmla="*/ 43543 h 624114"/>
              <a:gd name="connsiteX26" fmla="*/ 2656115 w 3889829"/>
              <a:gd name="connsiteY26" fmla="*/ 58057 h 624114"/>
              <a:gd name="connsiteX27" fmla="*/ 3106058 w 3889829"/>
              <a:gd name="connsiteY27" fmla="*/ 87086 h 624114"/>
              <a:gd name="connsiteX28" fmla="*/ 3207658 w 3889829"/>
              <a:gd name="connsiteY28" fmla="*/ 101600 h 624114"/>
              <a:gd name="connsiteX29" fmla="*/ 3265715 w 3889829"/>
              <a:gd name="connsiteY29" fmla="*/ 116114 h 624114"/>
              <a:gd name="connsiteX30" fmla="*/ 3672115 w 3889829"/>
              <a:gd name="connsiteY30" fmla="*/ 174171 h 624114"/>
              <a:gd name="connsiteX31" fmla="*/ 3759200 w 3889829"/>
              <a:gd name="connsiteY31" fmla="*/ 217714 h 624114"/>
              <a:gd name="connsiteX32" fmla="*/ 3802743 w 3889829"/>
              <a:gd name="connsiteY32" fmla="*/ 232229 h 624114"/>
              <a:gd name="connsiteX33" fmla="*/ 3846286 w 3889829"/>
              <a:gd name="connsiteY33" fmla="*/ 275771 h 624114"/>
              <a:gd name="connsiteX34" fmla="*/ 3889829 w 3889829"/>
              <a:gd name="connsiteY34" fmla="*/ 435429 h 624114"/>
              <a:gd name="connsiteX35" fmla="*/ 3875315 w 3889829"/>
              <a:gd name="connsiteY35" fmla="*/ 508000 h 624114"/>
              <a:gd name="connsiteX36" fmla="*/ 3744686 w 3889829"/>
              <a:gd name="connsiteY36" fmla="*/ 580571 h 624114"/>
              <a:gd name="connsiteX37" fmla="*/ 3396343 w 3889829"/>
              <a:gd name="connsiteY37" fmla="*/ 624114 h 624114"/>
              <a:gd name="connsiteX38" fmla="*/ 2946400 w 3889829"/>
              <a:gd name="connsiteY38" fmla="*/ 609600 h 624114"/>
              <a:gd name="connsiteX39" fmla="*/ 2786743 w 3889829"/>
              <a:gd name="connsiteY39" fmla="*/ 595086 h 624114"/>
              <a:gd name="connsiteX40" fmla="*/ 2554515 w 3889829"/>
              <a:gd name="connsiteY40" fmla="*/ 566057 h 624114"/>
              <a:gd name="connsiteX41" fmla="*/ 2235200 w 3889829"/>
              <a:gd name="connsiteY41" fmla="*/ 551543 h 624114"/>
              <a:gd name="connsiteX42" fmla="*/ 2177143 w 3889829"/>
              <a:gd name="connsiteY42" fmla="*/ 537029 h 624114"/>
              <a:gd name="connsiteX43" fmla="*/ 1785258 w 3889829"/>
              <a:gd name="connsiteY43" fmla="*/ 508000 h 624114"/>
              <a:gd name="connsiteX44" fmla="*/ 1712686 w 3889829"/>
              <a:gd name="connsiteY44" fmla="*/ 493486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89829" h="624114">
                <a:moveTo>
                  <a:pt x="1785258" y="508000"/>
                </a:moveTo>
                <a:cubicBezTo>
                  <a:pt x="1682913" y="487532"/>
                  <a:pt x="1655245" y="478971"/>
                  <a:pt x="1524000" y="478971"/>
                </a:cubicBezTo>
                <a:cubicBezTo>
                  <a:pt x="1456094" y="478971"/>
                  <a:pt x="1388533" y="488648"/>
                  <a:pt x="1320800" y="493486"/>
                </a:cubicBezTo>
                <a:cubicBezTo>
                  <a:pt x="1306286" y="498324"/>
                  <a:pt x="1292260" y="505000"/>
                  <a:pt x="1277258" y="508000"/>
                </a:cubicBezTo>
                <a:cubicBezTo>
                  <a:pt x="1225491" y="518353"/>
                  <a:pt x="1090300" y="531999"/>
                  <a:pt x="1045029" y="537029"/>
                </a:cubicBezTo>
                <a:cubicBezTo>
                  <a:pt x="754743" y="527353"/>
                  <a:pt x="449715" y="599845"/>
                  <a:pt x="174172" y="508000"/>
                </a:cubicBezTo>
                <a:cubicBezTo>
                  <a:pt x="159658" y="503162"/>
                  <a:pt x="145340" y="497689"/>
                  <a:pt x="130629" y="493486"/>
                </a:cubicBezTo>
                <a:cubicBezTo>
                  <a:pt x="111449" y="488006"/>
                  <a:pt x="91924" y="483809"/>
                  <a:pt x="72572" y="478971"/>
                </a:cubicBezTo>
                <a:cubicBezTo>
                  <a:pt x="58058" y="464457"/>
                  <a:pt x="38997" y="453372"/>
                  <a:pt x="29029" y="435429"/>
                </a:cubicBezTo>
                <a:cubicBezTo>
                  <a:pt x="14169" y="408681"/>
                  <a:pt x="0" y="348343"/>
                  <a:pt x="0" y="348343"/>
                </a:cubicBezTo>
                <a:cubicBezTo>
                  <a:pt x="4838" y="328991"/>
                  <a:pt x="6657" y="308621"/>
                  <a:pt x="14515" y="290286"/>
                </a:cubicBezTo>
                <a:cubicBezTo>
                  <a:pt x="24114" y="267888"/>
                  <a:pt x="67468" y="214099"/>
                  <a:pt x="87086" y="203200"/>
                </a:cubicBezTo>
                <a:cubicBezTo>
                  <a:pt x="113834" y="188340"/>
                  <a:pt x="145143" y="183847"/>
                  <a:pt x="174172" y="174171"/>
                </a:cubicBezTo>
                <a:lnTo>
                  <a:pt x="217715" y="159657"/>
                </a:lnTo>
                <a:cubicBezTo>
                  <a:pt x="232229" y="154819"/>
                  <a:pt x="246415" y="148854"/>
                  <a:pt x="261258" y="145143"/>
                </a:cubicBezTo>
                <a:cubicBezTo>
                  <a:pt x="280610" y="140305"/>
                  <a:pt x="299842" y="134956"/>
                  <a:pt x="319315" y="130629"/>
                </a:cubicBezTo>
                <a:cubicBezTo>
                  <a:pt x="395731" y="113647"/>
                  <a:pt x="408653" y="113719"/>
                  <a:pt x="493486" y="101600"/>
                </a:cubicBezTo>
                <a:cubicBezTo>
                  <a:pt x="591508" y="68927"/>
                  <a:pt x="470849" y="106630"/>
                  <a:pt x="624115" y="72571"/>
                </a:cubicBezTo>
                <a:cubicBezTo>
                  <a:pt x="639050" y="69252"/>
                  <a:pt x="652567" y="60572"/>
                  <a:pt x="667658" y="58057"/>
                </a:cubicBezTo>
                <a:cubicBezTo>
                  <a:pt x="710873" y="50855"/>
                  <a:pt x="754860" y="49333"/>
                  <a:pt x="798286" y="43543"/>
                </a:cubicBezTo>
                <a:cubicBezTo>
                  <a:pt x="827457" y="39654"/>
                  <a:pt x="856145" y="32468"/>
                  <a:pt x="885372" y="29029"/>
                </a:cubicBezTo>
                <a:cubicBezTo>
                  <a:pt x="938444" y="22785"/>
                  <a:pt x="991856" y="19831"/>
                  <a:pt x="1045029" y="14514"/>
                </a:cubicBezTo>
                <a:cubicBezTo>
                  <a:pt x="1088623" y="10155"/>
                  <a:pt x="1132115" y="4838"/>
                  <a:pt x="1175658" y="0"/>
                </a:cubicBezTo>
                <a:lnTo>
                  <a:pt x="2002972" y="14514"/>
                </a:lnTo>
                <a:cubicBezTo>
                  <a:pt x="2032386" y="15448"/>
                  <a:pt x="2060731" y="26585"/>
                  <a:pt x="2090058" y="29029"/>
                </a:cubicBezTo>
                <a:cubicBezTo>
                  <a:pt x="2176977" y="36272"/>
                  <a:pt x="2264210" y="39076"/>
                  <a:pt x="2351315" y="43543"/>
                </a:cubicBezTo>
                <a:lnTo>
                  <a:pt x="2656115" y="58057"/>
                </a:lnTo>
                <a:lnTo>
                  <a:pt x="3106058" y="87086"/>
                </a:lnTo>
                <a:cubicBezTo>
                  <a:pt x="3139925" y="91924"/>
                  <a:pt x="3173999" y="95480"/>
                  <a:pt x="3207658" y="101600"/>
                </a:cubicBezTo>
                <a:cubicBezTo>
                  <a:pt x="3227284" y="105168"/>
                  <a:pt x="3245950" y="113419"/>
                  <a:pt x="3265715" y="116114"/>
                </a:cubicBezTo>
                <a:cubicBezTo>
                  <a:pt x="3399508" y="134359"/>
                  <a:pt x="3540649" y="136609"/>
                  <a:pt x="3672115" y="174171"/>
                </a:cubicBezTo>
                <a:cubicBezTo>
                  <a:pt x="3757236" y="198492"/>
                  <a:pt x="3674391" y="175309"/>
                  <a:pt x="3759200" y="217714"/>
                </a:cubicBezTo>
                <a:cubicBezTo>
                  <a:pt x="3772884" y="224556"/>
                  <a:pt x="3788229" y="227391"/>
                  <a:pt x="3802743" y="232229"/>
                </a:cubicBezTo>
                <a:cubicBezTo>
                  <a:pt x="3817257" y="246743"/>
                  <a:pt x="3834355" y="259068"/>
                  <a:pt x="3846286" y="275771"/>
                </a:cubicBezTo>
                <a:cubicBezTo>
                  <a:pt x="3885865" y="331181"/>
                  <a:pt x="3879765" y="364976"/>
                  <a:pt x="3889829" y="435429"/>
                </a:cubicBezTo>
                <a:cubicBezTo>
                  <a:pt x="3884991" y="459619"/>
                  <a:pt x="3886347" y="485935"/>
                  <a:pt x="3875315" y="508000"/>
                </a:cubicBezTo>
                <a:cubicBezTo>
                  <a:pt x="3850784" y="557061"/>
                  <a:pt x="3790649" y="569080"/>
                  <a:pt x="3744686" y="580571"/>
                </a:cubicBezTo>
                <a:cubicBezTo>
                  <a:pt x="3553327" y="628412"/>
                  <a:pt x="3668390" y="607111"/>
                  <a:pt x="3396343" y="624114"/>
                </a:cubicBezTo>
                <a:lnTo>
                  <a:pt x="2946400" y="609600"/>
                </a:lnTo>
                <a:cubicBezTo>
                  <a:pt x="2893022" y="607058"/>
                  <a:pt x="2839855" y="600987"/>
                  <a:pt x="2786743" y="595086"/>
                </a:cubicBezTo>
                <a:cubicBezTo>
                  <a:pt x="2671537" y="582285"/>
                  <a:pt x="2681028" y="574219"/>
                  <a:pt x="2554515" y="566057"/>
                </a:cubicBezTo>
                <a:cubicBezTo>
                  <a:pt x="2448188" y="559197"/>
                  <a:pt x="2341638" y="556381"/>
                  <a:pt x="2235200" y="551543"/>
                </a:cubicBezTo>
                <a:cubicBezTo>
                  <a:pt x="2215848" y="546705"/>
                  <a:pt x="2196819" y="540308"/>
                  <a:pt x="2177143" y="537029"/>
                </a:cubicBezTo>
                <a:cubicBezTo>
                  <a:pt x="2045480" y="515085"/>
                  <a:pt x="1921119" y="515150"/>
                  <a:pt x="1785258" y="508000"/>
                </a:cubicBezTo>
                <a:cubicBezTo>
                  <a:pt x="1732535" y="490426"/>
                  <a:pt x="1757014" y="493486"/>
                  <a:pt x="1712686" y="493486"/>
                </a:cubicBezTo>
              </a:path>
            </a:pathLst>
          </a:cu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9027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3137" y="852889"/>
            <a:ext cx="7883546" cy="564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does Buckingham Palace handle official protocol at a state dinner with the Queen and a Prime Minister of another country who has three or more wives?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(at the same time, not successively with the President of the U.S.A.)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866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313"/>
            <a:ext cx="7315200" cy="64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67515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hef-1.bbci.co.uk/news/624/media/images/74311000/jpg/_74311605_zo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" y="1132116"/>
            <a:ext cx="8179607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893" y="5892799"/>
            <a:ext cx="7315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President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Zuma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attended a banquet at Buckingham Palace in 2010 with one of his wives,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Tobeka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Madiba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Zuma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BBCNews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6436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9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marriage of first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how about?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BADDE1"/>
                </a:solidFill>
                <a:latin typeface="Arial"/>
              </a:rPr>
              <a:t>absolute cultural relativism</a:t>
            </a:r>
            <a:endParaRPr lang="en-US" sz="2400" b="1" kern="0" dirty="0">
              <a:solidFill>
                <a:srgbClr val="BADDE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3504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324395" y="6402404"/>
            <a:ext cx="5116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16" y="2937048"/>
            <a:ext cx="8060566" cy="2504695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51341" y="3027358"/>
            <a:ext cx="5069812" cy="108966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4868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00365" y="6402404"/>
            <a:ext cx="23374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https://www.cousincouples.com/marriage-facts/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705903"/>
            <a:ext cx="88011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38" y="240828"/>
            <a:ext cx="3625515" cy="226594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203157" y="4712204"/>
            <a:ext cx="7729086" cy="1318489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52601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823" y="1184542"/>
            <a:ext cx="8549640" cy="469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70632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58" y="173721"/>
            <a:ext cx="5943600" cy="64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4" y="1338928"/>
            <a:ext cx="12700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8658" y="1546146"/>
            <a:ext cx="219803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04458149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E1180-8B6A-20E1-A117-261E7CC9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298" y="209552"/>
            <a:ext cx="6400800" cy="640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081C5-AC94-95F0-3ACF-E5AF4CA5B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78" y="1311270"/>
            <a:ext cx="1835244" cy="1968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DAE32-117E-7BFF-12BC-3E6921A94D57}"/>
              </a:ext>
            </a:extLst>
          </p:cNvPr>
          <p:cNvSpPr/>
          <p:nvPr/>
        </p:nvSpPr>
        <p:spPr>
          <a:xfrm>
            <a:off x="1388158" y="1219200"/>
            <a:ext cx="248534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C9C6011-3FD0-556D-35DD-549E31F78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3529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1C3F9-A52E-75E2-68D7-1AAEA72E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66" y="331057"/>
            <a:ext cx="6400800" cy="6170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6C167-D77D-A767-C8EB-CE0F19E3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D43A50-CA6B-FCD5-6833-0EC02661999C}"/>
              </a:ext>
            </a:extLst>
          </p:cNvPr>
          <p:cNvSpPr/>
          <p:nvPr/>
        </p:nvSpPr>
        <p:spPr>
          <a:xfrm>
            <a:off x="1388158" y="9779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269728286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3BE29-1599-4145-4920-D0B4DF6A0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90" y="379833"/>
            <a:ext cx="6400800" cy="6101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3084D-8A54-B87F-0AFD-C9A1101C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6F0CC-C850-0050-8EBB-3793ED289528}"/>
              </a:ext>
            </a:extLst>
          </p:cNvPr>
          <p:cNvSpPr/>
          <p:nvPr/>
        </p:nvSpPr>
        <p:spPr>
          <a:xfrm>
            <a:off x="1388158" y="10160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72650245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03410" y="6542310"/>
            <a:ext cx="2323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https://en.wikipedia.org/wiki/Thomas_Jefferson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2" descr="Portrait of Thomas Jefferson by Rembrandt Pe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53751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www.firstladies.org/images/biographies/jefferson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1049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03338" y="3747165"/>
            <a:ext cx="5105400" cy="2677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Thomas Jefferson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(1743 -1826)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married his third cousin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Martha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Wayles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Skelton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(1748-1782)</a:t>
            </a:r>
          </a:p>
        </p:txBody>
      </p:sp>
    </p:spTree>
    <p:extLst>
      <p:ext uri="{BB962C8B-B14F-4D97-AF65-F5344CB8AC3E}">
        <p14:creationId xmlns:p14="http://schemas.microsoft.com/office/powerpoint/2010/main" val="35764244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1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14622</TotalTime>
  <Words>8059</Words>
  <Application>Microsoft Office PowerPoint</Application>
  <PresentationFormat>On-screen Show (4:3)</PresentationFormat>
  <Paragraphs>1229</Paragraphs>
  <Slides>372</Slides>
  <Notes>163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372</vt:i4>
      </vt:variant>
    </vt:vector>
  </HeadingPairs>
  <TitlesOfParts>
    <vt:vector size="407" baseType="lpstr">
      <vt:lpstr>Arial</vt:lpstr>
      <vt:lpstr>Arial Black</vt:lpstr>
      <vt:lpstr>Arial, Helvetica, sans-serif</vt:lpstr>
      <vt:lpstr>Baskerville Old Face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4_Default Design</vt:lpstr>
      <vt:lpstr>3_Default Design</vt:lpstr>
      <vt:lpstr>6_Marble</vt:lpstr>
      <vt:lpstr>5_Default Design</vt:lpstr>
      <vt:lpstr>6_Default Design</vt:lpstr>
      <vt:lpstr>7_Default Design</vt:lpstr>
      <vt:lpstr>Meadow</vt:lpstr>
      <vt:lpstr>39_Default Design</vt:lpstr>
      <vt:lpstr>1_Meadow</vt:lpstr>
      <vt:lpstr>7_white3</vt:lpstr>
      <vt:lpstr>19_Default Design</vt:lpstr>
      <vt:lpstr>1_white3</vt:lpstr>
      <vt:lpstr>8_Default Design</vt:lpstr>
      <vt:lpstr>2_white3</vt:lpstr>
      <vt:lpstr>11_Default Design</vt:lpstr>
      <vt:lpstr>21_Default Design</vt:lpstr>
      <vt:lpstr>17_Default Design</vt:lpstr>
      <vt:lpstr>2_Meadow</vt:lpstr>
      <vt:lpstr>42_Meadow</vt:lpstr>
      <vt:lpstr>Sumi Painting</vt:lpstr>
      <vt:lpstr>4_Contemporary Portrait</vt:lpstr>
      <vt:lpstr>44_Meadow</vt:lpstr>
      <vt:lpstr>32_Default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cannibalism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969</cp:revision>
  <cp:lastPrinted>2000-04-06T19:51:41Z</cp:lastPrinted>
  <dcterms:created xsi:type="dcterms:W3CDTF">2000-03-27T15:46:35Z</dcterms:created>
  <dcterms:modified xsi:type="dcterms:W3CDTF">2023-12-29T08:00:03Z</dcterms:modified>
</cp:coreProperties>
</file>