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69" r:id="rId1"/>
    <p:sldMasterId id="2147484841" r:id="rId2"/>
    <p:sldMasterId id="2147484938" r:id="rId3"/>
    <p:sldMasterId id="2147485166" r:id="rId4"/>
    <p:sldMasterId id="2147485226" r:id="rId5"/>
  </p:sldMasterIdLst>
  <p:notesMasterIdLst>
    <p:notesMasterId r:id="rId52"/>
  </p:notesMasterIdLst>
  <p:sldIdLst>
    <p:sldId id="1118" r:id="rId6"/>
    <p:sldId id="3226" r:id="rId7"/>
    <p:sldId id="3763" r:id="rId8"/>
    <p:sldId id="3306" r:id="rId9"/>
    <p:sldId id="3266" r:id="rId10"/>
    <p:sldId id="3744" r:id="rId11"/>
    <p:sldId id="1657" r:id="rId12"/>
    <p:sldId id="3228" r:id="rId13"/>
    <p:sldId id="3326" r:id="rId14"/>
    <p:sldId id="3751" r:id="rId15"/>
    <p:sldId id="3752" r:id="rId16"/>
    <p:sldId id="3753" r:id="rId17"/>
    <p:sldId id="3754" r:id="rId18"/>
    <p:sldId id="3755" r:id="rId19"/>
    <p:sldId id="3758" r:id="rId20"/>
    <p:sldId id="3757" r:id="rId21"/>
    <p:sldId id="2650" r:id="rId22"/>
    <p:sldId id="2652" r:id="rId23"/>
    <p:sldId id="2651" r:id="rId24"/>
    <p:sldId id="3310" r:id="rId25"/>
    <p:sldId id="3311" r:id="rId26"/>
    <p:sldId id="2653" r:id="rId27"/>
    <p:sldId id="2654" r:id="rId28"/>
    <p:sldId id="2655" r:id="rId29"/>
    <p:sldId id="2727" r:id="rId30"/>
    <p:sldId id="3384" r:id="rId31"/>
    <p:sldId id="3759" r:id="rId32"/>
    <p:sldId id="3760" r:id="rId33"/>
    <p:sldId id="3735" r:id="rId34"/>
    <p:sldId id="3350" r:id="rId35"/>
    <p:sldId id="3351" r:id="rId36"/>
    <p:sldId id="3352" r:id="rId37"/>
    <p:sldId id="3353" r:id="rId38"/>
    <p:sldId id="3354" r:id="rId39"/>
    <p:sldId id="3736" r:id="rId40"/>
    <p:sldId id="3737" r:id="rId41"/>
    <p:sldId id="3761" r:id="rId42"/>
    <p:sldId id="2663" r:id="rId43"/>
    <p:sldId id="2692" r:id="rId44"/>
    <p:sldId id="2801" r:id="rId45"/>
    <p:sldId id="3371" r:id="rId46"/>
    <p:sldId id="2802" r:id="rId47"/>
    <p:sldId id="3372" r:id="rId48"/>
    <p:sldId id="3374" r:id="rId49"/>
    <p:sldId id="3762" r:id="rId50"/>
    <p:sldId id="2675" r:id="rId51"/>
  </p:sldIdLst>
  <p:sldSz cx="10287000" cy="6858000" type="35mm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0000"/>
    <a:srgbClr val="663300"/>
    <a:srgbClr val="2F2C27"/>
    <a:srgbClr val="790019"/>
    <a:srgbClr val="FFC000"/>
    <a:srgbClr val="0C6A9C"/>
    <a:srgbClr val="7A0019"/>
    <a:srgbClr val="656C6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71" autoAdjust="0"/>
  </p:normalViewPr>
  <p:slideViewPr>
    <p:cSldViewPr snapToObjects="1">
      <p:cViewPr varScale="1">
        <p:scale>
          <a:sx n="81" d="100"/>
          <a:sy n="81" d="100"/>
        </p:scale>
        <p:origin x="588" y="90"/>
      </p:cViewPr>
      <p:guideLst>
        <p:guide orient="horz" pos="2256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26T03:20:58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0,'20'1,"1"1,36 9,-11-1,-3-3,-4 1,0-3,46 2,-30-8,-25 0,0 1,0 1,49 8,32 10,-23-6,-58-9,62 1,-63-5,0 2,40 6,48 8,-10-2,-51-7,-1-2,108-5,-63-2,-56 1,-23 0,1 1,0 0,0 2,36 7,60 22,-86-25,0-2,1-1,-1-2,52-4,-7 1,770 2,-823-1,0-1,31-8,-29 5,44-3,204 9,-250 0,0 1,31 8,-29-5,44 3,-46-7,-1 0,0 0,0-2,0 0,0-2,28-6,-29 4,0 0,0 1,37-1,69 7,-47 0,65-4,139 4,-238 4,62 14,28 3,-116-20,1-2,0 0,-1-1,1-1,-1-1,37-8,-28 3,1 2,0 0,-1 3,1 0,1 2,41 6,15 5,42 2,312-11,-229-3,-198 0,0-1,0 0,20-6,-17 4,33-4,8 6,-34 2,-1-1,42-7,-19 0,1 3,0 2,59 3,-58 1,-25 0,1 1,28 8,-26-5,43 3,-23-7,-4-1,56 8,-1 3,181-6,-173-5,-90-1,-1-1,0 0,20-6,-17 4,33-4,251 5,-156 5,825-2,-952-1,-1-1,0-1,0-1,0-1,-1 0,30-13,32-10,-67 25,1 1,26-2,-19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30T20:22:21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1,'4'0,"0"1,1 0,-1 0,1 0,-1 1,7 2,13 5,35 7,-36-9,0-1,1 0,35 2,267-7,-157-3,-58 0,120 5,-202 1,-1 2,0 0,27 11,53 11,-63-19,91 12,-106-19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20725"/>
            <a:ext cx="54006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6CA733FF-2533-4A86-B229-AD7124918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22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3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62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4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0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5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4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4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9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87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87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10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26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95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7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90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85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401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22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9268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347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325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2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227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1645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6712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5882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7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1844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5945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721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4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4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6134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0421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875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4931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2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8376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5F90-552E-4356-8DD2-BDDC2004C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91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5189-1065-4CEB-9F3C-145684D8A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20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198B-B893-428A-9CCB-1771AF4D3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87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3AB8-F44C-480F-A4E2-776C14999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01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C243-85DD-41EF-B835-5C2FED4F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4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8947-BE36-4849-8636-C27E9F322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72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E8E8-0F67-4B44-91D2-2B7EB1D72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FB-AB2B-4486-93E4-09E7E3AB7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54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104F-F2D2-4C03-AAF5-D549243F1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C7EB-29D1-48A5-A7E5-6A397A2F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77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2" y="274640"/>
            <a:ext cx="6791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86E2-43B5-4BF5-8B15-D63AD7350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2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6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4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14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7" r:id="rId1"/>
    <p:sldLayoutId id="2147485168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2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094330-71E7-41F3-B708-967475AF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60.png"/><Relationship Id="rId4" Type="http://schemas.openxmlformats.org/officeDocument/2006/relationships/customXml" Target="../ink/ink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29028"/>
            <a:ext cx="103251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521069" y="5300454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6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kumimoji="1" lang="en-US" sz="2800" dirty="0">
              <a:solidFill>
                <a:srgbClr val="FFFFFF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305300" y="5679888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1200" b="1" dirty="0">
                <a:solidFill>
                  <a:srgbClr val="000000"/>
                </a:solidFill>
              </a:rPr>
              <a:t>© 2010-2026</a:t>
            </a:r>
            <a:endParaRPr kumimoji="1" lang="en-US" sz="1200" dirty="0">
              <a:solidFill>
                <a:srgbClr val="FFFF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81E459-928C-821C-CAB1-F9EB20949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4069140"/>
            <a:ext cx="9067800" cy="156966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Start deck in “Slide Show” mode, </a:t>
            </a:r>
          </a:p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use your up/down arrow keys and/or </a:t>
            </a:r>
          </a:p>
          <a:p>
            <a:pPr algn="ctr" eaLnBrk="0" hangingPunct="0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975611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2C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7E2849-CC43-205E-2A3A-E5844359F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2DCE21A9-F690-EB42-9833-B177C3F85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17593F21-D8DA-74F6-6CDD-E9242820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6A6C1-FDE3-3A2F-46F6-E03A8DAC1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44532"/>
            <a:ext cx="8686800" cy="6396743"/>
          </a:xfrm>
          <a:prstGeom prst="rect">
            <a:avLst/>
          </a:prstGeom>
        </p:spPr>
      </p:pic>
      <p:sp>
        <p:nvSpPr>
          <p:cNvPr id="2" name="Right Arrow 7">
            <a:extLst>
              <a:ext uri="{FF2B5EF4-FFF2-40B4-BE49-F238E27FC236}">
                <a16:creationId xmlns:a16="http://schemas.microsoft.com/office/drawing/2014/main" id="{0C027466-23A3-72B7-F745-18473445DE00}"/>
              </a:ext>
            </a:extLst>
          </p:cNvPr>
          <p:cNvSpPr/>
          <p:nvPr/>
        </p:nvSpPr>
        <p:spPr bwMode="auto">
          <a:xfrm rot="18637436">
            <a:off x="894156" y="3101939"/>
            <a:ext cx="3868117" cy="1017886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A-Z Subject Index links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own Arrow 6">
            <a:extLst>
              <a:ext uri="{FF2B5EF4-FFF2-40B4-BE49-F238E27FC236}">
                <a16:creationId xmlns:a16="http://schemas.microsoft.com/office/drawing/2014/main" id="{1803D476-F5B4-A79B-5A22-BE228C71639B}"/>
              </a:ext>
            </a:extLst>
          </p:cNvPr>
          <p:cNvSpPr/>
          <p:nvPr/>
        </p:nvSpPr>
        <p:spPr>
          <a:xfrm rot="8613950">
            <a:off x="8342771" y="1779573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1C519D-FB12-4678-2745-80DD9EB64862}"/>
              </a:ext>
            </a:extLst>
          </p:cNvPr>
          <p:cNvSpPr/>
          <p:nvPr/>
        </p:nvSpPr>
        <p:spPr bwMode="auto">
          <a:xfrm>
            <a:off x="1297875" y="1571500"/>
            <a:ext cx="7543800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7916F7-5FA4-B0DB-7147-48A69A02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639659"/>
            <a:ext cx="7315200" cy="2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673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2C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730611-49FA-F761-003E-F614B3082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E7CE4BDA-6E7F-1B96-7B24-24DEFC706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4381560B-A30F-29BF-2840-E4F4E645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06DE0-E4D7-D022-454A-E894CBB8A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44532"/>
            <a:ext cx="8686800" cy="63967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BEED53-FC24-BD66-21CD-E11E2C086F96}"/>
              </a:ext>
            </a:extLst>
          </p:cNvPr>
          <p:cNvSpPr/>
          <p:nvPr/>
        </p:nvSpPr>
        <p:spPr bwMode="auto">
          <a:xfrm>
            <a:off x="1297875" y="1571500"/>
            <a:ext cx="7543800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95C904-094F-7932-B53F-2CEE5B45E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639659"/>
            <a:ext cx="7315200" cy="2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25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2C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8F851-A819-B117-8208-7ECD49EF9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F14EE234-EFBC-FA92-A57F-F820E8438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45EEFA67-D12F-24E4-7B72-9FAD53DE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C2D5F-2DCF-4593-57D6-895781355BED}"/>
              </a:ext>
            </a:extLst>
          </p:cNvPr>
          <p:cNvSpPr/>
          <p:nvPr/>
        </p:nvSpPr>
        <p:spPr bwMode="auto">
          <a:xfrm>
            <a:off x="1297875" y="1571500"/>
            <a:ext cx="7543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AD4992-DE6E-0406-0525-39EFF9440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39659"/>
            <a:ext cx="7315200" cy="2830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4AE26-95C9-3AF7-1F4B-4C66D41EB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9659" y="5562600"/>
            <a:ext cx="6666641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This information is very useful</a:t>
            </a:r>
          </a:p>
        </p:txBody>
      </p:sp>
    </p:spTree>
    <p:extLst>
      <p:ext uri="{BB962C8B-B14F-4D97-AF65-F5344CB8AC3E}">
        <p14:creationId xmlns:p14="http://schemas.microsoft.com/office/powerpoint/2010/main" val="290224826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2C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4910A-05A4-D794-57B3-F8BD6023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162C10FD-C9E3-0242-47B2-F6EE408F1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B0D15878-401E-B609-03F0-5D1E6E4E0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96F88-AB4A-E98B-05CC-AFEB52117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44532"/>
            <a:ext cx="8686800" cy="6396743"/>
          </a:xfrm>
          <a:prstGeom prst="rect">
            <a:avLst/>
          </a:prstGeom>
        </p:spPr>
      </p:pic>
      <p:sp>
        <p:nvSpPr>
          <p:cNvPr id="3" name="Down Arrow 6">
            <a:extLst>
              <a:ext uri="{FF2B5EF4-FFF2-40B4-BE49-F238E27FC236}">
                <a16:creationId xmlns:a16="http://schemas.microsoft.com/office/drawing/2014/main" id="{E388D435-A099-BF55-4FDD-22E8949E86AB}"/>
              </a:ext>
            </a:extLst>
          </p:cNvPr>
          <p:cNvSpPr/>
          <p:nvPr/>
        </p:nvSpPr>
        <p:spPr>
          <a:xfrm rot="8613950">
            <a:off x="8342771" y="1779573"/>
            <a:ext cx="1309862" cy="3170519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Notice the A-Z Links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3C21DD-83AB-A439-2020-335BCA297095}"/>
              </a:ext>
            </a:extLst>
          </p:cNvPr>
          <p:cNvSpPr/>
          <p:nvPr/>
        </p:nvSpPr>
        <p:spPr bwMode="auto">
          <a:xfrm>
            <a:off x="1297875" y="1571500"/>
            <a:ext cx="7543800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949C71-B390-5706-3E08-8D6EC4984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639659"/>
            <a:ext cx="7315200" cy="2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94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2C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285D5-3D8A-94AA-ED3B-6BE2AAE7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AC84660A-DCAB-DD5C-2E18-CB62CD081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0BF3F851-B0D7-1863-52A5-44FC1B853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5CCAE2-9DC2-51E2-0866-F6B836983A26}"/>
              </a:ext>
            </a:extLst>
          </p:cNvPr>
          <p:cNvSpPr/>
          <p:nvPr/>
        </p:nvSpPr>
        <p:spPr bwMode="auto">
          <a:xfrm>
            <a:off x="1297875" y="1571500"/>
            <a:ext cx="7543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9FA66A-1801-3A89-DF62-66901F1D2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39659"/>
            <a:ext cx="7315200" cy="2830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4F56CD-D982-1B8A-E579-E9A3A50A6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4954250"/>
            <a:ext cx="8229600" cy="144655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to access a topic simply click on its first  letter to go to an index page . . .</a:t>
            </a:r>
          </a:p>
        </p:txBody>
      </p:sp>
    </p:spTree>
    <p:extLst>
      <p:ext uri="{BB962C8B-B14F-4D97-AF65-F5344CB8AC3E}">
        <p14:creationId xmlns:p14="http://schemas.microsoft.com/office/powerpoint/2010/main" val="2506293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2C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B05849-0DBF-B656-A485-E9AD28E27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97A008A8-7B04-2F03-1BF6-5135EC7B0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EEAAB87D-C526-C4FA-E5F9-49CCB2502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A19890-DE9B-8901-7548-90205A35EFB4}"/>
              </a:ext>
            </a:extLst>
          </p:cNvPr>
          <p:cNvSpPr/>
          <p:nvPr/>
        </p:nvSpPr>
        <p:spPr bwMode="auto">
          <a:xfrm>
            <a:off x="1297875" y="1571500"/>
            <a:ext cx="7543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A70257-2E6C-BEF1-D7B0-484A513EB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39659"/>
            <a:ext cx="7315200" cy="2830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2D807F-D69B-E922-B0FB-7E2BE6907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760893"/>
            <a:ext cx="92964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“Chocolate”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1D341B1-6283-33E8-5B4B-3D04AD215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750" y="1600200"/>
            <a:ext cx="286251" cy="29919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1909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2C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C1F80-7ECE-D6AC-5C40-AF98DF921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65BC46C3-6103-29DD-74F3-BF50FD81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907B64A5-ED1F-3A79-386D-685BDCCF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E238B9-2593-7769-EB28-B38436CF0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44532"/>
            <a:ext cx="8686800" cy="63967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295B90-477B-2086-7719-CD9AE09B1662}"/>
              </a:ext>
            </a:extLst>
          </p:cNvPr>
          <p:cNvSpPr/>
          <p:nvPr/>
        </p:nvSpPr>
        <p:spPr bwMode="auto">
          <a:xfrm>
            <a:off x="1297875" y="1571500"/>
            <a:ext cx="7543800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DD0096-91F1-9488-C276-953F8F08B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639659"/>
            <a:ext cx="7315200" cy="2830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D9BCD7-E2CF-6387-9F7A-56B5A007A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760893"/>
            <a:ext cx="92964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hocolate”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3DA39EC-DBE1-BB7D-143A-B40E1CD40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750" y="1600200"/>
            <a:ext cx="286251" cy="299192"/>
          </a:xfrm>
          <a:prstGeom prst="ellips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own Arrow 11">
            <a:extLst>
              <a:ext uri="{FF2B5EF4-FFF2-40B4-BE49-F238E27FC236}">
                <a16:creationId xmlns:a16="http://schemas.microsoft.com/office/drawing/2014/main" id="{94E27AFA-3159-4B9C-6241-D8798E257C4C}"/>
              </a:ext>
            </a:extLst>
          </p:cNvPr>
          <p:cNvSpPr/>
          <p:nvPr/>
        </p:nvSpPr>
        <p:spPr>
          <a:xfrm rot="6925925">
            <a:off x="3809073" y="588753"/>
            <a:ext cx="1309862" cy="4425761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click on the letter </a:t>
            </a:r>
            <a:r>
              <a:rPr lang="en-US" sz="2400" b="1" i="1" dirty="0">
                <a:solidFill>
                  <a:srgbClr val="6633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08BEF3E-1BC3-79B3-21B5-0855A2B86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388" y="5000500"/>
            <a:ext cx="557822" cy="481851"/>
          </a:xfrm>
          <a:prstGeom prst="ellips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8114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219"/>
            <a:ext cx="9601200" cy="637718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43300" y="1524000"/>
            <a:ext cx="6324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“Chocolate”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 an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9CED3-F08C-E4BF-842B-B40FC1CA8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19993825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219"/>
            <a:ext cx="9601200" cy="63771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BF04B0-66A0-C5A4-458B-70FED16D8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4267200"/>
            <a:ext cx="8548914" cy="193899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when you’re on the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“C” </a:t>
            </a:r>
            <a:r>
              <a:rPr lang="en-US" sz="3200" b="1" dirty="0"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A-Z Subject Index page, click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item you want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for our example, it’s “Chocolate” . .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1733C-CB5A-E89E-DD02-11D5BA60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13207011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219"/>
            <a:ext cx="9601200" cy="637718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29100" y="1190172"/>
            <a:ext cx="54864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on a PC search for item using Ctrl + F . . . </a:t>
            </a:r>
            <a:r>
              <a:rPr lang="en-US" sz="2800" dirty="0"/>
              <a:t>^f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A black keyboard with red buttons&#10;&#10;Description automatically generated with low confidence">
            <a:extLst>
              <a:ext uri="{FF2B5EF4-FFF2-40B4-BE49-F238E27FC236}">
                <a16:creationId xmlns:a16="http://schemas.microsoft.com/office/drawing/2014/main" id="{29CF73B2-D62B-5A8B-B36B-925EA902C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96" y="2362200"/>
            <a:ext cx="2634104" cy="20282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394C46-812E-F5FB-3051-3A7D551ED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39406451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028700" y="3207603"/>
            <a:ext cx="8420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What's with the </a:t>
            </a:r>
            <a:r>
              <a:rPr lang="en-US" sz="4800" b="1" dirty="0">
                <a:solidFill>
                  <a:srgbClr val="FFFFFF"/>
                </a:solidFill>
              </a:rPr>
              <a:t>A-B-Cs</a:t>
            </a:r>
            <a:r>
              <a:rPr lang="en-US" sz="4800" b="1" dirty="0">
                <a:solidFill>
                  <a:srgbClr val="FF0000"/>
                </a:solidFill>
              </a:rPr>
              <a:t>? . . .</a:t>
            </a:r>
          </a:p>
        </p:txBody>
      </p:sp>
    </p:spTree>
    <p:extLst>
      <p:ext uri="{BB962C8B-B14F-4D97-AF65-F5344CB8AC3E}">
        <p14:creationId xmlns:p14="http://schemas.microsoft.com/office/powerpoint/2010/main" val="305977056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219"/>
            <a:ext cx="9601200" cy="637718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3500" y="1190172"/>
            <a:ext cx="45720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a Mac, search for an item using Command + F . . .</a:t>
            </a:r>
          </a:p>
        </p:txBody>
      </p:sp>
      <p:pic>
        <p:nvPicPr>
          <p:cNvPr id="4" name="Picture 3" descr="A screen shot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605F2B89-5C0E-7CB1-9A53-7168C853F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76" y="2362200"/>
            <a:ext cx="2324424" cy="1914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BC2DE2-D17E-CF0B-DFC6-045ECF238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14470058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2219"/>
            <a:ext cx="9601200" cy="637718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16156" y="1723572"/>
            <a:ext cx="6475544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search for item using Ctrl + F /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Command+F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14700" y="3276600"/>
            <a:ext cx="5791200" cy="762000"/>
          </a:xfrm>
          <a:prstGeom prst="rect">
            <a:avLst/>
          </a:prstGeom>
          <a:solidFill>
            <a:srgbClr val="FFC000"/>
          </a:solidFill>
          <a:ln w="76200">
            <a:solidFill>
              <a:srgbClr val="6633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or scroll down for the item</a:t>
            </a:r>
          </a:p>
        </p:txBody>
      </p:sp>
      <p:sp>
        <p:nvSpPr>
          <p:cNvPr id="7" name="Striped Right Arrow 6"/>
          <p:cNvSpPr/>
          <p:nvPr/>
        </p:nvSpPr>
        <p:spPr bwMode="auto">
          <a:xfrm rot="5400000">
            <a:off x="8793843" y="4198265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EF2F0-62A8-49BA-6AC6-ED2633904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33664262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7896"/>
            <a:ext cx="9601200" cy="647770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 rot="21150589">
            <a:off x="2646218" y="3080273"/>
            <a:ext cx="1870364" cy="645445"/>
          </a:xfrm>
          <a:custGeom>
            <a:avLst/>
            <a:gdLst>
              <a:gd name="connsiteX0" fmla="*/ 379790 w 1195009"/>
              <a:gd name="connsiteY0" fmla="*/ 2419 h 481390"/>
              <a:gd name="connsiteX1" fmla="*/ 205618 w 1195009"/>
              <a:gd name="connsiteY1" fmla="*/ 16933 h 481390"/>
              <a:gd name="connsiteX2" fmla="*/ 31447 w 1195009"/>
              <a:gd name="connsiteY2" fmla="*/ 45962 h 481390"/>
              <a:gd name="connsiteX3" fmla="*/ 16933 w 1195009"/>
              <a:gd name="connsiteY3" fmla="*/ 176590 h 481390"/>
              <a:gd name="connsiteX4" fmla="*/ 16933 w 1195009"/>
              <a:gd name="connsiteY4" fmla="*/ 321733 h 481390"/>
              <a:gd name="connsiteX5" fmla="*/ 60476 w 1195009"/>
              <a:gd name="connsiteY5" fmla="*/ 394305 h 481390"/>
              <a:gd name="connsiteX6" fmla="*/ 191104 w 1195009"/>
              <a:gd name="connsiteY6" fmla="*/ 437847 h 481390"/>
              <a:gd name="connsiteX7" fmla="*/ 263676 w 1195009"/>
              <a:gd name="connsiteY7" fmla="*/ 437847 h 481390"/>
              <a:gd name="connsiteX8" fmla="*/ 437847 w 1195009"/>
              <a:gd name="connsiteY8" fmla="*/ 466876 h 481390"/>
              <a:gd name="connsiteX9" fmla="*/ 553961 w 1195009"/>
              <a:gd name="connsiteY9" fmla="*/ 466876 h 481390"/>
              <a:gd name="connsiteX10" fmla="*/ 655561 w 1195009"/>
              <a:gd name="connsiteY10" fmla="*/ 466876 h 481390"/>
              <a:gd name="connsiteX11" fmla="*/ 713618 w 1195009"/>
              <a:gd name="connsiteY11" fmla="*/ 466876 h 481390"/>
              <a:gd name="connsiteX12" fmla="*/ 829733 w 1195009"/>
              <a:gd name="connsiteY12" fmla="*/ 481390 h 481390"/>
              <a:gd name="connsiteX13" fmla="*/ 1061961 w 1195009"/>
              <a:gd name="connsiteY13" fmla="*/ 466876 h 481390"/>
              <a:gd name="connsiteX14" fmla="*/ 1163561 w 1195009"/>
              <a:gd name="connsiteY14" fmla="*/ 394305 h 481390"/>
              <a:gd name="connsiteX15" fmla="*/ 1192590 w 1195009"/>
              <a:gd name="connsiteY15" fmla="*/ 234647 h 481390"/>
              <a:gd name="connsiteX16" fmla="*/ 1149047 w 1195009"/>
              <a:gd name="connsiteY16" fmla="*/ 205619 h 481390"/>
              <a:gd name="connsiteX17" fmla="*/ 989390 w 1195009"/>
              <a:gd name="connsiteY17" fmla="*/ 147562 h 481390"/>
              <a:gd name="connsiteX18" fmla="*/ 858761 w 1195009"/>
              <a:gd name="connsiteY18" fmla="*/ 118533 h 481390"/>
              <a:gd name="connsiteX19" fmla="*/ 670076 w 1195009"/>
              <a:gd name="connsiteY19" fmla="*/ 89505 h 481390"/>
              <a:gd name="connsiteX20" fmla="*/ 612018 w 1195009"/>
              <a:gd name="connsiteY20" fmla="*/ 89505 h 481390"/>
              <a:gd name="connsiteX21" fmla="*/ 510418 w 1195009"/>
              <a:gd name="connsiteY21" fmla="*/ 74990 h 481390"/>
              <a:gd name="connsiteX22" fmla="*/ 423333 w 1195009"/>
              <a:gd name="connsiteY22" fmla="*/ 31447 h 481390"/>
              <a:gd name="connsiteX23" fmla="*/ 379790 w 1195009"/>
              <a:gd name="connsiteY23" fmla="*/ 2419 h 48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5009" h="481390">
                <a:moveTo>
                  <a:pt x="379790" y="2419"/>
                </a:moveTo>
                <a:cubicBezTo>
                  <a:pt x="343504" y="0"/>
                  <a:pt x="263675" y="9676"/>
                  <a:pt x="205618" y="16933"/>
                </a:cubicBezTo>
                <a:cubicBezTo>
                  <a:pt x="147561" y="24190"/>
                  <a:pt x="62894" y="19353"/>
                  <a:pt x="31447" y="45962"/>
                </a:cubicBezTo>
                <a:cubicBezTo>
                  <a:pt x="0" y="72571"/>
                  <a:pt x="19352" y="130628"/>
                  <a:pt x="16933" y="176590"/>
                </a:cubicBezTo>
                <a:cubicBezTo>
                  <a:pt x="14514" y="222552"/>
                  <a:pt x="9676" y="285447"/>
                  <a:pt x="16933" y="321733"/>
                </a:cubicBezTo>
                <a:cubicBezTo>
                  <a:pt x="24190" y="358019"/>
                  <a:pt x="31448" y="374953"/>
                  <a:pt x="60476" y="394305"/>
                </a:cubicBezTo>
                <a:cubicBezTo>
                  <a:pt x="89504" y="413657"/>
                  <a:pt x="157237" y="430590"/>
                  <a:pt x="191104" y="437847"/>
                </a:cubicBezTo>
                <a:cubicBezTo>
                  <a:pt x="224971" y="445104"/>
                  <a:pt x="222552" y="433009"/>
                  <a:pt x="263676" y="437847"/>
                </a:cubicBezTo>
                <a:cubicBezTo>
                  <a:pt x="304800" y="442685"/>
                  <a:pt x="389466" y="462038"/>
                  <a:pt x="437847" y="466876"/>
                </a:cubicBezTo>
                <a:cubicBezTo>
                  <a:pt x="486228" y="471714"/>
                  <a:pt x="553961" y="466876"/>
                  <a:pt x="553961" y="466876"/>
                </a:cubicBezTo>
                <a:lnTo>
                  <a:pt x="655561" y="466876"/>
                </a:lnTo>
                <a:cubicBezTo>
                  <a:pt x="682170" y="466876"/>
                  <a:pt x="684589" y="464457"/>
                  <a:pt x="713618" y="466876"/>
                </a:cubicBezTo>
                <a:cubicBezTo>
                  <a:pt x="742647" y="469295"/>
                  <a:pt x="771676" y="481390"/>
                  <a:pt x="829733" y="481390"/>
                </a:cubicBezTo>
                <a:cubicBezTo>
                  <a:pt x="887790" y="481390"/>
                  <a:pt x="1006323" y="481390"/>
                  <a:pt x="1061961" y="466876"/>
                </a:cubicBezTo>
                <a:cubicBezTo>
                  <a:pt x="1117599" y="452362"/>
                  <a:pt x="1141790" y="433010"/>
                  <a:pt x="1163561" y="394305"/>
                </a:cubicBezTo>
                <a:cubicBezTo>
                  <a:pt x="1185332" y="355600"/>
                  <a:pt x="1195009" y="266095"/>
                  <a:pt x="1192590" y="234647"/>
                </a:cubicBezTo>
                <a:cubicBezTo>
                  <a:pt x="1190171" y="203199"/>
                  <a:pt x="1182914" y="220133"/>
                  <a:pt x="1149047" y="205619"/>
                </a:cubicBezTo>
                <a:cubicBezTo>
                  <a:pt x="1115180" y="191105"/>
                  <a:pt x="1037771" y="162076"/>
                  <a:pt x="989390" y="147562"/>
                </a:cubicBezTo>
                <a:cubicBezTo>
                  <a:pt x="941009" y="133048"/>
                  <a:pt x="911980" y="128209"/>
                  <a:pt x="858761" y="118533"/>
                </a:cubicBezTo>
                <a:cubicBezTo>
                  <a:pt x="805542" y="108857"/>
                  <a:pt x="711200" y="94343"/>
                  <a:pt x="670076" y="89505"/>
                </a:cubicBezTo>
                <a:cubicBezTo>
                  <a:pt x="628952" y="84667"/>
                  <a:pt x="638628" y="91924"/>
                  <a:pt x="612018" y="89505"/>
                </a:cubicBezTo>
                <a:cubicBezTo>
                  <a:pt x="585408" y="87086"/>
                  <a:pt x="541866" y="84666"/>
                  <a:pt x="510418" y="74990"/>
                </a:cubicBezTo>
                <a:cubicBezTo>
                  <a:pt x="478971" y="65314"/>
                  <a:pt x="452361" y="43542"/>
                  <a:pt x="423333" y="31447"/>
                </a:cubicBezTo>
                <a:cubicBezTo>
                  <a:pt x="394305" y="19352"/>
                  <a:pt x="416076" y="4838"/>
                  <a:pt x="379790" y="2419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05D1571-7720-9559-9160-3073662B0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0" y="3103323"/>
            <a:ext cx="3276600" cy="63047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click on item . . 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1C85AD-9103-CF74-3E4D-F8C8DDDD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28" y="228600"/>
            <a:ext cx="2633472" cy="1749170"/>
          </a:xfrm>
          <a:prstGeom prst="rect">
            <a:avLst/>
          </a:prstGeom>
          <a:ln w="38100">
            <a:solidFill>
              <a:srgbClr val="790019"/>
            </a:solidFill>
          </a:ln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5FA44A0F-0EFD-C4C3-7ADD-6942EE38A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1981200"/>
            <a:ext cx="6324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“Chocolate”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 an example</a:t>
            </a:r>
          </a:p>
        </p:txBody>
      </p:sp>
    </p:spTree>
    <p:extLst>
      <p:ext uri="{BB962C8B-B14F-4D97-AF65-F5344CB8AC3E}">
        <p14:creationId xmlns:p14="http://schemas.microsoft.com/office/powerpoint/2010/main" val="26032342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2515" y="3078540"/>
            <a:ext cx="6563785" cy="1569660"/>
          </a:xfrm>
          <a:prstGeom prst="rect">
            <a:avLst/>
          </a:prstGeom>
          <a:noFill/>
          <a:effectLst>
            <a:outerShdw blurRad="50800" dist="101600" dir="19620000" algn="l" rotWithShape="0">
              <a:schemeClr val="bg1">
                <a:alpha val="75000"/>
              </a:schemeClr>
            </a:outerShdw>
            <a:reflection blurRad="114300" stA="45000" endPos="130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 </a:t>
            </a:r>
            <a:r>
              <a:rPr kumimoji="0" lang="en-US" sz="9600" b="1" i="1" u="none" strike="noStrike" kern="1200" cap="none" spc="0" normalizeH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Voilá</a:t>
            </a:r>
            <a:r>
              <a:rPr kumimoji="0" lang="en-US" sz="9600" b="1" i="1" u="none" strike="noStrike" kern="1200" cap="none" spc="0" normalizeH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33998402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90491"/>
            <a:ext cx="96583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8224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ECD5B-9E04-69EC-9C92-2DABD2853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04800"/>
            <a:ext cx="9144000" cy="626254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EF4F2E-DBD1-B101-D30B-2017EAD3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5715000"/>
            <a:ext cx="8153400" cy="858416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including instant links to up-to-date on-line sources relevant to Anthropology of Food . . .</a:t>
            </a:r>
          </a:p>
        </p:txBody>
      </p:sp>
    </p:spTree>
    <p:extLst>
      <p:ext uri="{BB962C8B-B14F-4D97-AF65-F5344CB8AC3E}">
        <p14:creationId xmlns:p14="http://schemas.microsoft.com/office/powerpoint/2010/main" val="285601310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513" y="3531664"/>
                <a:ext cx="35938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DCA87BD-141D-700D-7E89-3E7D96A2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4379893"/>
            <a:ext cx="88392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13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France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12102570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2C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56E275-1F8E-9B85-16E6-526039AA9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A13E6BF8-E33C-40DA-BA00-7070CC3BF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C9E1F759-1348-387C-6C58-83A7F659F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BDEDF4-08FA-A796-9E22-28E0D6B9C454}"/>
              </a:ext>
            </a:extLst>
          </p:cNvPr>
          <p:cNvSpPr/>
          <p:nvPr/>
        </p:nvSpPr>
        <p:spPr bwMode="auto">
          <a:xfrm>
            <a:off x="1297875" y="1571500"/>
            <a:ext cx="7543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C14043-A5E8-D6FF-9F83-1644B02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39659"/>
            <a:ext cx="7315200" cy="2830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6505DF-5EC1-0802-50C9-4801F74D6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760893"/>
            <a:ext cx="92964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97BED24-9E31-ABEA-ED4A-592F6C7B0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50" y="1600200"/>
            <a:ext cx="286251" cy="29919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637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2C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B1912C-73EF-5889-D775-4ABA23052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A3BE380A-28C6-9AE6-6C88-EF63AFF94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E8D76089-5102-3AD0-40B6-72E3F9E32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5F666-6365-18D2-E64E-4EEBB16C8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44532"/>
            <a:ext cx="8686800" cy="63967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0C166C-EC80-030F-6475-491232B6F83F}"/>
              </a:ext>
            </a:extLst>
          </p:cNvPr>
          <p:cNvSpPr/>
          <p:nvPr/>
        </p:nvSpPr>
        <p:spPr bwMode="auto">
          <a:xfrm>
            <a:off x="1297875" y="1571500"/>
            <a:ext cx="7543800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F5CD79-8FFE-FCED-BF89-6828918FD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639659"/>
            <a:ext cx="7315200" cy="2830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7D45E2-94C8-DF66-64B3-E71B4BBBE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760893"/>
            <a:ext cx="9296400" cy="954107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Let’s see what’s available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for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rance”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F4C464-F05E-ECF0-910B-4DB2C3E8C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3125" y="1600200"/>
            <a:ext cx="286251" cy="299192"/>
          </a:xfrm>
          <a:prstGeom prst="ellips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Down Arrow 11">
            <a:extLst>
              <a:ext uri="{FF2B5EF4-FFF2-40B4-BE49-F238E27FC236}">
                <a16:creationId xmlns:a16="http://schemas.microsoft.com/office/drawing/2014/main" id="{39092AE7-DCE1-4255-CA2B-D05E266E205F}"/>
              </a:ext>
            </a:extLst>
          </p:cNvPr>
          <p:cNvSpPr/>
          <p:nvPr/>
        </p:nvSpPr>
        <p:spPr>
          <a:xfrm rot="6925925">
            <a:off x="4647273" y="588753"/>
            <a:ext cx="1309862" cy="4425761"/>
          </a:xfrm>
          <a:prstGeom prst="downArrow">
            <a:avLst/>
          </a:prstGeom>
          <a:solidFill>
            <a:srgbClr val="FFC0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click on the letter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5727C2-7316-D795-0564-3A4B46E1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303" y="5000500"/>
            <a:ext cx="557822" cy="481851"/>
          </a:xfrm>
          <a:prstGeom prst="ellips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7256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114A728-3D6E-1CF1-FDDA-665F9E1B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6700" y="1284249"/>
            <a:ext cx="5562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as an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3A3AEA-D64F-72B8-BB91-757C67829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68321875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F2C2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F942B6-1896-1B14-B3D6-B9D29099A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30E58D7B-9BA2-3CF5-78A9-0DAC1E3B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F42766EA-7291-7818-F116-654767E1A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7A43A-5412-97FC-D722-4350A60F42B1}"/>
              </a:ext>
            </a:extLst>
          </p:cNvPr>
          <p:cNvSpPr/>
          <p:nvPr/>
        </p:nvSpPr>
        <p:spPr bwMode="auto">
          <a:xfrm>
            <a:off x="1297875" y="1571500"/>
            <a:ext cx="7543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46A63C-81FF-DE43-416C-9A533BF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639659"/>
            <a:ext cx="7315200" cy="2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541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C8D3D1-A75F-BCDC-ACFE-16E9D06BF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4766608"/>
            <a:ext cx="8548914" cy="1938992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when you’re on 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A-Z Subject Index page, click on the item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ou want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for our example, it’s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14BDF-CDB7-BA0A-1918-16D90F248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186930938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CC200566-8BDB-12BD-ADA2-FE6253D5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190172"/>
            <a:ext cx="54864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on a PC search for item using Ctrl + F . . 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^f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A black keyboard with red buttons&#10;&#10;Description automatically generated with low confidence">
            <a:extLst>
              <a:ext uri="{FF2B5EF4-FFF2-40B4-BE49-F238E27FC236}">
                <a16:creationId xmlns:a16="http://schemas.microsoft.com/office/drawing/2014/main" id="{BEAD7814-3EF1-DD8E-8D12-2024A88D6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196" y="2362200"/>
            <a:ext cx="2634104" cy="2028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DAC7AC-C44E-3F5F-0F22-28CCF3B69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732685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3827C3F-950B-EB89-2EE1-4F217BA89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190172"/>
            <a:ext cx="45720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a Mac, search for an item using Command + F . . .</a:t>
            </a:r>
          </a:p>
        </p:txBody>
      </p:sp>
      <p:pic>
        <p:nvPicPr>
          <p:cNvPr id="10" name="Picture 9" descr="A screen shot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F7811D69-304B-51E0-646A-B7D45668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76" y="2362200"/>
            <a:ext cx="2324424" cy="19147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1A8010-B609-95E7-BD38-83DC3FCCE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46092272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797A-9166-DD5F-EABC-F00D8DE48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53" y="533400"/>
            <a:ext cx="9144000" cy="5752563"/>
          </a:xfrm>
          <a:prstGeom prst="rect">
            <a:avLst/>
          </a:prstGeom>
          <a:ln w="12700">
            <a:solidFill>
              <a:srgbClr val="780019"/>
            </a:solidFill>
          </a:ln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98D48D3-D232-3777-0ADE-96983FB9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156" y="1723572"/>
            <a:ext cx="6475544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 the index page, search for item using Ctrl + F /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Command+F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D70A7B-F59A-C063-7BA9-C5AB9D4DF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276600"/>
            <a:ext cx="5791200" cy="762000"/>
          </a:xfrm>
          <a:prstGeom prst="rect">
            <a:avLst/>
          </a:prstGeom>
          <a:solidFill>
            <a:srgbClr val="FFC0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or scroll down for the item</a:t>
            </a:r>
          </a:p>
        </p:txBody>
      </p:sp>
      <p:sp>
        <p:nvSpPr>
          <p:cNvPr id="11" name="Striped Right Arrow 6">
            <a:extLst>
              <a:ext uri="{FF2B5EF4-FFF2-40B4-BE49-F238E27FC236}">
                <a16:creationId xmlns:a16="http://schemas.microsoft.com/office/drawing/2014/main" id="{66074DC1-0348-7E7D-9FFF-0D03BE97C952}"/>
              </a:ext>
            </a:extLst>
          </p:cNvPr>
          <p:cNvSpPr/>
          <p:nvPr/>
        </p:nvSpPr>
        <p:spPr bwMode="auto">
          <a:xfrm rot="5400000">
            <a:off x="8760390" y="3919487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3012C1-BF6B-F247-2A15-40E5FF514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25449715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DEB5A-601F-AAD4-AE95-8C72635C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4" y="609600"/>
            <a:ext cx="9879106" cy="579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95D8C82-8417-8DC9-6D0B-77E54DAA6B55}"/>
                  </a:ext>
                </a:extLst>
              </p14:cNvPr>
              <p14:cNvContentPartPr/>
              <p14:nvPr/>
            </p14:nvContentPartPr>
            <p14:xfrm>
              <a:off x="2586776" y="3088177"/>
              <a:ext cx="556560" cy="56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95D8C82-8417-8DC9-6D0B-77E54DAA6B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3136" y="2980537"/>
                <a:ext cx="664200" cy="2718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Freeform 8">
            <a:extLst>
              <a:ext uri="{FF2B5EF4-FFF2-40B4-BE49-F238E27FC236}">
                <a16:creationId xmlns:a16="http://schemas.microsoft.com/office/drawing/2014/main" id="{03556900-0A0A-D905-D7CE-F4D936613642}"/>
              </a:ext>
            </a:extLst>
          </p:cNvPr>
          <p:cNvSpPr/>
          <p:nvPr/>
        </p:nvSpPr>
        <p:spPr bwMode="auto">
          <a:xfrm rot="21150589">
            <a:off x="2305132" y="2903188"/>
            <a:ext cx="1161349" cy="440847"/>
          </a:xfrm>
          <a:custGeom>
            <a:avLst/>
            <a:gdLst>
              <a:gd name="connsiteX0" fmla="*/ 379790 w 1195009"/>
              <a:gd name="connsiteY0" fmla="*/ 2419 h 481390"/>
              <a:gd name="connsiteX1" fmla="*/ 205618 w 1195009"/>
              <a:gd name="connsiteY1" fmla="*/ 16933 h 481390"/>
              <a:gd name="connsiteX2" fmla="*/ 31447 w 1195009"/>
              <a:gd name="connsiteY2" fmla="*/ 45962 h 481390"/>
              <a:gd name="connsiteX3" fmla="*/ 16933 w 1195009"/>
              <a:gd name="connsiteY3" fmla="*/ 176590 h 481390"/>
              <a:gd name="connsiteX4" fmla="*/ 16933 w 1195009"/>
              <a:gd name="connsiteY4" fmla="*/ 321733 h 481390"/>
              <a:gd name="connsiteX5" fmla="*/ 60476 w 1195009"/>
              <a:gd name="connsiteY5" fmla="*/ 394305 h 481390"/>
              <a:gd name="connsiteX6" fmla="*/ 191104 w 1195009"/>
              <a:gd name="connsiteY6" fmla="*/ 437847 h 481390"/>
              <a:gd name="connsiteX7" fmla="*/ 263676 w 1195009"/>
              <a:gd name="connsiteY7" fmla="*/ 437847 h 481390"/>
              <a:gd name="connsiteX8" fmla="*/ 437847 w 1195009"/>
              <a:gd name="connsiteY8" fmla="*/ 466876 h 481390"/>
              <a:gd name="connsiteX9" fmla="*/ 553961 w 1195009"/>
              <a:gd name="connsiteY9" fmla="*/ 466876 h 481390"/>
              <a:gd name="connsiteX10" fmla="*/ 655561 w 1195009"/>
              <a:gd name="connsiteY10" fmla="*/ 466876 h 481390"/>
              <a:gd name="connsiteX11" fmla="*/ 713618 w 1195009"/>
              <a:gd name="connsiteY11" fmla="*/ 466876 h 481390"/>
              <a:gd name="connsiteX12" fmla="*/ 829733 w 1195009"/>
              <a:gd name="connsiteY12" fmla="*/ 481390 h 481390"/>
              <a:gd name="connsiteX13" fmla="*/ 1061961 w 1195009"/>
              <a:gd name="connsiteY13" fmla="*/ 466876 h 481390"/>
              <a:gd name="connsiteX14" fmla="*/ 1163561 w 1195009"/>
              <a:gd name="connsiteY14" fmla="*/ 394305 h 481390"/>
              <a:gd name="connsiteX15" fmla="*/ 1192590 w 1195009"/>
              <a:gd name="connsiteY15" fmla="*/ 234647 h 481390"/>
              <a:gd name="connsiteX16" fmla="*/ 1149047 w 1195009"/>
              <a:gd name="connsiteY16" fmla="*/ 205619 h 481390"/>
              <a:gd name="connsiteX17" fmla="*/ 989390 w 1195009"/>
              <a:gd name="connsiteY17" fmla="*/ 147562 h 481390"/>
              <a:gd name="connsiteX18" fmla="*/ 858761 w 1195009"/>
              <a:gd name="connsiteY18" fmla="*/ 118533 h 481390"/>
              <a:gd name="connsiteX19" fmla="*/ 670076 w 1195009"/>
              <a:gd name="connsiteY19" fmla="*/ 89505 h 481390"/>
              <a:gd name="connsiteX20" fmla="*/ 612018 w 1195009"/>
              <a:gd name="connsiteY20" fmla="*/ 89505 h 481390"/>
              <a:gd name="connsiteX21" fmla="*/ 510418 w 1195009"/>
              <a:gd name="connsiteY21" fmla="*/ 74990 h 481390"/>
              <a:gd name="connsiteX22" fmla="*/ 423333 w 1195009"/>
              <a:gd name="connsiteY22" fmla="*/ 31447 h 481390"/>
              <a:gd name="connsiteX23" fmla="*/ 379790 w 1195009"/>
              <a:gd name="connsiteY23" fmla="*/ 2419 h 481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5009" h="481390">
                <a:moveTo>
                  <a:pt x="379790" y="2419"/>
                </a:moveTo>
                <a:cubicBezTo>
                  <a:pt x="343504" y="0"/>
                  <a:pt x="263675" y="9676"/>
                  <a:pt x="205618" y="16933"/>
                </a:cubicBezTo>
                <a:cubicBezTo>
                  <a:pt x="147561" y="24190"/>
                  <a:pt x="62894" y="19353"/>
                  <a:pt x="31447" y="45962"/>
                </a:cubicBezTo>
                <a:cubicBezTo>
                  <a:pt x="0" y="72571"/>
                  <a:pt x="19352" y="130628"/>
                  <a:pt x="16933" y="176590"/>
                </a:cubicBezTo>
                <a:cubicBezTo>
                  <a:pt x="14514" y="222552"/>
                  <a:pt x="9676" y="285447"/>
                  <a:pt x="16933" y="321733"/>
                </a:cubicBezTo>
                <a:cubicBezTo>
                  <a:pt x="24190" y="358019"/>
                  <a:pt x="31448" y="374953"/>
                  <a:pt x="60476" y="394305"/>
                </a:cubicBezTo>
                <a:cubicBezTo>
                  <a:pt x="89504" y="413657"/>
                  <a:pt x="157237" y="430590"/>
                  <a:pt x="191104" y="437847"/>
                </a:cubicBezTo>
                <a:cubicBezTo>
                  <a:pt x="224971" y="445104"/>
                  <a:pt x="222552" y="433009"/>
                  <a:pt x="263676" y="437847"/>
                </a:cubicBezTo>
                <a:cubicBezTo>
                  <a:pt x="304800" y="442685"/>
                  <a:pt x="389466" y="462038"/>
                  <a:pt x="437847" y="466876"/>
                </a:cubicBezTo>
                <a:cubicBezTo>
                  <a:pt x="486228" y="471714"/>
                  <a:pt x="553961" y="466876"/>
                  <a:pt x="553961" y="466876"/>
                </a:cubicBezTo>
                <a:lnTo>
                  <a:pt x="655561" y="466876"/>
                </a:lnTo>
                <a:cubicBezTo>
                  <a:pt x="682170" y="466876"/>
                  <a:pt x="684589" y="464457"/>
                  <a:pt x="713618" y="466876"/>
                </a:cubicBezTo>
                <a:cubicBezTo>
                  <a:pt x="742647" y="469295"/>
                  <a:pt x="771676" y="481390"/>
                  <a:pt x="829733" y="481390"/>
                </a:cubicBezTo>
                <a:cubicBezTo>
                  <a:pt x="887790" y="481390"/>
                  <a:pt x="1006323" y="481390"/>
                  <a:pt x="1061961" y="466876"/>
                </a:cubicBezTo>
                <a:cubicBezTo>
                  <a:pt x="1117599" y="452362"/>
                  <a:pt x="1141790" y="433010"/>
                  <a:pt x="1163561" y="394305"/>
                </a:cubicBezTo>
                <a:cubicBezTo>
                  <a:pt x="1185332" y="355600"/>
                  <a:pt x="1195009" y="266095"/>
                  <a:pt x="1192590" y="234647"/>
                </a:cubicBezTo>
                <a:cubicBezTo>
                  <a:pt x="1190171" y="203199"/>
                  <a:pt x="1182914" y="220133"/>
                  <a:pt x="1149047" y="205619"/>
                </a:cubicBezTo>
                <a:cubicBezTo>
                  <a:pt x="1115180" y="191105"/>
                  <a:pt x="1037771" y="162076"/>
                  <a:pt x="989390" y="147562"/>
                </a:cubicBezTo>
                <a:cubicBezTo>
                  <a:pt x="941009" y="133048"/>
                  <a:pt x="911980" y="128209"/>
                  <a:pt x="858761" y="118533"/>
                </a:cubicBezTo>
                <a:cubicBezTo>
                  <a:pt x="805542" y="108857"/>
                  <a:pt x="711200" y="94343"/>
                  <a:pt x="670076" y="89505"/>
                </a:cubicBezTo>
                <a:cubicBezTo>
                  <a:pt x="628952" y="84667"/>
                  <a:pt x="638628" y="91924"/>
                  <a:pt x="612018" y="89505"/>
                </a:cubicBezTo>
                <a:cubicBezTo>
                  <a:pt x="585408" y="87086"/>
                  <a:pt x="541866" y="84666"/>
                  <a:pt x="510418" y="74990"/>
                </a:cubicBezTo>
                <a:cubicBezTo>
                  <a:pt x="478971" y="65314"/>
                  <a:pt x="452361" y="43542"/>
                  <a:pt x="423333" y="31447"/>
                </a:cubicBezTo>
                <a:cubicBezTo>
                  <a:pt x="394305" y="19352"/>
                  <a:pt x="416076" y="4838"/>
                  <a:pt x="379790" y="2419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17DE88-8A24-9866-64E8-707A5A535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4343400"/>
            <a:ext cx="8229600" cy="193899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click on the item you want when you’re on the A-Z index page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. . . for our example . . .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5D8E335-5CC3-2CE8-E384-2A5E2B180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902248"/>
            <a:ext cx="5562600" cy="688552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“France”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as an example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C9F0D4-5283-A2EC-F58A-7EA4BF2EC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48" y="304800"/>
            <a:ext cx="2637199" cy="1659083"/>
          </a:xfrm>
          <a:prstGeom prst="rect">
            <a:avLst/>
          </a:prstGeom>
          <a:ln w="38100">
            <a:solidFill>
              <a:srgbClr val="780019"/>
            </a:solidFill>
          </a:ln>
        </p:spPr>
      </p:pic>
    </p:spTree>
    <p:extLst>
      <p:ext uri="{BB962C8B-B14F-4D97-AF65-F5344CB8AC3E}">
        <p14:creationId xmlns:p14="http://schemas.microsoft.com/office/powerpoint/2010/main" val="179024304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300" y="3078540"/>
            <a:ext cx="6563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 </a:t>
            </a:r>
            <a:r>
              <a:rPr kumimoji="0" lang="en-US" sz="9600" b="1" i="1" u="none" strike="noStrike" kern="1200" cap="none" spc="0" normalizeH="0" baseline="0" noProof="0" dirty="0" err="1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Voilá</a:t>
            </a:r>
            <a:r>
              <a:rPr kumimoji="0" lang="en-US" sz="9600" b="1" i="1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1F8A96D-72E4-8F0F-2BFD-E4D43127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99" y="5076825"/>
            <a:ext cx="13144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6488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28397C-8DB6-2784-3195-F786CED70BA7}"/>
              </a:ext>
            </a:extLst>
          </p:cNvPr>
          <p:cNvSpPr/>
          <p:nvPr/>
        </p:nvSpPr>
        <p:spPr bwMode="auto">
          <a:xfrm>
            <a:off x="7505700" y="1066800"/>
            <a:ext cx="838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FB422-51CD-2C99-3A43-A10443DE9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10" y="604443"/>
            <a:ext cx="7554379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5199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E8890F-42BE-0886-FB2D-202004259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>
            <a:extLst>
              <a:ext uri="{FF2B5EF4-FFF2-40B4-BE49-F238E27FC236}">
                <a16:creationId xmlns:a16="http://schemas.microsoft.com/office/drawing/2014/main" id="{92358782-618F-F00F-2D1C-87CA5B823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894C59A0-829D-AA30-79DD-28ABF4707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072F7A-A78C-B20F-0D1A-ED426B100DDB}"/>
              </a:ext>
            </a:extLst>
          </p:cNvPr>
          <p:cNvSpPr/>
          <p:nvPr/>
        </p:nvSpPr>
        <p:spPr bwMode="auto">
          <a:xfrm>
            <a:off x="7505700" y="1066800"/>
            <a:ext cx="838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AE710-A1C4-F3D6-3AEB-09C6D14CC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10" y="604443"/>
            <a:ext cx="7554379" cy="5649113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8AF218C6-4079-8AEA-B5DE-F2C28424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665" y="2667000"/>
            <a:ext cx="8121069" cy="220980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with the latest news links and basic reliable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on-line information on the topic that is relative to France and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Anthropology of Food . . .</a:t>
            </a:r>
          </a:p>
        </p:txBody>
      </p:sp>
    </p:spTree>
    <p:extLst>
      <p:ext uri="{BB962C8B-B14F-4D97-AF65-F5344CB8AC3E}">
        <p14:creationId xmlns:p14="http://schemas.microsoft.com/office/powerpoint/2010/main" val="251898021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1" y="4572000"/>
            <a:ext cx="92964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A - Z information should also be very useful when it comes time to start thinking about your class project</a:t>
            </a:r>
          </a:p>
        </p:txBody>
      </p:sp>
    </p:spTree>
    <p:extLst>
      <p:ext uri="{BB962C8B-B14F-4D97-AF65-F5344CB8AC3E}">
        <p14:creationId xmlns:p14="http://schemas.microsoft.com/office/powerpoint/2010/main" val="53506795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A4717-95AA-C7DF-7069-B9AAF28C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12420"/>
            <a:ext cx="8229600" cy="624078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301" y="4572000"/>
            <a:ext cx="9296400" cy="1754326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A - Z information should also be very useful when it comes time to start thinking about your class project</a:t>
            </a:r>
          </a:p>
        </p:txBody>
      </p:sp>
    </p:spTree>
    <p:extLst>
      <p:ext uri="{BB962C8B-B14F-4D97-AF65-F5344CB8AC3E}">
        <p14:creationId xmlns:p14="http://schemas.microsoft.com/office/powerpoint/2010/main" val="25158041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67911-73F6-F20C-EAF3-E7B397033D47}"/>
              </a:ext>
            </a:extLst>
          </p:cNvPr>
          <p:cNvSpPr txBox="1"/>
          <p:nvPr/>
        </p:nvSpPr>
        <p:spPr>
          <a:xfrm>
            <a:off x="1028700" y="3207603"/>
            <a:ext cx="8420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Let’s have a look . . .</a:t>
            </a:r>
          </a:p>
        </p:txBody>
      </p:sp>
    </p:spTree>
    <p:extLst>
      <p:ext uri="{BB962C8B-B14F-4D97-AF65-F5344CB8AC3E}">
        <p14:creationId xmlns:p14="http://schemas.microsoft.com/office/powerpoint/2010/main" val="315765359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With Your Presentation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keep in mind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6478801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9277954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61164646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F33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5814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80530510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65804" y="838200"/>
            <a:ext cx="937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Presentation and your Term Paper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on the same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subject . . 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8F33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5300" y="2362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they differ in major ways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8F33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terms of .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1100" y="-8464"/>
            <a:ext cx="8077200" cy="648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cs typeface="Dreaming Outloud Script Pro" panose="020B0604020202020204" pitchFamily="66" charset="0"/>
              </a:rPr>
              <a:t>AUDIENCE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cs typeface="Dreaming Outloud Script Pro" panose="020B0604020202020204" pitchFamily="66" charset="0"/>
              </a:rPr>
              <a:t>PURPOSE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anose="04020705040A02060702" pitchFamily="82" charset="0"/>
                <a:cs typeface="Dreaming Outloud Script Pro" panose="020B0604020202020204" pitchFamily="66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291038245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9F1B44-DB0F-A94F-83DA-A15E54FD0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8498C3A7-4403-7B8F-7CB1-29CA49397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D58ED63E-20CF-1081-A627-9F3B63032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F7AC2B-CCAF-3D20-8A9E-78B4BA5B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312420"/>
            <a:ext cx="8229600" cy="62407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64654C-C36F-4FAC-142C-E09143DA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1" y="5584448"/>
            <a:ext cx="9296400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more about your class project on another day . . .</a:t>
            </a:r>
          </a:p>
        </p:txBody>
      </p:sp>
    </p:spTree>
    <p:extLst>
      <p:ext uri="{BB962C8B-B14F-4D97-AF65-F5344CB8AC3E}">
        <p14:creationId xmlns:p14="http://schemas.microsoft.com/office/powerpoint/2010/main" val="242971821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29028"/>
            <a:ext cx="103251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62100" y="3459540"/>
            <a:ext cx="7315200" cy="1569660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Anthropology of Food</a:t>
            </a: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2452" name="Rectangle 8"/>
          <p:cNvSpPr>
            <a:spLocks noChangeArrowheads="1"/>
          </p:cNvSpPr>
          <p:nvPr/>
        </p:nvSpPr>
        <p:spPr bwMode="auto">
          <a:xfrm>
            <a:off x="3577647" y="5249446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2453" name="Rectangle 11"/>
          <p:cNvSpPr>
            <a:spLocks noChangeArrowheads="1"/>
          </p:cNvSpPr>
          <p:nvPr/>
        </p:nvSpPr>
        <p:spPr bwMode="auto">
          <a:xfrm>
            <a:off x="4305300" y="5588020"/>
            <a:ext cx="1644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Tim Roufs</a:t>
            </a:r>
            <a:endParaRPr kumimoji="1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38CAA1-1769-3542-53C1-9660DC0E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" y="0"/>
            <a:ext cx="10325100" cy="68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1125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44AB9C-33A3-746D-D039-00B5DC665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6" y="8878"/>
            <a:ext cx="9144000" cy="6858000"/>
          </a:xfrm>
          <a:prstGeom prst="rect">
            <a:avLst/>
          </a:prstGeom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9099142F-07EF-ECC5-B94C-D5F957BAC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971" y="5909846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9D6E02A3-394E-D44B-DFF4-71E6B945E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0" y="6237427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</a:t>
            </a:r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FD66B2-B0D2-EBBD-8FDE-9073E19C04CF}"/>
              </a:ext>
            </a:extLst>
          </p:cNvPr>
          <p:cNvSpPr txBox="1"/>
          <p:nvPr/>
        </p:nvSpPr>
        <p:spPr>
          <a:xfrm>
            <a:off x="1705789" y="2527280"/>
            <a:ext cx="70532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Using the A-Z Subject Index at the top of the </a:t>
            </a:r>
          </a:p>
          <a:p>
            <a:pPr algn="ctr"/>
            <a:r>
              <a:rPr lang="en-US" sz="54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WebPages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4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A2D5B3-FE28-C77D-B43F-D3A64661F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>
            <a:extLst>
              <a:ext uri="{FF2B5EF4-FFF2-40B4-BE49-F238E27FC236}">
                <a16:creationId xmlns:a16="http://schemas.microsoft.com/office/drawing/2014/main" id="{32B8C3E0-D342-9112-6387-3B0305FA3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>
            <a:extLst>
              <a:ext uri="{FF2B5EF4-FFF2-40B4-BE49-F238E27FC236}">
                <a16:creationId xmlns:a16="http://schemas.microsoft.com/office/drawing/2014/main" id="{AF0F19AF-45C8-73EA-C3B5-73D2FB82A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897D1-AB47-AAB6-913D-AF4532E52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28600"/>
            <a:ext cx="8686800" cy="6437932"/>
          </a:xfrm>
          <a:prstGeom prst="rect">
            <a:avLst/>
          </a:prstGeom>
        </p:spPr>
      </p:pic>
      <p:sp>
        <p:nvSpPr>
          <p:cNvPr id="2" name="Right Arrow 7">
            <a:extLst>
              <a:ext uri="{FF2B5EF4-FFF2-40B4-BE49-F238E27FC236}">
                <a16:creationId xmlns:a16="http://schemas.microsoft.com/office/drawing/2014/main" id="{AC8E84C7-B992-169C-7B67-FFDAC02A7C52}"/>
              </a:ext>
            </a:extLst>
          </p:cNvPr>
          <p:cNvSpPr/>
          <p:nvPr/>
        </p:nvSpPr>
        <p:spPr bwMode="auto">
          <a:xfrm rot="18456628">
            <a:off x="520671" y="3141948"/>
            <a:ext cx="4271141" cy="1283867"/>
          </a:xfrm>
          <a:prstGeom prst="rightArrow">
            <a:avLst/>
          </a:prstGeom>
          <a:solidFill>
            <a:srgbClr val="FFC0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What’s this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46412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CB504-8391-934A-E6E8-092AAD82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8" y="778299"/>
            <a:ext cx="8686800" cy="5318188"/>
          </a:xfrm>
          <a:prstGeom prst="rect">
            <a:avLst/>
          </a:prstGeom>
          <a:ln w="12700">
            <a:solidFill>
              <a:srgbClr val="632423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14:cNvPr>
              <p14:cNvContentPartPr/>
              <p14:nvPr/>
            </p14:nvContentPartPr>
            <p14:xfrm>
              <a:off x="4733153" y="3639664"/>
              <a:ext cx="3486240" cy="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451E95-5726-018F-E147-1B2024F0AE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9513" y="3531664"/>
                <a:ext cx="3593880" cy="298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DD22F41-1A5A-F531-543B-0F44119D2AFA}"/>
              </a:ext>
            </a:extLst>
          </p:cNvPr>
          <p:cNvSpPr/>
          <p:nvPr/>
        </p:nvSpPr>
        <p:spPr bwMode="auto">
          <a:xfrm>
            <a:off x="4267141" y="3289300"/>
            <a:ext cx="4471699" cy="762000"/>
          </a:xfrm>
          <a:prstGeom prst="rect">
            <a:avLst/>
          </a:prstGeom>
          <a:noFill/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65515A3-AEAE-AC6F-D45F-A2B0599CB7E1}"/>
              </a:ext>
            </a:extLst>
          </p:cNvPr>
          <p:cNvSpPr/>
          <p:nvPr/>
        </p:nvSpPr>
        <p:spPr bwMode="auto">
          <a:xfrm rot="1315516">
            <a:off x="1757797" y="2277074"/>
            <a:ext cx="2485131" cy="1017870"/>
          </a:xfrm>
          <a:prstGeom prst="rightArrow">
            <a:avLst/>
          </a:prstGeom>
          <a:solidFill>
            <a:schemeClr val="accent2"/>
          </a:solidFill>
          <a:ln w="762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this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B5551-E297-FD9D-0A4C-652C5C14864D}"/>
              </a:ext>
            </a:extLst>
          </p:cNvPr>
          <p:cNvSpPr/>
          <p:nvPr/>
        </p:nvSpPr>
        <p:spPr bwMode="auto">
          <a:xfrm>
            <a:off x="4991100" y="1447800"/>
            <a:ext cx="3352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1AF3CB-6224-E5AB-FBE1-77D427F67CF4}"/>
              </a:ext>
            </a:extLst>
          </p:cNvPr>
          <p:cNvSpPr/>
          <p:nvPr/>
        </p:nvSpPr>
        <p:spPr bwMode="auto">
          <a:xfrm>
            <a:off x="1866900" y="990600"/>
            <a:ext cx="16764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C3294-719B-3FC8-9DF6-387D83D39DFD}"/>
              </a:ext>
            </a:extLst>
          </p:cNvPr>
          <p:cNvSpPr/>
          <p:nvPr/>
        </p:nvSpPr>
        <p:spPr bwMode="auto">
          <a:xfrm>
            <a:off x="4305300" y="1143000"/>
            <a:ext cx="4506622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525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4F1A4B-EE02-C9ED-CD9E-50B2EC87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920624"/>
            <a:ext cx="8534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These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"A-Z" links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index hundreds of WebPages listing interesting and useful up-to-date sources of information re</a:t>
            </a:r>
            <a:r>
              <a:rPr lang="en-US" altLang="en-US" sz="4000" b="1" dirty="0">
                <a:solidFill>
                  <a:schemeClr val="bg1"/>
                </a:solidFill>
                <a:latin typeface="Arial" panose="020B0604020202020204" pitchFamily="34" charset="0"/>
              </a:rPr>
              <a:t>lated to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this class, as well as other pertinent information in anthropology and related disciplines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814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34F1A4B-EE02-C9ED-CD9E-50B2EC878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1" y="735956"/>
            <a:ext cx="85344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are handy to find out more information on any subject that is scheduled to be covered in the Anthropology of Food</a:t>
            </a: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can really be useful when you start looking for a topic for your term project </a:t>
            </a:r>
          </a:p>
        </p:txBody>
      </p:sp>
    </p:spTree>
    <p:extLst>
      <p:ext uri="{BB962C8B-B14F-4D97-AF65-F5344CB8AC3E}">
        <p14:creationId xmlns:p14="http://schemas.microsoft.com/office/powerpoint/2010/main" val="22140685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24473</TotalTime>
  <Words>773</Words>
  <Application>Microsoft Office PowerPoint</Application>
  <PresentationFormat>35mm Slides</PresentationFormat>
  <Paragraphs>103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Algerian</vt:lpstr>
      <vt:lpstr>Arial</vt:lpstr>
      <vt:lpstr>Arial Black</vt:lpstr>
      <vt:lpstr>Monotype Sorts</vt:lpstr>
      <vt:lpstr>Tahoma</vt:lpstr>
      <vt:lpstr>Times New Roman</vt:lpstr>
      <vt:lpstr>22_Contemporary Portrait</vt:lpstr>
      <vt:lpstr>5_Default Design</vt:lpstr>
      <vt:lpstr>3_Contemporary Portrait</vt:lpstr>
      <vt:lpstr>6_Contemporary Portrait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1570</cp:revision>
  <cp:lastPrinted>2000-04-12T17:52:36Z</cp:lastPrinted>
  <dcterms:created xsi:type="dcterms:W3CDTF">2000-03-27T14:48:03Z</dcterms:created>
  <dcterms:modified xsi:type="dcterms:W3CDTF">2026-01-04T21:59:53Z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