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92" r:id="rId3"/>
    <p:sldMasterId id="2147483804" r:id="rId4"/>
    <p:sldMasterId id="2147483840" r:id="rId5"/>
    <p:sldMasterId id="2147484088" r:id="rId6"/>
    <p:sldMasterId id="2147484100" r:id="rId7"/>
    <p:sldMasterId id="2147484112" r:id="rId8"/>
    <p:sldMasterId id="2147484113" r:id="rId9"/>
    <p:sldMasterId id="2147484314" r:id="rId10"/>
    <p:sldMasterId id="2147484326" r:id="rId11"/>
  </p:sldMasterIdLst>
  <p:notesMasterIdLst>
    <p:notesMasterId r:id="rId262"/>
  </p:notesMasterIdLst>
  <p:sldIdLst>
    <p:sldId id="258" r:id="rId12"/>
    <p:sldId id="471" r:id="rId13"/>
    <p:sldId id="472" r:id="rId14"/>
    <p:sldId id="778" r:id="rId15"/>
    <p:sldId id="598" r:id="rId16"/>
    <p:sldId id="480" r:id="rId17"/>
    <p:sldId id="649" r:id="rId18"/>
    <p:sldId id="485" r:id="rId19"/>
    <p:sldId id="481" r:id="rId20"/>
    <p:sldId id="482" r:id="rId21"/>
    <p:sldId id="488" r:id="rId22"/>
    <p:sldId id="489" r:id="rId23"/>
    <p:sldId id="486" r:id="rId24"/>
    <p:sldId id="651" r:id="rId25"/>
    <p:sldId id="650" r:id="rId26"/>
    <p:sldId id="487" r:id="rId27"/>
    <p:sldId id="797" r:id="rId28"/>
    <p:sldId id="483" r:id="rId29"/>
    <p:sldId id="779" r:id="rId30"/>
    <p:sldId id="269" r:id="rId31"/>
    <p:sldId id="682" r:id="rId32"/>
    <p:sldId id="588" r:id="rId33"/>
    <p:sldId id="646" r:id="rId34"/>
    <p:sldId id="592" r:id="rId35"/>
    <p:sldId id="595" r:id="rId36"/>
    <p:sldId id="390" r:id="rId37"/>
    <p:sldId id="802" r:id="rId38"/>
    <p:sldId id="803" r:id="rId39"/>
    <p:sldId id="740" r:id="rId40"/>
    <p:sldId id="741" r:id="rId41"/>
    <p:sldId id="742" r:id="rId42"/>
    <p:sldId id="780" r:id="rId43"/>
    <p:sldId id="743" r:id="rId44"/>
    <p:sldId id="795" r:id="rId45"/>
    <p:sldId id="796" r:id="rId46"/>
    <p:sldId id="747" r:id="rId47"/>
    <p:sldId id="781" r:id="rId48"/>
    <p:sldId id="745" r:id="rId49"/>
    <p:sldId id="744" r:id="rId50"/>
    <p:sldId id="604" r:id="rId51"/>
    <p:sldId id="713" r:id="rId52"/>
    <p:sldId id="528" r:id="rId53"/>
    <p:sldId id="714" r:id="rId54"/>
    <p:sldId id="715" r:id="rId55"/>
    <p:sldId id="585" r:id="rId56"/>
    <p:sldId id="716" r:id="rId57"/>
    <p:sldId id="717" r:id="rId58"/>
    <p:sldId id="345" r:id="rId59"/>
    <p:sldId id="787" r:id="rId60"/>
    <p:sldId id="300" r:id="rId61"/>
    <p:sldId id="389" r:id="rId62"/>
    <p:sldId id="383" r:id="rId63"/>
    <p:sldId id="801" r:id="rId64"/>
    <p:sldId id="388" r:id="rId65"/>
    <p:sldId id="302" r:id="rId66"/>
    <p:sldId id="301" r:id="rId67"/>
    <p:sldId id="304" r:id="rId68"/>
    <p:sldId id="303" r:id="rId69"/>
    <p:sldId id="344" r:id="rId70"/>
    <p:sldId id="760" r:id="rId71"/>
    <p:sldId id="347" r:id="rId72"/>
    <p:sldId id="348" r:id="rId73"/>
    <p:sldId id="349" r:id="rId74"/>
    <p:sldId id="350" r:id="rId75"/>
    <p:sldId id="351" r:id="rId76"/>
    <p:sldId id="352" r:id="rId77"/>
    <p:sldId id="353" r:id="rId78"/>
    <p:sldId id="354" r:id="rId79"/>
    <p:sldId id="788" r:id="rId80"/>
    <p:sldId id="355" r:id="rId81"/>
    <p:sldId id="361" r:id="rId82"/>
    <p:sldId id="761" r:id="rId83"/>
    <p:sldId id="366" r:id="rId84"/>
    <p:sldId id="762" r:id="rId85"/>
    <p:sldId id="367" r:id="rId86"/>
    <p:sldId id="368" r:id="rId87"/>
    <p:sldId id="763" r:id="rId88"/>
    <p:sldId id="369" r:id="rId89"/>
    <p:sldId id="370" r:id="rId90"/>
    <p:sldId id="371" r:id="rId91"/>
    <p:sldId id="372" r:id="rId92"/>
    <p:sldId id="373" r:id="rId93"/>
    <p:sldId id="637" r:id="rId94"/>
    <p:sldId id="374" r:id="rId95"/>
    <p:sldId id="375" r:id="rId96"/>
    <p:sldId id="764" r:id="rId97"/>
    <p:sldId id="626" r:id="rId98"/>
    <p:sldId id="376" r:id="rId99"/>
    <p:sldId id="377" r:id="rId100"/>
    <p:sldId id="356" r:id="rId101"/>
    <p:sldId id="378" r:id="rId102"/>
    <p:sldId id="379" r:id="rId103"/>
    <p:sldId id="765" r:id="rId104"/>
    <p:sldId id="627" r:id="rId105"/>
    <p:sldId id="766" r:id="rId106"/>
    <p:sldId id="381" r:id="rId107"/>
    <p:sldId id="392" r:id="rId108"/>
    <p:sldId id="393" r:id="rId109"/>
    <p:sldId id="767" r:id="rId110"/>
    <p:sldId id="399" r:id="rId111"/>
    <p:sldId id="400" r:id="rId112"/>
    <p:sldId id="401" r:id="rId113"/>
    <p:sldId id="718" r:id="rId114"/>
    <p:sldId id="402" r:id="rId115"/>
    <p:sldId id="768" r:id="rId116"/>
    <p:sldId id="769" r:id="rId117"/>
    <p:sldId id="403" r:id="rId118"/>
    <p:sldId id="404" r:id="rId119"/>
    <p:sldId id="719" r:id="rId120"/>
    <p:sldId id="406" r:id="rId121"/>
    <p:sldId id="405" r:id="rId122"/>
    <p:sldId id="407" r:id="rId123"/>
    <p:sldId id="408" r:id="rId124"/>
    <p:sldId id="410" r:id="rId125"/>
    <p:sldId id="412" r:id="rId126"/>
    <p:sldId id="409" r:id="rId127"/>
    <p:sldId id="630" r:id="rId128"/>
    <p:sldId id="798" r:id="rId129"/>
    <p:sldId id="720" r:id="rId130"/>
    <p:sldId id="413" r:id="rId131"/>
    <p:sldId id="415" r:id="rId132"/>
    <p:sldId id="417" r:id="rId133"/>
    <p:sldId id="631" r:id="rId134"/>
    <p:sldId id="414" r:id="rId135"/>
    <p:sldId id="418" r:id="rId136"/>
    <p:sldId id="420" r:id="rId137"/>
    <p:sldId id="421" r:id="rId138"/>
    <p:sldId id="422" r:id="rId139"/>
    <p:sldId id="423" r:id="rId140"/>
    <p:sldId id="419" r:id="rId141"/>
    <p:sldId id="770" r:id="rId142"/>
    <p:sldId id="425" r:id="rId143"/>
    <p:sldId id="426" r:id="rId144"/>
    <p:sldId id="357" r:id="rId145"/>
    <p:sldId id="427" r:id="rId146"/>
    <p:sldId id="428" r:id="rId147"/>
    <p:sldId id="429" r:id="rId148"/>
    <p:sldId id="771" r:id="rId149"/>
    <p:sldId id="430" r:id="rId150"/>
    <p:sldId id="772" r:id="rId151"/>
    <p:sldId id="431" r:id="rId152"/>
    <p:sldId id="432" r:id="rId153"/>
    <p:sldId id="433" r:id="rId154"/>
    <p:sldId id="773" r:id="rId155"/>
    <p:sldId id="434" r:id="rId156"/>
    <p:sldId id="774" r:id="rId157"/>
    <p:sldId id="435" r:id="rId158"/>
    <p:sldId id="436" r:id="rId159"/>
    <p:sldId id="437" r:id="rId160"/>
    <p:sldId id="633" r:id="rId161"/>
    <p:sldId id="438" r:id="rId162"/>
    <p:sldId id="439" r:id="rId163"/>
    <p:sldId id="391" r:id="rId164"/>
    <p:sldId id="441" r:id="rId165"/>
    <p:sldId id="789" r:id="rId166"/>
    <p:sldId id="442" r:id="rId167"/>
    <p:sldId id="443" r:id="rId168"/>
    <p:sldId id="444" r:id="rId169"/>
    <p:sldId id="445" r:id="rId170"/>
    <p:sldId id="775" r:id="rId171"/>
    <p:sldId id="446" r:id="rId172"/>
    <p:sldId id="776" r:id="rId173"/>
    <p:sldId id="360" r:id="rId174"/>
    <p:sldId id="447" r:id="rId175"/>
    <p:sldId id="790" r:id="rId176"/>
    <p:sldId id="448" r:id="rId177"/>
    <p:sldId id="449" r:id="rId178"/>
    <p:sldId id="450" r:id="rId179"/>
    <p:sldId id="451" r:id="rId180"/>
    <p:sldId id="452" r:id="rId181"/>
    <p:sldId id="453" r:id="rId182"/>
    <p:sldId id="454" r:id="rId183"/>
    <p:sldId id="455" r:id="rId184"/>
    <p:sldId id="791" r:id="rId185"/>
    <p:sldId id="456" r:id="rId186"/>
    <p:sldId id="457" r:id="rId187"/>
    <p:sldId id="792" r:id="rId188"/>
    <p:sldId id="458" r:id="rId189"/>
    <p:sldId id="777" r:id="rId190"/>
    <p:sldId id="459" r:id="rId191"/>
    <p:sldId id="460" r:id="rId192"/>
    <p:sldId id="461" r:id="rId193"/>
    <p:sldId id="462" r:id="rId194"/>
    <p:sldId id="463" r:id="rId195"/>
    <p:sldId id="464" r:id="rId196"/>
    <p:sldId id="465" r:id="rId197"/>
    <p:sldId id="793" r:id="rId198"/>
    <p:sldId id="466" r:id="rId199"/>
    <p:sldId id="467" r:id="rId200"/>
    <p:sldId id="468" r:id="rId201"/>
    <p:sldId id="469" r:id="rId202"/>
    <p:sldId id="470" r:id="rId203"/>
    <p:sldId id="475" r:id="rId204"/>
    <p:sldId id="476" r:id="rId205"/>
    <p:sldId id="477" r:id="rId206"/>
    <p:sldId id="641" r:id="rId207"/>
    <p:sldId id="805" r:id="rId208"/>
    <p:sldId id="806" r:id="rId209"/>
    <p:sldId id="807" r:id="rId210"/>
    <p:sldId id="478" r:id="rId211"/>
    <p:sldId id="479" r:id="rId212"/>
    <p:sldId id="490" r:id="rId213"/>
    <p:sldId id="799" r:id="rId214"/>
    <p:sldId id="491" r:id="rId215"/>
    <p:sldId id="492" r:id="rId216"/>
    <p:sldId id="722" r:id="rId217"/>
    <p:sldId id="493" r:id="rId218"/>
    <p:sldId id="494" r:id="rId219"/>
    <p:sldId id="495" r:id="rId220"/>
    <p:sldId id="496" r:id="rId221"/>
    <p:sldId id="497" r:id="rId222"/>
    <p:sldId id="498" r:id="rId223"/>
    <p:sldId id="499" r:id="rId224"/>
    <p:sldId id="800" r:id="rId225"/>
    <p:sldId id="500" r:id="rId226"/>
    <p:sldId id="501" r:id="rId227"/>
    <p:sldId id="502" r:id="rId228"/>
    <p:sldId id="503" r:id="rId229"/>
    <p:sldId id="504" r:id="rId230"/>
    <p:sldId id="358" r:id="rId231"/>
    <p:sldId id="505" r:id="rId232"/>
    <p:sldId id="506" r:id="rId233"/>
    <p:sldId id="507" r:id="rId234"/>
    <p:sldId id="508" r:id="rId235"/>
    <p:sldId id="724" r:id="rId236"/>
    <p:sldId id="635" r:id="rId237"/>
    <p:sldId id="509" r:id="rId238"/>
    <p:sldId id="510" r:id="rId239"/>
    <p:sldId id="511" r:id="rId240"/>
    <p:sldId id="512" r:id="rId241"/>
    <p:sldId id="513" r:id="rId242"/>
    <p:sldId id="514" r:id="rId243"/>
    <p:sldId id="515" r:id="rId244"/>
    <p:sldId id="516" r:id="rId245"/>
    <p:sldId id="517" r:id="rId246"/>
    <p:sldId id="518" r:id="rId247"/>
    <p:sldId id="519" r:id="rId248"/>
    <p:sldId id="520" r:id="rId249"/>
    <p:sldId id="521" r:id="rId250"/>
    <p:sldId id="794" r:id="rId251"/>
    <p:sldId id="522" r:id="rId252"/>
    <p:sldId id="523" r:id="rId253"/>
    <p:sldId id="524" r:id="rId254"/>
    <p:sldId id="274" r:id="rId255"/>
    <p:sldId id="782" r:id="rId256"/>
    <p:sldId id="783" r:id="rId257"/>
    <p:sldId id="784" r:id="rId258"/>
    <p:sldId id="785" r:id="rId259"/>
    <p:sldId id="786" r:id="rId260"/>
    <p:sldId id="804" r:id="rId2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B9B8"/>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809" autoAdjust="0"/>
    <p:restoredTop sz="94660"/>
  </p:normalViewPr>
  <p:slideViewPr>
    <p:cSldViewPr>
      <p:cViewPr varScale="1">
        <p:scale>
          <a:sx n="82" d="100"/>
          <a:sy n="82" d="100"/>
        </p:scale>
        <p:origin x="822"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170" Type="http://schemas.openxmlformats.org/officeDocument/2006/relationships/slide" Target="slides/slide159.xml"/><Relationship Id="rId226" Type="http://schemas.openxmlformats.org/officeDocument/2006/relationships/slide" Target="slides/slide21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58" Type="http://schemas.openxmlformats.org/officeDocument/2006/relationships/slide" Target="slides/slide247.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slide" Target="slides/slide227.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slide" Target="slides/slide239.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slide" Target="slides/slide229.xml"/><Relationship Id="rId261" Type="http://schemas.openxmlformats.org/officeDocument/2006/relationships/slide" Target="slides/slide250.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8.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1" Type="http://schemas.openxmlformats.org/officeDocument/2006/relationships/slide" Target="slides/slide240.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220" Type="http://schemas.openxmlformats.org/officeDocument/2006/relationships/slide" Target="slides/slide209.xml"/><Relationship Id="rId241" Type="http://schemas.openxmlformats.org/officeDocument/2006/relationships/slide" Target="slides/slide23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262" Type="http://schemas.openxmlformats.org/officeDocument/2006/relationships/notesMaster" Target="notesMasters/notesMaster1.xml"/><Relationship Id="rId78" Type="http://schemas.openxmlformats.org/officeDocument/2006/relationships/slide" Target="slides/slide67.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64" Type="http://schemas.openxmlformats.org/officeDocument/2006/relationships/slide" Target="slides/slide153.xml"/><Relationship Id="rId185" Type="http://schemas.openxmlformats.org/officeDocument/2006/relationships/slide" Target="slides/slide174.xml"/><Relationship Id="rId9" Type="http://schemas.openxmlformats.org/officeDocument/2006/relationships/slideMaster" Target="slideMasters/slideMaster9.xml"/><Relationship Id="rId210" Type="http://schemas.openxmlformats.org/officeDocument/2006/relationships/slide" Target="slides/slide199.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presProps" Target="presProps.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viewProps" Target="viewProps.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theme" Target="theme/theme1.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266" Type="http://schemas.openxmlformats.org/officeDocument/2006/relationships/tableStyles" Target="tableStyles.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4" Type="http://schemas.openxmlformats.org/officeDocument/2006/relationships/slideMaster" Target="slideMasters/slideMaster4.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 Id="rId191" Type="http://schemas.openxmlformats.org/officeDocument/2006/relationships/slide" Target="slides/slide180.xml"/><Relationship Id="rId205" Type="http://schemas.openxmlformats.org/officeDocument/2006/relationships/slide" Target="slides/slide194.xml"/><Relationship Id="rId247" Type="http://schemas.openxmlformats.org/officeDocument/2006/relationships/slide" Target="slides/slide2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FFC1CF5-1E3D-4012-A5FD-C57DB83E2578}" type="datetimeFigureOut">
              <a:rPr lang="en-US"/>
              <a:pPr>
                <a:defRPr/>
              </a:pPr>
              <a:t>1/4/2026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D6CE8FA-9799-468A-B4AA-EF02DFD60419}" type="slidenum">
              <a:rPr lang="en-US"/>
              <a:pPr>
                <a:defRPr/>
              </a:pPr>
              <a:t>‹#›</a:t>
            </a:fld>
            <a:endParaRPr lang="en-US"/>
          </a:p>
        </p:txBody>
      </p:sp>
    </p:spTree>
    <p:extLst>
      <p:ext uri="{BB962C8B-B14F-4D97-AF65-F5344CB8AC3E}">
        <p14:creationId xmlns:p14="http://schemas.microsoft.com/office/powerpoint/2010/main" val="39233292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627A79-48E7-402A-B33B-905802FAE997}"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70E92E-48B5-4A98-8F77-DCE3A08132D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66A9FD-A322-412D-A81B-91371CFB01F3}"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564C9B-5A89-46E0-8443-F2B1AFC6514E}"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4BBFDB-3673-452B-80BE-EE1E2B4E1CAB}"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51EFFD-2ACD-4F1A-8F85-0CAFE087E4C4}"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F6FA5A-6952-4A6D-B4ED-3BB15802CB40}"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F1E7832-5487-4C4E-9355-FB50527DD70E}"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0E0474-1B62-4BFD-9A6B-64219B6EA6CD}"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4221FBD-7DC4-47DF-BFD1-ED2C804CED9D}"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0D67CD-07CE-4DB9-83D0-C38D396148FF}"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6F0CBF4-4F4A-4F5F-A615-C071A17CC00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9F8E2AA-7AAA-4329-A2A4-6D90E76A8ED1}" type="datetimeFigureOut">
              <a:rPr lang="en-US">
                <a:solidFill>
                  <a:srgbClr val="000000">
                    <a:tint val="75000"/>
                  </a:srgbClr>
                </a:solidFill>
              </a:rPr>
              <a:pPr>
                <a:defRPr/>
              </a:pPr>
              <a:t>1/4/2026</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8613B03-A171-4308-8E8C-82ACD8D82EFD}"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3C412D-F31A-47BD-906E-1260FA5C4058}" type="datetimeFigureOut">
              <a:rPr lang="en-US">
                <a:solidFill>
                  <a:srgbClr val="000000">
                    <a:tint val="75000"/>
                  </a:srgbClr>
                </a:solidFill>
              </a:rPr>
              <a:pPr>
                <a:defRPr/>
              </a:pPr>
              <a:t>1/4/2026</a:t>
            </a:fld>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9D0A516E-EB6A-4544-BC18-4CD0E3ADCE20}"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1A8771C-45BF-46AF-8E65-F5CB9B8CDF81}" type="datetimeFigureOut">
              <a:rPr lang="en-US">
                <a:solidFill>
                  <a:srgbClr val="000000">
                    <a:tint val="75000"/>
                  </a:srgbClr>
                </a:solidFill>
              </a:rPr>
              <a:pPr>
                <a:defRPr/>
              </a:pPr>
              <a:t>1/4/2026</a:t>
            </a:fld>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B75A9B0E-97EE-437F-9E5E-5EB06EC90E8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CB2B60-27F0-469F-9251-220A3683F919}" type="datetimeFigureOut">
              <a:rPr lang="en-US">
                <a:solidFill>
                  <a:srgbClr val="000000">
                    <a:tint val="75000"/>
                  </a:srgbClr>
                </a:solidFill>
              </a:rPr>
              <a:pPr>
                <a:defRPr/>
              </a:pPr>
              <a:t>1/4/2026</a:t>
            </a:fld>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24679C88-BC63-4143-A8EA-D9BDD0EC9800}"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E7B170-AFBF-46FB-A6B5-66DAD51AB4D5}" type="datetimeFigureOut">
              <a:rPr lang="en-US">
                <a:solidFill>
                  <a:srgbClr val="000000">
                    <a:tint val="75000"/>
                  </a:srgbClr>
                </a:solidFill>
              </a:rPr>
              <a:pPr>
                <a:defRPr/>
              </a:pPr>
              <a:t>1/4/2026</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F8177FF5-CE11-4695-A095-AAC64E083B6C}"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77DA143-EBCD-4256-A365-7839B9A784A1}" type="datetimeFigureOut">
              <a:rPr lang="en-US">
                <a:solidFill>
                  <a:srgbClr val="000000">
                    <a:tint val="75000"/>
                  </a:srgbClr>
                </a:solidFill>
              </a:rPr>
              <a:pPr>
                <a:defRPr/>
              </a:pPr>
              <a:t>1/4/2026</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1403D5F-AFF6-41D5-9E60-1E98A673942C}"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BDDF21-B35E-4844-9028-B6C840D3C2B4}"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F7AE5E-800C-4601-ACCB-74F339B015ED}"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70D45F-72AB-47C0-B210-79F1259CB4AD}"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7396D87-FB09-4E5C-9FCC-BAC35EB82C3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0D7483-2271-4BF1-A488-08C40370DE6A}"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9D177-4A89-4A80-A6AF-65F0C3427EF6}"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7126BA-93DA-4175-BF99-FB540FC35599}"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9CFEE1-5D01-4CFB-BD63-BAEA4ADA52C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41198F-E8F1-4511-B124-D049400142A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FDD9BE-A477-48A9-89E4-33249B979E9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5DF586-88AE-4BD6-9622-08260B9059A6}"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C6F400-2850-4B5B-B9CB-D3C8F3E8D96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4DFDE84-76CE-4185-BD12-7407848C42F7}"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D07A6D-976F-4987-86C8-83DEA6B1A64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1BC2096-18D0-49E9-91E3-2C414D72AC19}"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3E0B2AE-9FF0-4299-AE5E-615B975CB07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0951DD-9857-424E-86AA-83DB572CA71F}"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33375D-0076-44C1-A66A-82BAC3A7705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A5DEB68-52E4-432C-B029-84970A8A955B}"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B77D23-08EB-4815-89D3-845BC126CE0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ACCC2D-30B0-484D-907F-23FE6F7CD3C5}"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681ED-601C-4CCA-B1FE-05F7FD4FD78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15A024-78FD-4EB4-9AC3-6E95B811384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395A8E-9D9D-4EAA-B64D-A2C31B35806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38F781-E10C-43CD-8112-E60242C7E3B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EFCE4A-3E6E-4A52-9CE8-C6863F16A73F}"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1FC2C3-9D93-47F1-A79E-EFF913A4E471}"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5358EB-E916-4D59-80BD-35953ECCDE3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20A674-FC47-47F6-BC8B-BB029FD9FEC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BD9CDD-2DBA-421C-A247-5A8CB6605F6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451383-7E25-4448-BB5D-0F0D5D951D00}"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67C2B1-BD96-49E4-92AF-429FAD61CAC2}"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16E3874-05E9-4E26-A9DF-8E913EB99D44}"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D5E98C-950C-4FB4-89C1-7D4605F7FFC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A365A6F-12DF-44C2-8303-74B3D4234FFF}"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63AB95-BA80-4DE2-8B0F-EEDC223A3BA5}"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D71AFB7-66BD-4E8D-968A-5ED632F8231F}"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1160D70-260E-4842-B95A-FC50C27844F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2C58601-4DFD-491A-833C-CD648EA6C7B0}"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D90EBED-874A-41F6-A051-29374C03126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FA0F7A-6C7C-4DFC-ACF4-54999A655379}"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E1B4D04-DE0E-42F5-A360-7B856666D8D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BAED3-AA34-484E-8A34-4BFD43B103D7}"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C6F428-5C7A-4915-BBCF-8F9E1529E06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54BDE7-C815-4858-A717-09B0EEF18B9F}"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F6F132-6A32-45FF-9C52-E09567A4245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E74F6B-2058-42F7-A169-85418E340D3A}"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EAC5CB-9567-4AA5-BF23-B9A1146E73A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68E4ED-ACB1-46E7-8647-2B2C1638A0B3}"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221439-86FB-4B8A-9890-174C3E613FC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4AEA1E-05D0-4674-A482-FA518E69213B}"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D0AEBC-8EE0-4A03-88CD-037FBF07D52A}"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CB43A6C-6490-4940-A845-3B705C0BF443}"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ACB95A-FDDD-47F5-A08B-BDDE699B67F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2D11CA-4097-4752-9DC2-DBE48D6AD197}"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BBFDB4-E4D6-4210-8F39-624029129D4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9607E2-0C4D-4C84-914C-9D199E14AE3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8C210B-FF02-45AC-9085-89E12A2A720D}"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237304-E1AB-4808-997F-149C63E15F4B}"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48EBC-BEB6-41A3-9BE6-8682D62C9F5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9B7E18-134E-4E77-8CA9-A01246046707}"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9383DE-F7CB-4C28-8FEE-EAA71E28D831}"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D8018AE-A4D5-4288-81D7-146658533143}"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E6C282-4A7C-453C-8B41-80E13CDD37E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FF77DB-9884-4826-9B22-CD0A41FA9181}"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BFB3B2-3BE4-422C-A638-BEC0AE7E7D5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C4F27C-183A-498F-893F-D5FC0E0FBFA8}"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A97DD3-B3DF-4FE0-9640-FECFF394FE7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AF933C-DBC2-4A93-AF60-26D3FAB64E24}"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221126-6CA2-40C9-8403-BD85BFE54A8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FB8BF7D-AEDC-4ABB-9787-5C71065CDE54}"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B0B794-6D28-4EF6-8784-6E1D3D785862}"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B37357-4FE7-4238-BFA5-D47010C7559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5F1782-00F5-413D-B091-D706BDF4CF40}"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98FBEAC-8F1E-4AFD-92D9-A9E8C61AD22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A85944-BD26-4426-B455-875081E84A06}"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9A25C1-0ECC-46FA-A111-DDB205AEFF98}"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EF1AC0-A768-4CBC-A1D7-798C9635386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9C525A-82C5-4962-ADFE-F27184B75CF8}"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F8496B-BC99-4958-BE5E-7DAAF50B99BD}"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0B3BDF-E58F-4C37-8CAE-ACF649FC426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D701FF-EEE1-42B4-BBD8-F7F7263134D7}"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D236A86-55CB-460F-A222-F5F2318F6B1D}"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6CCDF2-4ED4-479B-8BA9-BCF1E0FDA0FE}"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4253D53-2E95-434F-8DB3-A676E64A5521}"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7E9C7D-C257-4B9B-9298-3C9C9B78174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21076D-FF34-4A42-B662-B16285F354C7}"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5A92CB-2B05-4658-84A5-2B286888B1F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533D8D-68E5-4CEE-B0BF-B1CC2BA5767B}"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769394-1F32-4550-AB9A-A8D66DCADD20}"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F8A99E-FA81-460B-A97D-25CC2C768734}"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91B0AC-E6D0-4967-9309-62953A76A3C1}"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6547954-97C5-4B4A-AAA5-B438F3E39B31}"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C32F2D-67EE-4827-86F3-4179C3B923FB}"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EDEE66-0C59-4869-99C3-6EDEBC59DAB8}"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436B3A-3F44-403C-882E-E2430049B5F6}"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72C2B1-5732-4DCC-BF8E-ED968A1648B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923840-0307-4F26-A929-D3B5D220EAC8}"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804BCF-877D-4506-B836-FA5EC98B2405}"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64B9F9-9A4E-4137-ACE7-A01DDA67C3B4}"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0710ADC-80EF-43EA-A0BA-1DD9562D8E38}"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8C5397-8AA6-4E0A-9B74-D416AA9A379D}"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877BE3-9E5E-426C-A7EB-6023C7ABF281}"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928592-EFB5-4934-8C90-236D76CF2076}"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D6565C0-2DBF-4C27-8B54-EA0E06916FA5}"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827B39-E63E-4EE9-9416-F8760040359E}"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6ED5756-3D77-4DFE-907B-41B033057383}"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590FC6-6A16-4266-B176-7FABE16B35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14F2BA3-7555-4F4D-87B1-092D7AE8054D}"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7B22EA-B368-461F-B4C7-8B3CEB2B5A64}"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CFA20B-8859-4CA2-9200-4E2D34FD22E1}"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90BDEB-616A-4DC6-9218-CE76AF4200A4}"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45A1580-3B06-4D4F-804C-20F4F935D3CC}"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2F9659-F240-4FCB-8C26-F4593EC68BA6}"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AA5846-8549-4991-89D6-8B25AD4A39BD}"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FBD3DA2-5008-4338-8397-E812340E5551}"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612E96B-683D-4DD2-9D33-BB9631F8AE7A}"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76D9DE-253E-4C8F-95BD-8CAD91F72441}"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CA9ADA-05F0-4F5C-9C7F-96D06EDDD394}"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E7C51E-A61B-4C6B-8608-DFDA62BC4764}"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221D39-0F83-44E9-B6A7-7A252BC7FA22}"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5AE787-3E45-4C4A-8DA3-FC84B5DCC7E6}"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06C616-6250-4089-A83C-8962885BC57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1E309C-9420-4FE2-8AFB-A63038A1C6F6}"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8E86079-ACBE-451E-97D3-F440DF8412E1}"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953424-9980-4663-AAB1-A5C586F03369}"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362123-CA6E-431A-84E6-38B5FC0D076C}"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9EC2BA-40C1-47DB-9319-43C692B79ADA}"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D5034A3-478B-491F-B5E4-3663833CC457}"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8580D0-0E9E-413A-A18E-075D5A00C2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BF0B3-A016-4A8A-9967-D0C4D146F0E9}"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427B44-64F5-460F-9D70-0F220CE7090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3E06B4E-03E9-4047-BD93-E2C7432F5385}"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26CC72-3126-4BB1-A73C-E5DB39ADF6AC}"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372C696-7F70-49FB-9A54-387A0FDF887D}"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F078B2-B4EC-4D99-9054-C09567393730}"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B26FC81-DC2B-4E69-9834-5E75BFC62871}"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D43FFC-5B79-4108-B6C3-EE50574D5CB6}"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0FE38A-1ECD-49F0-AB1F-25055B12730D}"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420632-B0DF-4AA3-87EF-5ED62D69B03C}"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C6C370-F907-4BB1-978C-8C72D21C620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410B39-B671-4609-ABE6-E5E9A12857C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900C8BC-E59B-4D4F-B27B-BF2AB89C22DA}"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67B795-56B8-4168-9AC3-CEB1D13EE30C}"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D9865E2-0F00-456A-84F6-E7AB58D64AC3}"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6BBEFC-787F-4C25-A229-287D6651982E}"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8E5CF4-3EAD-4DFE-B6E8-88856AC6677C}"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380F52-E8B9-41C3-A545-214171F969DF}"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0E879B-E978-4E5A-9D0C-C1E29A2AEE49}"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EF8C9A-B1FB-4320-997C-D41AAF0337CB}"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7EE291-CD45-4E19-9073-393AC61CE9B1}"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ADB696-F550-4B9A-BD20-7EA600D02F7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25869C-9592-4992-A720-E452B2E9317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E63BFF-8CA8-441D-AABB-B85D68846712}"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FEBCFEA-F28B-44C7-B729-CDA8BEFC6751}"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F2C6CD-011D-4D8E-9636-6F58F1FBFC89}"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9FE7A94-F3EF-40FE-84C5-D3AD37D4479B}"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702914-0508-4AB9-8D56-33615C839C41}"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B0784F3-A0B8-4168-94C1-62FD311AB4EA}"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B966CEC-1954-463B-AD92-3F457E361F0B}"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FB9967E-3976-4B4C-8B1F-788D7EF33C1A}"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312A891-9D90-4FBB-84E0-8E4A89197839}"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7059B1-D35E-40F7-B3F3-7E54C306B74B}"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E75B771-4430-428F-8550-D402B9C66BF5}"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C451F7-AC05-4AFD-BF25-39DF8F69E865}"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0187E5-658C-4F54-BF69-15BCF1BFA3D9}"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C92B0AE-7EEF-4EBF-A232-9B3F2AAF5A28}"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7953BB-B846-4019-B885-90E3CBC3FB97}"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EF968B0-00D4-42CE-A8AE-28856C56EA6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8284C7-E305-4E89-A9B3-9B12E3C302D8}"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597BE1-2244-406C-AE6F-F497BE5EA749}"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AA2589-6EBB-478F-B933-3B03DA26DC9D}"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F6FA5A-6952-4A6D-B4ED-3BB15802CB40}"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1E7832-5487-4C4E-9355-FB50527DD70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A67AE7-FBC0-4EDC-AD95-895CF07F9207}"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1F6A5F-05F8-4603-85D0-1EF092406207}"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0E0474-1B62-4BFD-9A6B-64219B6EA6C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221FBD-7DC4-47DF-BFD1-ED2C804CED9D}"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0D67CD-07CE-4DB9-83D0-C38D396148F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F0CBF4-4F4A-4F5F-A615-C071A17CC00A}"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9F8E2AA-7AAA-4329-A2A4-6D90E76A8ED1}"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613B03-A171-4308-8E8C-82ACD8D82EFD}"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3C412D-F31A-47BD-906E-1260FA5C4058}"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0A516E-EB6A-4544-BC18-4CD0E3ADCE20}"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1A8771C-45BF-46AF-8E65-F5CB9B8CDF81}"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75A9B0E-97EE-437F-9E5E-5EB06EC90E88}"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CB2B60-27F0-469F-9251-220A3683F919}"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679C88-BC63-4143-A8EA-D9BDD0EC9800}"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E7B170-AFBF-46FB-A6B5-66DAD51AB4D5}"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177FF5-CE11-4695-A095-AAC64E083B6C}"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77DA143-EBCD-4256-A365-7839B9A784A1}"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403D5F-AFF6-41D5-9E60-1E98A673942C}"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70D45F-72AB-47C0-B210-79F1259CB4A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396D87-FB09-4E5C-9FCC-BAC35EB82C38}"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0D7483-2271-4BF1-A488-08C40370DE6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9D177-4A89-4A80-A6AF-65F0C3427EF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81DE40-7D75-41FA-8926-63B634FDC86B}"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783C0E-1CC2-4A4C-9429-34E883F8A6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5" r:id="rId1"/>
    <p:sldLayoutId id="2147484124" r:id="rId2"/>
    <p:sldLayoutId id="2147484123" r:id="rId3"/>
    <p:sldLayoutId id="2147484122" r:id="rId4"/>
    <p:sldLayoutId id="2147484121" r:id="rId5"/>
    <p:sldLayoutId id="2147484120" r:id="rId6"/>
    <p:sldLayoutId id="2147484119" r:id="rId7"/>
    <p:sldLayoutId id="2147484118" r:id="rId8"/>
    <p:sldLayoutId id="2147484117" r:id="rId9"/>
    <p:sldLayoutId id="2147484116" r:id="rId10"/>
    <p:sldLayoutId id="21474841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1/4/2026</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26E54A3-DBCE-4824-941B-C23F920941E8}"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57CC2BC-670E-4E9F-934E-7E1A4405654D}"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30E5CC5-6AEA-4EBA-A673-72A1378B3028}"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155101A0-CCAD-4A19-B70F-F83FB50F61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6" r:id="rId1"/>
    <p:sldLayoutId id="2147484135" r:id="rId2"/>
    <p:sldLayoutId id="2147484134" r:id="rId3"/>
    <p:sldLayoutId id="2147484133" r:id="rId4"/>
    <p:sldLayoutId id="2147484132" r:id="rId5"/>
    <p:sldLayoutId id="2147484131" r:id="rId6"/>
    <p:sldLayoutId id="2147484130" r:id="rId7"/>
    <p:sldLayoutId id="2147484129" r:id="rId8"/>
    <p:sldLayoutId id="2147484128" r:id="rId9"/>
    <p:sldLayoutId id="2147484127" r:id="rId10"/>
    <p:sldLayoutId id="21474841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E92ACE3-7149-4860-829B-5B089F7D83A5}"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E662823-EED9-4D95-9786-58F8E09522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7" r:id="rId1"/>
    <p:sldLayoutId id="2147484146" r:id="rId2"/>
    <p:sldLayoutId id="2147484145" r:id="rId3"/>
    <p:sldLayoutId id="2147484144" r:id="rId4"/>
    <p:sldLayoutId id="2147484143" r:id="rId5"/>
    <p:sldLayoutId id="2147484142" r:id="rId6"/>
    <p:sldLayoutId id="2147484141" r:id="rId7"/>
    <p:sldLayoutId id="2147484140" r:id="rId8"/>
    <p:sldLayoutId id="2147484139" r:id="rId9"/>
    <p:sldLayoutId id="2147484138" r:id="rId10"/>
    <p:sldLayoutId id="214748413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F2CD69D-1C0E-4705-A1D3-1C84EA24F5F3}"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0C51AB2-3E85-4BA2-B809-66D2371A42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8" r:id="rId1"/>
    <p:sldLayoutId id="2147484157" r:id="rId2"/>
    <p:sldLayoutId id="2147484156" r:id="rId3"/>
    <p:sldLayoutId id="2147484155" r:id="rId4"/>
    <p:sldLayoutId id="2147484154" r:id="rId5"/>
    <p:sldLayoutId id="2147484153" r:id="rId6"/>
    <p:sldLayoutId id="2147484152" r:id="rId7"/>
    <p:sldLayoutId id="2147484151" r:id="rId8"/>
    <p:sldLayoutId id="2147484150" r:id="rId9"/>
    <p:sldLayoutId id="2147484149" r:id="rId10"/>
    <p:sldLayoutId id="21474841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0A74EB09-977E-4782-A7D6-4F9B36029818}"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DDC6B55-E50D-4B42-A474-397707FCE0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1" r:id="rId1"/>
    <p:sldLayoutId id="2147484190" r:id="rId2"/>
    <p:sldLayoutId id="2147484189" r:id="rId3"/>
    <p:sldLayoutId id="2147484188" r:id="rId4"/>
    <p:sldLayoutId id="2147484187" r:id="rId5"/>
    <p:sldLayoutId id="2147484186" r:id="rId6"/>
    <p:sldLayoutId id="2147484185" r:id="rId7"/>
    <p:sldLayoutId id="2147484184" r:id="rId8"/>
    <p:sldLayoutId id="2147484183" r:id="rId9"/>
    <p:sldLayoutId id="2147484182" r:id="rId10"/>
    <p:sldLayoutId id="21474841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A147FA0-AD93-43AF-B67F-51C50AE3AB0C}"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311D652-E0BA-4DD4-B839-C8DA1AA6A2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7" r:id="rId1"/>
    <p:sldLayoutId id="2147484256" r:id="rId2"/>
    <p:sldLayoutId id="2147484255" r:id="rId3"/>
    <p:sldLayoutId id="2147484254" r:id="rId4"/>
    <p:sldLayoutId id="2147484253" r:id="rId5"/>
    <p:sldLayoutId id="2147484252" r:id="rId6"/>
    <p:sldLayoutId id="2147484251" r:id="rId7"/>
    <p:sldLayoutId id="2147484250" r:id="rId8"/>
    <p:sldLayoutId id="2147484249" r:id="rId9"/>
    <p:sldLayoutId id="2147484248" r:id="rId10"/>
    <p:sldLayoutId id="21474842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fld id="{ED2AD158-B246-412B-B5A2-1C2B1D9A2BD6}"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19E734B4-DF4D-4B51-9CE2-EA16959330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8" r:id="rId1"/>
    <p:sldLayoutId id="2147484267" r:id="rId2"/>
    <p:sldLayoutId id="2147484266" r:id="rId3"/>
    <p:sldLayoutId id="2147484265" r:id="rId4"/>
    <p:sldLayoutId id="2147484264" r:id="rId5"/>
    <p:sldLayoutId id="2147484263" r:id="rId6"/>
    <p:sldLayoutId id="2147484262" r:id="rId7"/>
    <p:sldLayoutId id="2147484261" r:id="rId8"/>
    <p:sldLayoutId id="2147484260" r:id="rId9"/>
    <p:sldLayoutId id="2147484259" r:id="rId10"/>
    <p:sldLayoutId id="214748425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A8AA1E3-FE54-4A85-A88F-094C9C9566AD}"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D9D72B4C-DBA9-46DB-9014-EC5801834B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9" r:id="rId1"/>
    <p:sldLayoutId id="2147484278" r:id="rId2"/>
    <p:sldLayoutId id="2147484277" r:id="rId3"/>
    <p:sldLayoutId id="2147484276" r:id="rId4"/>
    <p:sldLayoutId id="2147484275" r:id="rId5"/>
    <p:sldLayoutId id="2147484274" r:id="rId6"/>
    <p:sldLayoutId id="2147484273" r:id="rId7"/>
    <p:sldLayoutId id="2147484272" r:id="rId8"/>
    <p:sldLayoutId id="2147484271" r:id="rId9"/>
    <p:sldLayoutId id="2147484270" r:id="rId10"/>
    <p:sldLayoutId id="21474842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26E54A3-DBCE-4824-941B-C23F920941E8}"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57CC2BC-670E-4E9F-934E-7E1A440565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0" r:id="rId1"/>
    <p:sldLayoutId id="2147484289" r:id="rId2"/>
    <p:sldLayoutId id="2147484288" r:id="rId3"/>
    <p:sldLayoutId id="2147484287" r:id="rId4"/>
    <p:sldLayoutId id="2147484286" r:id="rId5"/>
    <p:sldLayoutId id="2147484285" r:id="rId6"/>
    <p:sldLayoutId id="2147484284" r:id="rId7"/>
    <p:sldLayoutId id="2147484283" r:id="rId8"/>
    <p:sldLayoutId id="2147484282" r:id="rId9"/>
    <p:sldLayoutId id="2147484281" r:id="rId10"/>
    <p:sldLayoutId id="2147484280"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2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en.wikipedia.org/wiki/Globalization" TargetMode="Externa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7.xml"/></Relationships>
</file>

<file path=ppt/slides/_rels/slide2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images.google.com/hosted/life/f?q=%22James+Beard%22&amp;prev=/images?q=%22James+Beard%22&amp;imgsz=xxlarge&amp;as_st=y&amp;ndsp=20&amp;hl=en&amp;sa=N&amp;start=20&amp;imgurl=302b97354b1ba02c"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spice-work.com/2006.front.page.ended.May.31.2006..html" TargetMode="Externa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hosted/life/f?q=%22Mario+Batali%22&amp;prev=/images?q=%22Mario+Batali%22&amp;imgsz=xxlarge&amp;as_st=y&amp;hl=en&amp;sa=G&amp;imgurl=f89b736192451122"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spice-work.com/2006.front.page.ended.May.31.2006..html"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spice-work.com/2006.front.page.ended.May.31.2006..html"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1344304" y="5395809"/>
            <a:ext cx="6400800" cy="584775"/>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Two Fat?</a:t>
            </a:r>
            <a:endParaRPr lang="en-US" sz="2000" dirty="0">
              <a:solidFill>
                <a:srgbClr val="000000"/>
              </a:solidFill>
            </a:endParaRPr>
          </a:p>
        </p:txBody>
      </p:sp>
      <p:sp>
        <p:nvSpPr>
          <p:cNvPr id="6" name="Rectangle 11"/>
          <p:cNvSpPr>
            <a:spLocks noChangeArrowheads="1"/>
          </p:cNvSpPr>
          <p:nvPr/>
        </p:nvSpPr>
        <p:spPr bwMode="auto">
          <a:xfrm>
            <a:off x="3742400" y="6324600"/>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2010-2026</a:t>
            </a:r>
            <a:endParaRPr kumimoji="1" lang="en-US" sz="7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5"/>
          <p:cNvSpPr>
            <a:spLocks noChangeArrowheads="1"/>
          </p:cNvSpPr>
          <p:nvPr/>
        </p:nvSpPr>
        <p:spPr bwMode="auto">
          <a:xfrm>
            <a:off x="2590800" y="6330950"/>
            <a:ext cx="3981450" cy="276225"/>
          </a:xfrm>
          <a:prstGeom prst="rect">
            <a:avLst/>
          </a:prstGeom>
          <a:noFill/>
          <a:ln w="9525">
            <a:noFill/>
            <a:miter lim="800000"/>
            <a:headEnd/>
            <a:tailEnd/>
          </a:ln>
        </p:spPr>
        <p:txBody>
          <a:bodyPr wrap="none">
            <a:spAutoFit/>
          </a:bodyPr>
          <a:lstStyle/>
          <a:p>
            <a:pPr algn="ctr"/>
            <a:r>
              <a:rPr lang="en-US" sz="1200" i="1" dirty="0">
                <a:cs typeface="Arial" charset="0"/>
              </a:rPr>
              <a:t>The Two Fat Ladies: Obsessions, </a:t>
            </a:r>
            <a:r>
              <a:rPr lang="en-US" sz="1200" dirty="0">
                <a:cs typeface="Arial" charset="0"/>
              </a:rPr>
              <a:t>Clarkson Potter, 1999</a:t>
            </a:r>
          </a:p>
        </p:txBody>
      </p:sp>
      <p:pic>
        <p:nvPicPr>
          <p:cNvPr id="207875" name="Picture 3"/>
          <p:cNvPicPr>
            <a:picLocks noChangeAspect="1" noChangeArrowheads="1"/>
          </p:cNvPicPr>
          <p:nvPr/>
        </p:nvPicPr>
        <p:blipFill>
          <a:blip r:embed="rId2" cstate="print"/>
          <a:srcRect/>
          <a:stretch>
            <a:fillRect/>
          </a:stretch>
        </p:blipFill>
        <p:spPr bwMode="auto">
          <a:xfrm>
            <a:off x="1581150" y="373063"/>
            <a:ext cx="5943600" cy="59436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038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4003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19974"/>
            <a:ext cx="7315200" cy="464742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fantasy world where no woman carries any extra weight impacts how real women perceive their bodies.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They see so many unrealistically slender bodies that they begin to assume that their bodies should be similarly thin.</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This feeling is aggravated because </a:t>
            </a:r>
            <a:r>
              <a:rPr lang="en-US" sz="3600" b="1" dirty="0">
                <a:solidFill>
                  <a:srgbClr val="000000"/>
                </a:solidFill>
                <a:latin typeface="Arial" pitchFamily="34" charset="0"/>
                <a:cs typeface="Arial" pitchFamily="34" charset="0"/>
              </a:rPr>
              <a:t>American culture is inundated with ways to slenderize</a:t>
            </a:r>
            <a:r>
              <a:rPr lang="en-US" sz="2800" b="1" dirty="0">
                <a:solidFill>
                  <a:srgbClr val="000000"/>
                </a:solidFill>
                <a:latin typeface="Arial" pitchFamily="34" charset="0"/>
                <a:cs typeface="Arial" pitchFamily="34" charset="0"/>
              </a:rPr>
              <a:t>,</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many focused on women.”</a:t>
            </a:r>
            <a:endParaRPr lang="en-US" sz="1100" b="1" dirty="0">
              <a:solidFill>
                <a:srgbClr val="000000"/>
              </a:solidFill>
              <a:latin typeface="Arial" pitchFamily="34" charset="0"/>
              <a:cs typeface="Arial" pitchFamily="34"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141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4014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5305"/>
            <a:ext cx="7315200" cy="329320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t>
            </a:r>
            <a:r>
              <a:rPr lang="en-US" sz="3200" b="1" dirty="0">
                <a:solidFill>
                  <a:srgbClr val="000000"/>
                </a:solidFill>
                <a:latin typeface="Arial" pitchFamily="34" charset="0"/>
                <a:cs typeface="Arial" pitchFamily="34" charset="0"/>
              </a:rPr>
              <a:t>Every diet book possible </a:t>
            </a:r>
            <a:endParaRPr lang="en-US" sz="28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fills bookstores.</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Health clubs and gymnasiums</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inundate cities and towns</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from coast to coast.</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TV shows and tabloids</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are replete with ways to diet.”</a:t>
            </a:r>
            <a:endParaRPr lang="en-US" sz="1100" b="1" dirty="0">
              <a:solidFill>
                <a:srgbClr val="000000"/>
              </a:solidFill>
              <a:latin typeface="Arial" pitchFamily="34" charset="0"/>
              <a:cs typeface="Arial" pitchFamily="34"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243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4024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00658"/>
            <a:ext cx="7315200" cy="4724370"/>
          </a:xfrm>
          <a:prstGeom prst="rect">
            <a:avLst/>
          </a:prstGeom>
          <a:noFill/>
        </p:spPr>
        <p:txBody>
          <a:bodyPr>
            <a:spAutoFit/>
          </a:bodyPr>
          <a:lstStyle/>
          <a:p>
            <a:pPr marL="0" lvl="4" algn="ctr" fontAlgn="auto">
              <a:spcBef>
                <a:spcPts val="0"/>
              </a:spcBef>
              <a:spcAft>
                <a:spcPts val="0"/>
              </a:spcAft>
              <a:defRPr/>
            </a:pPr>
            <a:r>
              <a:rPr lang="en-US" sz="3600" b="1" dirty="0">
                <a:latin typeface="Arial" pitchFamily="34" charset="0"/>
                <a:cs typeface="Arial" pitchFamily="34" charset="0"/>
              </a:rPr>
              <a:t>“Losing weight obsesses our culture . . . so [women] feel that they must strive for thinness, whatever the cost.”</a:t>
            </a:r>
          </a:p>
          <a:p>
            <a:pPr marL="0" lvl="4" algn="ctr" fontAlgn="auto">
              <a:spcBef>
                <a:spcPts val="0"/>
              </a:spcBef>
              <a:spcAft>
                <a:spcPts val="0"/>
              </a:spcAft>
              <a:defRPr/>
            </a:pPr>
            <a:endParaRPr lang="en-US" sz="900" dirty="0">
              <a:solidFill>
                <a:prstClr val="black"/>
              </a:solidFill>
              <a:latin typeface="Arial" pitchFamily="34" charset="0"/>
              <a:cs typeface="Arial" pitchFamily="34" charset="0"/>
            </a:endParaRPr>
          </a:p>
          <a:p>
            <a:pPr marL="0" lvl="5" algn="ctr">
              <a:defRPr/>
            </a:pPr>
            <a:r>
              <a:rPr lang="en-US" sz="4400" b="1" dirty="0">
                <a:ln w="12700">
                  <a:solidFill>
                    <a:schemeClr val="accent1"/>
                  </a:solidFill>
                </a:ln>
                <a:solidFill>
                  <a:srgbClr val="FF0000"/>
                </a:solidFill>
                <a:effectLst>
                  <a:outerShdw blurRad="50800" dist="38100" algn="l" rotWithShape="0">
                    <a:prstClr val="black">
                      <a:alpha val="40000"/>
                    </a:prstClr>
                  </a:outerShdw>
                </a:effectLst>
              </a:rPr>
              <a:t>anorexia </a:t>
            </a:r>
            <a:r>
              <a:rPr lang="en-US" sz="3600" dirty="0">
                <a:solidFill>
                  <a:prstClr val="black"/>
                </a:solidFill>
                <a:latin typeface="Arial" pitchFamily="34" charset="0"/>
                <a:cs typeface="Arial" pitchFamily="34" charset="0"/>
              </a:rPr>
              <a:t>and </a:t>
            </a:r>
            <a:r>
              <a:rPr lang="en-US" sz="4400" b="1" dirty="0">
                <a:ln w="12700">
                  <a:solidFill>
                    <a:schemeClr val="accent1"/>
                  </a:solidFill>
                </a:ln>
                <a:solidFill>
                  <a:srgbClr val="FF0000"/>
                </a:solidFill>
                <a:effectLst>
                  <a:outerShdw blurRad="50800" dist="38100" algn="l" rotWithShape="0">
                    <a:prstClr val="black">
                      <a:alpha val="40000"/>
                    </a:prstClr>
                  </a:outerShdw>
                </a:effectLst>
              </a:rPr>
              <a:t>bulimia </a:t>
            </a:r>
          </a:p>
          <a:p>
            <a:pPr marL="0" lvl="5" algn="ctr">
              <a:defRPr/>
            </a:pPr>
            <a:r>
              <a:rPr lang="en-US" sz="2400" dirty="0">
                <a:solidFill>
                  <a:prstClr val="black"/>
                </a:solidFill>
                <a:latin typeface="Arial" pitchFamily="34" charset="0"/>
                <a:cs typeface="Arial" pitchFamily="34" charset="0"/>
              </a:rPr>
              <a:t>are rampant because women feel such a desire to lose weight</a:t>
            </a:r>
          </a:p>
          <a:p>
            <a:pPr marL="0" lvl="5" algn="ctr">
              <a:defRPr/>
            </a:pPr>
            <a:endParaRPr lang="en-US" sz="800" dirty="0">
              <a:solidFill>
                <a:prstClr val="black"/>
              </a:solidFill>
              <a:latin typeface="Arial" pitchFamily="34" charset="0"/>
              <a:cs typeface="Arial" pitchFamily="34" charset="0"/>
            </a:endParaRPr>
          </a:p>
          <a:p>
            <a:pPr marL="0" lvl="5" algn="ctr">
              <a:defRPr/>
            </a:pPr>
            <a:r>
              <a:rPr lang="en-US" sz="2400" dirty="0">
                <a:solidFill>
                  <a:prstClr val="black"/>
                </a:solidFill>
                <a:latin typeface="Arial" pitchFamily="34" charset="0"/>
                <a:cs typeface="Arial" pitchFamily="34" charset="0"/>
              </a:rPr>
              <a:t>even if a woman is not anorexic, she is still apt to wish to lose five or ten pounds</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34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345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4034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2600"/>
            <a:ext cx="7315200" cy="461664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rgbClr val="E6B9B8"/>
                </a:solidFill>
                <a:latin typeface="Arial" pitchFamily="34" charset="0"/>
                <a:cs typeface="Arial" pitchFamily="34" charset="0"/>
              </a:rPr>
              <a:t>“Losing weight obsesses our culture . . . so [women] feel that they must strive for thinness, whatever the cost.”</a:t>
            </a:r>
          </a:p>
          <a:p>
            <a:pPr marL="58738" lvl="4" indent="-58738" algn="ctr" fontAlgn="auto">
              <a:spcBef>
                <a:spcPts val="0"/>
              </a:spcBef>
              <a:spcAft>
                <a:spcPts val="0"/>
              </a:spcAft>
              <a:tabLst>
                <a:tab pos="914400" algn="l"/>
              </a:tabLst>
              <a:defRPr/>
            </a:pPr>
            <a:endParaRPr lang="en-US" sz="9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anorexia</a:t>
            </a:r>
            <a:r>
              <a:rPr lang="en-US" sz="2000" dirty="0">
                <a:solidFill>
                  <a:prstClr val="black"/>
                </a:solidFill>
                <a:latin typeface="Arial" pitchFamily="34" charset="0"/>
                <a:cs typeface="Arial" pitchFamily="34" charset="0"/>
              </a:rPr>
              <a:t> </a:t>
            </a:r>
            <a:r>
              <a:rPr lang="en-US" sz="2400" dirty="0">
                <a:solidFill>
                  <a:prstClr val="black"/>
                </a:solidFill>
                <a:latin typeface="Arial" pitchFamily="34" charset="0"/>
                <a:cs typeface="Arial" pitchFamily="34" charset="0"/>
              </a:rPr>
              <a:t>and </a:t>
            </a:r>
            <a:r>
              <a:rPr lang="en-US" sz="3200" b="1" dirty="0">
                <a:solidFill>
                  <a:srgbClr val="000000"/>
                </a:solidFill>
                <a:latin typeface="Arial" pitchFamily="34" charset="0"/>
                <a:cs typeface="Arial" pitchFamily="34" charset="0"/>
              </a:rPr>
              <a:t>bulimia</a:t>
            </a:r>
            <a:r>
              <a:rPr lang="en-US" sz="2400" dirty="0">
                <a:solidFill>
                  <a:srgbClr val="000000"/>
                </a:solidFill>
                <a:latin typeface="Arial" pitchFamily="34" charset="0"/>
                <a:cs typeface="Arial" pitchFamily="34" charset="0"/>
              </a:rPr>
              <a:t> are rampant because women feel such a desire to lose weight</a:t>
            </a:r>
          </a:p>
          <a:p>
            <a:pPr marL="682625" lvl="5" indent="-225425">
              <a:buFont typeface="Arial" pitchFamily="34" charset="0"/>
              <a:buChar char="•"/>
              <a:tabLst>
                <a:tab pos="682625" algn="l"/>
              </a:tabLst>
              <a:defRPr/>
            </a:pPr>
            <a:endParaRPr lang="en-US" sz="800" dirty="0">
              <a:solidFill>
                <a:srgbClr val="E6B9B8"/>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even if a woman is not anorexic, she is still apt to wish to lose five or ten pounds</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448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44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066800"/>
            <a:ext cx="7315200" cy="280076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“In this universe where no female carries an added ounce, let alone a pound,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rebelled against the culture of thinness.</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Like Roseanne Barr, they were fat and unapologetic about it.</a:t>
            </a:r>
            <a:r>
              <a:rPr lang="en-US" sz="2800" b="1" dirty="0">
                <a:latin typeface="Arial" pitchFamily="34" charset="0"/>
                <a:cs typeface="Arial" pitchFamily="34" charset="0"/>
              </a:rPr>
              <a:t>”</a:t>
            </a:r>
            <a:endParaRPr lang="en-US" dirty="0">
              <a:solidFill>
                <a:prstClr val="black"/>
              </a:solidFill>
              <a:latin typeface="Arial" pitchFamily="34" charset="0"/>
              <a:cs typeface="Arial" pitchFamily="34"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44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066800"/>
            <a:ext cx="7315200" cy="547846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“In this universe where no female carries an added ounce, let alone a pound,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rebelled against the culture of thinness.</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Like Roseanne Barr, they were fat and unapologetic about it.</a:t>
            </a:r>
            <a:r>
              <a:rPr lang="en-US" sz="3200" b="1" dirty="0">
                <a:solidFill>
                  <a:schemeClr val="bg1"/>
                </a:solidFill>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Such women provide a needed corrective to the scores of shows that star thin leggy beauties</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–although a caveat is that</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Ladies and Roseanne are allowed to be fat because they are funny, so they are not supposed to be taken too seriously.”</a:t>
            </a:r>
            <a:endParaRPr lang="en-US" sz="11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p:txBody>
      </p:sp>
      <p:sp>
        <p:nvSpPr>
          <p:cNvPr id="6" name="Rectangle 8">
            <a:extLst>
              <a:ext uri="{FF2B5EF4-FFF2-40B4-BE49-F238E27FC236}">
                <a16:creationId xmlns:a16="http://schemas.microsoft.com/office/drawing/2014/main" id="{785D5229-39B2-48EC-BBB4-59DD692E3B76}"/>
              </a:ext>
            </a:extLst>
          </p:cNvPr>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448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44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066800"/>
            <a:ext cx="7315200" cy="547846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“In this universe where no female carries an added ounce, let alone a pound, </a:t>
            </a:r>
          </a:p>
          <a:p>
            <a:pPr marL="58738" lvl="4" indent="-58738" algn="ctr" fontAlgn="auto">
              <a:spcBef>
                <a:spcPts val="0"/>
              </a:spcBef>
              <a:spcAft>
                <a:spcPts val="0"/>
              </a:spcAft>
              <a:tabLst>
                <a:tab pos="914400" algn="l"/>
              </a:tabLst>
              <a:defRPr/>
            </a:pPr>
            <a:r>
              <a:rPr lang="en-US" sz="3200" b="1" dirty="0">
                <a:solidFill>
                  <a:srgbClr val="E6B9B8"/>
                </a:solidFill>
                <a:latin typeface="Arial" pitchFamily="34" charset="0"/>
                <a:cs typeface="Arial" pitchFamily="34" charset="0"/>
              </a:rPr>
              <a:t>the Fat Ladies rebelled against the culture of thinness.</a:t>
            </a:r>
          </a:p>
          <a:p>
            <a:pPr marL="58738" lvl="4" indent="-58738" algn="ctr" fontAlgn="auto">
              <a:spcBef>
                <a:spcPts val="0"/>
              </a:spcBef>
              <a:spcAft>
                <a:spcPts val="0"/>
              </a:spcAft>
              <a:tabLst>
                <a:tab pos="914400" algn="l"/>
              </a:tabLst>
              <a:defRPr/>
            </a:pPr>
            <a:r>
              <a:rPr lang="en-US" sz="3200" b="1" dirty="0">
                <a:solidFill>
                  <a:srgbClr val="E6B9B8"/>
                </a:solidFill>
                <a:latin typeface="Arial" pitchFamily="34" charset="0"/>
                <a:cs typeface="Arial" pitchFamily="34" charset="0"/>
              </a:rPr>
              <a:t>Like Roseanne Barr, they were fat and unapologetic about it.”   </a:t>
            </a:r>
          </a:p>
          <a:p>
            <a:pPr marL="58738" lvl="4" indent="-58738" algn="ctr" fontAlgn="auto">
              <a:spcBef>
                <a:spcPts val="0"/>
              </a:spcBef>
              <a:spcAft>
                <a:spcPts val="0"/>
              </a:spcAft>
              <a:tabLst>
                <a:tab pos="914400" algn="l"/>
              </a:tabLst>
              <a:defRPr/>
            </a:pPr>
            <a:r>
              <a:rPr lang="en-US" sz="2400" b="1" dirty="0">
                <a:solidFill>
                  <a:srgbClr val="E6B9B8"/>
                </a:solidFill>
                <a:latin typeface="Arial" pitchFamily="34" charset="0"/>
                <a:cs typeface="Arial" pitchFamily="34" charset="0"/>
              </a:rPr>
              <a:t>Such women provide a needed corrective to the scores of shows that star thin leggy beauties</a:t>
            </a:r>
          </a:p>
          <a:p>
            <a:pPr marL="58738" lvl="4" indent="-58738" algn="ctr" fontAlgn="auto">
              <a:spcBef>
                <a:spcPts val="0"/>
              </a:spcBef>
              <a:spcAft>
                <a:spcPts val="0"/>
              </a:spcAft>
              <a:tabLst>
                <a:tab pos="914400" algn="l"/>
              </a:tabLst>
              <a:defRPr/>
            </a:pPr>
            <a:r>
              <a:rPr lang="en-US" sz="2400" b="1" dirty="0">
                <a:solidFill>
                  <a:srgbClr val="E6B9B8"/>
                </a:solidFill>
                <a:latin typeface="Arial" pitchFamily="34" charset="0"/>
                <a:cs typeface="Arial" pitchFamily="34" charset="0"/>
              </a:rPr>
              <a:t>–although a caveat is that</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the Ladies and Roseanne are </a:t>
            </a:r>
            <a:r>
              <a:rPr lang="en-US" sz="2800" b="1" dirty="0">
                <a:latin typeface="Arial" pitchFamily="34" charset="0"/>
                <a:cs typeface="Arial" pitchFamily="34" charset="0"/>
              </a:rPr>
              <a:t>allowed to be fat because they are funny, so they are not supposed to be taken too seriously.”</a:t>
            </a:r>
            <a:endParaRPr lang="en-US" sz="11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653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65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86552"/>
            <a:ext cx="7315200" cy="455509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“It is difficult to understand the Ladies’ fame</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unless one also discusses</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Food Network’s popularity.”</a:t>
            </a: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The Fat Ladies</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Martha Stewart</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The Iron Chef</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Paul </a:t>
            </a:r>
            <a:r>
              <a:rPr lang="en-US" sz="2400" dirty="0" err="1">
                <a:solidFill>
                  <a:prstClr val="black"/>
                </a:solidFill>
                <a:latin typeface="Arial" pitchFamily="34" charset="0"/>
                <a:cs typeface="Arial" pitchFamily="34" charset="0"/>
              </a:rPr>
              <a:t>Deen</a:t>
            </a:r>
            <a:endParaRPr lang="en-US" sz="24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err="1">
                <a:solidFill>
                  <a:prstClr val="black"/>
                </a:solidFill>
                <a:latin typeface="Arial" pitchFamily="34" charset="0"/>
                <a:cs typeface="Arial" pitchFamily="34" charset="0"/>
              </a:rPr>
              <a:t>Emeril</a:t>
            </a:r>
            <a:endParaRPr lang="en-US" sz="24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The Naked Chef . . .</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755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75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91313"/>
            <a:ext cx="7315200" cy="443198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“There is no question that the network is an important part of American popular culture, which is a major accomplishment since the network had a modest start, beginning in 1933 with 6 million subscribers.”</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by 1998 there were 33 million</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by 2000 there were 50 million</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by 2004 there were 80 million</a:t>
            </a:r>
          </a:p>
          <a:p>
            <a:pPr marL="1139825" lvl="6" indent="-225425">
              <a:tabLst>
                <a:tab pos="682625"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857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85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91313"/>
            <a:ext cx="7315200" cy="461664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“There is no question that the network is an important part of American popular culture, which is a major accomplishment since the network had a modest start, beginning in 1933 with </a:t>
            </a:r>
            <a:r>
              <a:rPr lang="en-US" sz="2800" b="1" dirty="0">
                <a:latin typeface="Arial" pitchFamily="34" charset="0"/>
                <a:cs typeface="Arial" pitchFamily="34" charset="0"/>
              </a:rPr>
              <a:t>6 million </a:t>
            </a:r>
            <a:r>
              <a:rPr lang="en-US" sz="2800" b="1" dirty="0">
                <a:solidFill>
                  <a:srgbClr val="E6B9B8"/>
                </a:solidFill>
                <a:latin typeface="Arial" pitchFamily="34" charset="0"/>
                <a:cs typeface="Arial" pitchFamily="34" charset="0"/>
              </a:rPr>
              <a:t>subscribers.”</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by 1998 there were </a:t>
            </a:r>
            <a:r>
              <a:rPr lang="en-US" sz="2800" b="1" dirty="0">
                <a:solidFill>
                  <a:prstClr val="black"/>
                </a:solidFill>
                <a:latin typeface="Arial" pitchFamily="34" charset="0"/>
                <a:cs typeface="Arial" pitchFamily="34" charset="0"/>
              </a:rPr>
              <a:t>33 million</a:t>
            </a:r>
            <a:endParaRPr lang="en-US" sz="2400" b="1"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by 2000 there were </a:t>
            </a:r>
            <a:r>
              <a:rPr lang="en-US" sz="2800" b="1" dirty="0">
                <a:solidFill>
                  <a:prstClr val="black"/>
                </a:solidFill>
                <a:latin typeface="Arial" pitchFamily="34" charset="0"/>
                <a:cs typeface="Arial" pitchFamily="34" charset="0"/>
              </a:rPr>
              <a:t>50 million</a:t>
            </a:r>
            <a:endParaRPr lang="en-US" sz="2400" b="1"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by 2004 there were </a:t>
            </a:r>
            <a:r>
              <a:rPr lang="en-US" sz="2800" b="1" dirty="0">
                <a:solidFill>
                  <a:prstClr val="black"/>
                </a:solidFill>
                <a:latin typeface="Arial" pitchFamily="34" charset="0"/>
                <a:cs typeface="Arial" pitchFamily="34" charset="0"/>
              </a:rPr>
              <a:t>80 million</a:t>
            </a:r>
            <a:endParaRPr lang="en-US" sz="2400" b="1" dirty="0">
              <a:solidFill>
                <a:prstClr val="black"/>
              </a:solidFill>
              <a:latin typeface="Arial" pitchFamily="34" charset="0"/>
              <a:cs typeface="Arial" pitchFamily="34" charset="0"/>
            </a:endParaRPr>
          </a:p>
          <a:p>
            <a:pPr marL="1139825" lvl="6" indent="-225425">
              <a:tabLst>
                <a:tab pos="682625"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5"/>
          <p:cNvSpPr>
            <a:spLocks noChangeArrowheads="1"/>
          </p:cNvSpPr>
          <p:nvPr/>
        </p:nvSpPr>
        <p:spPr bwMode="auto">
          <a:xfrm>
            <a:off x="1204913" y="6330950"/>
            <a:ext cx="6705600" cy="276225"/>
          </a:xfrm>
          <a:prstGeom prst="rect">
            <a:avLst/>
          </a:prstGeom>
          <a:noFill/>
          <a:ln w="9525">
            <a:noFill/>
            <a:miter lim="800000"/>
            <a:headEnd/>
            <a:tailEnd/>
          </a:ln>
        </p:spPr>
        <p:txBody>
          <a:bodyPr>
            <a:spAutoFit/>
          </a:bodyPr>
          <a:lstStyle/>
          <a:p>
            <a:pPr algn="ctr"/>
            <a:r>
              <a:rPr lang="en-US" sz="1200" i="1" dirty="0">
                <a:cs typeface="Arial" charset="0"/>
              </a:rPr>
              <a:t>Jennifer Paterson's Seasonal Receipts, </a:t>
            </a:r>
            <a:r>
              <a:rPr lang="en-US" sz="1200" dirty="0">
                <a:latin typeface="Calibri" pitchFamily="34" charset="0"/>
              </a:rPr>
              <a:t>Headline Book Publishing</a:t>
            </a:r>
            <a:r>
              <a:rPr lang="en-US" sz="1200" dirty="0">
                <a:cs typeface="Arial" charset="0"/>
              </a:rPr>
              <a:t>, 1999</a:t>
            </a:r>
          </a:p>
        </p:txBody>
      </p:sp>
      <p:pic>
        <p:nvPicPr>
          <p:cNvPr id="208899" name="Picture 2"/>
          <p:cNvPicPr>
            <a:picLocks noChangeAspect="1" noChangeArrowheads="1"/>
          </p:cNvPicPr>
          <p:nvPr/>
        </p:nvPicPr>
        <p:blipFill>
          <a:blip r:embed="rId2" cstate="print"/>
          <a:srcRect/>
          <a:stretch>
            <a:fillRect/>
          </a:stretch>
        </p:blipFill>
        <p:spPr bwMode="auto">
          <a:xfrm>
            <a:off x="2224088" y="228600"/>
            <a:ext cx="4697412" cy="594360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960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96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09604" name="Rectangle 4"/>
          <p:cNvSpPr>
            <a:spLocks noChangeArrowheads="1"/>
          </p:cNvSpPr>
          <p:nvPr/>
        </p:nvSpPr>
        <p:spPr bwMode="auto">
          <a:xfrm>
            <a:off x="914400" y="2971800"/>
            <a:ext cx="7315200" cy="769938"/>
          </a:xfrm>
          <a:prstGeom prst="rect">
            <a:avLst/>
          </a:prstGeom>
          <a:noFill/>
          <a:ln w="9525">
            <a:noFill/>
            <a:miter lim="800000"/>
            <a:headEnd/>
            <a:tailEnd/>
          </a:ln>
        </p:spPr>
        <p:txBody>
          <a:bodyPr>
            <a:spAutoFit/>
          </a:bodyPr>
          <a:lstStyle/>
          <a:p>
            <a:pPr marL="58738" lvl="4" indent="-58738" algn="ctr">
              <a:tabLst>
                <a:tab pos="914400" algn="l"/>
              </a:tabLst>
            </a:pPr>
            <a:r>
              <a:rPr lang="en-US" sz="4400" b="1">
                <a:cs typeface="Arial" charset="0"/>
              </a:rPr>
              <a:t>“Food television is ‘hot.’”</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0626"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174-175</a:t>
            </a:r>
          </a:p>
        </p:txBody>
      </p:sp>
      <p:sp>
        <p:nvSpPr>
          <p:cNvPr id="4106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21304"/>
            <a:ext cx="7315200" cy="458587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Network has managed to take food and turn it into a glamorous hobby. . . .”</a:t>
            </a:r>
          </a:p>
          <a:p>
            <a:pPr marL="58738" lvl="4" indent="-58738" algn="ctr" fontAlgn="auto">
              <a:spcBef>
                <a:spcPts val="0"/>
              </a:spcBef>
              <a:spcAft>
                <a:spcPts val="0"/>
              </a:spcAft>
              <a:tabLst>
                <a:tab pos="914400" algn="l"/>
              </a:tabLst>
              <a:defRPr/>
            </a:pPr>
            <a:r>
              <a:rPr lang="en-US" sz="1600" dirty="0">
                <a:latin typeface="Arial" pitchFamily="34" charset="0"/>
                <a:cs typeface="Arial" pitchFamily="34" charset="0"/>
              </a:rPr>
              <a:t>—Robert Thompson,</a:t>
            </a:r>
          </a:p>
          <a:p>
            <a:pPr marL="58738" lvl="4" indent="-58738" algn="ctr" fontAlgn="auto">
              <a:spcBef>
                <a:spcPts val="0"/>
              </a:spcBef>
              <a:spcAft>
                <a:spcPts val="0"/>
              </a:spcAft>
              <a:tabLst>
                <a:tab pos="914400" algn="l"/>
              </a:tabLst>
              <a:defRPr/>
            </a:pPr>
            <a:r>
              <a:rPr lang="en-US" sz="1600" dirty="0">
                <a:latin typeface="Arial" pitchFamily="34" charset="0"/>
                <a:cs typeface="Arial" pitchFamily="34" charset="0"/>
              </a:rPr>
              <a:t>Director of the Center for the Study of Popular Television,</a:t>
            </a:r>
          </a:p>
          <a:p>
            <a:pPr marL="58738" lvl="4" indent="-58738" algn="ctr" fontAlgn="auto">
              <a:spcBef>
                <a:spcPts val="0"/>
              </a:spcBef>
              <a:spcAft>
                <a:spcPts val="0"/>
              </a:spcAft>
              <a:tabLst>
                <a:tab pos="914400" algn="l"/>
              </a:tabLst>
              <a:defRPr/>
            </a:pPr>
            <a:r>
              <a:rPr lang="en-US" sz="1600" dirty="0">
                <a:latin typeface="Arial" pitchFamily="34" charset="0"/>
                <a:cs typeface="Arial" pitchFamily="34" charset="0"/>
              </a:rPr>
              <a:t>Syracuse University</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465138" lvl="6" indent="-233363">
              <a:buFont typeface="Arial" pitchFamily="34" charset="0"/>
              <a:buChar char="•"/>
              <a:tabLst>
                <a:tab pos="463550" algn="l"/>
                <a:tab pos="465138" algn="l"/>
              </a:tabLst>
              <a:defRPr/>
            </a:pPr>
            <a:r>
              <a:rPr lang="en-US" sz="2400" b="1" dirty="0">
                <a:solidFill>
                  <a:prstClr val="black"/>
                </a:solidFill>
                <a:latin typeface="Arial" pitchFamily="34" charset="0"/>
                <a:cs typeface="Arial" pitchFamily="34" charset="0"/>
              </a:rPr>
              <a:t>the appeal has been far-reaching</a:t>
            </a:r>
          </a:p>
          <a:p>
            <a:pPr marL="465138" lvl="6" indent="-233363">
              <a:buFont typeface="Arial" pitchFamily="34" charset="0"/>
              <a:buChar char="•"/>
              <a:tabLst>
                <a:tab pos="463550" algn="l"/>
                <a:tab pos="465138" algn="l"/>
              </a:tabLst>
              <a:defRPr/>
            </a:pPr>
            <a:endParaRPr lang="en-US" sz="1200" b="1" dirty="0">
              <a:solidFill>
                <a:prstClr val="black"/>
              </a:solidFill>
              <a:latin typeface="Arial" pitchFamily="34" charset="0"/>
              <a:cs typeface="Arial" pitchFamily="34" charset="0"/>
            </a:endParaRPr>
          </a:p>
          <a:p>
            <a:pPr marL="465138" lvl="6" indent="-233363">
              <a:buFont typeface="Arial" pitchFamily="34" charset="0"/>
              <a:buChar char="•"/>
              <a:tabLst>
                <a:tab pos="463550" algn="l"/>
                <a:tab pos="465138" algn="l"/>
              </a:tabLst>
              <a:defRPr/>
            </a:pPr>
            <a:r>
              <a:rPr lang="en-US" sz="2400" b="1" dirty="0">
                <a:solidFill>
                  <a:prstClr val="black"/>
                </a:solidFill>
                <a:latin typeface="Arial" pitchFamily="34" charset="0"/>
                <a:cs typeface="Arial" pitchFamily="34" charset="0"/>
              </a:rPr>
              <a:t>‘There’s been a </a:t>
            </a:r>
            <a:br>
              <a:rPr lang="en-US" sz="2400" b="1" dirty="0">
                <a:solidFill>
                  <a:prstClr val="black"/>
                </a:solidFill>
                <a:latin typeface="Arial" pitchFamily="34" charset="0"/>
                <a:cs typeface="Arial" pitchFamily="34" charset="0"/>
              </a:rPr>
            </a:br>
            <a:r>
              <a:rPr lang="en-US" sz="2800" b="1" dirty="0">
                <a:solidFill>
                  <a:prstClr val="black"/>
                </a:solidFill>
                <a:latin typeface="Arial" pitchFamily="34" charset="0"/>
                <a:cs typeface="Arial" pitchFamily="34" charset="0"/>
              </a:rPr>
              <a:t>‘</a:t>
            </a:r>
            <a:r>
              <a:rPr lang="en-US" sz="2800" b="1" dirty="0" err="1">
                <a:solidFill>
                  <a:prstClr val="black"/>
                </a:solidFill>
                <a:latin typeface="Arial" pitchFamily="34" charset="0"/>
                <a:cs typeface="Arial" pitchFamily="34" charset="0"/>
              </a:rPr>
              <a:t>Hollywoodization</a:t>
            </a:r>
            <a:r>
              <a:rPr lang="en-US" sz="2800" b="1" dirty="0">
                <a:solidFill>
                  <a:prstClr val="black"/>
                </a:solidFill>
                <a:latin typeface="Arial" pitchFamily="34" charset="0"/>
                <a:cs typeface="Arial" pitchFamily="34" charset="0"/>
              </a:rPr>
              <a:t> of food TV’</a:t>
            </a:r>
            <a:endParaRPr lang="en-US" sz="2400" b="1" dirty="0">
              <a:solidFill>
                <a:prstClr val="black"/>
              </a:solidFill>
              <a:latin typeface="Arial" pitchFamily="34" charset="0"/>
              <a:cs typeface="Arial" pitchFamily="34" charset="0"/>
            </a:endParaRPr>
          </a:p>
          <a:p>
            <a:pPr marL="465138" lvl="6" indent="-233363">
              <a:buFont typeface="Arial" pitchFamily="34" charset="0"/>
              <a:buChar char="•"/>
              <a:tabLst>
                <a:tab pos="463550" algn="l"/>
                <a:tab pos="465138" algn="l"/>
              </a:tabLst>
              <a:defRPr/>
            </a:pPr>
            <a:endParaRPr lang="en-US" sz="600" b="1" dirty="0">
              <a:solidFill>
                <a:prstClr val="black"/>
              </a:solidFill>
              <a:latin typeface="Arial" pitchFamily="34" charset="0"/>
              <a:cs typeface="Arial" pitchFamily="34" charset="0"/>
            </a:endParaRPr>
          </a:p>
          <a:p>
            <a:pPr marL="465138" lvl="6" indent="-233363">
              <a:buFont typeface="Arial" pitchFamily="34" charset="0"/>
              <a:buChar char="•"/>
              <a:tabLst>
                <a:tab pos="463550" algn="l"/>
                <a:tab pos="465138" algn="l"/>
              </a:tabLst>
              <a:defRPr/>
            </a:pPr>
            <a:r>
              <a:rPr lang="en-US" sz="2400" b="1" dirty="0">
                <a:solidFill>
                  <a:prstClr val="black"/>
                </a:solidFill>
                <a:latin typeface="Arial" pitchFamily="34" charset="0"/>
                <a:cs typeface="Arial" pitchFamily="34" charset="0"/>
              </a:rPr>
              <a:t>recipes and their creation have become ‘hot’ and sexy</a:t>
            </a:r>
          </a:p>
          <a:p>
            <a:pPr marL="1139825" lvl="6" indent="-225425" algn="ctr">
              <a:tabLst>
                <a:tab pos="682625"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165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165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11652" name="Rectangle 4"/>
          <p:cNvSpPr>
            <a:spLocks noChangeArrowheads="1"/>
          </p:cNvSpPr>
          <p:nvPr/>
        </p:nvSpPr>
        <p:spPr bwMode="auto">
          <a:xfrm>
            <a:off x="914400" y="2081748"/>
            <a:ext cx="7315200" cy="3785652"/>
          </a:xfrm>
          <a:prstGeom prst="rect">
            <a:avLst/>
          </a:prstGeom>
          <a:noFill/>
          <a:ln w="9525">
            <a:noFill/>
            <a:miter lim="800000"/>
            <a:headEnd/>
            <a:tailEnd/>
          </a:ln>
        </p:spPr>
        <p:txBody>
          <a:bodyPr>
            <a:spAutoFit/>
          </a:bodyPr>
          <a:lstStyle/>
          <a:p>
            <a:pPr marL="58738" lvl="4" indent="-58738" algn="ctr">
              <a:tabLst>
                <a:tab pos="914400" algn="l"/>
              </a:tabLst>
            </a:pPr>
            <a:r>
              <a:rPr lang="en-US" sz="2800" b="1" dirty="0">
                <a:solidFill>
                  <a:srgbClr val="000000"/>
                </a:solidFill>
                <a:cs typeface="Arial" charset="0"/>
              </a:rPr>
              <a:t>“With the Food Network’s focus on Hollywood glamour, </a:t>
            </a:r>
          </a:p>
          <a:p>
            <a:pPr marL="58738" lvl="4" indent="-58738" algn="ctr">
              <a:tabLst>
                <a:tab pos="914400" algn="l"/>
              </a:tabLst>
            </a:pPr>
            <a:r>
              <a:rPr lang="en-US" sz="3600" b="1" dirty="0">
                <a:solidFill>
                  <a:srgbClr val="000000"/>
                </a:solidFill>
                <a:cs typeface="Arial" charset="0"/>
              </a:rPr>
              <a:t>the Fat Ladies’ success was more surprising</a:t>
            </a:r>
            <a:r>
              <a:rPr lang="en-US" sz="2800" b="1" dirty="0">
                <a:solidFill>
                  <a:srgbClr val="000000"/>
                </a:solidFill>
                <a:cs typeface="Arial" charset="0"/>
              </a:rPr>
              <a:t>.  </a:t>
            </a:r>
          </a:p>
          <a:p>
            <a:pPr marL="58738" lvl="4" indent="-58738" algn="ctr">
              <a:tabLst>
                <a:tab pos="914400" algn="l"/>
              </a:tabLst>
            </a:pPr>
            <a:r>
              <a:rPr lang="en-US" sz="2800" b="1" dirty="0">
                <a:solidFill>
                  <a:srgbClr val="000000"/>
                </a:solidFill>
                <a:cs typeface="Arial" charset="0"/>
              </a:rPr>
              <a:t>The British duo provided a much-needed corrective to the large numbers of slender female bodies crowding other cooking shows.”</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267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26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“Despite its nontraditional female stars, </a:t>
            </a:r>
            <a:r>
              <a:rPr lang="en-US" sz="3200" b="1" i="1" dirty="0">
                <a:latin typeface="Arial" pitchFamily="34" charset="0"/>
                <a:cs typeface="Arial" pitchFamily="34" charset="0"/>
              </a:rPr>
              <a:t>Two Fat Ladies </a:t>
            </a:r>
            <a:r>
              <a:rPr lang="en-US" sz="3200" b="1" dirty="0">
                <a:latin typeface="Arial" pitchFamily="34" charset="0"/>
                <a:cs typeface="Arial" pitchFamily="34" charset="0"/>
              </a:rPr>
              <a:t>was a great success when if first aired</a:t>
            </a:r>
            <a:r>
              <a:rPr lang="en-US" sz="2800" b="1" dirty="0">
                <a:solidFill>
                  <a:schemeClr val="accent2">
                    <a:lumMod val="40000"/>
                    <a:lumOff val="60000"/>
                  </a:schemeClr>
                </a:solidFill>
                <a:latin typeface="Arial" pitchFamily="34" charset="0"/>
                <a:cs typeface="Arial" pitchFamily="34" charset="0"/>
              </a:rPr>
              <a:t>.”</a:t>
            </a:r>
          </a:p>
          <a:p>
            <a:pPr marL="58738" lvl="4" indent="-58738" algn="ctr" fontAlgn="auto">
              <a:spcBef>
                <a:spcPts val="0"/>
              </a:spcBef>
              <a:spcAft>
                <a:spcPts val="0"/>
              </a:spcAft>
              <a:tabLst>
                <a:tab pos="914400" algn="l"/>
              </a:tabLst>
              <a:defRPr/>
            </a:pPr>
            <a:endParaRPr lang="en-US" sz="2800" b="1" dirty="0">
              <a:solidFill>
                <a:schemeClr val="accent2">
                  <a:lumMod val="40000"/>
                  <a:lumOff val="60000"/>
                </a:schemeClr>
              </a:solidFill>
              <a:latin typeface="Arial" pitchFamily="34" charset="0"/>
              <a:cs typeface="Arial" pitchFamily="34" charset="0"/>
            </a:endParaRPr>
          </a:p>
          <a:p>
            <a:pPr marL="463550" lvl="5" indent="-6350">
              <a:buFont typeface="Arial" pitchFamily="34" charset="0"/>
              <a:buChar char="•"/>
              <a:tabLst>
                <a:tab pos="682625" algn="l"/>
              </a:tabLst>
              <a:defRPr/>
            </a:pPr>
            <a:r>
              <a:rPr lang="en-US" sz="2400" b="1" dirty="0">
                <a:latin typeface="Arial" pitchFamily="34" charset="0"/>
                <a:cs typeface="Arial" pitchFamily="34" charset="0"/>
              </a:rPr>
              <a:t> 	</a:t>
            </a:r>
            <a:r>
              <a:rPr lang="en-US" sz="2000" b="1" dirty="0">
                <a:latin typeface="Arial" pitchFamily="34" charset="0"/>
                <a:cs typeface="Arial" pitchFamily="34" charset="0"/>
              </a:rPr>
              <a:t>they developed a cult following among those  who 	have an innate fondness for British  eccentrics. . . .”</a:t>
            </a:r>
          </a:p>
          <a:p>
            <a:pPr marL="463550" lvl="5" indent="-6350">
              <a:tabLst>
                <a:tab pos="682625" algn="l"/>
              </a:tabLst>
              <a:defRPr/>
            </a:pPr>
            <a:endParaRPr lang="en-US" sz="1600" b="1" dirty="0">
              <a:latin typeface="Arial" pitchFamily="34" charset="0"/>
              <a:cs typeface="Arial" pitchFamily="34" charset="0"/>
            </a:endParaRPr>
          </a:p>
          <a:p>
            <a:pPr marL="682625" lvl="6" indent="-219075">
              <a:buFont typeface="Arial" pitchFamily="34" charset="0"/>
              <a:buChar char="•"/>
              <a:tabLst>
                <a:tab pos="682625" algn="l"/>
              </a:tabLst>
              <a:defRPr/>
            </a:pPr>
            <a:r>
              <a:rPr lang="en-US" sz="2000" b="1" dirty="0">
                <a:latin typeface="Arial" pitchFamily="34" charset="0"/>
                <a:cs typeface="Arial" pitchFamily="34" charset="0"/>
              </a:rPr>
              <a:t>they “made the Food Network worth watching”</a:t>
            </a:r>
          </a:p>
          <a:p>
            <a:pPr marL="682625" lvl="6" indent="-219075">
              <a:buFont typeface="Arial" pitchFamily="34" charset="0"/>
              <a:buChar char="•"/>
              <a:tabLst>
                <a:tab pos="682625" algn="l"/>
              </a:tabLst>
              <a:defRPr/>
            </a:pPr>
            <a:endParaRPr lang="en-US" sz="1600" b="1" dirty="0">
              <a:latin typeface="Arial" pitchFamily="34" charset="0"/>
              <a:cs typeface="Arial" pitchFamily="34" charset="0"/>
            </a:endParaRPr>
          </a:p>
          <a:p>
            <a:pPr marL="682625" lvl="6" indent="-219075">
              <a:buFont typeface="Arial" pitchFamily="34" charset="0"/>
              <a:buChar char="•"/>
              <a:tabLst>
                <a:tab pos="682625" algn="l"/>
              </a:tabLst>
              <a:defRPr/>
            </a:pPr>
            <a:r>
              <a:rPr lang="en-US" sz="2000" b="1" dirty="0">
                <a:latin typeface="Arial" pitchFamily="34" charset="0"/>
                <a:cs typeface="Arial" pitchFamily="34" charset="0"/>
              </a:rPr>
              <a:t>the program was a hit in other countries, including Australia and Canada</a:t>
            </a:r>
            <a:endParaRPr lang="en-US" sz="2400" b="1" dirty="0">
              <a:latin typeface="Arial" pitchFamily="34" charset="0"/>
              <a:cs typeface="Arial" pitchFamily="34"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369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36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13700" name="Rectangle 4"/>
          <p:cNvSpPr>
            <a:spLocks noChangeArrowheads="1"/>
          </p:cNvSpPr>
          <p:nvPr/>
        </p:nvSpPr>
        <p:spPr bwMode="auto">
          <a:xfrm>
            <a:off x="914400" y="1981200"/>
            <a:ext cx="7315200" cy="3816429"/>
          </a:xfrm>
          <a:prstGeom prst="rect">
            <a:avLst/>
          </a:prstGeom>
          <a:noFill/>
          <a:ln w="9525">
            <a:noFill/>
            <a:miter lim="800000"/>
            <a:headEnd/>
            <a:tailEnd/>
          </a:ln>
        </p:spPr>
        <p:txBody>
          <a:bodyPr>
            <a:spAutoFit/>
          </a:bodyPr>
          <a:lstStyle/>
          <a:p>
            <a:pPr marL="58738" lvl="4" indent="-58738" algn="ctr">
              <a:tabLst>
                <a:tab pos="914400" algn="l"/>
              </a:tabLst>
            </a:pPr>
            <a:r>
              <a:rPr lang="en-US" sz="2400" b="1" dirty="0">
                <a:cs typeface="Arial" charset="0"/>
              </a:rPr>
              <a:t>“’Squeeze over Spice Girls,</a:t>
            </a:r>
          </a:p>
          <a:p>
            <a:pPr marL="58738" lvl="4" indent="-58738" algn="ctr">
              <a:tabLst>
                <a:tab pos="914400" algn="l"/>
              </a:tabLst>
            </a:pPr>
            <a:r>
              <a:rPr lang="en-US" sz="2400" b="1" dirty="0">
                <a:cs typeface="Arial" charset="0"/>
              </a:rPr>
              <a:t>make room for the Two Fat Ladies.’”</a:t>
            </a:r>
          </a:p>
          <a:p>
            <a:pPr marL="58738" lvl="4" indent="-58738" algn="ctr">
              <a:tabLst>
                <a:tab pos="914400" algn="l"/>
              </a:tabLst>
            </a:pPr>
            <a:endParaRPr lang="en-US" sz="1400" b="1" dirty="0">
              <a:cs typeface="Arial" charset="0"/>
            </a:endParaRPr>
          </a:p>
          <a:p>
            <a:pPr marL="58738" lvl="4" indent="-58738" algn="ctr">
              <a:tabLst>
                <a:tab pos="914400" algn="l"/>
              </a:tabLst>
            </a:pPr>
            <a:r>
              <a:rPr lang="en-US" sz="3600" b="1" dirty="0">
                <a:cs typeface="Arial" charset="0"/>
              </a:rPr>
              <a:t>“When the Ladies visited Australia, </a:t>
            </a:r>
          </a:p>
          <a:p>
            <a:pPr marL="58738" lvl="4" indent="-58738" algn="ctr">
              <a:tabLst>
                <a:tab pos="914400" algn="l"/>
              </a:tabLst>
            </a:pPr>
            <a:r>
              <a:rPr lang="en-US" sz="3600" b="1" dirty="0">
                <a:cs typeface="Arial" charset="0"/>
              </a:rPr>
              <a:t>they were treated like </a:t>
            </a:r>
          </a:p>
          <a:p>
            <a:pPr marL="58738" lvl="4" indent="-58738" algn="ctr">
              <a:tabLst>
                <a:tab pos="914400" algn="l"/>
              </a:tabLst>
            </a:pPr>
            <a:r>
              <a:rPr lang="en-US" sz="3600" b="1" dirty="0">
                <a:cs typeface="Arial" charset="0"/>
              </a:rPr>
              <a:t>a ‘mixture of the Queen Mother and the Beatles.’”</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472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47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14724" name="Rectangle 4"/>
          <p:cNvSpPr>
            <a:spLocks noChangeArrowheads="1"/>
          </p:cNvSpPr>
          <p:nvPr/>
        </p:nvSpPr>
        <p:spPr bwMode="auto">
          <a:xfrm>
            <a:off x="914400" y="2935288"/>
            <a:ext cx="7315200" cy="2124075"/>
          </a:xfrm>
          <a:prstGeom prst="rect">
            <a:avLst/>
          </a:prstGeom>
          <a:noFill/>
          <a:ln w="9525">
            <a:noFill/>
            <a:miter lim="800000"/>
            <a:headEnd/>
            <a:tailEnd/>
          </a:ln>
        </p:spPr>
        <p:txBody>
          <a:bodyPr>
            <a:spAutoFit/>
          </a:bodyPr>
          <a:lstStyle/>
          <a:p>
            <a:pPr marL="58738" lvl="4" indent="-58738" algn="ctr">
              <a:tabLst>
                <a:tab pos="914400" algn="l"/>
              </a:tabLst>
            </a:pPr>
            <a:r>
              <a:rPr lang="en-US" sz="4400" b="1">
                <a:cs typeface="Arial" charset="0"/>
              </a:rPr>
              <a:t>“What explains the women’s appeal</a:t>
            </a:r>
          </a:p>
          <a:p>
            <a:pPr marL="58738" lvl="4" indent="-58738" algn="ctr">
              <a:tabLst>
                <a:tab pos="914400" algn="l"/>
              </a:tabLst>
            </a:pPr>
            <a:r>
              <a:rPr lang="en-US" sz="4400" b="1">
                <a:cs typeface="Arial" charset="0"/>
              </a:rPr>
              <a:t>around the globe?”</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574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57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917825"/>
            <a:ext cx="7315200" cy="249237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“One reason was that their shows and cookbooks allowed the audience to look at rich and decadent food.”</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677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67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05000"/>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0" lvl="5" algn="ctr">
              <a:tabLst>
                <a:tab pos="682625" algn="l"/>
              </a:tabLst>
              <a:defRPr/>
            </a:pPr>
            <a:r>
              <a:rPr lang="en-US" sz="2800" dirty="0">
                <a:latin typeface="Arial" pitchFamily="34" charset="0"/>
                <a:cs typeface="Arial" pitchFamily="34" charset="0"/>
              </a:rPr>
              <a:t> 	</a:t>
            </a:r>
            <a:r>
              <a:rPr lang="en-US" sz="2400" b="1" dirty="0">
                <a:latin typeface="Arial" pitchFamily="34" charset="0"/>
                <a:cs typeface="Arial" pitchFamily="34" charset="0"/>
              </a:rPr>
              <a:t>The Ladies provided </a:t>
            </a:r>
          </a:p>
          <a:p>
            <a:pPr marL="0" lvl="5" algn="ctr">
              <a:tabLst>
                <a:tab pos="682625" algn="l"/>
              </a:tabLst>
              <a:defRPr/>
            </a:pPr>
            <a:r>
              <a:rPr lang="en-US" sz="2400" b="1" dirty="0">
                <a:latin typeface="Arial" pitchFamily="34" charset="0"/>
                <a:cs typeface="Arial" pitchFamily="34" charset="0"/>
              </a:rPr>
              <a:t>what Inness and others refer to as</a:t>
            </a:r>
            <a:endParaRPr lang="en-US" sz="2800" b="1" dirty="0">
              <a:latin typeface="Arial" pitchFamily="34" charset="0"/>
              <a:cs typeface="Arial" pitchFamily="34" charset="0"/>
            </a:endParaRPr>
          </a:p>
          <a:p>
            <a:pPr marL="0" lvl="5" algn="ctr">
              <a:tabLst>
                <a:tab pos="682625" algn="l"/>
              </a:tabLst>
              <a:defRPr/>
            </a:pPr>
            <a:r>
              <a:rPr lang="en-US" sz="4000" b="1" dirty="0">
                <a:latin typeface="Arial" pitchFamily="34" charset="0"/>
                <a:cs typeface="Arial" pitchFamily="34" charset="0"/>
              </a:rPr>
              <a:t> </a:t>
            </a:r>
            <a:r>
              <a:rPr lang="en-US" sz="4000" b="1" dirty="0">
                <a:ln w="12700">
                  <a:solidFill>
                    <a:schemeClr val="accent1"/>
                  </a:solidFill>
                </a:ln>
                <a:solidFill>
                  <a:srgbClr val="FF0000"/>
                </a:solidFill>
                <a:effectLst>
                  <a:outerShdw blurRad="50800" dist="38100" algn="l" rotWithShape="0">
                    <a:prstClr val="black">
                      <a:alpha val="40000"/>
                    </a:prstClr>
                  </a:outerShdw>
                </a:effectLst>
              </a:rPr>
              <a:t>“food pornography”</a:t>
            </a:r>
            <a:endParaRPr lang="en-US" sz="4000" b="1" dirty="0">
              <a:latin typeface="Arial" pitchFamily="34" charset="0"/>
              <a:cs typeface="Arial" pitchFamily="34" charset="0"/>
            </a:endParaRPr>
          </a:p>
          <a:p>
            <a:pPr marL="463550" lvl="5" indent="-6350">
              <a:tabLst>
                <a:tab pos="682625" algn="l"/>
              </a:tabLst>
              <a:defRPr/>
            </a:pPr>
            <a:endParaRPr lang="en-US" sz="800" dirty="0">
              <a:latin typeface="Arial" pitchFamily="34" charset="0"/>
              <a:cs typeface="Arial" pitchFamily="34" charset="0"/>
            </a:endParaRPr>
          </a:p>
          <a:p>
            <a:pPr marL="231775" lvl="7" indent="-231775">
              <a:buFont typeface="Arial" pitchFamily="34" charset="0"/>
              <a:buChar char="•"/>
              <a:tabLst>
                <a:tab pos="465138" algn="l"/>
              </a:tabLst>
              <a:defRPr/>
            </a:pPr>
            <a:r>
              <a:rPr lang="en-US" sz="2400" dirty="0">
                <a:latin typeface="Arial" pitchFamily="34" charset="0"/>
                <a:cs typeface="Arial" pitchFamily="34" charset="0"/>
              </a:rPr>
              <a:t>In a culture where such food is taboo to consume, especially for women, we like to look at food</a:t>
            </a:r>
          </a:p>
          <a:p>
            <a:pPr marL="231775" lvl="7" indent="-231775">
              <a:tabLst>
                <a:tab pos="465138" algn="l"/>
              </a:tabLst>
              <a:defRPr/>
            </a:pPr>
            <a:endParaRPr lang="en-US" sz="2400" dirty="0">
              <a:latin typeface="Arial" pitchFamily="34" charset="0"/>
              <a:cs typeface="Arial" pitchFamily="34" charset="0"/>
            </a:endParaRPr>
          </a:p>
          <a:p>
            <a:pPr marL="231775" lvl="7" indent="-231775">
              <a:buFont typeface="Arial" pitchFamily="34" charset="0"/>
              <a:buChar char="•"/>
              <a:tabLst>
                <a:tab pos="465138" algn="l"/>
              </a:tabLst>
              <a:defRPr/>
            </a:pPr>
            <a:r>
              <a:rPr lang="en-US" sz="2400" dirty="0">
                <a:latin typeface="Arial" pitchFamily="34" charset="0"/>
                <a:cs typeface="Arial" pitchFamily="34" charset="0"/>
              </a:rPr>
              <a:t>Even if we do not cook or seldom do, we still enjoy looking at images and reading descriptions of food that fill the media</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8"/>
          <p:cNvSpPr>
            <a:spLocks noChangeArrowheads="1"/>
          </p:cNvSpPr>
          <p:nvPr/>
        </p:nvSpPr>
        <p:spPr bwMode="auto">
          <a:xfrm>
            <a:off x="2846507" y="6330950"/>
            <a:ext cx="3401893" cy="276999"/>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Gill &amp; Macmillan, 2010, pp. 199-201, </a:t>
            </a:r>
            <a:r>
              <a:rPr lang="en-US" sz="1200" i="1" dirty="0">
                <a:solidFill>
                  <a:srgbClr val="000000"/>
                </a:solidFill>
                <a:cs typeface="Arial" charset="0"/>
              </a:rPr>
              <a:t>et passim</a:t>
            </a:r>
          </a:p>
        </p:txBody>
      </p:sp>
      <p:sp>
        <p:nvSpPr>
          <p:cNvPr id="5" name="Rectangle 4"/>
          <p:cNvSpPr/>
          <p:nvPr/>
        </p:nvSpPr>
        <p:spPr>
          <a:xfrm>
            <a:off x="914400" y="1905000"/>
            <a:ext cx="7315200" cy="707886"/>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0" lvl="5" algn="ctr">
              <a:tabLst>
                <a:tab pos="682625" algn="l"/>
              </a:tabLst>
              <a:defRPr/>
            </a:pPr>
            <a:r>
              <a:rPr lang="en-US" sz="2800" dirty="0">
                <a:latin typeface="Arial" pitchFamily="34" charset="0"/>
                <a:cs typeface="Arial" pitchFamily="34" charset="0"/>
              </a:rPr>
              <a:t> 	</a:t>
            </a:r>
            <a:endParaRPr lang="en-US" sz="2400" dirty="0">
              <a:latin typeface="Arial" pitchFamily="34" charset="0"/>
              <a:cs typeface="Arial"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3124200" y="838200"/>
            <a:ext cx="2857500" cy="4343400"/>
          </a:xfrm>
          <a:prstGeom prst="rect">
            <a:avLst/>
          </a:prstGeom>
          <a:noFill/>
          <a:ln w="9525">
            <a:noFill/>
            <a:miter lim="800000"/>
            <a:headEnd/>
            <a:tailEnd/>
          </a:ln>
        </p:spPr>
      </p:pic>
      <p:sp>
        <p:nvSpPr>
          <p:cNvPr id="8" name="Rectangle 7"/>
          <p:cNvSpPr/>
          <p:nvPr/>
        </p:nvSpPr>
        <p:spPr>
          <a:xfrm>
            <a:off x="1730826" y="5196114"/>
            <a:ext cx="5715000" cy="1077218"/>
          </a:xfrm>
          <a:prstGeom prst="rect">
            <a:avLst/>
          </a:prstGeom>
        </p:spPr>
        <p:txBody>
          <a:bodyPr wrap="square">
            <a:spAutoFit/>
          </a:bodyPr>
          <a:lstStyle/>
          <a:p>
            <a:pPr marL="0" lvl="5" algn="ctr">
              <a:tabLst>
                <a:tab pos="682625" algn="l"/>
              </a:tabLst>
              <a:defRPr/>
            </a:pPr>
            <a:r>
              <a:rPr lang="en-US" sz="2400" b="1" dirty="0">
                <a:latin typeface="Arial" pitchFamily="34" charset="0"/>
                <a:cs typeface="Arial" pitchFamily="34" charset="0"/>
              </a:rPr>
              <a:t>Boucher-Hayes and Campbell call it</a:t>
            </a:r>
            <a:endParaRPr lang="en-US" sz="2800" b="1" dirty="0">
              <a:latin typeface="Arial" pitchFamily="34" charset="0"/>
              <a:cs typeface="Arial" pitchFamily="34" charset="0"/>
            </a:endParaRPr>
          </a:p>
          <a:p>
            <a:pPr marL="0" lvl="5" algn="ctr">
              <a:tabLst>
                <a:tab pos="682625" algn="l"/>
              </a:tabLst>
              <a:defRPr/>
            </a:pPr>
            <a:r>
              <a:rPr lang="en-US" sz="4000" b="1" dirty="0">
                <a:latin typeface="Arial" pitchFamily="34" charset="0"/>
                <a:cs typeface="Arial" pitchFamily="34" charset="0"/>
              </a:rPr>
              <a:t> </a:t>
            </a:r>
            <a:r>
              <a:rPr lang="en-US" sz="4000" b="1" dirty="0">
                <a:ln w="12700">
                  <a:solidFill>
                    <a:schemeClr val="accent1"/>
                  </a:solidFill>
                </a:ln>
                <a:solidFill>
                  <a:srgbClr val="FF0000"/>
                </a:solidFill>
                <a:effectLst>
                  <a:outerShdw blurRad="50800" dist="38100" algn="l" rotWithShape="0">
                    <a:prstClr val="black">
                      <a:alpha val="40000"/>
                    </a:prstClr>
                  </a:outerShdw>
                </a:effectLst>
              </a:rPr>
              <a:t>“gastro-porn”</a:t>
            </a:r>
            <a:endParaRPr lang="en-US" dirty="0"/>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77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779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77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86000"/>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200" b="1" dirty="0">
              <a:solidFill>
                <a:srgbClr val="E6B9B8"/>
              </a:solidFill>
              <a:latin typeface="Arial" pitchFamily="34" charset="0"/>
              <a:cs typeface="Arial" pitchFamily="34" charset="0"/>
            </a:endParaRPr>
          </a:p>
          <a:p>
            <a:pPr marL="463550" lvl="5" indent="-6350">
              <a:buFont typeface="Arial" pitchFamily="34" charset="0"/>
              <a:buChar char="•"/>
              <a:tabLst>
                <a:tab pos="682625" algn="l"/>
              </a:tabLst>
              <a:defRPr/>
            </a:pPr>
            <a:r>
              <a:rPr lang="en-US" sz="2800" dirty="0">
                <a:solidFill>
                  <a:srgbClr val="E6B9B8"/>
                </a:solidFill>
                <a:latin typeface="Arial" pitchFamily="34" charset="0"/>
                <a:cs typeface="Arial" pitchFamily="34" charset="0"/>
              </a:rPr>
              <a:t> 	</a:t>
            </a:r>
            <a:r>
              <a:rPr lang="en-US" sz="2800" b="1" dirty="0">
                <a:solidFill>
                  <a:srgbClr val="E6B9B8"/>
                </a:solidFill>
                <a:latin typeface="Arial" pitchFamily="34" charset="0"/>
                <a:cs typeface="Arial" pitchFamily="34" charset="0"/>
              </a:rPr>
              <a:t>The Ladies provided what Inness  	refers to as </a:t>
            </a:r>
            <a:r>
              <a:rPr lang="en-US" sz="3200" b="1" dirty="0">
                <a:latin typeface="Arial" pitchFamily="34" charset="0"/>
                <a:cs typeface="Arial" pitchFamily="34" charset="0"/>
              </a:rPr>
              <a:t>“food pornography”</a:t>
            </a:r>
            <a:endParaRPr lang="en-US" sz="2800" b="1" dirty="0">
              <a:latin typeface="Arial" pitchFamily="34" charset="0"/>
              <a:cs typeface="Arial" pitchFamily="34" charset="0"/>
            </a:endParaRPr>
          </a:p>
          <a:p>
            <a:pPr marL="463550" lvl="5" indent="-6350">
              <a:tabLst>
                <a:tab pos="682625" algn="l"/>
              </a:tabLst>
              <a:defRPr/>
            </a:pPr>
            <a:endParaRPr lang="en-US" sz="1600" dirty="0">
              <a:latin typeface="Arial" pitchFamily="34" charset="0"/>
              <a:cs typeface="Arial" pitchFamily="34" charset="0"/>
            </a:endParaRPr>
          </a:p>
          <a:p>
            <a:pPr marL="1139825" lvl="7" indent="-219075">
              <a:buFont typeface="Arial" pitchFamily="34" charset="0"/>
              <a:buChar char="•"/>
              <a:tabLst>
                <a:tab pos="682625" algn="l"/>
              </a:tabLst>
              <a:defRPr/>
            </a:pPr>
            <a:r>
              <a:rPr lang="en-US" sz="2400" dirty="0">
                <a:solidFill>
                  <a:srgbClr val="E6B9B8"/>
                </a:solidFill>
                <a:latin typeface="Arial" pitchFamily="34" charset="0"/>
                <a:cs typeface="Arial" pitchFamily="34" charset="0"/>
              </a:rPr>
              <a:t>In a culture where such food is taboo to consume, especially for women, we like to look at food</a:t>
            </a:r>
          </a:p>
          <a:p>
            <a:pPr marL="1139825" lvl="7" indent="-219075">
              <a:tabLst>
                <a:tab pos="682625" algn="l"/>
              </a:tabLst>
              <a:defRPr/>
            </a:pPr>
            <a:endParaRPr lang="en-US" sz="2400" dirty="0">
              <a:solidFill>
                <a:srgbClr val="E6B9B8"/>
              </a:solidFill>
              <a:latin typeface="Arial" pitchFamily="34" charset="0"/>
              <a:cs typeface="Arial" pitchFamily="34" charset="0"/>
            </a:endParaRPr>
          </a:p>
          <a:p>
            <a:pPr marL="1139825" lvl="7" indent="-219075">
              <a:buFont typeface="Arial" pitchFamily="34" charset="0"/>
              <a:buChar char="•"/>
              <a:tabLst>
                <a:tab pos="682625" algn="l"/>
              </a:tabLst>
              <a:defRPr/>
            </a:pPr>
            <a:r>
              <a:rPr lang="en-US" sz="2400" dirty="0">
                <a:solidFill>
                  <a:srgbClr val="E6B9B8"/>
                </a:solidFill>
                <a:latin typeface="Arial" pitchFamily="34" charset="0"/>
                <a:cs typeface="Arial" pitchFamily="34" charset="0"/>
              </a:rPr>
              <a:t>Even if we do not cook or seldom do, we still enjoy looking at images and reading descriptions of food that fill the media</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5"/>
          <p:cNvSpPr>
            <a:spLocks noChangeArrowheads="1"/>
          </p:cNvSpPr>
          <p:nvPr/>
        </p:nvSpPr>
        <p:spPr bwMode="auto">
          <a:xfrm>
            <a:off x="2079625" y="6330950"/>
            <a:ext cx="4953000" cy="457200"/>
          </a:xfrm>
          <a:prstGeom prst="rect">
            <a:avLst/>
          </a:prstGeom>
          <a:noFill/>
          <a:ln w="9525">
            <a:noFill/>
            <a:miter lim="800000"/>
            <a:headEnd/>
            <a:tailEnd/>
          </a:ln>
        </p:spPr>
        <p:txBody>
          <a:bodyPr>
            <a:spAutoFit/>
          </a:bodyPr>
          <a:lstStyle/>
          <a:p>
            <a:pPr algn="ctr"/>
            <a:r>
              <a:rPr lang="en-US" sz="1200" i="1" dirty="0">
                <a:latin typeface="Arial" panose="020B0604020202020204" pitchFamily="34" charset="0"/>
                <a:cs typeface="Arial" panose="020B0604020202020204" pitchFamily="34" charset="0"/>
              </a:rPr>
              <a:t>Jennifer Paterson's Feast Days: Over 150 Recipes from TV's Cookery Star, </a:t>
            </a:r>
            <a:r>
              <a:rPr lang="en-US" sz="1200" dirty="0">
                <a:latin typeface="Arial" panose="020B0604020202020204" pitchFamily="34" charset="0"/>
                <a:cs typeface="Arial" panose="020B0604020202020204" pitchFamily="34" charset="0"/>
              </a:rPr>
              <a:t>Vintage Ebury, 1997</a:t>
            </a:r>
          </a:p>
        </p:txBody>
      </p:sp>
      <p:pic>
        <p:nvPicPr>
          <p:cNvPr id="209923" name="Picture 3"/>
          <p:cNvPicPr>
            <a:picLocks noChangeAspect="1" noChangeArrowheads="1"/>
          </p:cNvPicPr>
          <p:nvPr/>
        </p:nvPicPr>
        <p:blipFill>
          <a:blip r:embed="rId2" cstate="print"/>
          <a:srcRect/>
          <a:stretch>
            <a:fillRect/>
          </a:stretch>
        </p:blipFill>
        <p:spPr bwMode="auto">
          <a:xfrm>
            <a:off x="1600200" y="382588"/>
            <a:ext cx="5942013" cy="5942012"/>
          </a:xfrm>
          <a:prstGeom prst="rect">
            <a:avLst/>
          </a:prstGeom>
          <a:noFill/>
          <a:ln w="9525">
            <a:noFill/>
            <a:miter lim="800000"/>
            <a:headEnd/>
            <a:tailEnd/>
          </a:ln>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881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88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38860"/>
            <a:ext cx="7315200" cy="464742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4000" b="1" dirty="0">
                <a:latin typeface="Arial" pitchFamily="34" charset="0"/>
                <a:cs typeface="Arial" pitchFamily="34" charset="0"/>
              </a:rPr>
              <a:t>“food pornography”</a:t>
            </a:r>
            <a:endParaRPr lang="en-US" sz="3200" b="1" dirty="0">
              <a:latin typeface="Arial" pitchFamily="34" charset="0"/>
              <a:cs typeface="Arial" pitchFamily="34" charset="0"/>
            </a:endParaRPr>
          </a:p>
          <a:p>
            <a:pPr marL="463550" lvl="5" indent="-6350">
              <a:tabLst>
                <a:tab pos="682625" algn="l"/>
              </a:tabLst>
              <a:defRPr/>
            </a:pPr>
            <a:endParaRPr lang="en-US" sz="1050" dirty="0">
              <a:latin typeface="Arial" pitchFamily="34" charset="0"/>
              <a:cs typeface="Arial" pitchFamily="34" charset="0"/>
            </a:endParaRPr>
          </a:p>
          <a:p>
            <a:pPr marL="1139825" lvl="7" indent="-219075">
              <a:buFont typeface="Arial" pitchFamily="34" charset="0"/>
              <a:buChar char="•"/>
              <a:tabLst>
                <a:tab pos="682625" algn="l"/>
              </a:tabLst>
              <a:defRPr/>
            </a:pPr>
            <a:r>
              <a:rPr lang="en-US" sz="2800" b="1" dirty="0">
                <a:latin typeface="Arial" pitchFamily="34" charset="0"/>
                <a:cs typeface="Arial" pitchFamily="34" charset="0"/>
              </a:rPr>
              <a:t>images of food saturate our culture</a:t>
            </a:r>
          </a:p>
          <a:p>
            <a:pPr marL="1597025" lvl="8" indent="-219075">
              <a:buFont typeface="Arial" pitchFamily="34" charset="0"/>
              <a:buChar char="•"/>
              <a:tabLst>
                <a:tab pos="682625" algn="l"/>
              </a:tabLst>
              <a:defRPr/>
            </a:pPr>
            <a:r>
              <a:rPr lang="en-US" sz="2000" dirty="0">
                <a:latin typeface="Arial" pitchFamily="34" charset="0"/>
                <a:cs typeface="Arial" pitchFamily="34" charset="0"/>
              </a:rPr>
              <a:t>television</a:t>
            </a:r>
          </a:p>
          <a:p>
            <a:pPr marL="1597025" lvl="8" indent="-219075">
              <a:buFont typeface="Arial" pitchFamily="34" charset="0"/>
              <a:buChar char="•"/>
              <a:tabLst>
                <a:tab pos="682625" algn="l"/>
              </a:tabLst>
              <a:defRPr/>
            </a:pPr>
            <a:r>
              <a:rPr lang="en-US" sz="2000" dirty="0">
                <a:latin typeface="Arial" pitchFamily="34" charset="0"/>
                <a:cs typeface="Arial" pitchFamily="34" charset="0"/>
              </a:rPr>
              <a:t>films</a:t>
            </a:r>
          </a:p>
          <a:p>
            <a:pPr marL="1597025" lvl="8" indent="-219075">
              <a:buFont typeface="Arial" pitchFamily="34" charset="0"/>
              <a:buChar char="•"/>
              <a:tabLst>
                <a:tab pos="682625" algn="l"/>
              </a:tabLst>
              <a:defRPr/>
            </a:pPr>
            <a:r>
              <a:rPr lang="en-US" sz="2000" dirty="0">
                <a:latin typeface="Arial" pitchFamily="34" charset="0"/>
                <a:cs typeface="Arial" pitchFamily="34" charset="0"/>
              </a:rPr>
              <a:t>newspapers</a:t>
            </a:r>
          </a:p>
          <a:p>
            <a:pPr marL="1597025" lvl="8" indent="-219075">
              <a:buFont typeface="Arial" pitchFamily="34" charset="0"/>
              <a:buChar char="•"/>
              <a:tabLst>
                <a:tab pos="682625" algn="l"/>
              </a:tabLst>
              <a:defRPr/>
            </a:pPr>
            <a:r>
              <a:rPr lang="en-US" sz="2000" dirty="0">
                <a:latin typeface="Arial" pitchFamily="34" charset="0"/>
                <a:cs typeface="Arial" pitchFamily="34" charset="0"/>
              </a:rPr>
              <a:t>cooking articles</a:t>
            </a:r>
          </a:p>
          <a:p>
            <a:pPr marL="1597025" lvl="8" indent="-219075">
              <a:buFont typeface="Arial" pitchFamily="34" charset="0"/>
              <a:buChar char="•"/>
              <a:tabLst>
                <a:tab pos="682625" algn="l"/>
              </a:tabLst>
              <a:defRPr/>
            </a:pPr>
            <a:r>
              <a:rPr lang="en-US" sz="2000" dirty="0">
                <a:latin typeface="Arial" pitchFamily="34" charset="0"/>
                <a:cs typeface="Arial" pitchFamily="34" charset="0"/>
              </a:rPr>
              <a:t>cookbooks</a:t>
            </a:r>
          </a:p>
          <a:p>
            <a:pPr marL="1139825" lvl="7" indent="-219075">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2800" b="1" dirty="0">
                <a:latin typeface="Arial" pitchFamily="34" charset="0"/>
                <a:cs typeface="Arial" pitchFamily="34" charset="0"/>
              </a:rPr>
              <a:t>much of the food imagery is glamorous and upscale</a:t>
            </a:r>
            <a:r>
              <a:rPr lang="en-US" sz="2000" dirty="0">
                <a:latin typeface="Arial" pitchFamily="34" charset="0"/>
                <a:cs typeface="Arial" pitchFamily="34" charset="0"/>
              </a:rPr>
              <a:t>, </a:t>
            </a:r>
          </a:p>
          <a:p>
            <a:pPr marL="1139825" lvl="7" indent="-219075">
              <a:tabLst>
                <a:tab pos="682625" algn="l"/>
              </a:tabLst>
              <a:defRPr/>
            </a:pPr>
            <a:r>
              <a:rPr lang="en-US" sz="2000" dirty="0">
                <a:latin typeface="Arial" pitchFamily="34" charset="0"/>
                <a:cs typeface="Arial" pitchFamily="34" charset="0"/>
              </a:rPr>
              <a:t>	depicting meals that few real people would actually make and serve</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984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175-176</a:t>
            </a:r>
          </a:p>
        </p:txBody>
      </p:sp>
      <p:sp>
        <p:nvSpPr>
          <p:cNvPr id="4198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2600"/>
            <a:ext cx="7315200" cy="446276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4000" b="1" dirty="0">
                <a:latin typeface="Arial" pitchFamily="34" charset="0"/>
                <a:cs typeface="Arial" pitchFamily="34" charset="0"/>
              </a:rPr>
              <a:t>“food pornography”</a:t>
            </a:r>
            <a:endParaRPr lang="en-US" sz="3200" b="1" dirty="0">
              <a:latin typeface="Arial" pitchFamily="34" charset="0"/>
              <a:cs typeface="Arial" pitchFamily="34" charset="0"/>
            </a:endParaRPr>
          </a:p>
          <a:p>
            <a:pPr marL="463550" lvl="5" indent="-6350">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2400" b="1" dirty="0">
                <a:latin typeface="Arial" pitchFamily="34" charset="0"/>
                <a:cs typeface="Arial" pitchFamily="34" charset="0"/>
              </a:rPr>
              <a:t>elaborate recipes are accompanied by </a:t>
            </a:r>
            <a:r>
              <a:rPr lang="en-US" sz="2800" b="1" dirty="0">
                <a:latin typeface="Arial" pitchFamily="34" charset="0"/>
                <a:cs typeface="Arial" pitchFamily="34" charset="0"/>
              </a:rPr>
              <a:t>photographs that show equally perfect images </a:t>
            </a:r>
            <a:endParaRPr lang="en-US" sz="2400" b="1" dirty="0">
              <a:latin typeface="Arial" pitchFamily="34" charset="0"/>
              <a:cs typeface="Arial" pitchFamily="34" charset="0"/>
            </a:endParaRPr>
          </a:p>
          <a:p>
            <a:pPr marL="1139825" lvl="7" indent="-219075">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2800" b="1" dirty="0">
                <a:solidFill>
                  <a:srgbClr val="000000"/>
                </a:solidFill>
                <a:latin typeface="Arial" pitchFamily="34" charset="0"/>
                <a:cs typeface="Arial" pitchFamily="34" charset="0"/>
              </a:rPr>
              <a:t>“These lush words and pictures are literally food pornography, created to be gazed at by the audience but not actually consumed.”</a:t>
            </a:r>
            <a:endParaRPr lang="en-US" sz="2800" dirty="0">
              <a:solidFill>
                <a:srgbClr val="000000"/>
              </a:solidFill>
              <a:latin typeface="Arial" pitchFamily="34" charset="0"/>
              <a:cs typeface="Arial" pitchFamily="34" charset="0"/>
            </a:endParaRP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0866" name="Rectangle 8"/>
          <p:cNvSpPr>
            <a:spLocks noChangeArrowheads="1"/>
          </p:cNvSpPr>
          <p:nvPr/>
        </p:nvSpPr>
        <p:spPr bwMode="auto">
          <a:xfrm>
            <a:off x="1843088" y="6330950"/>
            <a:ext cx="504825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08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2600"/>
            <a:ext cx="7315200" cy="335476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4000" b="1" dirty="0">
                <a:latin typeface="Arial" pitchFamily="34" charset="0"/>
                <a:cs typeface="Arial" pitchFamily="34" charset="0"/>
              </a:rPr>
              <a:t>“food pornography”</a:t>
            </a:r>
            <a:endParaRPr lang="en-US" sz="3200" b="1" dirty="0">
              <a:latin typeface="Arial" pitchFamily="34" charset="0"/>
              <a:cs typeface="Arial" pitchFamily="34" charset="0"/>
            </a:endParaRPr>
          </a:p>
          <a:p>
            <a:pPr marL="463550" lvl="5" indent="-6350">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3200" b="1" dirty="0">
                <a:latin typeface="Arial" pitchFamily="34" charset="0"/>
                <a:cs typeface="Arial" pitchFamily="34" charset="0"/>
              </a:rPr>
              <a:t>“Like traditional pornography, food pornography is about desire but never allowing that desire to be fulfilled, so the viewers wish to have more.”</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1890" name="Rectangle 8"/>
          <p:cNvSpPr>
            <a:spLocks noChangeArrowheads="1"/>
          </p:cNvSpPr>
          <p:nvPr/>
        </p:nvSpPr>
        <p:spPr bwMode="auto">
          <a:xfrm>
            <a:off x="1843088" y="6330950"/>
            <a:ext cx="504825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18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2600"/>
            <a:ext cx="7315200" cy="384720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4000" b="1" dirty="0">
                <a:latin typeface="Arial" pitchFamily="34" charset="0"/>
                <a:cs typeface="Arial" pitchFamily="34" charset="0"/>
              </a:rPr>
              <a:t>“food pornography”</a:t>
            </a:r>
            <a:endParaRPr lang="en-US" sz="3200" b="1" dirty="0">
              <a:latin typeface="Arial" pitchFamily="34" charset="0"/>
              <a:cs typeface="Arial" pitchFamily="34" charset="0"/>
            </a:endParaRPr>
          </a:p>
          <a:p>
            <a:pPr marL="463550" lvl="5" indent="-6350">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3200" b="1" dirty="0">
                <a:solidFill>
                  <a:srgbClr val="000000"/>
                </a:solidFill>
                <a:latin typeface="Arial" pitchFamily="34" charset="0"/>
                <a:cs typeface="Arial" pitchFamily="34" charset="0"/>
              </a:rPr>
              <a:t>“We seem to enjoy gazing at food as much as eating it, which is a reason that food pornography has grown so popular, especially with the women viewers it targets.”</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291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165</a:t>
            </a:r>
          </a:p>
        </p:txBody>
      </p:sp>
      <p:sp>
        <p:nvSpPr>
          <p:cNvPr id="4229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38729"/>
            <a:ext cx="7315200" cy="446276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“The Ladies’ show was a classic example of food pornography, as the two created innumerable rich recipes for their viewers’ pleasure.”</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463550" lvl="5" indent="-6350">
              <a:buFont typeface="Arial" pitchFamily="34" charset="0"/>
              <a:buChar char="•"/>
              <a:tabLst>
                <a:tab pos="682625" algn="l"/>
              </a:tabLst>
              <a:defRPr/>
            </a:pPr>
            <a:r>
              <a:rPr lang="en-US" sz="2400" b="1" dirty="0">
                <a:latin typeface="Arial" pitchFamily="34" charset="0"/>
                <a:cs typeface="Arial" pitchFamily="34" charset="0"/>
              </a:rPr>
              <a:t> 	However, they challenged the food 	pornography </a:t>
            </a:r>
            <a:r>
              <a:rPr lang="en-US" sz="2400" b="1" dirty="0">
                <a:solidFill>
                  <a:srgbClr val="000000"/>
                </a:solidFill>
                <a:latin typeface="Arial" pitchFamily="34" charset="0"/>
                <a:cs typeface="Arial" pitchFamily="34" charset="0"/>
              </a:rPr>
              <a:t>stereotype that a beautiful 	slender woman prepares decadent dishes 	but, obviously, never Indulges herself with 	anything more fattening than half a </a:t>
            </a:r>
          </a:p>
          <a:p>
            <a:pPr marL="463550" lvl="5" indent="-6350">
              <a:tabLst>
                <a:tab pos="682625" algn="l"/>
              </a:tabLst>
              <a:defRPr/>
            </a:pP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Ry-Krisp</a:t>
            </a:r>
            <a:r>
              <a:rPr lang="en-US" sz="2400" b="1" dirty="0">
                <a:solidFill>
                  <a:srgbClr val="000000"/>
                </a:solidFill>
                <a:latin typeface="Arial" pitchFamily="34" charset="0"/>
                <a:cs typeface="Arial" pitchFamily="34" charset="0"/>
              </a:rPr>
              <a:t> cracker.”</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393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39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42448"/>
            <a:ext cx="7315200" cy="347787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Ladies’ show was a classic example of food pornography, as the two created innumerable rich recipes for their viewers’ pleasure.”</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736600" lvl="5" indent="-279400">
              <a:buFont typeface="Arial" pitchFamily="34" charset="0"/>
              <a:buChar char="•"/>
              <a:tabLst>
                <a:tab pos="682625" algn="l"/>
              </a:tabLst>
              <a:defRPr/>
            </a:pPr>
            <a:r>
              <a:rPr lang="en-US" sz="3200" b="1" dirty="0">
                <a:latin typeface="Arial" pitchFamily="34" charset="0"/>
                <a:cs typeface="Arial" pitchFamily="34" charset="0"/>
              </a:rPr>
              <a:t>they indulged their recipes and suggested that it was acceptable for women to do the same</a:t>
            </a:r>
            <a:endParaRPr lang="en-US" sz="3200" b="1" dirty="0">
              <a:solidFill>
                <a:schemeClr val="accent2">
                  <a:lumMod val="40000"/>
                  <a:lumOff val="60000"/>
                </a:schemeClr>
              </a:solidFill>
              <a:latin typeface="Arial" pitchFamily="34" charset="0"/>
              <a:cs typeface="Arial" pitchFamily="34" charset="0"/>
            </a:endParaRP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496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49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42448"/>
            <a:ext cx="7315200" cy="384720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“Another reason for the Ladies’ success is that they questioned a society where being thin and young are considered essential attributes if a woman wishes to be successful.”</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463550" lvl="5" indent="-6350">
              <a:buFont typeface="Arial" pitchFamily="34" charset="0"/>
              <a:buChar char="•"/>
              <a:tabLst>
                <a:tab pos="682625" algn="l"/>
              </a:tabLst>
              <a:defRPr/>
            </a:pPr>
            <a:r>
              <a:rPr lang="en-US" sz="2400" b="1" dirty="0">
                <a:latin typeface="Arial" pitchFamily="34" charset="0"/>
                <a:cs typeface="Arial" pitchFamily="34" charset="0"/>
              </a:rPr>
              <a:t> 	The Ladies fought the stereotype that a 	woman’s happiness is directly related to 	how beautiful, youthful, and slender she is.</a:t>
            </a:r>
            <a:endParaRPr lang="en-US" sz="2400" b="1" dirty="0">
              <a:solidFill>
                <a:schemeClr val="accent2">
                  <a:lumMod val="40000"/>
                  <a:lumOff val="60000"/>
                </a:schemeClr>
              </a:solidFill>
              <a:latin typeface="Arial" pitchFamily="34" charset="0"/>
              <a:cs typeface="Arial" pitchFamily="34" charset="0"/>
            </a:endParaRP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598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59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42448"/>
            <a:ext cx="7315200" cy="457048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000000"/>
                </a:solidFill>
                <a:latin typeface="Arial" pitchFamily="34" charset="0"/>
                <a:cs typeface="Arial" pitchFamily="34" charset="0"/>
              </a:rPr>
              <a:t>“The Ladies fought the stereotype that a woman’s happiness is directly related to how beautiful, youthful, and slender she is.”</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latin typeface="Arial" pitchFamily="34" charset="0"/>
                <a:cs typeface="Arial" pitchFamily="34" charset="0"/>
              </a:rPr>
              <a:t>They possessed none of these [“desirable”] traits and, more importantly, they did not strive to appear as though they did</a:t>
            </a:r>
          </a:p>
          <a:p>
            <a:pPr marL="463550" lvl="5" indent="-6350">
              <a:buFont typeface="Arial" pitchFamily="34" charset="0"/>
              <a:buChar char="•"/>
              <a:tabLst>
                <a:tab pos="682625" algn="l"/>
              </a:tabLst>
              <a:defRPr/>
            </a:pPr>
            <a:endParaRPr lang="en-US" sz="1100" b="1" dirty="0">
              <a:latin typeface="Arial" pitchFamily="34" charset="0"/>
              <a:cs typeface="Arial" pitchFamily="34" charset="0"/>
            </a:endParaRPr>
          </a:p>
          <a:p>
            <a:pPr marL="736600" lvl="5" indent="-279400">
              <a:buFont typeface="Arial" pitchFamily="34" charset="0"/>
              <a:buChar char="•"/>
              <a:tabLst>
                <a:tab pos="682625" algn="l"/>
              </a:tabLst>
              <a:defRPr/>
            </a:pPr>
            <a:r>
              <a:rPr lang="en-US" sz="2000" dirty="0">
                <a:latin typeface="Arial" pitchFamily="34" charset="0"/>
                <a:cs typeface="Arial" pitchFamily="34" charset="0"/>
              </a:rPr>
              <a:t>They took pleasure in their fat older bodies and displayed them proudly as the two roared around the countryside on their motorcycle</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70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70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27012" name="Rectangle 4"/>
          <p:cNvSpPr>
            <a:spLocks noChangeArrowheads="1"/>
          </p:cNvSpPr>
          <p:nvPr/>
        </p:nvSpPr>
        <p:spPr bwMode="auto">
          <a:xfrm>
            <a:off x="914400" y="2395538"/>
            <a:ext cx="7315200" cy="2862262"/>
          </a:xfrm>
          <a:prstGeom prst="rect">
            <a:avLst/>
          </a:prstGeom>
          <a:noFill/>
          <a:ln w="9525">
            <a:noFill/>
            <a:miter lim="800000"/>
            <a:headEnd/>
            <a:tailEnd/>
          </a:ln>
        </p:spPr>
        <p:txBody>
          <a:bodyPr lIns="457200" rIns="457200">
            <a:spAutoFit/>
          </a:bodyPr>
          <a:lstStyle/>
          <a:p>
            <a:pPr marL="58738" lvl="4" indent="-58738" algn="ctr">
              <a:tabLst>
                <a:tab pos="914400" algn="l"/>
              </a:tabLst>
            </a:pPr>
            <a:r>
              <a:rPr lang="en-US" sz="3600" b="1" dirty="0">
                <a:cs typeface="Arial" charset="0"/>
              </a:rPr>
              <a:t>“They conveyed a subversive message that being fat was not as negative as the popular media suggested.”</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803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80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28036" name="Rectangle 4"/>
          <p:cNvSpPr>
            <a:spLocks noChangeArrowheads="1"/>
          </p:cNvSpPr>
          <p:nvPr/>
        </p:nvSpPr>
        <p:spPr bwMode="auto">
          <a:xfrm>
            <a:off x="914400" y="2997200"/>
            <a:ext cx="7315200" cy="2600712"/>
          </a:xfrm>
          <a:prstGeom prst="rect">
            <a:avLst/>
          </a:prstGeom>
          <a:noFill/>
          <a:ln w="9525">
            <a:noFill/>
            <a:miter lim="800000"/>
            <a:headEnd/>
            <a:tailEnd/>
          </a:ln>
        </p:spPr>
        <p:txBody>
          <a:bodyPr>
            <a:spAutoFit/>
          </a:bodyPr>
          <a:lstStyle/>
          <a:p>
            <a:pPr marL="58738" lvl="4" indent="-58738" algn="ctr">
              <a:tabLst>
                <a:tab pos="914400" algn="l"/>
              </a:tabLst>
            </a:pPr>
            <a:r>
              <a:rPr lang="en-US" sz="4000" b="1" dirty="0">
                <a:cs typeface="Arial" charset="0"/>
              </a:rPr>
              <a:t>“. . . the Ladies were</a:t>
            </a:r>
          </a:p>
          <a:p>
            <a:pPr marL="58738" lvl="4" indent="-58738" algn="ctr">
              <a:tabLst>
                <a:tab pos="914400" algn="l"/>
              </a:tabLst>
            </a:pPr>
            <a:r>
              <a:rPr lang="en-US" sz="4000" b="1" dirty="0">
                <a:cs typeface="Arial" charset="0"/>
              </a:rPr>
              <a:t>resolutely anti-diet. . . .”</a:t>
            </a:r>
          </a:p>
          <a:p>
            <a:pPr marL="58738" lvl="4" indent="-58738" algn="ctr">
              <a:tabLst>
                <a:tab pos="914400" algn="l"/>
              </a:tabLst>
            </a:pPr>
            <a:endParaRPr lang="en-US" sz="1600" b="1" dirty="0">
              <a:cs typeface="Arial" charset="0"/>
            </a:endParaRPr>
          </a:p>
          <a:p>
            <a:pPr marL="58738" lvl="4" indent="-58738" algn="ctr">
              <a:tabLst>
                <a:tab pos="914400" algn="l"/>
              </a:tabLst>
            </a:pPr>
            <a:endParaRPr lang="en-US" sz="1100" b="1" dirty="0">
              <a:cs typeface="Arial" charset="0"/>
            </a:endParaRPr>
          </a:p>
          <a:p>
            <a:pPr marL="58738" lvl="4" indent="-58738" algn="ctr">
              <a:tabLst>
                <a:tab pos="914400" algn="l"/>
              </a:tabLst>
            </a:pPr>
            <a:r>
              <a:rPr lang="en-US" sz="2800" b="1" dirty="0">
                <a:cs typeface="Arial" charset="0"/>
              </a:rPr>
              <a:t>“In their world, one did not have to worry about following the latest diet.”</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5"/>
          <p:cNvSpPr>
            <a:spLocks noChangeArrowheads="1"/>
          </p:cNvSpPr>
          <p:nvPr/>
        </p:nvSpPr>
        <p:spPr bwMode="auto">
          <a:xfrm>
            <a:off x="1219200" y="6330950"/>
            <a:ext cx="6705600" cy="276225"/>
          </a:xfrm>
          <a:prstGeom prst="rect">
            <a:avLst/>
          </a:prstGeom>
          <a:noFill/>
          <a:ln w="9525">
            <a:noFill/>
            <a:miter lim="800000"/>
            <a:headEnd/>
            <a:tailEnd/>
          </a:ln>
        </p:spPr>
        <p:txBody>
          <a:bodyPr>
            <a:spAutoFit/>
          </a:bodyPr>
          <a:lstStyle/>
          <a:p>
            <a:pPr algn="ctr"/>
            <a:r>
              <a:rPr lang="en-US" sz="1200" i="1" dirty="0">
                <a:cs typeface="Arial" charset="0"/>
              </a:rPr>
              <a:t>Sunday Roast: The Complete Guide To Cooking And Carving, </a:t>
            </a:r>
            <a:r>
              <a:rPr lang="en-US" sz="1200" dirty="0">
                <a:latin typeface="Calibri" pitchFamily="34" charset="0"/>
              </a:rPr>
              <a:t>Kyle Books</a:t>
            </a:r>
            <a:r>
              <a:rPr lang="en-US" sz="1200" dirty="0">
                <a:cs typeface="Arial" charset="0"/>
              </a:rPr>
              <a:t>, 2007</a:t>
            </a:r>
          </a:p>
        </p:txBody>
      </p:sp>
      <p:pic>
        <p:nvPicPr>
          <p:cNvPr id="210947" name="Picture 2"/>
          <p:cNvPicPr>
            <a:picLocks noChangeAspect="1" noChangeArrowheads="1"/>
          </p:cNvPicPr>
          <p:nvPr/>
        </p:nvPicPr>
        <p:blipFill>
          <a:blip r:embed="rId2" cstate="print"/>
          <a:srcRect/>
          <a:stretch>
            <a:fillRect/>
          </a:stretch>
        </p:blipFill>
        <p:spPr bwMode="auto">
          <a:xfrm>
            <a:off x="2047875" y="242888"/>
            <a:ext cx="5046663" cy="594360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905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48519"/>
            <a:ext cx="7315200" cy="349326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Writing about the death of </a:t>
            </a:r>
            <a:r>
              <a:rPr lang="en-US" sz="2400" b="1" dirty="0">
                <a:latin typeface="Arial" pitchFamily="34" charset="0"/>
                <a:cs typeface="Arial" pitchFamily="34" charset="0"/>
              </a:rPr>
              <a:t>Robert Atkins</a:t>
            </a:r>
            <a:r>
              <a:rPr lang="en-US" sz="2400" dirty="0">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“the diet guru”</a:t>
            </a:r>
          </a:p>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Clarissa wrote . . .</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6" algn="ctr">
              <a:tabLst>
                <a:tab pos="0" algn="l"/>
              </a:tabLst>
              <a:defRPr/>
            </a:pPr>
            <a:r>
              <a:rPr lang="en-US" sz="3200" b="1" dirty="0">
                <a:solidFill>
                  <a:prstClr val="black"/>
                </a:solidFill>
                <a:latin typeface="Arial" pitchFamily="34" charset="0"/>
                <a:cs typeface="Arial" pitchFamily="34" charset="0"/>
              </a:rPr>
              <a:t>“The legacy of today’s ultra-thin </a:t>
            </a:r>
          </a:p>
          <a:p>
            <a:pPr marL="0" lvl="6" algn="ctr">
              <a:tabLst>
                <a:tab pos="0" algn="l"/>
              </a:tabLst>
              <a:defRPr/>
            </a:pPr>
            <a:r>
              <a:rPr lang="en-US" sz="3200" b="1" dirty="0">
                <a:solidFill>
                  <a:prstClr val="black"/>
                </a:solidFill>
                <a:latin typeface="Arial" pitchFamily="34" charset="0"/>
                <a:cs typeface="Arial" pitchFamily="34" charset="0"/>
              </a:rPr>
              <a:t>‘heron chic’ models</a:t>
            </a:r>
          </a:p>
          <a:p>
            <a:pPr marL="0" lvl="6" algn="ctr">
              <a:tabLst>
                <a:tab pos="0" algn="l"/>
              </a:tabLst>
              <a:defRPr/>
            </a:pPr>
            <a:r>
              <a:rPr lang="en-US" sz="3200" b="1" dirty="0">
                <a:solidFill>
                  <a:prstClr val="black"/>
                </a:solidFill>
                <a:latin typeface="Arial" pitchFamily="34" charset="0"/>
                <a:cs typeface="Arial" pitchFamily="34" charset="0"/>
              </a:rPr>
              <a:t>— and of celebrity diet gurus —</a:t>
            </a:r>
          </a:p>
          <a:p>
            <a:pPr marL="0" lvl="6" algn="ctr">
              <a:tabLst>
                <a:tab pos="0" algn="l"/>
              </a:tabLst>
              <a:defRPr/>
            </a:pPr>
            <a:r>
              <a:rPr lang="en-US" sz="3200" b="1" dirty="0">
                <a:solidFill>
                  <a:prstClr val="black"/>
                </a:solidFill>
                <a:latin typeface="Arial" pitchFamily="34" charset="0"/>
                <a:cs typeface="Arial" pitchFamily="34" charset="0"/>
              </a:rPr>
              <a:t>is anorexia . . .”</a:t>
            </a:r>
          </a:p>
          <a:p>
            <a:pPr marL="1139825" lvl="6" indent="-225425">
              <a:buFont typeface="Arial" pitchFamily="34" charset="0"/>
              <a:buChar char="•"/>
              <a:tabLst>
                <a:tab pos="682625" algn="l"/>
              </a:tabLst>
              <a:defRPr/>
            </a:pPr>
            <a:endParaRPr lang="en-US" sz="300" b="1" dirty="0">
              <a:solidFill>
                <a:prstClr val="black"/>
              </a:solidFill>
              <a:latin typeface="Arial" pitchFamily="34" charset="0"/>
              <a:cs typeface="Arial" pitchFamily="34" charset="0"/>
            </a:endParaRPr>
          </a:p>
        </p:txBody>
      </p:sp>
      <p:sp>
        <p:nvSpPr>
          <p:cNvPr id="429060" name="Rectangle 5"/>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905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48519"/>
            <a:ext cx="7315200" cy="497059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Writing about the death of </a:t>
            </a:r>
            <a:r>
              <a:rPr lang="en-US" sz="2400" b="1" dirty="0">
                <a:latin typeface="Arial" pitchFamily="34" charset="0"/>
                <a:cs typeface="Arial" pitchFamily="34" charset="0"/>
              </a:rPr>
              <a:t>Robert Atkins</a:t>
            </a:r>
            <a:r>
              <a:rPr lang="en-US" sz="2400" dirty="0">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“the diet guru”</a:t>
            </a:r>
          </a:p>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Clarissa wrote . . .</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6" algn="ctr">
              <a:tabLst>
                <a:tab pos="0" algn="l"/>
              </a:tabLst>
              <a:defRPr/>
            </a:pPr>
            <a:r>
              <a:rPr lang="en-US" sz="3200" b="1" dirty="0">
                <a:solidFill>
                  <a:prstClr val="black"/>
                </a:solidFill>
                <a:latin typeface="Arial" pitchFamily="34" charset="0"/>
                <a:cs typeface="Arial" pitchFamily="34" charset="0"/>
              </a:rPr>
              <a:t>“The legacy of today’s ultra-thin </a:t>
            </a:r>
          </a:p>
          <a:p>
            <a:pPr marL="0" lvl="6" algn="ctr">
              <a:tabLst>
                <a:tab pos="0" algn="l"/>
              </a:tabLst>
              <a:defRPr/>
            </a:pPr>
            <a:r>
              <a:rPr lang="en-US" sz="3200" b="1" dirty="0">
                <a:solidFill>
                  <a:prstClr val="black"/>
                </a:solidFill>
                <a:latin typeface="Arial" pitchFamily="34" charset="0"/>
                <a:cs typeface="Arial" pitchFamily="34" charset="0"/>
              </a:rPr>
              <a:t>‘heron chic’ models</a:t>
            </a:r>
          </a:p>
          <a:p>
            <a:pPr marL="0" lvl="6" algn="ctr">
              <a:tabLst>
                <a:tab pos="0" algn="l"/>
              </a:tabLst>
              <a:defRPr/>
            </a:pPr>
            <a:r>
              <a:rPr lang="en-US" sz="3200" b="1" dirty="0">
                <a:solidFill>
                  <a:prstClr val="black"/>
                </a:solidFill>
                <a:latin typeface="Arial" pitchFamily="34" charset="0"/>
                <a:cs typeface="Arial" pitchFamily="34" charset="0"/>
              </a:rPr>
              <a:t>— and of celebrity diet gurus —</a:t>
            </a:r>
          </a:p>
          <a:p>
            <a:pPr marL="0" lvl="6" algn="ctr">
              <a:tabLst>
                <a:tab pos="0" algn="l"/>
              </a:tabLst>
              <a:defRPr/>
            </a:pPr>
            <a:r>
              <a:rPr lang="en-US" sz="3200" b="1" dirty="0">
                <a:solidFill>
                  <a:prstClr val="black"/>
                </a:solidFill>
                <a:latin typeface="Arial" pitchFamily="34" charset="0"/>
                <a:cs typeface="Arial" pitchFamily="34" charset="0"/>
              </a:rPr>
              <a:t>is anorexia . . .”</a:t>
            </a:r>
          </a:p>
          <a:p>
            <a:pPr marL="1139825" lvl="6" indent="-225425">
              <a:buFont typeface="Arial" pitchFamily="34" charset="0"/>
              <a:buChar char="•"/>
              <a:tabLst>
                <a:tab pos="682625" algn="l"/>
              </a:tabLst>
              <a:defRPr/>
            </a:pPr>
            <a:endParaRPr lang="en-US" sz="300" b="1" dirty="0">
              <a:solidFill>
                <a:prstClr val="black"/>
              </a:solidFill>
              <a:latin typeface="Arial" pitchFamily="34" charset="0"/>
              <a:cs typeface="Arial" pitchFamily="34" charset="0"/>
            </a:endParaRPr>
          </a:p>
          <a:p>
            <a:pPr marL="682625" lvl="6" indent="-219075">
              <a:buFont typeface="Arial" pitchFamily="34" charset="0"/>
              <a:buChar char="•"/>
              <a:tabLst>
                <a:tab pos="463550" algn="l"/>
              </a:tabLst>
              <a:defRPr/>
            </a:pPr>
            <a:r>
              <a:rPr lang="en-US" sz="2000" b="1" dirty="0">
                <a:solidFill>
                  <a:prstClr val="black"/>
                </a:solidFill>
                <a:latin typeface="Arial" pitchFamily="34" charset="0"/>
                <a:cs typeface="Arial" pitchFamily="34" charset="0"/>
              </a:rPr>
              <a:t>“The popularity . . . of our TV food program</a:t>
            </a:r>
          </a:p>
          <a:p>
            <a:pPr marL="682625" lvl="6" indent="-219075">
              <a:tabLst>
                <a:tab pos="463550" algn="l"/>
              </a:tabLst>
              <a:defRPr/>
            </a:pPr>
            <a:r>
              <a:rPr lang="en-US" sz="2000" b="1" dirty="0">
                <a:solidFill>
                  <a:prstClr val="black"/>
                </a:solidFill>
                <a:latin typeface="Arial" pitchFamily="34" charset="0"/>
                <a:cs typeface="Arial" pitchFamily="34" charset="0"/>
              </a:rPr>
              <a:t>	. . . and our cookery books may point to an era where </a:t>
            </a:r>
            <a:r>
              <a:rPr lang="en-US" sz="2800" b="1" dirty="0">
                <a:solidFill>
                  <a:prstClr val="black"/>
                </a:solidFill>
                <a:latin typeface="Arial" pitchFamily="34" charset="0"/>
                <a:cs typeface="Arial" pitchFamily="34" charset="0"/>
              </a:rPr>
              <a:t>people worry more about inner well-being than their outer image</a:t>
            </a:r>
            <a:r>
              <a:rPr lang="en-US" sz="2400" b="1" dirty="0">
                <a:solidFill>
                  <a:prstClr val="black"/>
                </a:solidFill>
                <a:latin typeface="Arial" pitchFamily="34" charset="0"/>
                <a:cs typeface="Arial" pitchFamily="34" charset="0"/>
              </a:rPr>
              <a:t>. . . .”</a:t>
            </a:r>
          </a:p>
        </p:txBody>
      </p:sp>
      <p:sp>
        <p:nvSpPr>
          <p:cNvPr id="429060" name="Rectangle 5"/>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008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0083" name="Rectangle 4"/>
          <p:cNvSpPr>
            <a:spLocks noChangeArrowheads="1"/>
          </p:cNvSpPr>
          <p:nvPr/>
        </p:nvSpPr>
        <p:spPr bwMode="auto">
          <a:xfrm>
            <a:off x="914400" y="3505200"/>
            <a:ext cx="7315200" cy="1508125"/>
          </a:xfrm>
          <a:prstGeom prst="rect">
            <a:avLst/>
          </a:prstGeom>
          <a:noFill/>
          <a:ln w="9525">
            <a:noFill/>
            <a:miter lim="800000"/>
            <a:headEnd/>
            <a:tailEnd/>
          </a:ln>
        </p:spPr>
        <p:txBody>
          <a:bodyPr>
            <a:spAutoFit/>
          </a:bodyPr>
          <a:lstStyle/>
          <a:p>
            <a:pPr marL="58738" lvl="4" indent="-58738" algn="ctr">
              <a:tabLst>
                <a:tab pos="914400" algn="l"/>
              </a:tabLst>
            </a:pPr>
            <a:r>
              <a:rPr lang="en-US" sz="3600" b="1" dirty="0">
                <a:cs typeface="Arial" charset="0"/>
              </a:rPr>
              <a:t>“It’s the last taboo, isn’t it—fat?”</a:t>
            </a:r>
          </a:p>
          <a:p>
            <a:pPr marL="58738" lvl="4" indent="-58738" algn="ctr">
              <a:tabLst>
                <a:tab pos="914400" algn="l"/>
              </a:tabLst>
            </a:pPr>
            <a:endParaRPr lang="en-US" sz="3600" b="1" dirty="0">
              <a:cs typeface="Arial" charset="0"/>
            </a:endParaRPr>
          </a:p>
          <a:p>
            <a:pPr marL="58738" lvl="4" indent="-58738" algn="ctr">
              <a:tabLst>
                <a:tab pos="914400" algn="l"/>
              </a:tabLst>
            </a:pPr>
            <a:r>
              <a:rPr lang="en-US" sz="2000" dirty="0">
                <a:cs typeface="Arial" charset="0"/>
              </a:rPr>
              <a:t>—Jennifer</a:t>
            </a:r>
          </a:p>
        </p:txBody>
      </p:sp>
      <p:sp>
        <p:nvSpPr>
          <p:cNvPr id="430084" name="Rectangle 5"/>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1106" name="Rectangle 8"/>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
        <p:nvSpPr>
          <p:cNvPr id="4311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1108" name="Rectangle 4"/>
          <p:cNvSpPr>
            <a:spLocks noChangeArrowheads="1"/>
          </p:cNvSpPr>
          <p:nvPr/>
        </p:nvSpPr>
        <p:spPr bwMode="auto">
          <a:xfrm>
            <a:off x="900113" y="2263438"/>
            <a:ext cx="7315200" cy="3754874"/>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“It’s all the fault</a:t>
            </a:r>
          </a:p>
          <a:p>
            <a:pPr marL="58738" lvl="4" indent="-58738" algn="ctr">
              <a:tabLst>
                <a:tab pos="914400" algn="l"/>
              </a:tabLst>
            </a:pPr>
            <a:r>
              <a:rPr lang="en-US" sz="2800" b="1" dirty="0">
                <a:cs typeface="Arial" charset="0"/>
              </a:rPr>
              <a:t>of the Duchess of Windsor. </a:t>
            </a:r>
          </a:p>
          <a:p>
            <a:pPr marL="58738" lvl="4" indent="-58738" algn="ctr">
              <a:tabLst>
                <a:tab pos="914400" algn="l"/>
              </a:tabLst>
            </a:pPr>
            <a:r>
              <a:rPr lang="en-US" sz="2800" b="1" dirty="0">
                <a:cs typeface="Arial" charset="0"/>
              </a:rPr>
              <a:t> </a:t>
            </a:r>
          </a:p>
          <a:p>
            <a:pPr marL="58738" lvl="4" indent="-58738" algn="ctr">
              <a:tabLst>
                <a:tab pos="914400" algn="l"/>
              </a:tabLst>
            </a:pPr>
            <a:r>
              <a:rPr lang="en-US" sz="2800" b="1" dirty="0">
                <a:cs typeface="Arial" charset="0"/>
              </a:rPr>
              <a:t>She came up with that stupid line, </a:t>
            </a:r>
          </a:p>
          <a:p>
            <a:pPr marL="58738" lvl="4" indent="-58738" algn="ctr">
              <a:tabLst>
                <a:tab pos="914400" algn="l"/>
              </a:tabLst>
            </a:pPr>
            <a:r>
              <a:rPr lang="en-US" sz="2800" b="1" dirty="0">
                <a:cs typeface="Arial" charset="0"/>
              </a:rPr>
              <a:t>‘You can never be too rich nor too thin.’</a:t>
            </a:r>
          </a:p>
          <a:p>
            <a:pPr marL="58738" lvl="4" indent="-58738" algn="ctr">
              <a:tabLst>
                <a:tab pos="914400" algn="l"/>
              </a:tabLst>
            </a:pPr>
            <a:endParaRPr lang="en-US" sz="2800" b="1" dirty="0">
              <a:cs typeface="Arial" charset="0"/>
            </a:endParaRPr>
          </a:p>
          <a:p>
            <a:pPr marL="58738" lvl="4" indent="-58738" algn="ctr">
              <a:tabLst>
                <a:tab pos="914400" algn="l"/>
              </a:tabLst>
            </a:pPr>
            <a:r>
              <a:rPr lang="en-US" sz="3200" b="1" dirty="0">
                <a:cs typeface="Arial" charset="0"/>
              </a:rPr>
              <a:t>And America took it to their heart</a:t>
            </a:r>
            <a:r>
              <a:rPr lang="en-US" sz="2800" b="1" dirty="0">
                <a:cs typeface="Arial" charset="0"/>
              </a:rPr>
              <a:t>.”</a:t>
            </a:r>
          </a:p>
          <a:p>
            <a:pPr marL="58738" lvl="4" indent="-58738" algn="ctr">
              <a:tabLst>
                <a:tab pos="914400" algn="l"/>
              </a:tabLst>
            </a:pPr>
            <a:endParaRPr lang="en-US" sz="1100" b="1" dirty="0">
              <a:cs typeface="Arial" charset="0"/>
            </a:endParaRPr>
          </a:p>
          <a:p>
            <a:pPr marL="58738" lvl="4" indent="-58738" algn="ctr">
              <a:tabLst>
                <a:tab pos="914400" algn="l"/>
              </a:tabLst>
            </a:pPr>
            <a:r>
              <a:rPr lang="en-US" sz="2000" dirty="0">
                <a:cs typeface="Arial" charset="0"/>
              </a:rPr>
              <a:t>—Jennifer</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213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432131"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1931988"/>
            <a:ext cx="7315200" cy="3416300"/>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“’Cream, Bacon, Grease,</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and</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Other Shocking Ingredients’:</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The Fat Ladies Rebel”</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31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
        <p:nvSpPr>
          <p:cNvPr id="4331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3156" name="Rectangle 4"/>
          <p:cNvSpPr>
            <a:spLocks noChangeArrowheads="1"/>
          </p:cNvSpPr>
          <p:nvPr/>
        </p:nvSpPr>
        <p:spPr bwMode="auto">
          <a:xfrm>
            <a:off x="914400" y="2998788"/>
            <a:ext cx="7315200" cy="1816100"/>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“One way that the Ladies found </a:t>
            </a:r>
          </a:p>
          <a:p>
            <a:pPr marL="58738" lvl="4" indent="-58738" algn="ctr">
              <a:tabLst>
                <a:tab pos="914400" algn="l"/>
              </a:tabLst>
            </a:pPr>
            <a:r>
              <a:rPr lang="en-US" sz="2800" b="1" dirty="0">
                <a:cs typeface="Arial" charset="0"/>
              </a:rPr>
              <a:t>joy in eating was by being </a:t>
            </a:r>
          </a:p>
          <a:p>
            <a:pPr marL="58738" lvl="4" indent="-58738" algn="ctr">
              <a:tabLst>
                <a:tab pos="914400" algn="l"/>
              </a:tabLst>
            </a:pPr>
            <a:r>
              <a:rPr lang="en-US" sz="2800" b="1" dirty="0">
                <a:cs typeface="Arial" charset="0"/>
              </a:rPr>
              <a:t>proponents of rich and </a:t>
            </a:r>
          </a:p>
          <a:p>
            <a:pPr marL="58738" lvl="4" indent="-58738" algn="ctr">
              <a:tabLst>
                <a:tab pos="914400" algn="l"/>
              </a:tabLst>
            </a:pPr>
            <a:r>
              <a:rPr lang="en-US" sz="2800" b="1" dirty="0">
                <a:cs typeface="Arial" charset="0"/>
              </a:rPr>
              <a:t>high-calorie cooking.”</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417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
        <p:nvSpPr>
          <p:cNvPr id="4341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4180" name="Rectangle 4"/>
          <p:cNvSpPr>
            <a:spLocks noChangeArrowheads="1"/>
          </p:cNvSpPr>
          <p:nvPr/>
        </p:nvSpPr>
        <p:spPr bwMode="auto">
          <a:xfrm>
            <a:off x="914400" y="3032125"/>
            <a:ext cx="7315200" cy="2308324"/>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“It takes more than a stick of butter</a:t>
            </a:r>
          </a:p>
          <a:p>
            <a:pPr marL="58738" lvl="4" indent="-58738" algn="ctr">
              <a:tabLst>
                <a:tab pos="914400" algn="l"/>
              </a:tabLst>
            </a:pPr>
            <a:r>
              <a:rPr lang="en-US" sz="3200" b="1" dirty="0">
                <a:cs typeface="Arial" charset="0"/>
              </a:rPr>
              <a:t>to scare Jennifer Patterson</a:t>
            </a:r>
          </a:p>
          <a:p>
            <a:pPr marL="58738" lvl="4" indent="-58738" algn="ctr">
              <a:tabLst>
                <a:tab pos="914400" algn="l"/>
              </a:tabLst>
            </a:pPr>
            <a:r>
              <a:rPr lang="en-US" sz="3200" b="1" dirty="0">
                <a:cs typeface="Arial" charset="0"/>
              </a:rPr>
              <a:t>and Clarissa Dickson Wright.”</a:t>
            </a:r>
          </a:p>
          <a:p>
            <a:pPr marL="58738" lvl="4" indent="-58738" algn="ctr">
              <a:tabLst>
                <a:tab pos="914400" algn="l"/>
              </a:tabLst>
            </a:pPr>
            <a:endParaRPr lang="en-US" sz="2800" b="1" dirty="0">
              <a:cs typeface="Arial" charset="0"/>
            </a:endParaRPr>
          </a:p>
          <a:p>
            <a:pPr marL="58738" lvl="4" indent="-58738" algn="ctr">
              <a:tabLst>
                <a:tab pos="914400" algn="l"/>
              </a:tabLst>
            </a:pPr>
            <a:r>
              <a:rPr lang="en-US" sz="2000" dirty="0">
                <a:cs typeface="Arial" charset="0"/>
              </a:rPr>
              <a:t>—Tara Mack, </a:t>
            </a:r>
            <a:r>
              <a:rPr lang="en-US" sz="2000" i="1" dirty="0">
                <a:cs typeface="Arial" charset="0"/>
              </a:rPr>
              <a:t>Montreal Gazette</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520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177-178</a:t>
            </a:r>
          </a:p>
        </p:txBody>
      </p:sp>
      <p:sp>
        <p:nvSpPr>
          <p:cNvPr id="4352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62628"/>
            <a:ext cx="7315200" cy="224676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“A reason for the Ladies’ appeal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was that bacon and cream have become ‘shocking’ ingredients in a society obsessed with eating food because it is healthy, even if it is not that tasty.”</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520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177-178</a:t>
            </a:r>
          </a:p>
        </p:txBody>
      </p:sp>
      <p:sp>
        <p:nvSpPr>
          <p:cNvPr id="4352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33600"/>
            <a:ext cx="7315200" cy="409342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“A reason for the Ladies’ appeal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was that bacon and cream have become ‘shocking’ ingredients in a society obsessed with eating food because it is healthy, even if it is not that tasty.”</a:t>
            </a:r>
          </a:p>
          <a:p>
            <a:pPr marL="58738" lvl="4" indent="-58738" algn="ctr" fontAlgn="auto">
              <a:spcBef>
                <a:spcPts val="0"/>
              </a:spcBef>
              <a:spcAft>
                <a:spcPts val="0"/>
              </a:spcAft>
              <a:tabLst>
                <a:tab pos="914400" algn="l"/>
              </a:tabLst>
              <a:defRPr/>
            </a:pPr>
            <a:endParaRPr lang="en-US" sz="16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the Ladies questioned a culture based on eating food merely because it is healthy</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622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362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80783"/>
            <a:ext cx="7315200" cy="41857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Ladies were staunch believers in the </a:t>
            </a:r>
            <a:r>
              <a:rPr lang="en-US" sz="3600" b="1" dirty="0">
                <a:latin typeface="Arial" pitchFamily="34" charset="0"/>
                <a:cs typeface="Arial" pitchFamily="34" charset="0"/>
              </a:rPr>
              <a:t>emotional and psychological benefits</a:t>
            </a:r>
            <a:endParaRPr lang="en-US" sz="28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of high-fat cooking.”</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“The Ladies laugh in the face of the fat-fearing fanatic and are proud to share some decadent gems such as spareribs and whiskey chocolate pie.” </a:t>
            </a:r>
          </a:p>
          <a:p>
            <a:pPr marL="682625" lvl="5" indent="-225425">
              <a:tabLst>
                <a:tab pos="682625" algn="l"/>
              </a:tabLst>
              <a:defRPr/>
            </a:pPr>
            <a:r>
              <a:rPr lang="en-US" sz="2400" dirty="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—back cover of their book </a:t>
            </a:r>
            <a:r>
              <a:rPr lang="en-US" i="1" dirty="0">
                <a:solidFill>
                  <a:prstClr val="black"/>
                </a:solidFill>
                <a:latin typeface="Arial" pitchFamily="34" charset="0"/>
                <a:cs typeface="Arial" pitchFamily="34" charset="0"/>
              </a:rPr>
              <a:t>The Two Fat Ladies Ride Again</a:t>
            </a:r>
            <a:endParaRPr lang="en-US" sz="2400" i="1" dirty="0">
              <a:solidFill>
                <a:prstClr val="black"/>
              </a:solidFill>
              <a:latin typeface="Arial" pitchFamily="34" charset="0"/>
              <a:cs typeface="Arial"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970" name="Rectangle 5"/>
          <p:cNvSpPr>
            <a:spLocks noChangeArrowheads="1"/>
          </p:cNvSpPr>
          <p:nvPr/>
        </p:nvSpPr>
        <p:spPr bwMode="auto">
          <a:xfrm>
            <a:off x="1622425" y="6330950"/>
            <a:ext cx="5845175" cy="274638"/>
          </a:xfrm>
          <a:prstGeom prst="rect">
            <a:avLst/>
          </a:prstGeom>
          <a:noFill/>
          <a:ln w="9525">
            <a:noFill/>
            <a:miter lim="800000"/>
            <a:headEnd/>
            <a:tailEnd/>
          </a:ln>
        </p:spPr>
        <p:txBody>
          <a:bodyPr>
            <a:spAutoFit/>
          </a:bodyPr>
          <a:lstStyle/>
          <a:p>
            <a:pPr algn="ctr"/>
            <a:r>
              <a:rPr lang="en-US" sz="1200" i="1" dirty="0">
                <a:latin typeface="Arial" panose="020B0604020202020204" pitchFamily="34" charset="0"/>
                <a:cs typeface="Arial" panose="020B0604020202020204" pitchFamily="34" charset="0"/>
              </a:rPr>
              <a:t>The Game Cookbook, </a:t>
            </a:r>
            <a:r>
              <a:rPr lang="en-US" sz="1200" dirty="0">
                <a:latin typeface="Arial" panose="020B0604020202020204" pitchFamily="34" charset="0"/>
                <a:cs typeface="Arial" panose="020B0604020202020204" pitchFamily="34" charset="0"/>
              </a:rPr>
              <a:t>Kyle Cathie, 2004</a:t>
            </a:r>
          </a:p>
        </p:txBody>
      </p:sp>
      <p:pic>
        <p:nvPicPr>
          <p:cNvPr id="211971" name="Picture 4"/>
          <p:cNvPicPr>
            <a:picLocks noChangeAspect="1" noChangeArrowheads="1"/>
          </p:cNvPicPr>
          <p:nvPr/>
        </p:nvPicPr>
        <p:blipFill>
          <a:blip r:embed="rId2" cstate="print"/>
          <a:srcRect/>
          <a:stretch>
            <a:fillRect/>
          </a:stretch>
        </p:blipFill>
        <p:spPr bwMode="auto">
          <a:xfrm>
            <a:off x="2286000" y="687388"/>
            <a:ext cx="4524375" cy="5484812"/>
          </a:xfrm>
          <a:prstGeom prst="rect">
            <a:avLst/>
          </a:prstGeom>
          <a:noFill/>
          <a:ln w="9525">
            <a:noFill/>
            <a:miter lim="800000"/>
            <a:headEnd/>
            <a:tailEnd/>
          </a:ln>
        </p:spPr>
      </p:pic>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622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362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80783"/>
            <a:ext cx="7315200" cy="41857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Ladies were staunch believers in the </a:t>
            </a:r>
            <a:r>
              <a:rPr lang="en-US" sz="3600" b="1" dirty="0">
                <a:solidFill>
                  <a:srgbClr val="000000"/>
                </a:solidFill>
                <a:latin typeface="Arial" pitchFamily="34" charset="0"/>
                <a:cs typeface="Arial" pitchFamily="34" charset="0"/>
              </a:rPr>
              <a:t>emotional and psychological benefits</a:t>
            </a:r>
            <a:endParaRPr lang="en-US" sz="28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of high-fat cooking.”</a:t>
            </a:r>
          </a:p>
          <a:p>
            <a:pPr marL="58738" lvl="4" indent="-58738" algn="ctr" fontAlgn="auto">
              <a:spcBef>
                <a:spcPts val="0"/>
              </a:spcBef>
              <a:spcAft>
                <a:spcPts val="0"/>
              </a:spcAft>
              <a:tabLst>
                <a:tab pos="914400" algn="l"/>
              </a:tabLst>
              <a:defRPr/>
            </a:pPr>
            <a:endParaRPr lang="en-US" dirty="0">
              <a:solidFill>
                <a:srgbClr val="E6B9B8"/>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“The Ladies laugh in the face of the fat-fearing fanatic and are proud to share some decadent gems such as spareribs and whiskey chocolate pie.” </a:t>
            </a:r>
          </a:p>
          <a:p>
            <a:pPr marL="682625" lvl="5" indent="-225425">
              <a:tabLst>
                <a:tab pos="682625" algn="l"/>
              </a:tabLst>
              <a:defRPr/>
            </a:pPr>
            <a:r>
              <a:rPr lang="en-US" sz="2400" dirty="0">
                <a:solidFill>
                  <a:srgbClr val="E6B9B8"/>
                </a:solidFill>
                <a:latin typeface="Arial" pitchFamily="34" charset="0"/>
                <a:cs typeface="Arial" pitchFamily="34" charset="0"/>
              </a:rPr>
              <a:t>	</a:t>
            </a:r>
            <a:r>
              <a:rPr lang="en-US" dirty="0">
                <a:solidFill>
                  <a:srgbClr val="E6B9B8"/>
                </a:solidFill>
                <a:latin typeface="Arial" pitchFamily="34" charset="0"/>
                <a:cs typeface="Arial" pitchFamily="34" charset="0"/>
              </a:rPr>
              <a:t>—back cover of their book </a:t>
            </a:r>
            <a:r>
              <a:rPr lang="en-US" i="1" dirty="0">
                <a:solidFill>
                  <a:srgbClr val="E6B9B8"/>
                </a:solidFill>
                <a:latin typeface="Arial" pitchFamily="34" charset="0"/>
                <a:cs typeface="Arial" pitchFamily="34" charset="0"/>
              </a:rPr>
              <a:t>The Two Fat Ladies Ride Again</a:t>
            </a:r>
            <a:endParaRPr lang="en-US" sz="2400" i="1" dirty="0">
              <a:solidFill>
                <a:srgbClr val="E6B9B8"/>
              </a:solidFill>
              <a:latin typeface="Arial" pitchFamily="34" charset="0"/>
              <a:cs typeface="Arial" pitchFamily="34" charset="0"/>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827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382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8276" name="Rectangle 4"/>
          <p:cNvSpPr>
            <a:spLocks noChangeArrowheads="1"/>
          </p:cNvSpPr>
          <p:nvPr/>
        </p:nvSpPr>
        <p:spPr bwMode="auto">
          <a:xfrm>
            <a:off x="914400" y="3035300"/>
            <a:ext cx="7315200" cy="1384300"/>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“Repeatedly, the Ladies emphasized the importance of taking pleasure in </a:t>
            </a:r>
          </a:p>
          <a:p>
            <a:pPr marL="58738" lvl="4" indent="-58738" algn="ctr">
              <a:tabLst>
                <a:tab pos="914400" algn="l"/>
              </a:tabLst>
            </a:pPr>
            <a:r>
              <a:rPr lang="en-US" sz="2800" b="1">
                <a:cs typeface="Arial" charset="0"/>
              </a:rPr>
              <a:t>high-calorie recipes and foods.”</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929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392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9300" name="Rectangle 4"/>
          <p:cNvSpPr>
            <a:spLocks noChangeArrowheads="1"/>
          </p:cNvSpPr>
          <p:nvPr/>
        </p:nvSpPr>
        <p:spPr bwMode="auto">
          <a:xfrm>
            <a:off x="914400" y="1430953"/>
            <a:ext cx="7315200" cy="4893647"/>
          </a:xfrm>
          <a:prstGeom prst="rect">
            <a:avLst/>
          </a:prstGeom>
          <a:noFill/>
          <a:ln w="9525">
            <a:noFill/>
            <a:miter lim="800000"/>
            <a:headEnd/>
            <a:tailEnd/>
          </a:ln>
        </p:spPr>
        <p:txBody>
          <a:bodyPr>
            <a:spAutoFit/>
          </a:bodyPr>
          <a:lstStyle/>
          <a:p>
            <a:pPr marL="58738" lvl="4" indent="-58738" algn="ctr">
              <a:lnSpc>
                <a:spcPct val="150000"/>
              </a:lnSpc>
              <a:tabLst>
                <a:tab pos="914400" algn="l"/>
              </a:tabLst>
            </a:pPr>
            <a:r>
              <a:rPr lang="en-US" sz="2800" b="1" dirty="0">
                <a:cs typeface="Arial" charset="0"/>
              </a:rPr>
              <a:t>“Patterson was resolutely </a:t>
            </a:r>
          </a:p>
          <a:p>
            <a:pPr marL="58738" lvl="4" indent="-58738" algn="ctr">
              <a:lnSpc>
                <a:spcPct val="150000"/>
              </a:lnSpc>
              <a:tabLst>
                <a:tab pos="914400" algn="l"/>
              </a:tabLst>
            </a:pPr>
            <a:r>
              <a:rPr lang="en-US" sz="4000" b="1" dirty="0">
                <a:cs typeface="Arial" charset="0"/>
              </a:rPr>
              <a:t>against healthy desserts</a:t>
            </a:r>
            <a:r>
              <a:rPr lang="en-US" sz="2800" b="1" dirty="0">
                <a:cs typeface="Arial" charset="0"/>
              </a:rPr>
              <a:t>: </a:t>
            </a:r>
          </a:p>
          <a:p>
            <a:pPr marL="58738" lvl="4" indent="-58738" algn="ctr">
              <a:lnSpc>
                <a:spcPct val="150000"/>
              </a:lnSpc>
              <a:tabLst>
                <a:tab pos="914400" algn="l"/>
              </a:tabLst>
            </a:pPr>
            <a:r>
              <a:rPr lang="en-US" sz="2800" b="1" dirty="0">
                <a:cs typeface="Arial" charset="0"/>
              </a:rPr>
              <a:t>“I like my puddings </a:t>
            </a:r>
          </a:p>
          <a:p>
            <a:pPr marL="58738" lvl="4" indent="-58738" algn="ctr">
              <a:tabLst>
                <a:tab pos="914400" algn="l"/>
              </a:tabLst>
            </a:pPr>
            <a:r>
              <a:rPr lang="en-US" sz="2800" b="1" dirty="0">
                <a:cs typeface="Arial" charset="0"/>
              </a:rPr>
              <a:t>[</a:t>
            </a:r>
            <a:r>
              <a:rPr lang="en-US" sz="2800" b="1" i="1" dirty="0">
                <a:cs typeface="Arial" charset="0"/>
              </a:rPr>
              <a:t>i.e.</a:t>
            </a:r>
            <a:r>
              <a:rPr lang="en-US" sz="2800" b="1" dirty="0">
                <a:cs typeface="Arial" charset="0"/>
              </a:rPr>
              <a:t>, desserts] </a:t>
            </a:r>
          </a:p>
          <a:p>
            <a:pPr marL="58738" lvl="4" indent="-58738" algn="ctr">
              <a:tabLst>
                <a:tab pos="914400" algn="l"/>
              </a:tabLst>
            </a:pPr>
            <a:r>
              <a:rPr lang="en-US" sz="2800" b="1" dirty="0">
                <a:cs typeface="Arial" charset="0"/>
              </a:rPr>
              <a:t>to be lavish.  </a:t>
            </a:r>
          </a:p>
          <a:p>
            <a:pPr marL="58738" lvl="4" indent="-58738" algn="ctr">
              <a:tabLst>
                <a:tab pos="914400" algn="l"/>
              </a:tabLst>
            </a:pPr>
            <a:r>
              <a:rPr lang="en-US" sz="2800" b="1" dirty="0">
                <a:cs typeface="Arial" charset="0"/>
              </a:rPr>
              <a:t>Not for me the insipidity of a fruit salad made with tasteless ‘nuked’ tropical fruit, or some healthy concoction based on yogurt.”</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0322" name="Rectangle 8"/>
          <p:cNvSpPr>
            <a:spLocks noChangeArrowheads="1"/>
          </p:cNvSpPr>
          <p:nvPr/>
        </p:nvSpPr>
        <p:spPr bwMode="auto">
          <a:xfrm>
            <a:off x="2027238" y="655320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403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05000"/>
            <a:ext cx="7315200" cy="480131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“Both the Ladies were pro-cream, bacon, an other high-fat ingredients.”</a:t>
            </a:r>
          </a:p>
          <a:p>
            <a:pPr marL="58738" lvl="4" indent="-58738" algn="ctr" fontAlgn="auto">
              <a:spcBef>
                <a:spcPts val="0"/>
              </a:spcBef>
              <a:spcAft>
                <a:spcPts val="0"/>
              </a:spcAft>
              <a:tabLst>
                <a:tab pos="914400"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“Forget all that health and hygiene nonsense.  Real cream is far better than tasteless pasteurized rubbish you get in supermarkets.  The antidote to stress is serotonin, and dairy fats stimulate natural serotonin production. . . . Half a pint of double cream will do you more good than a Prozac tablet.” </a:t>
            </a:r>
          </a:p>
          <a:p>
            <a:pPr marL="682625" lvl="5" indent="-225425">
              <a:tabLst>
                <a:tab pos="682625" algn="l"/>
              </a:tabLst>
              <a:defRPr/>
            </a:pPr>
            <a:r>
              <a:rPr lang="en-US" sz="2400" dirty="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a:t>
            </a:r>
            <a:r>
              <a:rPr lang="en-US" dirty="0" err="1">
                <a:solidFill>
                  <a:prstClr val="black"/>
                </a:solidFill>
                <a:latin typeface="Arial" pitchFamily="34" charset="0"/>
                <a:cs typeface="Arial" pitchFamily="34" charset="0"/>
              </a:rPr>
              <a:t>qtd</a:t>
            </a:r>
            <a:r>
              <a:rPr lang="en-US" dirty="0">
                <a:solidFill>
                  <a:prstClr val="black"/>
                </a:solidFill>
                <a:latin typeface="Arial" pitchFamily="34" charset="0"/>
                <a:cs typeface="Arial" pitchFamily="34" charset="0"/>
              </a:rPr>
              <a:t>. in Jeremy Lee, </a:t>
            </a:r>
            <a:r>
              <a:rPr lang="en-US" i="1" dirty="0">
                <a:solidFill>
                  <a:prstClr val="black"/>
                </a:solidFill>
                <a:latin typeface="Arial" pitchFamily="34" charset="0"/>
                <a:cs typeface="Arial" pitchFamily="34" charset="0"/>
              </a:rPr>
              <a:t>Guardian</a:t>
            </a:r>
            <a:endParaRPr lang="en-US" sz="2400" i="1" dirty="0">
              <a:solidFill>
                <a:prstClr val="black"/>
              </a:solidFill>
              <a:latin typeface="Arial" pitchFamily="34" charset="0"/>
              <a:cs typeface="Arial" pitchFamily="34"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032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403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80486"/>
            <a:ext cx="7315200" cy="420115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“Both the Ladies were pro-cream, bacon, an other high-fat ingredients.”</a:t>
            </a:r>
          </a:p>
          <a:p>
            <a:pPr marL="58738" lvl="4" indent="-58738" algn="ctr" fontAlgn="auto">
              <a:spcBef>
                <a:spcPts val="0"/>
              </a:spcBef>
              <a:spcAft>
                <a:spcPts val="0"/>
              </a:spcAft>
              <a:tabLst>
                <a:tab pos="914400" algn="l"/>
              </a:tabLst>
              <a:defRPr/>
            </a:pPr>
            <a:endParaRPr lang="en-US" sz="1100" dirty="0">
              <a:solidFill>
                <a:srgbClr val="E6B9B8"/>
              </a:solidFill>
              <a:latin typeface="Arial" pitchFamily="34" charset="0"/>
              <a:cs typeface="Arial" pitchFamily="34" charset="0"/>
            </a:endParaRPr>
          </a:p>
          <a:p>
            <a:pPr marL="682625" lvl="5" indent="-225425">
              <a:buFont typeface="Arial" pitchFamily="34" charset="0"/>
              <a:buChar char="•"/>
              <a:tabLst>
                <a:tab pos="682625" algn="l"/>
              </a:tabLst>
              <a:defRPr/>
            </a:pPr>
            <a:r>
              <a:rPr lang="en-US" sz="2000" dirty="0">
                <a:solidFill>
                  <a:srgbClr val="E6B9B8"/>
                </a:solidFill>
                <a:latin typeface="Arial" pitchFamily="34" charset="0"/>
                <a:cs typeface="Arial" pitchFamily="34" charset="0"/>
              </a:rPr>
              <a:t>“Forget all that health and hygiene nonsense.  Real cream is far better than tasteless pasteurized rubbish you get in supermarkets.  The antidote to stress is serotonin, and dairy fats stimulate natural serotonin production. . . . </a:t>
            </a:r>
            <a:r>
              <a:rPr lang="en-US" sz="3200" b="1" dirty="0">
                <a:solidFill>
                  <a:prstClr val="black"/>
                </a:solidFill>
                <a:latin typeface="Arial" pitchFamily="34" charset="0"/>
                <a:cs typeface="Arial" pitchFamily="34" charset="0"/>
              </a:rPr>
              <a:t>Half a pint of double cream will do you more good than a Prozac tablet</a:t>
            </a:r>
            <a:r>
              <a:rPr lang="en-US" sz="2400" dirty="0">
                <a:solidFill>
                  <a:srgbClr val="E6B9B8"/>
                </a:solidFill>
                <a:latin typeface="Arial" pitchFamily="34" charset="0"/>
                <a:cs typeface="Arial" pitchFamily="34" charset="0"/>
              </a:rPr>
              <a:t>.”</a:t>
            </a:r>
            <a:r>
              <a:rPr lang="en-US" sz="2400" dirty="0">
                <a:solidFill>
                  <a:prstClr val="black"/>
                </a:solidFill>
                <a:latin typeface="Arial" pitchFamily="34" charset="0"/>
                <a:cs typeface="Arial" pitchFamily="34" charset="0"/>
              </a:rPr>
              <a:t> </a:t>
            </a:r>
          </a:p>
          <a:p>
            <a:pPr marL="682625" lvl="5" indent="-225425">
              <a:tabLst>
                <a:tab pos="682625" algn="l"/>
              </a:tabLst>
              <a:defRPr/>
            </a:pPr>
            <a:r>
              <a:rPr lang="en-US" sz="2400" dirty="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a:t>
            </a:r>
            <a:r>
              <a:rPr lang="en-US" dirty="0" err="1">
                <a:solidFill>
                  <a:prstClr val="black"/>
                </a:solidFill>
                <a:latin typeface="Arial" pitchFamily="34" charset="0"/>
                <a:cs typeface="Arial" pitchFamily="34" charset="0"/>
              </a:rPr>
              <a:t>qtd</a:t>
            </a:r>
            <a:r>
              <a:rPr lang="en-US" dirty="0">
                <a:solidFill>
                  <a:prstClr val="black"/>
                </a:solidFill>
                <a:latin typeface="Arial" pitchFamily="34" charset="0"/>
                <a:cs typeface="Arial" pitchFamily="34" charset="0"/>
              </a:rPr>
              <a:t>. in Jeremy Lee, </a:t>
            </a:r>
            <a:r>
              <a:rPr lang="en-US" i="1" dirty="0">
                <a:solidFill>
                  <a:prstClr val="black"/>
                </a:solidFill>
                <a:latin typeface="Arial" pitchFamily="34" charset="0"/>
                <a:cs typeface="Arial" pitchFamily="34" charset="0"/>
              </a:rPr>
              <a:t>Guardian</a:t>
            </a:r>
            <a:endParaRPr lang="en-US" sz="2400" i="1" dirty="0">
              <a:solidFill>
                <a:prstClr val="black"/>
              </a:solidFill>
              <a:latin typeface="Arial" pitchFamily="34" charset="0"/>
              <a:cs typeface="Arial"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134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13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38554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“Both the Ladies were pro-cream, bacon, an other high-fat ingredients.”</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“The women demonstrated that such cooking should not be abolished, despite what medical doctors argue, because it is one of life’s great pleasures.”</a:t>
            </a:r>
            <a:endParaRPr lang="en-US" sz="2800" b="1" i="1" dirty="0">
              <a:solidFill>
                <a:prstClr val="black"/>
              </a:solidFill>
              <a:latin typeface="Arial" pitchFamily="34" charset="0"/>
              <a:cs typeface="Arial"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134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13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50865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“Both the Ladies were pro-cream, bacon, an other high-fat ingredients.”</a:t>
            </a:r>
          </a:p>
          <a:p>
            <a:pPr marL="58738" lvl="4" indent="-58738" algn="ctr" fontAlgn="auto">
              <a:spcBef>
                <a:spcPts val="0"/>
              </a:spcBef>
              <a:spcAft>
                <a:spcPts val="0"/>
              </a:spcAft>
              <a:tabLst>
                <a:tab pos="914400" algn="l"/>
              </a:tabLst>
              <a:defRPr/>
            </a:pPr>
            <a:endParaRPr lang="en-US" dirty="0">
              <a:solidFill>
                <a:srgbClr val="E6B9B8"/>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srgbClr val="E6B9B8"/>
                </a:solidFill>
                <a:latin typeface="Arial" pitchFamily="34" charset="0"/>
                <a:cs typeface="Arial" pitchFamily="34" charset="0"/>
              </a:rPr>
              <a:t>“The women demonstrated that such cooking should not be abolished, despite what medical doctors argue, </a:t>
            </a:r>
            <a:r>
              <a:rPr lang="en-US" sz="3200" b="1" dirty="0">
                <a:solidFill>
                  <a:prstClr val="black"/>
                </a:solidFill>
                <a:latin typeface="Arial" pitchFamily="34" charset="0"/>
                <a:cs typeface="Arial" pitchFamily="34" charset="0"/>
              </a:rPr>
              <a:t>because that kind of cooking is one of life’s great pleasures</a:t>
            </a:r>
            <a:r>
              <a:rPr lang="en-US" sz="3200" b="1" dirty="0">
                <a:solidFill>
                  <a:srgbClr val="E6B9B8"/>
                </a:solidFill>
                <a:latin typeface="Arial" pitchFamily="34" charset="0"/>
                <a:cs typeface="Arial" pitchFamily="34" charset="0"/>
              </a:rPr>
              <a:t>.”</a:t>
            </a:r>
            <a:endParaRPr lang="en-US" sz="3200" b="1" i="1" dirty="0">
              <a:solidFill>
                <a:srgbClr val="E6B9B8"/>
              </a:solidFill>
              <a:latin typeface="Arial" pitchFamily="34" charset="0"/>
              <a:cs typeface="Arial" pitchFamily="34"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237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23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87798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 . .The Ladies demonstrated that it was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 mistake to simply eat whatever is new [and fashionable and trendy].”</a:t>
            </a:r>
          </a:p>
          <a:p>
            <a:pPr marL="58738" lvl="4" indent="-58738" algn="ctr" fontAlgn="auto">
              <a:spcBef>
                <a:spcPts val="0"/>
              </a:spcBef>
              <a:spcAft>
                <a:spcPts val="0"/>
              </a:spcAft>
              <a:tabLst>
                <a:tab pos="914400" algn="l"/>
              </a:tabLst>
              <a:defRPr/>
            </a:pPr>
            <a:endParaRPr lang="en-US" dirty="0">
              <a:solidFill>
                <a:srgbClr val="000000"/>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000000"/>
                </a:solidFill>
                <a:latin typeface="Arial" pitchFamily="34" charset="0"/>
                <a:cs typeface="Arial" pitchFamily="34" charset="0"/>
              </a:rPr>
              <a:t>they included many hearty and old-fashioned recipes in their program and books</a:t>
            </a:r>
          </a:p>
          <a:p>
            <a:pPr marL="682625" lvl="5" indent="-225425">
              <a:buFont typeface="Arial" pitchFamily="34" charset="0"/>
              <a:buChar char="•"/>
              <a:tabLst>
                <a:tab pos="682625" algn="l"/>
              </a:tabLst>
              <a:defRPr/>
            </a:pPr>
            <a:endParaRPr lang="en-US" sz="1600" dirty="0">
              <a:solidFill>
                <a:srgbClr val="000000"/>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000000"/>
                </a:solidFill>
                <a:latin typeface="Arial" pitchFamily="34" charset="0"/>
                <a:cs typeface="Arial" pitchFamily="34" charset="0"/>
              </a:rPr>
              <a:t>they showed that some recipes, albeit old-fashioned, still deserve recognition and resurrection</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339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33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81642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 . .The Ladies demonstrated that it was </a:t>
            </a: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 mistake to simply eat whatever is new [and fashionable and trendy].”</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“This was a subversive reworking of the much contemporary culinary writing, which commonly features whatever is in vogue, whether it tastes delicious or not.”</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441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44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72074"/>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 . .The Ladies also include many [recipes] that emphasized meat and game.”</a:t>
            </a:r>
          </a:p>
          <a:p>
            <a:pPr marL="58738" lvl="4" indent="-58738" algn="ctr" fontAlgn="auto">
              <a:spcBef>
                <a:spcPts val="0"/>
              </a:spcBef>
              <a:spcAft>
                <a:spcPts val="0"/>
              </a:spcAft>
              <a:tabLst>
                <a:tab pos="914400" algn="l"/>
              </a:tabLst>
              <a:defRPr/>
            </a:pPr>
            <a:endParaRPr lang="en-US" sz="28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meat and game are foods typically thought of as </a:t>
            </a:r>
            <a:r>
              <a:rPr lang="en-US" sz="3600" b="1" dirty="0">
                <a:solidFill>
                  <a:prstClr val="black"/>
                </a:solidFill>
                <a:latin typeface="Arial" pitchFamily="34" charset="0"/>
                <a:cs typeface="Arial" pitchFamily="34" charset="0"/>
              </a:rPr>
              <a:t>“for men,” </a:t>
            </a:r>
            <a:r>
              <a:rPr lang="en-US" sz="2800" b="1" dirty="0">
                <a:solidFill>
                  <a:prstClr val="black"/>
                </a:solidFill>
                <a:latin typeface="Arial" pitchFamily="34" charset="0"/>
                <a:cs typeface="Arial" pitchFamily="34" charset="0"/>
              </a:rPr>
              <a:t>but the Ladies suggested that they are </a:t>
            </a:r>
            <a:r>
              <a:rPr lang="en-US" sz="3600" b="1" dirty="0">
                <a:solidFill>
                  <a:prstClr val="black"/>
                </a:solidFill>
                <a:latin typeface="Arial" pitchFamily="34" charset="0"/>
                <a:cs typeface="Arial" pitchFamily="34" charset="0"/>
              </a:rPr>
              <a:t>equally for women</a:t>
            </a:r>
            <a:endParaRPr lang="en-US" sz="2800" b="1" dirty="0">
              <a:solidFill>
                <a:prstClr val="black"/>
              </a:solidFill>
              <a:latin typeface="Arial" pitchFamily="34" charset="0"/>
              <a:cs typeface="Arial"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5"/>
          <p:cNvSpPr>
            <a:spLocks noChangeArrowheads="1"/>
          </p:cNvSpPr>
          <p:nvPr/>
        </p:nvSpPr>
        <p:spPr bwMode="auto">
          <a:xfrm>
            <a:off x="1622425" y="6330950"/>
            <a:ext cx="5845175" cy="274638"/>
          </a:xfrm>
          <a:prstGeom prst="rect">
            <a:avLst/>
          </a:prstGeom>
          <a:noFill/>
          <a:ln w="9525">
            <a:noFill/>
            <a:miter lim="800000"/>
            <a:headEnd/>
            <a:tailEnd/>
          </a:ln>
        </p:spPr>
        <p:txBody>
          <a:bodyPr>
            <a:spAutoFit/>
          </a:bodyPr>
          <a:lstStyle/>
          <a:p>
            <a:pPr algn="ctr"/>
            <a:r>
              <a:rPr lang="en-US" sz="1200" i="1" dirty="0" err="1">
                <a:latin typeface="Arial" panose="020B0604020202020204" pitchFamily="34" charset="0"/>
                <a:cs typeface="Arial" panose="020B0604020202020204" pitchFamily="34" charset="0"/>
              </a:rPr>
              <a:t>Hieland</a:t>
            </a:r>
            <a:r>
              <a:rPr lang="en-US" sz="1200" i="1" dirty="0">
                <a:latin typeface="Arial" panose="020B0604020202020204" pitchFamily="34" charset="0"/>
                <a:cs typeface="Arial" panose="020B0604020202020204" pitchFamily="34" charset="0"/>
              </a:rPr>
              <a:t> Foodie: A Scottish Culinary Voyage, </a:t>
            </a:r>
            <a:r>
              <a:rPr lang="en-US" sz="1200" dirty="0">
                <a:latin typeface="Arial" panose="020B0604020202020204" pitchFamily="34" charset="0"/>
                <a:cs typeface="Arial" panose="020B0604020202020204" pitchFamily="34" charset="0"/>
              </a:rPr>
              <a:t>National Museums of Scotland, 1990</a:t>
            </a:r>
          </a:p>
        </p:txBody>
      </p:sp>
      <p:pic>
        <p:nvPicPr>
          <p:cNvPr id="212995" name="Picture 4"/>
          <p:cNvPicPr>
            <a:picLocks noChangeAspect="1" noChangeArrowheads="1"/>
          </p:cNvPicPr>
          <p:nvPr/>
        </p:nvPicPr>
        <p:blipFill>
          <a:blip r:embed="rId2" cstate="print"/>
          <a:srcRect/>
          <a:stretch>
            <a:fillRect/>
          </a:stretch>
        </p:blipFill>
        <p:spPr bwMode="auto">
          <a:xfrm>
            <a:off x="1601788" y="457200"/>
            <a:ext cx="5942012" cy="5942013"/>
          </a:xfrm>
          <a:prstGeom prst="rect">
            <a:avLst/>
          </a:prstGeom>
          <a:noFill/>
          <a:ln w="9525">
            <a:noFill/>
            <a:miter lim="800000"/>
            <a:headEnd/>
            <a:tailEnd/>
          </a:ln>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544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54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69881"/>
            <a:ext cx="7315200" cy="400109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 . .The Ladies also include many [recipes] that emphasized meat and game.”</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“In this fashion, the Ladies called into question how society constructs women’s light and feminine eating as the antithesis of men’s hearty and masculine eating.”</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646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64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28549"/>
            <a:ext cx="7315200" cy="41857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“One way that the Ladies questioned the ideology that a woman’s eating should be light, delicate, and feminine was by being </a:t>
            </a:r>
            <a:r>
              <a:rPr lang="en-US" sz="3600" b="1" dirty="0">
                <a:latin typeface="Arial" pitchFamily="34" charset="0"/>
                <a:cs typeface="Arial" pitchFamily="34" charset="0"/>
              </a:rPr>
              <a:t>staunchly pro-beef</a:t>
            </a:r>
            <a:r>
              <a:rPr lang="en-US" sz="2800" b="1" dirty="0">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despite social pressures for women not to eat such heavy fare.”</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“One of the great mysteries of life is why so many people refuse to eat beef because of the BSE [Mad Cow disease] scare . . .”</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749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74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28549"/>
            <a:ext cx="7315200" cy="369331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“One way that the Ladies questioned the ideology that a woman’s eating should be light, delicate, and feminine was by being staunchly pro-beef, despite social pressures for women not to eat such heavy fare.”</a:t>
            </a:r>
          </a:p>
          <a:p>
            <a:pPr marL="58738" lvl="4" indent="-58738" algn="ctr" fontAlgn="auto">
              <a:spcBef>
                <a:spcPts val="0"/>
              </a:spcBef>
              <a:spcAft>
                <a:spcPts val="0"/>
              </a:spcAft>
              <a:tabLst>
                <a:tab pos="914400" algn="l"/>
              </a:tabLst>
              <a:defRPr/>
            </a:pPr>
            <a:endParaRPr lang="en-US" dirty="0">
              <a:solidFill>
                <a:schemeClr val="accent2">
                  <a:lumMod val="40000"/>
                  <a:lumOff val="60000"/>
                </a:schemeClr>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schemeClr val="accent2">
                    <a:lumMod val="40000"/>
                    <a:lumOff val="60000"/>
                  </a:schemeClr>
                </a:solidFill>
                <a:latin typeface="Arial" pitchFamily="34" charset="0"/>
                <a:cs typeface="Arial" pitchFamily="34" charset="0"/>
              </a:rPr>
              <a:t>“One of the great mysteries of life is why so many people refuse to eat beef because of</a:t>
            </a:r>
          </a:p>
        </p:txBody>
      </p:sp>
      <p:sp>
        <p:nvSpPr>
          <p:cNvPr id="6" name="Rectangle 5"/>
          <p:cNvSpPr/>
          <p:nvPr/>
        </p:nvSpPr>
        <p:spPr>
          <a:xfrm>
            <a:off x="747486" y="5343525"/>
            <a:ext cx="7620000" cy="584775"/>
          </a:xfrm>
          <a:prstGeom prst="rect">
            <a:avLst/>
          </a:prstGeom>
          <a:noFill/>
        </p:spPr>
        <p:txBody>
          <a:bodyPr wrap="square">
            <a:spAutoFit/>
          </a:bodyPr>
          <a:lstStyle/>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the BSE [Mad Cow disease] scare . . .</a:t>
            </a:r>
            <a:r>
              <a:rPr lang="en-US" sz="2800" b="1" dirty="0">
                <a:solidFill>
                  <a:schemeClr val="accent2">
                    <a:lumMod val="40000"/>
                    <a:lumOff val="60000"/>
                  </a:schemeClr>
                </a:solidFill>
                <a:latin typeface="Arial" pitchFamily="34" charset="0"/>
                <a:cs typeface="Arial" pitchFamily="34" charset="0"/>
              </a:rPr>
              <a:t>”</a:t>
            </a:r>
            <a:endParaRPr lang="en-US" sz="2400" b="1" dirty="0">
              <a:solidFill>
                <a:schemeClr val="accent2">
                  <a:lumMod val="40000"/>
                  <a:lumOff val="60000"/>
                </a:schemeClr>
              </a:solidFill>
              <a:latin typeface="Arial" pitchFamily="34" charset="0"/>
              <a:cs typeface="Arial" pitchFamily="34" charset="0"/>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48514" name="Picture 2"/>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9538" name="Rectangle 8"/>
          <p:cNvSpPr>
            <a:spLocks noChangeArrowheads="1"/>
          </p:cNvSpPr>
          <p:nvPr/>
        </p:nvSpPr>
        <p:spPr bwMode="auto">
          <a:xfrm>
            <a:off x="1847850" y="6330950"/>
            <a:ext cx="5440363"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179-180</a:t>
            </a:r>
          </a:p>
        </p:txBody>
      </p:sp>
      <p:sp>
        <p:nvSpPr>
          <p:cNvPr id="4495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6481"/>
            <a:ext cx="7315200" cy="433965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“In the UK, the </a:t>
            </a:r>
            <a:r>
              <a:rPr lang="en-US" sz="2800" b="1" dirty="0" err="1">
                <a:solidFill>
                  <a:srgbClr val="000000"/>
                </a:solidFill>
                <a:latin typeface="Arial" pitchFamily="34" charset="0"/>
                <a:cs typeface="Arial" pitchFamily="34" charset="0"/>
              </a:rPr>
              <a:t>Labour</a:t>
            </a:r>
            <a:r>
              <a:rPr lang="en-US" sz="2800" b="1" dirty="0">
                <a:solidFill>
                  <a:srgbClr val="000000"/>
                </a:solidFill>
                <a:latin typeface="Arial" pitchFamily="34" charset="0"/>
                <a:cs typeface="Arial" pitchFamily="34" charset="0"/>
              </a:rPr>
              <a:t> government banning of beef on the bone in 1998 not only hardened [our] stance against Mr. Blair’s. . .government, but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it also made [us] realize how important </a:t>
            </a:r>
            <a:r>
              <a:rPr lang="en-US" sz="2800" b="1" dirty="0">
                <a:latin typeface="Arial" pitchFamily="34" charset="0"/>
                <a:cs typeface="Arial" pitchFamily="34" charset="0"/>
              </a:rPr>
              <a:t>beef on the bone was. . . .  </a:t>
            </a:r>
          </a:p>
          <a:p>
            <a:pPr marL="58738" lvl="4" indent="-58738" algn="ctr" fontAlgn="auto">
              <a:spcBef>
                <a:spcPts val="0"/>
              </a:spcBef>
              <a:spcAft>
                <a:spcPts val="0"/>
              </a:spcAft>
              <a:tabLst>
                <a:tab pos="914400" algn="l"/>
              </a:tabLst>
              <a:defRPr/>
            </a:pPr>
            <a:r>
              <a:rPr lang="en-US" sz="3600" b="1" dirty="0">
                <a:solidFill>
                  <a:schemeClr val="bg1"/>
                </a:solidFill>
                <a:latin typeface="Arial" pitchFamily="34" charset="0"/>
                <a:cs typeface="Arial" pitchFamily="34" charset="0"/>
              </a:rPr>
              <a:t>Buying beef on the bone is now rather more difficult than buying heroin</a:t>
            </a:r>
            <a:r>
              <a:rPr lang="en-US" sz="3200" b="1" dirty="0">
                <a:solidFill>
                  <a:schemeClr val="bg1"/>
                </a:solidFill>
                <a:latin typeface="Arial" pitchFamily="34" charset="0"/>
                <a:cs typeface="Arial" pitchFamily="34" charset="0"/>
              </a:rPr>
              <a:t>.”</a:t>
            </a:r>
            <a:endParaRPr lang="en-US" sz="2800" b="1" dirty="0">
              <a:solidFill>
                <a:schemeClr val="bg1"/>
              </a:solidFill>
              <a:latin typeface="Arial" pitchFamily="34" charset="0"/>
              <a:cs typeface="Arial" pitchFamily="34"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9538" name="Rectangle 8"/>
          <p:cNvSpPr>
            <a:spLocks noChangeArrowheads="1"/>
          </p:cNvSpPr>
          <p:nvPr/>
        </p:nvSpPr>
        <p:spPr bwMode="auto">
          <a:xfrm>
            <a:off x="1847850" y="6330950"/>
            <a:ext cx="5440363"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179-180</a:t>
            </a:r>
          </a:p>
        </p:txBody>
      </p:sp>
      <p:sp>
        <p:nvSpPr>
          <p:cNvPr id="4495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6481"/>
            <a:ext cx="7315200" cy="433965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“In the UK, the </a:t>
            </a:r>
            <a:r>
              <a:rPr lang="en-US" sz="2800" b="1" dirty="0" err="1">
                <a:solidFill>
                  <a:srgbClr val="E6B9B8"/>
                </a:solidFill>
                <a:latin typeface="Arial" pitchFamily="34" charset="0"/>
                <a:cs typeface="Arial" pitchFamily="34" charset="0"/>
              </a:rPr>
              <a:t>Labour</a:t>
            </a:r>
            <a:r>
              <a:rPr lang="en-US" sz="2800" b="1" dirty="0">
                <a:solidFill>
                  <a:srgbClr val="E6B9B8"/>
                </a:solidFill>
                <a:latin typeface="Arial" pitchFamily="34" charset="0"/>
                <a:cs typeface="Arial" pitchFamily="34" charset="0"/>
              </a:rPr>
              <a:t> government banning of beef on the bone in 1998 not only hardened [our] stance against Mr. Blair’s. . .government, but </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it also made [us] realize how important beef on the bone was. . . .  </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Buying beef on the bone is now rather more difficult than buying heroin</a:t>
            </a:r>
            <a:r>
              <a:rPr lang="en-US" sz="3200" b="1" dirty="0">
                <a:solidFill>
                  <a:srgbClr val="E6B9B8"/>
                </a:solidFill>
                <a:latin typeface="Arial" pitchFamily="34" charset="0"/>
                <a:cs typeface="Arial" pitchFamily="34" charset="0"/>
              </a:rPr>
              <a:t>.”</a:t>
            </a:r>
            <a:endParaRPr lang="en-US" sz="2800" b="1" dirty="0">
              <a:solidFill>
                <a:srgbClr val="E6B9B8"/>
              </a:solidFill>
              <a:latin typeface="Arial" pitchFamily="34" charset="0"/>
              <a:cs typeface="Arial"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158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180</a:t>
            </a:r>
          </a:p>
        </p:txBody>
      </p:sp>
      <p:sp>
        <p:nvSpPr>
          <p:cNvPr id="4515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1588" name="Rectangle 4"/>
          <p:cNvSpPr>
            <a:spLocks noChangeArrowheads="1"/>
          </p:cNvSpPr>
          <p:nvPr/>
        </p:nvSpPr>
        <p:spPr bwMode="auto">
          <a:xfrm>
            <a:off x="914400" y="1987927"/>
            <a:ext cx="7315200" cy="4031873"/>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“This pro-beef attitude rebelled against the notion that women should not eat it because it is unhealthy.”  </a:t>
            </a:r>
          </a:p>
          <a:p>
            <a:pPr marL="58738" lvl="4" indent="-58738" algn="ctr">
              <a:tabLst>
                <a:tab pos="914400" algn="l"/>
              </a:tabLst>
            </a:pPr>
            <a:endParaRPr lang="en-US" sz="1600" b="1" dirty="0">
              <a:cs typeface="Arial" charset="0"/>
            </a:endParaRPr>
          </a:p>
          <a:p>
            <a:pPr marL="58738" lvl="4" indent="-58738" algn="ctr">
              <a:tabLst>
                <a:tab pos="914400" algn="l"/>
              </a:tabLst>
            </a:pPr>
            <a:r>
              <a:rPr lang="en-US" sz="2800" b="1" dirty="0">
                <a:cs typeface="Arial" charset="0"/>
              </a:rPr>
              <a:t>“The Ladies suggested that women should eat meat, game, and other heavy, decadent fare even though the ‘nutrition police’ might frown.”</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26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180</a:t>
            </a:r>
          </a:p>
        </p:txBody>
      </p:sp>
      <p:sp>
        <p:nvSpPr>
          <p:cNvPr id="4526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38213"/>
            <a:ext cx="7315200" cy="538638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Ladies demonstrate that </a:t>
            </a:r>
            <a:r>
              <a:rPr lang="en-US" sz="3200" b="1" dirty="0">
                <a:solidFill>
                  <a:srgbClr val="000000"/>
                </a:solidFill>
                <a:latin typeface="Arial" pitchFamily="34" charset="0"/>
                <a:cs typeface="Arial" pitchFamily="34" charset="0"/>
              </a:rPr>
              <a:t>they could still be ‘ladies’ even though they took pleasure in food.  In addition, they also undermined the cultural stereotype that associates all women with eating habits that are light, refined, and delicate and suggest that the image has little to do with real women</a:t>
            </a:r>
            <a:r>
              <a:rPr lang="en-US" sz="2800" b="1" dirty="0">
                <a:solidFill>
                  <a:srgbClr val="000000"/>
                </a:solidFill>
                <a:latin typeface="Arial" pitchFamily="34" charset="0"/>
                <a:cs typeface="Arial" pitchFamily="34" charset="0"/>
              </a:rPr>
              <a:t>, who struggle to adhere to a cultural stereotype that does more damage than good.”</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3634" name="Rectangle 8"/>
          <p:cNvSpPr>
            <a:spLocks noChangeArrowheads="1"/>
          </p:cNvSpPr>
          <p:nvPr/>
        </p:nvSpPr>
        <p:spPr bwMode="auto">
          <a:xfrm>
            <a:off x="1981200"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536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3636" name="Rectangle 4"/>
          <p:cNvSpPr>
            <a:spLocks noChangeArrowheads="1"/>
          </p:cNvSpPr>
          <p:nvPr/>
        </p:nvSpPr>
        <p:spPr bwMode="auto">
          <a:xfrm>
            <a:off x="914400" y="1699260"/>
            <a:ext cx="7315200" cy="3939540"/>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“If it is taboo for women to eat meat, </a:t>
            </a:r>
          </a:p>
          <a:p>
            <a:pPr marL="58738" lvl="4" indent="-58738" algn="ctr">
              <a:tabLst>
                <a:tab pos="914400" algn="l"/>
              </a:tabLst>
            </a:pPr>
            <a:r>
              <a:rPr lang="en-US" sz="2800" b="1" dirty="0">
                <a:cs typeface="Arial" charset="0"/>
              </a:rPr>
              <a:t>it is equally taboo to be anti-vegetarian, </a:t>
            </a:r>
          </a:p>
          <a:p>
            <a:pPr marL="58738" lvl="4" indent="-58738" algn="ctr">
              <a:tabLst>
                <a:tab pos="914400" algn="l"/>
              </a:tabLst>
            </a:pPr>
            <a:r>
              <a:rPr lang="en-US" sz="2800" b="1" dirty="0">
                <a:cs typeface="Arial" charset="0"/>
              </a:rPr>
              <a:t>when women are supposed to enjoy such </a:t>
            </a:r>
          </a:p>
          <a:p>
            <a:pPr marL="58738" lvl="4" indent="-58738" algn="ctr">
              <a:tabLst>
                <a:tab pos="914400" algn="l"/>
              </a:tabLst>
            </a:pPr>
            <a:r>
              <a:rPr lang="en-US" sz="2800" b="1" dirty="0">
                <a:cs typeface="Arial" charset="0"/>
              </a:rPr>
              <a:t>light dining.”</a:t>
            </a:r>
          </a:p>
          <a:p>
            <a:pPr marL="58738" lvl="4" indent="-58738" algn="ctr">
              <a:tabLst>
                <a:tab pos="914400" algn="l"/>
              </a:tabLst>
            </a:pPr>
            <a:endParaRPr lang="en-US" dirty="0">
              <a:solidFill>
                <a:srgbClr val="000000"/>
              </a:solidFill>
              <a:cs typeface="Arial" charset="0"/>
            </a:endParaRPr>
          </a:p>
          <a:p>
            <a:pPr marL="58738" lvl="4" indent="-58738" algn="ctr">
              <a:tabLst>
                <a:tab pos="914400" algn="l"/>
              </a:tabLst>
            </a:pPr>
            <a:r>
              <a:rPr lang="en-US" sz="2800" b="1" dirty="0">
                <a:cs typeface="Arial" charset="0"/>
              </a:rPr>
              <a:t>“But the Ladies had </a:t>
            </a:r>
          </a:p>
          <a:p>
            <a:pPr marL="58738" lvl="4" indent="-58738" algn="ctr">
              <a:tabLst>
                <a:tab pos="914400" algn="l"/>
              </a:tabLst>
            </a:pPr>
            <a:r>
              <a:rPr lang="en-US" sz="3600" b="1" dirty="0">
                <a:cs typeface="Arial" charset="0"/>
              </a:rPr>
              <a:t>little patience with vegetarians, </a:t>
            </a:r>
          </a:p>
          <a:p>
            <a:pPr marL="58738" lvl="4" indent="-58738" algn="ctr">
              <a:tabLst>
                <a:tab pos="914400" algn="l"/>
              </a:tabLst>
            </a:pPr>
            <a:r>
              <a:rPr lang="en-US" sz="2800" b="1" dirty="0">
                <a:cs typeface="Arial" charset="0"/>
              </a:rPr>
              <a:t>and attitude that the freely express in their books and show.”</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465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546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4660" name="Rectangle 4"/>
          <p:cNvSpPr>
            <a:spLocks noChangeArrowheads="1"/>
          </p:cNvSpPr>
          <p:nvPr/>
        </p:nvSpPr>
        <p:spPr bwMode="auto">
          <a:xfrm>
            <a:off x="914400" y="3062514"/>
            <a:ext cx="7315200" cy="2308324"/>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“It has always fascinated me that </a:t>
            </a:r>
          </a:p>
          <a:p>
            <a:pPr marL="58738" lvl="4" indent="-58738" algn="ctr">
              <a:tabLst>
                <a:tab pos="914400" algn="l"/>
              </a:tabLst>
            </a:pPr>
            <a:r>
              <a:rPr lang="en-US" sz="2800" b="1" dirty="0">
                <a:cs typeface="Arial" charset="0"/>
              </a:rPr>
              <a:t>. . . vegetarians [have] . . . rather strange habits of making vegetable and grain products look like meat. . . .”</a:t>
            </a:r>
          </a:p>
          <a:p>
            <a:pPr marL="58738" lvl="4" indent="-58738" algn="ctr">
              <a:tabLst>
                <a:tab pos="914400" algn="l"/>
              </a:tabLst>
            </a:pPr>
            <a:endParaRPr lang="en-US" sz="1200" b="1" dirty="0">
              <a:cs typeface="Arial" charset="0"/>
            </a:endParaRPr>
          </a:p>
          <a:p>
            <a:pPr marL="58738" lvl="4" indent="-58738" algn="ctr">
              <a:tabLst>
                <a:tab pos="914400" algn="l"/>
              </a:tabLst>
            </a:pPr>
            <a:r>
              <a:rPr lang="en-US" sz="2000" dirty="0">
                <a:cs typeface="Arial" charset="0"/>
              </a:rPr>
              <a:t>–</a:t>
            </a:r>
            <a:r>
              <a:rPr lang="en-US" sz="2000" i="1" dirty="0">
                <a:cs typeface="Arial" charset="0"/>
              </a:rPr>
              <a:t>Obsessions</a:t>
            </a:r>
            <a:r>
              <a:rPr lang="en-US" sz="2000" dirty="0">
                <a:cs typeface="Arial" charset="0"/>
              </a:rPr>
              <a:t> (84)</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5"/>
          <p:cNvSpPr>
            <a:spLocks noChangeArrowheads="1"/>
          </p:cNvSpPr>
          <p:nvPr/>
        </p:nvSpPr>
        <p:spPr bwMode="auto">
          <a:xfrm>
            <a:off x="1204913" y="6330950"/>
            <a:ext cx="6705600" cy="276225"/>
          </a:xfrm>
          <a:prstGeom prst="rect">
            <a:avLst/>
          </a:prstGeom>
          <a:noFill/>
          <a:ln w="9525">
            <a:noFill/>
            <a:miter lim="800000"/>
            <a:headEnd/>
            <a:tailEnd/>
          </a:ln>
        </p:spPr>
        <p:txBody>
          <a:bodyPr>
            <a:spAutoFit/>
          </a:bodyPr>
          <a:lstStyle/>
          <a:p>
            <a:pPr algn="ctr"/>
            <a:r>
              <a:rPr lang="en-US" sz="1200" i="1" dirty="0">
                <a:latin typeface="Arial" panose="020B0604020202020204" pitchFamily="34" charset="0"/>
                <a:cs typeface="Arial" panose="020B0604020202020204" pitchFamily="34" charset="0"/>
              </a:rPr>
              <a:t>The Haggis: A Little History, </a:t>
            </a:r>
            <a:r>
              <a:rPr lang="en-US" sz="1200" dirty="0">
                <a:latin typeface="Arial" panose="020B0604020202020204" pitchFamily="34" charset="0"/>
                <a:cs typeface="Arial" panose="020B0604020202020204" pitchFamily="34" charset="0"/>
              </a:rPr>
              <a:t>Pelican Publishing Company, 1998</a:t>
            </a:r>
          </a:p>
        </p:txBody>
      </p:sp>
      <p:pic>
        <p:nvPicPr>
          <p:cNvPr id="214019" name="Picture 2"/>
          <p:cNvPicPr>
            <a:picLocks noChangeAspect="1" noChangeArrowheads="1"/>
          </p:cNvPicPr>
          <p:nvPr/>
        </p:nvPicPr>
        <p:blipFill>
          <a:blip r:embed="rId2" cstate="print"/>
          <a:srcRect/>
          <a:stretch>
            <a:fillRect/>
          </a:stretch>
        </p:blipFill>
        <p:spPr bwMode="auto">
          <a:xfrm>
            <a:off x="1585913" y="381000"/>
            <a:ext cx="5943600" cy="5943600"/>
          </a:xfrm>
          <a:prstGeom prst="rect">
            <a:avLst/>
          </a:prstGeom>
          <a:noFill/>
          <a:ln w="9525">
            <a:noFill/>
            <a:miter lim="800000"/>
            <a:headEnd/>
            <a:tailEnd/>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46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465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546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4660" name="Rectangle 4"/>
          <p:cNvSpPr>
            <a:spLocks noChangeArrowheads="1"/>
          </p:cNvSpPr>
          <p:nvPr/>
        </p:nvSpPr>
        <p:spPr bwMode="auto">
          <a:xfrm>
            <a:off x="914400" y="2190214"/>
            <a:ext cx="7315200" cy="3600986"/>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“It has always fascinated me that </a:t>
            </a:r>
          </a:p>
          <a:p>
            <a:pPr marL="58738" lvl="4" indent="-58738" algn="ctr">
              <a:tabLst>
                <a:tab pos="914400" algn="l"/>
              </a:tabLst>
            </a:pPr>
            <a:r>
              <a:rPr lang="en-US" sz="2800" b="1" dirty="0">
                <a:cs typeface="Arial" charset="0"/>
              </a:rPr>
              <a:t>. . . vegetarians [have] . . . rather strange habits of making vegetable and grain products look like meat. . . .</a:t>
            </a:r>
          </a:p>
          <a:p>
            <a:pPr marL="58738" lvl="4" indent="-58738" algn="ctr">
              <a:tabLst>
                <a:tab pos="914400" algn="l"/>
              </a:tabLst>
            </a:pPr>
            <a:r>
              <a:rPr lang="en-US" sz="2800" b="1" dirty="0">
                <a:cs typeface="Arial" charset="0"/>
              </a:rPr>
              <a:t>  </a:t>
            </a:r>
          </a:p>
          <a:p>
            <a:pPr marL="58738" lvl="4" indent="-58738" algn="ctr">
              <a:tabLst>
                <a:tab pos="914400" algn="l"/>
              </a:tabLst>
            </a:pPr>
            <a:r>
              <a:rPr lang="en-US" sz="2800" b="1" dirty="0">
                <a:cs typeface="Arial" charset="0"/>
              </a:rPr>
              <a:t>The most horrible of cheap meat products is probably safer.”</a:t>
            </a:r>
          </a:p>
          <a:p>
            <a:pPr marL="58738" lvl="4" indent="-58738" algn="ctr">
              <a:tabLst>
                <a:tab pos="914400" algn="l"/>
              </a:tabLst>
            </a:pPr>
            <a:endParaRPr lang="en-US" sz="1200" b="1" dirty="0">
              <a:cs typeface="Arial" charset="0"/>
            </a:endParaRPr>
          </a:p>
          <a:p>
            <a:pPr marL="58738" lvl="4" indent="-58738" algn="ctr">
              <a:tabLst>
                <a:tab pos="914400" algn="l"/>
              </a:tabLst>
            </a:pPr>
            <a:r>
              <a:rPr lang="en-US" sz="2000" dirty="0">
                <a:cs typeface="Arial" charset="0"/>
              </a:rPr>
              <a:t>–</a:t>
            </a:r>
            <a:r>
              <a:rPr lang="en-US" sz="2000" i="1" dirty="0">
                <a:cs typeface="Arial" charset="0"/>
              </a:rPr>
              <a:t>Obsessions</a:t>
            </a:r>
            <a:r>
              <a:rPr lang="en-US" sz="2000" dirty="0">
                <a:cs typeface="Arial" charset="0"/>
              </a:rPr>
              <a:t> (84)</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56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56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5684" name="Rectangle 4"/>
          <p:cNvSpPr>
            <a:spLocks noChangeArrowheads="1"/>
          </p:cNvSpPr>
          <p:nvPr/>
        </p:nvSpPr>
        <p:spPr bwMode="auto">
          <a:xfrm>
            <a:off x="914400" y="1371600"/>
            <a:ext cx="7315200" cy="4216539"/>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Despite their different perspectives, </a:t>
            </a:r>
            <a:r>
              <a:rPr lang="en-US" sz="2800" b="1" dirty="0">
                <a:solidFill>
                  <a:srgbClr val="E6B9B8"/>
                </a:solidFill>
                <a:cs typeface="Arial" charset="0"/>
              </a:rPr>
              <a:t>however,</a:t>
            </a:r>
            <a:r>
              <a:rPr lang="en-US" sz="2800" b="1" dirty="0">
                <a:cs typeface="Arial" charset="0"/>
              </a:rPr>
              <a:t> </a:t>
            </a:r>
          </a:p>
          <a:p>
            <a:pPr marL="58738" lvl="4" indent="-58738" algn="ctr">
              <a:tabLst>
                <a:tab pos="914400" algn="l"/>
              </a:tabLst>
            </a:pPr>
            <a:r>
              <a:rPr lang="en-US" sz="2800" b="1" dirty="0">
                <a:cs typeface="Arial" charset="0"/>
              </a:rPr>
              <a:t>both [the Ladies and the vegetarians] were attempting something similar: </a:t>
            </a:r>
          </a:p>
          <a:p>
            <a:pPr marL="58738" lvl="4" indent="-58738" algn="ctr">
              <a:tabLst>
                <a:tab pos="914400" algn="l"/>
              </a:tabLst>
            </a:pPr>
            <a:endParaRPr lang="en-US" sz="2800" b="1" dirty="0">
              <a:cs typeface="Arial" charset="0"/>
            </a:endParaRPr>
          </a:p>
          <a:p>
            <a:pPr marL="58738" lvl="4" indent="-58738" algn="ctr">
              <a:tabLst>
                <a:tab pos="914400" algn="l"/>
              </a:tabLst>
            </a:pPr>
            <a:r>
              <a:rPr lang="en-US" sz="3200" b="1" dirty="0">
                <a:cs typeface="Arial" charset="0"/>
              </a:rPr>
              <a:t>they wanted to use their writing </a:t>
            </a:r>
          </a:p>
          <a:p>
            <a:pPr marL="58738" lvl="4" indent="-58738" algn="ctr">
              <a:tabLst>
                <a:tab pos="914400" algn="l"/>
              </a:tabLst>
            </a:pPr>
            <a:r>
              <a:rPr lang="en-US" sz="3200" b="1" dirty="0">
                <a:cs typeface="Arial" charset="0"/>
              </a:rPr>
              <a:t>to alter how we think about our diets </a:t>
            </a:r>
          </a:p>
          <a:p>
            <a:pPr marL="58738" lvl="4" indent="-58738" algn="ctr">
              <a:tabLst>
                <a:tab pos="914400" algn="l"/>
              </a:tabLst>
            </a:pPr>
            <a:r>
              <a:rPr lang="en-US" sz="3200" b="1" dirty="0">
                <a:cs typeface="Arial" charset="0"/>
              </a:rPr>
              <a:t>and, ultimately,</a:t>
            </a:r>
          </a:p>
          <a:p>
            <a:pPr marL="58738" lvl="4" indent="-58738" algn="ctr">
              <a:tabLst>
                <a:tab pos="914400" algn="l"/>
              </a:tabLst>
            </a:pPr>
            <a:r>
              <a:rPr lang="en-US" sz="3200" b="1" dirty="0">
                <a:cs typeface="Arial" charset="0"/>
              </a:rPr>
              <a:t>to change how we eat.</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56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56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5684" name="Rectangle 4"/>
          <p:cNvSpPr>
            <a:spLocks noChangeArrowheads="1"/>
          </p:cNvSpPr>
          <p:nvPr/>
        </p:nvSpPr>
        <p:spPr bwMode="auto">
          <a:xfrm>
            <a:off x="914400" y="1371600"/>
            <a:ext cx="7315200" cy="4216539"/>
          </a:xfrm>
          <a:prstGeom prst="rect">
            <a:avLst/>
          </a:prstGeom>
          <a:noFill/>
          <a:ln w="9525">
            <a:noFill/>
            <a:miter lim="800000"/>
            <a:headEnd/>
            <a:tailEnd/>
          </a:ln>
        </p:spPr>
        <p:txBody>
          <a:bodyPr>
            <a:spAutoFit/>
          </a:bodyPr>
          <a:lstStyle/>
          <a:p>
            <a:pPr marL="58738" lvl="4" indent="-58738" algn="ctr">
              <a:tabLst>
                <a:tab pos="914400" algn="l"/>
              </a:tabLst>
            </a:pPr>
            <a:r>
              <a:rPr lang="en-US" sz="2800" b="1" dirty="0">
                <a:solidFill>
                  <a:srgbClr val="E6B9B8"/>
                </a:solidFill>
                <a:cs typeface="Arial" charset="0"/>
              </a:rPr>
              <a:t>Despite their different perspectives, however, </a:t>
            </a:r>
          </a:p>
          <a:p>
            <a:pPr marL="58738" lvl="4" indent="-58738" algn="ctr">
              <a:tabLst>
                <a:tab pos="914400" algn="l"/>
              </a:tabLst>
            </a:pPr>
            <a:r>
              <a:rPr lang="en-US" sz="2800" b="1" dirty="0">
                <a:solidFill>
                  <a:srgbClr val="E6B9B8"/>
                </a:solidFill>
                <a:cs typeface="Arial" charset="0"/>
              </a:rPr>
              <a:t>both [the Ladies and the vegetarians] were attempting something similar: </a:t>
            </a:r>
          </a:p>
          <a:p>
            <a:pPr marL="58738" lvl="4" indent="-58738" algn="ctr">
              <a:tabLst>
                <a:tab pos="914400" algn="l"/>
              </a:tabLst>
            </a:pPr>
            <a:endParaRPr lang="en-US" sz="2800" b="1" dirty="0">
              <a:cs typeface="Arial" charset="0"/>
            </a:endParaRPr>
          </a:p>
          <a:p>
            <a:pPr marL="58738" lvl="4" indent="-58738" algn="ctr">
              <a:tabLst>
                <a:tab pos="914400" algn="l"/>
              </a:tabLst>
            </a:pPr>
            <a:r>
              <a:rPr lang="en-US" sz="3200" b="1" dirty="0">
                <a:cs typeface="Arial" charset="0"/>
              </a:rPr>
              <a:t>they wanted to use their writing </a:t>
            </a:r>
          </a:p>
          <a:p>
            <a:pPr marL="58738" lvl="4" indent="-58738" algn="ctr">
              <a:tabLst>
                <a:tab pos="914400" algn="l"/>
              </a:tabLst>
            </a:pPr>
            <a:r>
              <a:rPr lang="en-US" sz="3200" b="1" dirty="0">
                <a:cs typeface="Arial" charset="0"/>
              </a:rPr>
              <a:t>to alter how we think about our diets </a:t>
            </a:r>
          </a:p>
          <a:p>
            <a:pPr marL="58738" lvl="4" indent="-58738" algn="ctr">
              <a:tabLst>
                <a:tab pos="914400" algn="l"/>
              </a:tabLst>
            </a:pPr>
            <a:r>
              <a:rPr lang="en-US" sz="3200" b="1" dirty="0">
                <a:cs typeface="Arial" charset="0"/>
              </a:rPr>
              <a:t>and, ultimately,</a:t>
            </a:r>
          </a:p>
          <a:p>
            <a:pPr marL="58738" lvl="4" indent="-58738" algn="ctr">
              <a:tabLst>
                <a:tab pos="914400" algn="l"/>
              </a:tabLst>
            </a:pPr>
            <a:r>
              <a:rPr lang="en-US" sz="3200" b="1" dirty="0">
                <a:cs typeface="Arial" charset="0"/>
              </a:rPr>
              <a:t>to change how we eat.</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773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7731"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2824163"/>
            <a:ext cx="7315200" cy="2586037"/>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“Nostalgia</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and</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Social Commentary”</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87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87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8756" name="Rectangle 4"/>
          <p:cNvSpPr>
            <a:spLocks noChangeArrowheads="1"/>
          </p:cNvSpPr>
          <p:nvPr/>
        </p:nvSpPr>
        <p:spPr bwMode="auto">
          <a:xfrm>
            <a:off x="914400" y="2147888"/>
            <a:ext cx="7315200" cy="2554287"/>
          </a:xfrm>
          <a:prstGeom prst="rect">
            <a:avLst/>
          </a:prstGeom>
          <a:noFill/>
          <a:ln w="9525">
            <a:noFill/>
            <a:miter lim="800000"/>
            <a:headEnd/>
            <a:tailEnd/>
          </a:ln>
        </p:spPr>
        <p:txBody>
          <a:bodyPr>
            <a:spAutoFit/>
          </a:bodyPr>
          <a:lstStyle/>
          <a:p>
            <a:pPr marL="58738" lvl="4" indent="-58738" algn="ctr">
              <a:tabLst>
                <a:tab pos="914400" algn="l"/>
              </a:tabLst>
            </a:pPr>
            <a:r>
              <a:rPr lang="en-US" sz="2400">
                <a:cs typeface="Arial" charset="0"/>
              </a:rPr>
              <a:t>“As well as questioning a society where women are not supposed to indulge themselves with heavy eating because it might detract from their pursuit of slender, toned bodies, </a:t>
            </a:r>
          </a:p>
          <a:p>
            <a:pPr marL="58738" lvl="4" indent="-58738" algn="ctr">
              <a:tabLst>
                <a:tab pos="914400" algn="l"/>
              </a:tabLst>
            </a:pPr>
            <a:r>
              <a:rPr lang="en-US" sz="3200" b="1">
                <a:cs typeface="Arial" charset="0"/>
              </a:rPr>
              <a:t>the Ladies also fought other aspects of society.”</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87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87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8756" name="Rectangle 4"/>
          <p:cNvSpPr>
            <a:spLocks noChangeArrowheads="1"/>
          </p:cNvSpPr>
          <p:nvPr/>
        </p:nvSpPr>
        <p:spPr bwMode="auto">
          <a:xfrm>
            <a:off x="914400" y="2147888"/>
            <a:ext cx="7315200" cy="2554287"/>
          </a:xfrm>
          <a:prstGeom prst="rect">
            <a:avLst/>
          </a:prstGeom>
          <a:noFill/>
          <a:ln w="9525">
            <a:noFill/>
            <a:miter lim="800000"/>
            <a:headEnd/>
            <a:tailEnd/>
          </a:ln>
        </p:spPr>
        <p:txBody>
          <a:bodyPr>
            <a:spAutoFit/>
          </a:bodyPr>
          <a:lstStyle/>
          <a:p>
            <a:pPr marL="58738" lvl="4" indent="-58738" algn="ctr">
              <a:tabLst>
                <a:tab pos="914400" algn="l"/>
              </a:tabLst>
            </a:pPr>
            <a:r>
              <a:rPr lang="en-US" sz="2400" dirty="0">
                <a:solidFill>
                  <a:srgbClr val="E6B9B8"/>
                </a:solidFill>
                <a:cs typeface="Arial" charset="0"/>
              </a:rPr>
              <a:t>“As well as questioning a society where women are not supposed to indulge themselves with heavy eating because it might detract from their pursuit of slender, toned bodies, </a:t>
            </a:r>
          </a:p>
          <a:p>
            <a:pPr marL="58738" lvl="4" indent="-58738" algn="ctr">
              <a:tabLst>
                <a:tab pos="914400" algn="l"/>
              </a:tabLst>
            </a:pPr>
            <a:r>
              <a:rPr lang="en-US" sz="3200" b="1" dirty="0">
                <a:solidFill>
                  <a:srgbClr val="E6B9B8"/>
                </a:solidFill>
                <a:cs typeface="Arial" charset="0"/>
              </a:rPr>
              <a:t>the Ladies also fought other aspects of society.”</a:t>
            </a:r>
          </a:p>
        </p:txBody>
      </p:sp>
      <p:sp>
        <p:nvSpPr>
          <p:cNvPr id="6" name="Rectangle 5"/>
          <p:cNvSpPr>
            <a:spLocks noChangeArrowheads="1"/>
          </p:cNvSpPr>
          <p:nvPr/>
        </p:nvSpPr>
        <p:spPr bwMode="auto">
          <a:xfrm>
            <a:off x="644525" y="4684713"/>
            <a:ext cx="7848600" cy="954087"/>
          </a:xfrm>
          <a:prstGeom prst="rect">
            <a:avLst/>
          </a:prstGeom>
          <a:noFill/>
          <a:ln w="9525">
            <a:noFill/>
            <a:miter lim="800000"/>
            <a:headEnd/>
            <a:tailEnd/>
          </a:ln>
        </p:spPr>
        <p:txBody>
          <a:bodyPr>
            <a:spAutoFit/>
          </a:bodyPr>
          <a:lstStyle/>
          <a:p>
            <a:pPr marL="58738" lvl="4" indent="-58738" algn="ctr">
              <a:tabLst>
                <a:tab pos="914400" algn="l"/>
              </a:tabLst>
            </a:pPr>
            <a:endParaRPr lang="en-US" sz="2000">
              <a:solidFill>
                <a:srgbClr val="000000"/>
              </a:solidFill>
              <a:cs typeface="Arial" charset="0"/>
            </a:endParaRPr>
          </a:p>
          <a:p>
            <a:pPr marL="58738" lvl="4" indent="-58738" algn="ctr">
              <a:tabLst>
                <a:tab pos="914400" algn="l"/>
              </a:tabLst>
            </a:pPr>
            <a:r>
              <a:rPr lang="en-US" sz="3600" b="1">
                <a:cs typeface="Arial" charset="0"/>
              </a:rPr>
              <a:t>“The women were antimodern . . .”</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080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08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30425"/>
            <a:ext cx="7315200" cy="366254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women were </a:t>
            </a:r>
            <a:r>
              <a:rPr lang="en-US" sz="2800" b="1" dirty="0" err="1">
                <a:solidFill>
                  <a:srgbClr val="000000"/>
                </a:solidFill>
                <a:latin typeface="Arial" pitchFamily="34" charset="0"/>
                <a:cs typeface="Arial" pitchFamily="34" charset="0"/>
              </a:rPr>
              <a:t>antimodern</a:t>
            </a:r>
            <a:r>
              <a:rPr lang="en-US" sz="2800" b="1" dirty="0">
                <a:solidFill>
                  <a:srgbClr val="000000"/>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because, for them, </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being modern meant </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that one had to purchase tasteless groceries at huge stores </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that care little about what is best for the customer.”</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1826" name="Rectangle 8"/>
          <p:cNvSpPr>
            <a:spLocks noChangeArrowheads="1"/>
          </p:cNvSpPr>
          <p:nvPr/>
        </p:nvSpPr>
        <p:spPr bwMode="auto">
          <a:xfrm>
            <a:off x="1981200"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18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5663"/>
            <a:ext cx="7315200" cy="317009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ladies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viewed this modern system with disdain and demonstrated how it has negatively impacted small food purveyors.”</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285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285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30425"/>
            <a:ext cx="7315200" cy="372409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“Along with focusing on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delights of eating old-fashioned, substantial meals,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show was about recapturing a vanishing way of life,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one that is disappearing rapidly.”</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387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38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5663"/>
            <a:ext cx="7315200" cy="27384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used their cooking show and cookbooks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to re-create an almost lost way of life and try to preserve its remnants.”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5"/>
          <p:cNvSpPr>
            <a:spLocks noChangeArrowheads="1"/>
          </p:cNvSpPr>
          <p:nvPr/>
        </p:nvSpPr>
        <p:spPr bwMode="auto">
          <a:xfrm>
            <a:off x="1204913" y="6330950"/>
            <a:ext cx="6705600" cy="276999"/>
          </a:xfrm>
          <a:prstGeom prst="rect">
            <a:avLst/>
          </a:prstGeom>
          <a:noFill/>
          <a:ln w="9525">
            <a:noFill/>
            <a:miter lim="800000"/>
            <a:headEnd/>
            <a:tailEnd/>
          </a:ln>
        </p:spPr>
        <p:txBody>
          <a:bodyPr>
            <a:spAutoFit/>
          </a:bodyPr>
          <a:lstStyle/>
          <a:p>
            <a:pPr algn="ctr"/>
            <a:r>
              <a:rPr lang="en-US" sz="1200" dirty="0" err="1"/>
              <a:t>Hodder</a:t>
            </a:r>
            <a:r>
              <a:rPr lang="en-US" sz="1200" dirty="0"/>
              <a:t> &amp; Stoughton</a:t>
            </a:r>
            <a:r>
              <a:rPr lang="en-US" sz="1200" dirty="0">
                <a:cs typeface="Arial" charset="0"/>
              </a:rPr>
              <a:t>, 2010</a:t>
            </a:r>
          </a:p>
        </p:txBody>
      </p:sp>
      <p:pic>
        <p:nvPicPr>
          <p:cNvPr id="1026" name="Picture 2"/>
          <p:cNvPicPr>
            <a:picLocks noChangeAspect="1" noChangeArrowheads="1"/>
          </p:cNvPicPr>
          <p:nvPr/>
        </p:nvPicPr>
        <p:blipFill>
          <a:blip r:embed="rId2" cstate="print"/>
          <a:srcRect/>
          <a:stretch>
            <a:fillRect/>
          </a:stretch>
        </p:blipFill>
        <p:spPr bwMode="auto">
          <a:xfrm>
            <a:off x="2667000" y="352425"/>
            <a:ext cx="3810000" cy="5819775"/>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489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48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313"/>
            <a:ext cx="7315200" cy="317009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28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“It was a universe where everything was fresh and natural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because it was just pulled from the garden or fished out of the sea.”</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592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59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313"/>
            <a:ext cx="7315200" cy="32305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wished to save these small producers, showing how much better tasting their food supplies were than those available at major grocery stores.”</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694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69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4075"/>
            <a:ext cx="7315200" cy="424731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“By purchasing supplies at such small shops, the Fat Ladies sent a subversive message to viewers that </a:t>
            </a:r>
          </a:p>
          <a:p>
            <a:pPr marL="58738" lvl="4" indent="-58738" algn="ctr" fontAlgn="auto">
              <a:spcBef>
                <a:spcPts val="0"/>
              </a:spcBef>
              <a:spcAft>
                <a:spcPts val="0"/>
              </a:spcAft>
              <a:tabLst>
                <a:tab pos="914400" algn="l"/>
              </a:tabLst>
              <a:defRPr/>
            </a:pPr>
            <a:r>
              <a:rPr lang="en-US" sz="3600" b="1" dirty="0">
                <a:solidFill>
                  <a:srgbClr val="000000"/>
                </a:solidFill>
                <a:latin typeface="Arial" pitchFamily="34" charset="0"/>
                <a:cs typeface="Arial" pitchFamily="34" charset="0"/>
              </a:rPr>
              <a:t>fought the notion that bigger is always better.”</a:t>
            </a:r>
            <a:endParaRPr lang="en-US" sz="28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05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Ladies showed that smaller is sometimes better.”</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797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79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5663"/>
            <a:ext cx="7315200" cy="240065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Fat Ladies’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message is relevant beyond the kitchen.”</a:t>
            </a:r>
          </a:p>
          <a:p>
            <a:pPr marL="58738" lvl="4" indent="-58738" algn="ctr" fontAlgn="auto">
              <a:spcBef>
                <a:spcPts val="0"/>
              </a:spcBef>
              <a:spcAft>
                <a:spcPts val="0"/>
              </a:spcAft>
              <a:tabLst>
                <a:tab pos="914400" algn="l"/>
              </a:tabLst>
              <a:defRPr/>
            </a:pPr>
            <a:endParaRPr lang="en-US"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solidFill>
                  <a:srgbClr val="FFFFFF"/>
                </a:solidFill>
                <a:latin typeface="Arial" pitchFamily="34" charset="0"/>
                <a:cs typeface="Arial" pitchFamily="34" charset="0"/>
              </a:rPr>
              <a:t>“</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797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79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5663"/>
            <a:ext cx="7315200" cy="3878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Fat Ladies’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message is relevant beyond the kitchen</a:t>
            </a:r>
            <a:r>
              <a:rPr lang="en-US" sz="2800" b="1" dirty="0">
                <a:solidFill>
                  <a:schemeClr val="accent2">
                    <a:lumMod val="40000"/>
                    <a:lumOff val="60000"/>
                  </a:schemeClr>
                </a:solidFill>
                <a:latin typeface="Arial" pitchFamily="34" charset="0"/>
                <a:cs typeface="Arial" pitchFamily="34" charset="0"/>
              </a:rPr>
              <a:t>.”</a:t>
            </a:r>
          </a:p>
          <a:p>
            <a:pPr marL="58738" lvl="4" indent="-58738" algn="ctr" fontAlgn="auto">
              <a:spcBef>
                <a:spcPts val="0"/>
              </a:spcBef>
              <a:spcAft>
                <a:spcPts val="0"/>
              </a:spcAft>
              <a:tabLst>
                <a:tab pos="914400" algn="l"/>
              </a:tabLst>
              <a:defRPr/>
            </a:pPr>
            <a:endParaRPr lang="en-US"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“They were also concerned with how our large-scale modern culture makes us strive for whatever is new.”</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8994"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181-182</a:t>
            </a:r>
          </a:p>
        </p:txBody>
      </p:sp>
      <p:sp>
        <p:nvSpPr>
          <p:cNvPr id="4689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39950"/>
            <a:ext cx="7315200" cy="323056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3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suggested to their audience that they have to reflect on their relationship to mass society in general.”</a:t>
            </a:r>
            <a:endParaRPr lang="en-US" sz="2800" b="1" dirty="0">
              <a:latin typeface="Arial" pitchFamily="34" charset="0"/>
              <a:cs typeface="Arial" pitchFamily="34"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001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00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06613"/>
            <a:ext cx="7315200" cy="35385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“Whether we are in the kitchen or another arena, </a:t>
            </a:r>
            <a:r>
              <a:rPr lang="en-US" sz="3200" b="1" dirty="0">
                <a:solidFill>
                  <a:srgbClr val="000000"/>
                </a:solidFill>
                <a:latin typeface="Arial" pitchFamily="34" charset="0"/>
                <a:cs typeface="Arial" pitchFamily="34" charset="0"/>
              </a:rPr>
              <a:t>the Ladies wished for us to slow down and take pleasure in our daily lives </a:t>
            </a:r>
            <a:r>
              <a:rPr lang="en-US" sz="2800" b="1" dirty="0">
                <a:solidFill>
                  <a:srgbClr val="000000"/>
                </a:solidFill>
                <a:latin typeface="Arial" pitchFamily="34" charset="0"/>
                <a:cs typeface="Arial" pitchFamily="34" charset="0"/>
              </a:rPr>
              <a:t>and not just rush through them with the aid of newfangled conveniences.”</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001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00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06613"/>
            <a:ext cx="7315200" cy="35385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“Whether we are in the kitchen or another arena, </a:t>
            </a:r>
            <a:r>
              <a:rPr lang="en-US" sz="3200" b="1" dirty="0">
                <a:latin typeface="Arial" pitchFamily="34" charset="0"/>
                <a:cs typeface="Arial" pitchFamily="34" charset="0"/>
              </a:rPr>
              <a:t>the Ladies wished for us to slow down and take pleasure in our daily lives </a:t>
            </a:r>
            <a:r>
              <a:rPr lang="en-US" sz="2800" b="1" dirty="0">
                <a:solidFill>
                  <a:schemeClr val="accent2">
                    <a:lumMod val="40000"/>
                    <a:lumOff val="60000"/>
                  </a:schemeClr>
                </a:solidFill>
                <a:latin typeface="Arial" pitchFamily="34" charset="0"/>
                <a:cs typeface="Arial" pitchFamily="34" charset="0"/>
              </a:rPr>
              <a:t>and not just rush through them with the aid of newfangled conveniences.”</a:t>
            </a:r>
          </a:p>
        </p:txBody>
      </p:sp>
      <p:sp>
        <p:nvSpPr>
          <p:cNvPr id="6" name="Rectangle 5"/>
          <p:cNvSpPr>
            <a:spLocks noChangeArrowheads="1"/>
          </p:cNvSpPr>
          <p:nvPr/>
        </p:nvSpPr>
        <p:spPr bwMode="auto">
          <a:xfrm>
            <a:off x="1219200" y="4800600"/>
            <a:ext cx="6629400" cy="1015663"/>
          </a:xfrm>
          <a:prstGeom prst="rect">
            <a:avLst/>
          </a:prstGeom>
          <a:solidFill>
            <a:schemeClr val="bg1"/>
          </a:solidFill>
          <a:ln w="9525">
            <a:noFill/>
            <a:miter lim="800000"/>
            <a:headEnd/>
            <a:tailEnd/>
          </a:ln>
        </p:spPr>
        <p:txBody>
          <a:bodyPr>
            <a:spAutoFit/>
          </a:bodyPr>
          <a:lstStyle/>
          <a:p>
            <a:pPr algn="ctr"/>
            <a:r>
              <a:rPr lang="en-US" sz="6000" b="1" dirty="0">
                <a:ln w="12700">
                  <a:solidFill>
                    <a:schemeClr val="accent1"/>
                  </a:solidFill>
                </a:ln>
                <a:solidFill>
                  <a:srgbClr val="FF0000"/>
                </a:solidFill>
                <a:effectLst>
                  <a:outerShdw blurRad="50800" dist="38100" algn="l" rotWithShape="0">
                    <a:prstClr val="black">
                      <a:alpha val="40000"/>
                    </a:prstClr>
                  </a:outerShdw>
                </a:effectLst>
              </a:rPr>
              <a:t>slow food</a:t>
            </a:r>
            <a:endParaRPr lang="en-US" sz="4400" dirty="0">
              <a:latin typeface="Calibri" pitchFamily="34"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104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10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7725"/>
            <a:ext cx="7315200" cy="378565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“Cooking one of the Ladies’ meals demands more time than popping a frozen dinner into the microwave,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but it is more pleasurable;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they are interested in making us embrace both the process of cooking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and the end results.”</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104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10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7725"/>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“Cooking one of the Ladies’ meals demands more time than popping a frozen dinner into the microwave, </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but it is more pleasurable; </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they are interested in making us embrace </a:t>
            </a:r>
            <a:r>
              <a:rPr lang="en-US" sz="3200" b="1" dirty="0">
                <a:latin typeface="Arial" pitchFamily="34" charset="0"/>
                <a:cs typeface="Arial" pitchFamily="34" charset="0"/>
              </a:rPr>
              <a:t>both the process of cooking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and the end results</a:t>
            </a:r>
            <a:r>
              <a:rPr lang="en-US" sz="2800" b="1" dirty="0">
                <a:solidFill>
                  <a:srgbClr val="E6B9B8"/>
                </a:solidFill>
                <a:latin typeface="Arial" pitchFamily="34" charset="0"/>
                <a:cs typeface="Arial" pitchFamily="34" charset="0"/>
              </a:rPr>
              <a:t>.”</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5"/>
          <p:cNvSpPr>
            <a:spLocks noChangeArrowheads="1"/>
          </p:cNvSpPr>
          <p:nvPr/>
        </p:nvSpPr>
        <p:spPr bwMode="auto">
          <a:xfrm>
            <a:off x="3352800" y="6330950"/>
            <a:ext cx="2419350" cy="276225"/>
          </a:xfrm>
          <a:prstGeom prst="rect">
            <a:avLst/>
          </a:prstGeom>
          <a:noFill/>
          <a:ln w="9525">
            <a:noFill/>
            <a:miter lim="800000"/>
            <a:headEnd/>
            <a:tailEnd/>
          </a:ln>
        </p:spPr>
        <p:txBody>
          <a:bodyPr wrap="none">
            <a:spAutoFit/>
          </a:bodyPr>
          <a:lstStyle/>
          <a:p>
            <a:r>
              <a:rPr lang="en-US" sz="1200" i="1" dirty="0">
                <a:cs typeface="Arial" charset="0"/>
              </a:rPr>
              <a:t>Two Fat Ladies</a:t>
            </a:r>
            <a:r>
              <a:rPr lang="en-US" sz="1200" dirty="0">
                <a:cs typeface="Arial" charset="0"/>
              </a:rPr>
              <a:t>, DVD, BBC 2008</a:t>
            </a:r>
          </a:p>
        </p:txBody>
      </p:sp>
      <p:pic>
        <p:nvPicPr>
          <p:cNvPr id="215043"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309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30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63176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“Ironically, the Ladies’ philosophy shared some similarities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with the 1970s natural foods activists.”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both wanted people to utilize small food suppliers and though this was a healthy move for consumers</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411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41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3197"/>
            <a:ext cx="7315200" cy="406265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solidFill>
                  <a:srgbClr val="000000"/>
                </a:solidFill>
                <a:latin typeface="Arial" pitchFamily="34" charset="0"/>
                <a:cs typeface="Arial" pitchFamily="34" charset="0"/>
              </a:rPr>
              <a:t>both thought that larger was not always better when it came to the places where people purchase food and other supplies</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513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51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429348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7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both wished that people would slow down and embrace the process of making food</a:t>
            </a:r>
          </a:p>
          <a:p>
            <a:pPr marL="682625" lvl="5" indent="-225425">
              <a:buFont typeface="Arial" pitchFamily="34" charset="0"/>
              <a:buChar char="•"/>
              <a:tabLst>
                <a:tab pos="914400" algn="l"/>
              </a:tabLst>
              <a:defRPr/>
            </a:pPr>
            <a:endParaRPr lang="en-US" sz="100" b="1" dirty="0">
              <a:latin typeface="Arial" pitchFamily="34" charset="0"/>
              <a:cs typeface="Arial" pitchFamily="34" charset="0"/>
            </a:endParaRPr>
          </a:p>
          <a:p>
            <a:pPr marL="1139825" lvl="6" indent="-225425">
              <a:buFont typeface="Arial" pitchFamily="34" charset="0"/>
              <a:buChar char="•"/>
              <a:tabLst>
                <a:tab pos="914400" algn="l"/>
              </a:tabLst>
              <a:defRPr/>
            </a:pPr>
            <a:r>
              <a:rPr lang="en-US" sz="1600" dirty="0">
                <a:latin typeface="Arial" pitchFamily="34" charset="0"/>
                <a:cs typeface="Arial" pitchFamily="34" charset="0"/>
              </a:rPr>
              <a:t>although the natural foods fans would have been kneading a loaf of homemade whole-wheat bread while Clarissa and Jennifer would be preparing roasted pheasant</a:t>
            </a:r>
          </a:p>
        </p:txBody>
      </p:sp>
      <p:sp>
        <p:nvSpPr>
          <p:cNvPr id="6" name="Rectangle 5"/>
          <p:cNvSpPr>
            <a:spLocks noChangeArrowheads="1"/>
          </p:cNvSpPr>
          <p:nvPr/>
        </p:nvSpPr>
        <p:spPr bwMode="auto">
          <a:xfrm>
            <a:off x="1101725" y="2946400"/>
            <a:ext cx="6921500" cy="1015663"/>
          </a:xfrm>
          <a:prstGeom prst="rect">
            <a:avLst/>
          </a:prstGeom>
          <a:solidFill>
            <a:schemeClr val="bg1"/>
          </a:solidFill>
          <a:ln w="9525">
            <a:noFill/>
            <a:miter lim="800000"/>
            <a:headEnd/>
            <a:tailEnd/>
          </a:ln>
        </p:spPr>
        <p:txBody>
          <a:bodyPr>
            <a:spAutoFit/>
          </a:bodyPr>
          <a:lstStyle/>
          <a:p>
            <a:pPr algn="ctr"/>
            <a:r>
              <a:rPr lang="en-US" sz="6000" b="1" dirty="0" err="1">
                <a:ln w="12700">
                  <a:solidFill>
                    <a:schemeClr val="accent1"/>
                  </a:solidFill>
                </a:ln>
                <a:solidFill>
                  <a:srgbClr val="FF0000"/>
                </a:solidFill>
                <a:effectLst>
                  <a:outerShdw blurRad="50800" dist="38100" algn="l" rotWithShape="0">
                    <a:prstClr val="black">
                      <a:alpha val="40000"/>
                    </a:prstClr>
                  </a:outerShdw>
                </a:effectLst>
              </a:rPr>
              <a:t>locavores</a:t>
            </a:r>
            <a:endParaRPr lang="en-US" sz="4400" dirty="0">
              <a:latin typeface="Calibri" pitchFamily="34" charset="0"/>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616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61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57020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they shared similar belief systems about how the  modern food system needed to be changed</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718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71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81200"/>
            <a:ext cx="7315200" cy="427809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“More broadly, they thought that society needed change, too, and that people’s embrace of all that was new was not always the best strategy for their own benefit or the world’s.”</a:t>
            </a:r>
            <a:endParaRPr lang="en-US" sz="3200" b="1" dirty="0">
              <a:latin typeface="Arial" pitchFamily="34" charset="0"/>
              <a:cs typeface="Arial" pitchFamily="34" charset="0"/>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821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82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57020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But having said all that, “they would not be ideal dinner guests at the same party. . . .”</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923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92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7496"/>
            <a:ext cx="7315200" cy="357020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“One aspect of modern culture that the Ladies 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instead, they wholeheartedly supported small suppliers and used their TV program to promote them</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923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92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7496"/>
            <a:ext cx="7315200" cy="357020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“One aspect of modern culture that the Ladies 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instead, they wholeheartedly supported small suppliers and used their TV program to promote them</a:t>
            </a:r>
          </a:p>
        </p:txBody>
      </p:sp>
      <p:sp>
        <p:nvSpPr>
          <p:cNvPr id="6" name="Rectangle 5"/>
          <p:cNvSpPr>
            <a:spLocks noChangeArrowheads="1"/>
          </p:cNvSpPr>
          <p:nvPr/>
        </p:nvSpPr>
        <p:spPr bwMode="auto">
          <a:xfrm>
            <a:off x="1233488" y="5156200"/>
            <a:ext cx="6629400" cy="1015663"/>
          </a:xfrm>
          <a:prstGeom prst="rect">
            <a:avLst/>
          </a:prstGeom>
          <a:solidFill>
            <a:schemeClr val="bg1"/>
          </a:solidFill>
          <a:ln w="9525">
            <a:noFill/>
            <a:miter lim="800000"/>
            <a:headEnd/>
            <a:tailEnd/>
          </a:ln>
        </p:spPr>
        <p:txBody>
          <a:bodyPr>
            <a:spAutoFit/>
          </a:bodyPr>
          <a:lstStyle/>
          <a:p>
            <a:pPr algn="ctr"/>
            <a:r>
              <a:rPr lang="en-US" sz="6000" b="1" dirty="0" err="1">
                <a:ln w="12700">
                  <a:solidFill>
                    <a:schemeClr val="accent1"/>
                  </a:solidFill>
                </a:ln>
                <a:solidFill>
                  <a:srgbClr val="FF0000"/>
                </a:solidFill>
                <a:effectLst>
                  <a:outerShdw blurRad="50800" dist="38100" algn="l" rotWithShape="0">
                    <a:prstClr val="black">
                      <a:alpha val="40000"/>
                    </a:prstClr>
                  </a:outerShdw>
                </a:effectLst>
              </a:rPr>
              <a:t>locavores</a:t>
            </a:r>
            <a:endParaRPr lang="en-US" sz="4400" dirty="0">
              <a:latin typeface="Calibri" pitchFamily="34" charset="0"/>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025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802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32398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“One aspect of modern culture that the Ladies 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3200" b="1" dirty="0">
                <a:latin typeface="Arial" pitchFamily="34" charset="0"/>
                <a:cs typeface="Arial" pitchFamily="34" charset="0"/>
              </a:rPr>
              <a:t>the gathering of the ingredients </a:t>
            </a:r>
            <a:r>
              <a:rPr lang="en-US" sz="2400" b="1" dirty="0">
                <a:latin typeface="Arial" pitchFamily="34" charset="0"/>
                <a:cs typeface="Arial" pitchFamily="34" charset="0"/>
              </a:rPr>
              <a:t>was equally as important as the cooking, and the Ladies demonstrated that this was part of the pleasure of cooking</a:t>
            </a:r>
            <a:endParaRPr lang="en-US" sz="3200" b="1" dirty="0">
              <a:latin typeface="Arial" pitchFamily="34" charset="0"/>
              <a:cs typeface="Arial" pitchFamily="34" charset="0"/>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128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12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80895"/>
            <a:ext cx="7315200" cy="43242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1600" b="1" dirty="0">
                <a:solidFill>
                  <a:schemeClr val="accent2">
                    <a:lumMod val="40000"/>
                    <a:lumOff val="60000"/>
                  </a:schemeClr>
                </a:solidFill>
                <a:latin typeface="Arial" pitchFamily="34" charset="0"/>
                <a:cs typeface="Arial" pitchFamily="34" charset="0"/>
              </a:rPr>
              <a:t>“The women were </a:t>
            </a:r>
            <a:r>
              <a:rPr lang="en-US" sz="1600" b="1" dirty="0" err="1">
                <a:solidFill>
                  <a:schemeClr val="accent2">
                    <a:lumMod val="40000"/>
                    <a:lumOff val="60000"/>
                  </a:schemeClr>
                </a:solidFill>
                <a:latin typeface="Arial" pitchFamily="34" charset="0"/>
                <a:cs typeface="Arial" pitchFamily="34" charset="0"/>
              </a:rPr>
              <a:t>antimodern</a:t>
            </a:r>
            <a:r>
              <a:rPr lang="en-US" sz="1600" b="1" dirty="0">
                <a:solidFill>
                  <a:schemeClr val="accent2">
                    <a:lumMod val="40000"/>
                    <a:lumOff val="60000"/>
                  </a:schemeClr>
                </a:solidFill>
                <a:latin typeface="Arial" pitchFamily="34" charset="0"/>
                <a:cs typeface="Arial" pitchFamily="34" charset="0"/>
              </a:rPr>
              <a:t>. . .</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a:t>
            </a:r>
            <a:r>
              <a:rPr lang="en-US" sz="1600"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sz="1600"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8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900" b="1" dirty="0">
              <a:solidFill>
                <a:srgbClr val="000000"/>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b="1" dirty="0">
                <a:solidFill>
                  <a:srgbClr val="000000"/>
                </a:solidFill>
                <a:latin typeface="Arial" pitchFamily="34" charset="0"/>
                <a:cs typeface="Arial" pitchFamily="34" charset="0"/>
              </a:rPr>
              <a:t>“Visiting myriad local shops for local ingredients is a radically different approach to shopping than simply taking a single trip to the closest major supermarket.  Therefore, the Ladies gloried in visiting a vast range of farms, fisheries, and butchers, and showed that such experiences are part of the pleasure of cooking and eating.”</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358570"/>
            <a:ext cx="8077200" cy="3508653"/>
          </a:xfrm>
          <a:prstGeom prst="rect">
            <a:avLst/>
          </a:prstGeom>
          <a:noFill/>
        </p:spPr>
        <p:txBody>
          <a:bodyPr wrap="square">
            <a:spAutoFit/>
          </a:bodyPr>
          <a:lstStyle/>
          <a:p>
            <a:pPr marL="0" lvl="5" algn="ctr">
              <a:lnSpc>
                <a:spcPct val="150000"/>
              </a:lnSpc>
            </a:pPr>
            <a:r>
              <a:rPr lang="en-US" sz="3600" b="1" dirty="0">
                <a:solidFill>
                  <a:prstClr val="black"/>
                </a:solidFill>
                <a:effectLst>
                  <a:outerShdw blurRad="50800" dist="38100" algn="ctr" rotWithShape="0">
                    <a:srgbClr val="000000">
                      <a:alpha val="40000"/>
                    </a:srgbClr>
                  </a:outerShdw>
                </a:effectLst>
              </a:rPr>
              <a:t>Sherri A. Inness</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features The Two Fat Ladies</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in Ch. 8 of </a:t>
            </a:r>
            <a:r>
              <a:rPr lang="en-US" sz="2800" b="1" i="1" dirty="0">
                <a:solidFill>
                  <a:prstClr val="black"/>
                </a:solidFill>
                <a:effectLst>
                  <a:outerShdw blurRad="50800" dist="38100" algn="ctr" rotWithShape="0">
                    <a:srgbClr val="000000">
                      <a:alpha val="40000"/>
                    </a:srgbClr>
                  </a:outerShdw>
                </a:effectLst>
              </a:rPr>
              <a:t>Secret Ingredients, </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“Thin Is Not In: Two Fat Ladies and Gender Stereotypes on the Food Network”</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230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23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409342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“Although visiting local shops might take more time, the Ladies demonstrated that it added immeasurably to the recipes that they later prepared from freshly gathered ingredients.”</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333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33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50865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“The Ladies’ visits to small suppliers were designed to make viewers rethink whether a grocery trip to the nearest mega-superstore was always the best idea.”</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435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43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“I don’t sell out. . . .  I have  turned down hundreds of thousands of pounds [to promote supermarkets].  My attitude has always been resolutely anti-supermarket.”</a:t>
            </a:r>
          </a:p>
          <a:p>
            <a:pPr marL="682625" lvl="5" indent="-225425" algn="ctr">
              <a:tabLst>
                <a:tab pos="914400" algn="l"/>
              </a:tabLst>
              <a:defRPr/>
            </a:pPr>
            <a:endParaRPr lang="en-US" sz="1200" b="1" dirty="0">
              <a:latin typeface="Arial" pitchFamily="34" charset="0"/>
              <a:cs typeface="Arial" pitchFamily="34" charset="0"/>
            </a:endParaRPr>
          </a:p>
          <a:p>
            <a:pPr marL="682625" lvl="5" indent="-225425" algn="ctr">
              <a:tabLst>
                <a:tab pos="914400" algn="l"/>
              </a:tabLst>
              <a:defRPr/>
            </a:pPr>
            <a:r>
              <a:rPr lang="en-US" dirty="0">
                <a:latin typeface="Arial" pitchFamily="34" charset="0"/>
                <a:cs typeface="Arial" pitchFamily="34" charset="0"/>
              </a:rPr>
              <a:t>—Paul McCann </a:t>
            </a:r>
            <a:r>
              <a:rPr lang="en-US" i="1" dirty="0">
                <a:latin typeface="Arial" pitchFamily="34" charset="0"/>
                <a:cs typeface="Arial" pitchFamily="34" charset="0"/>
              </a:rPr>
              <a:t>Times</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537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53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307776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“She disliked the [supermarket chains’] ‘greedy’ attitude towards the farmers who provided them with goods.”</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640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64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427809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800" b="1" dirty="0">
              <a:solidFill>
                <a:schemeClr val="accent2">
                  <a:lumMod val="40000"/>
                  <a:lumOff val="60000"/>
                </a:schemeClr>
              </a:solidFill>
              <a:latin typeface="Arial" pitchFamily="34" charset="0"/>
              <a:cs typeface="Arial" pitchFamily="34" charset="0"/>
            </a:endParaRPr>
          </a:p>
          <a:p>
            <a:pPr marL="463550" lvl="5">
              <a:tabLst>
                <a:tab pos="463550" algn="l"/>
              </a:tabLst>
              <a:defRPr/>
            </a:pPr>
            <a:r>
              <a:rPr lang="en-US" sz="2400" b="1" dirty="0">
                <a:solidFill>
                  <a:srgbClr val="000000"/>
                </a:solidFill>
                <a:latin typeface="Arial" pitchFamily="34" charset="0"/>
                <a:cs typeface="Arial" pitchFamily="34" charset="0"/>
              </a:rPr>
              <a:t>“Not only did the Ladies demonstrate that small farmers, fishmongers, and others provide healthier food, the two women also suggested how much more fun and interesting it was for consumers to speak with and buy from such small suppliers rather than hunt for food in sanitized aisles of a large corporation</a:t>
            </a:r>
            <a:r>
              <a:rPr lang="en-US" sz="2400" dirty="0">
                <a:solidFill>
                  <a:srgbClr val="000000"/>
                </a:solidFill>
                <a:latin typeface="Arial" pitchFamily="34" charset="0"/>
                <a:cs typeface="Arial" pitchFamily="34" charset="0"/>
              </a:rPr>
              <a:t>.”</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7426" name="Rectangle 8"/>
          <p:cNvSpPr>
            <a:spLocks noChangeArrowheads="1"/>
          </p:cNvSpPr>
          <p:nvPr/>
        </p:nvSpPr>
        <p:spPr bwMode="auto">
          <a:xfrm>
            <a:off x="1981200" y="6429375"/>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74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437042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600" b="1" dirty="0">
              <a:solidFill>
                <a:schemeClr val="accent2">
                  <a:lumMod val="40000"/>
                  <a:lumOff val="60000"/>
                </a:schemeClr>
              </a:solidFill>
              <a:latin typeface="Arial" pitchFamily="34" charset="0"/>
              <a:cs typeface="Arial" pitchFamily="34" charset="0"/>
            </a:endParaRPr>
          </a:p>
          <a:p>
            <a:pPr marL="463550" lvl="5">
              <a:tabLst>
                <a:tab pos="463550" algn="l"/>
              </a:tabLst>
              <a:defRPr/>
            </a:pPr>
            <a:r>
              <a:rPr lang="en-US" sz="2800" b="1" dirty="0">
                <a:solidFill>
                  <a:srgbClr val="000000"/>
                </a:solidFill>
                <a:latin typeface="Arial" pitchFamily="34" charset="0"/>
                <a:cs typeface="Arial" pitchFamily="34" charset="0"/>
              </a:rPr>
              <a:t>“The Ladies did not only use their culinary skills to argue for the importance of buying food form small local providers; they also critiqued agribusiness in general and how it has had a negative impact on our food supply in countless ways.”</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8450" name="Picture 2"/>
          <p:cNvPicPr>
            <a:picLocks noChangeAspect="1" noChangeArrowheads="1"/>
          </p:cNvPicPr>
          <p:nvPr/>
        </p:nvPicPr>
        <p:blipFill>
          <a:blip r:embed="rId2" cstate="print"/>
          <a:srcRect/>
          <a:stretch>
            <a:fillRect/>
          </a:stretch>
        </p:blipFill>
        <p:spPr bwMode="auto">
          <a:xfrm>
            <a:off x="914400" y="1371600"/>
            <a:ext cx="7315200" cy="4572000"/>
          </a:xfrm>
          <a:prstGeom prst="rect">
            <a:avLst/>
          </a:prstGeom>
          <a:noFill/>
          <a:ln w="9525">
            <a:noFill/>
            <a:miter lim="800000"/>
            <a:headEnd/>
            <a:tailEnd/>
          </a:ln>
        </p:spPr>
      </p:pic>
      <p:sp>
        <p:nvSpPr>
          <p:cNvPr id="3" name="Rectangle 2"/>
          <p:cNvSpPr/>
          <p:nvPr/>
        </p:nvSpPr>
        <p:spPr>
          <a:xfrm>
            <a:off x="3243942" y="823686"/>
            <a:ext cx="2655407" cy="369332"/>
          </a:xfrm>
          <a:prstGeom prst="rect">
            <a:avLst/>
          </a:prstGeom>
        </p:spPr>
        <p:txBody>
          <a:bodyPr wrap="none">
            <a:spAutoFit/>
          </a:bodyPr>
          <a:lstStyle/>
          <a:p>
            <a:r>
              <a:rPr lang="en-US" b="1" dirty="0">
                <a:solidFill>
                  <a:srgbClr val="FFFFFF"/>
                </a:solidFill>
                <a:latin typeface="Arial" pitchFamily="34" charset="0"/>
                <a:cs typeface="Arial" pitchFamily="34" charset="0"/>
              </a:rPr>
              <a:t>You can see that in . . .</a:t>
            </a:r>
            <a:endParaRPr lang="en-US" dirty="0">
              <a:solidFill>
                <a:srgbClr val="FFFFFF"/>
              </a:solidFill>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038600" y="609600"/>
            <a:ext cx="1018227" cy="369332"/>
          </a:xfrm>
          <a:prstGeom prst="rect">
            <a:avLst/>
          </a:prstGeom>
        </p:spPr>
        <p:txBody>
          <a:bodyPr wrap="none">
            <a:spAutoFit/>
          </a:bodyPr>
          <a:lstStyle/>
          <a:p>
            <a:r>
              <a:rPr lang="en-US" b="1" dirty="0">
                <a:latin typeface="Arial" pitchFamily="34" charset="0"/>
                <a:cs typeface="Arial" pitchFamily="34" charset="0"/>
              </a:rPr>
              <a:t>And . . </a:t>
            </a:r>
            <a:r>
              <a:rPr lang="en-US" b="1" dirty="0">
                <a:solidFill>
                  <a:srgbClr val="FFFFFF"/>
                </a:solidFill>
                <a:latin typeface="Arial" pitchFamily="34" charset="0"/>
                <a:cs typeface="Arial" pitchFamily="34" charset="0"/>
              </a:rPr>
              <a:t>.</a:t>
            </a:r>
            <a:endParaRPr lang="en-US" dirty="0">
              <a:solidFill>
                <a:srgbClr val="FFFFFF"/>
              </a:solidFill>
            </a:endParaRPr>
          </a:p>
        </p:txBody>
      </p:sp>
      <p:pic>
        <p:nvPicPr>
          <p:cNvPr id="4" name="Picture 3" descr="A picture containing text&#10;&#10;Description automatically generated">
            <a:extLst>
              <a:ext uri="{FF2B5EF4-FFF2-40B4-BE49-F238E27FC236}">
                <a16:creationId xmlns:a16="http://schemas.microsoft.com/office/drawing/2014/main" id="{90EC0BDB-4C9D-43F4-BC33-FDACA375D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560" y="1193018"/>
            <a:ext cx="3738880" cy="5486400"/>
          </a:xfrm>
          <a:prstGeom prst="rect">
            <a:avLst/>
          </a:prstGeom>
        </p:spPr>
      </p:pic>
    </p:spTree>
    <p:extLst>
      <p:ext uri="{BB962C8B-B14F-4D97-AF65-F5344CB8AC3E}">
        <p14:creationId xmlns:p14="http://schemas.microsoft.com/office/powerpoint/2010/main" val="360769142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038600" y="609600"/>
            <a:ext cx="1018227" cy="369332"/>
          </a:xfrm>
          <a:prstGeom prst="rect">
            <a:avLst/>
          </a:prstGeom>
        </p:spPr>
        <p:txBody>
          <a:bodyPr wrap="none">
            <a:spAutoFit/>
          </a:bodyPr>
          <a:lstStyle/>
          <a:p>
            <a:r>
              <a:rPr lang="en-US" b="1" dirty="0">
                <a:latin typeface="Arial" pitchFamily="34" charset="0"/>
                <a:cs typeface="Arial" pitchFamily="34" charset="0"/>
              </a:rPr>
              <a:t>And . . </a:t>
            </a:r>
            <a:r>
              <a:rPr lang="en-US" b="1" dirty="0">
                <a:solidFill>
                  <a:srgbClr val="FFFFFF"/>
                </a:solidFill>
                <a:latin typeface="Arial" pitchFamily="34" charset="0"/>
                <a:cs typeface="Arial" pitchFamily="34" charset="0"/>
              </a:rPr>
              <a:t>.</a:t>
            </a:r>
            <a:endParaRPr lang="en-US" dirty="0">
              <a:solidFill>
                <a:srgbClr val="FFFFFF"/>
              </a:solidFill>
            </a:endParaRPr>
          </a:p>
        </p:txBody>
      </p:sp>
      <p:pic>
        <p:nvPicPr>
          <p:cNvPr id="5" name="Picture 4" descr="A collage of a person and person&#10;&#10;Description automatically generated with medium confidence">
            <a:extLst>
              <a:ext uri="{FF2B5EF4-FFF2-40B4-BE49-F238E27FC236}">
                <a16:creationId xmlns:a16="http://schemas.microsoft.com/office/drawing/2014/main" id="{0D732F98-BAE5-4378-A6A8-509F865A1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898" y="1066800"/>
            <a:ext cx="3707027" cy="5486400"/>
          </a:xfrm>
          <a:prstGeom prst="rect">
            <a:avLst/>
          </a:prstGeom>
        </p:spPr>
      </p:pic>
    </p:spTree>
    <p:extLst>
      <p:ext uri="{BB962C8B-B14F-4D97-AF65-F5344CB8AC3E}">
        <p14:creationId xmlns:p14="http://schemas.microsoft.com/office/powerpoint/2010/main" val="309494151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038600" y="609600"/>
            <a:ext cx="1018227" cy="369332"/>
          </a:xfrm>
          <a:prstGeom prst="rect">
            <a:avLst/>
          </a:prstGeom>
        </p:spPr>
        <p:txBody>
          <a:bodyPr wrap="none">
            <a:spAutoFit/>
          </a:bodyPr>
          <a:lstStyle/>
          <a:p>
            <a:r>
              <a:rPr lang="en-US" b="1" dirty="0">
                <a:latin typeface="Arial" pitchFamily="34" charset="0"/>
                <a:cs typeface="Arial" pitchFamily="34" charset="0"/>
              </a:rPr>
              <a:t>And . . </a:t>
            </a:r>
            <a:r>
              <a:rPr lang="en-US" b="1" dirty="0">
                <a:solidFill>
                  <a:srgbClr val="FFFFFF"/>
                </a:solidFill>
                <a:latin typeface="Arial" pitchFamily="34" charset="0"/>
                <a:cs typeface="Arial" pitchFamily="34" charset="0"/>
              </a:rPr>
              <a:t>.</a:t>
            </a:r>
            <a:endParaRPr lang="en-US" dirty="0">
              <a:solidFill>
                <a:srgbClr val="FFFFFF"/>
              </a:solidFill>
            </a:endParaRPr>
          </a:p>
        </p:txBody>
      </p:sp>
      <p:pic>
        <p:nvPicPr>
          <p:cNvPr id="4" name="Picture 3" descr="Calendar&#10;&#10;Description automatically generated with low confidence">
            <a:extLst>
              <a:ext uri="{FF2B5EF4-FFF2-40B4-BE49-F238E27FC236}">
                <a16:creationId xmlns:a16="http://schemas.microsoft.com/office/drawing/2014/main" id="{FCB5B33D-BF0F-4D14-83CA-D78369ADC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775" y="1066800"/>
            <a:ext cx="3553368" cy="5486400"/>
          </a:xfrm>
          <a:prstGeom prst="rect">
            <a:avLst/>
          </a:prstGeom>
        </p:spPr>
      </p:pic>
    </p:spTree>
    <p:extLst>
      <p:ext uri="{BB962C8B-B14F-4D97-AF65-F5344CB8AC3E}">
        <p14:creationId xmlns:p14="http://schemas.microsoft.com/office/powerpoint/2010/main" val="28726818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1344304" y="2667000"/>
            <a:ext cx="6400800" cy="923330"/>
          </a:xfrm>
          <a:prstGeom prst="rect">
            <a:avLst/>
          </a:prstGeom>
          <a:noFill/>
        </p:spPr>
        <p:txBody>
          <a:bodyPr>
            <a:spAutoFit/>
          </a:bodyPr>
          <a:lstStyle/>
          <a:p>
            <a:pPr marL="342900" indent="-342900" algn="ctr" eaLnBrk="0" hangingPunct="0">
              <a:spcBef>
                <a:spcPct val="20000"/>
              </a:spcBef>
              <a:defRPr/>
            </a:pPr>
            <a:r>
              <a:rPr lang="en-US" sz="5400" b="1" dirty="0">
                <a:ln w="12700">
                  <a:solidFill>
                    <a:schemeClr val="accent1"/>
                  </a:solidFill>
                </a:ln>
                <a:solidFill>
                  <a:srgbClr val="FF0000"/>
                </a:solidFill>
                <a:effectLst>
                  <a:outerShdw blurRad="50800" dist="38100" algn="l" rotWithShape="0">
                    <a:prstClr val="black">
                      <a:alpha val="40000"/>
                    </a:prstClr>
                  </a:outerShdw>
                </a:effectLst>
              </a:rPr>
              <a:t>Two Visionaries?</a:t>
            </a:r>
          </a:p>
        </p:txBody>
      </p:sp>
      <p:sp>
        <p:nvSpPr>
          <p:cNvPr id="6" name="Subtitle 2"/>
          <p:cNvSpPr txBox="1">
            <a:spLocks/>
          </p:cNvSpPr>
          <p:nvPr/>
        </p:nvSpPr>
        <p:spPr>
          <a:xfrm>
            <a:off x="1344304" y="5395809"/>
            <a:ext cx="6400800" cy="1323439"/>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r>
              <a:rPr lang="en-US" sz="2000" dirty="0">
                <a:solidFill>
                  <a:srgbClr val="000000"/>
                </a:solidFill>
              </a:rPr>
              <a:t>and  Friends</a:t>
            </a:r>
          </a:p>
          <a:p>
            <a:pPr marL="342900" indent="-342900" algn="ctr" eaLnBrk="0" hangingPunct="0">
              <a:spcBef>
                <a:spcPct val="20000"/>
              </a:spcBef>
              <a:defRPr/>
            </a:pPr>
            <a:endParaRPr lang="en-US" sz="2000" dirty="0">
              <a:solidFill>
                <a:srgbClr val="000000"/>
              </a:solidFill>
            </a:endParaRPr>
          </a:p>
        </p:txBody>
      </p:sp>
      <p:sp>
        <p:nvSpPr>
          <p:cNvPr id="7" name="Rectangle 11"/>
          <p:cNvSpPr>
            <a:spLocks noChangeArrowheads="1"/>
          </p:cNvSpPr>
          <p:nvPr/>
        </p:nvSpPr>
        <p:spPr bwMode="auto">
          <a:xfrm>
            <a:off x="3742400" y="6324600"/>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2010-2026</a:t>
            </a:r>
            <a:endParaRPr kumimoji="1" lang="en-US" sz="700"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1606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 p. 169</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9474"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183-184</a:t>
            </a:r>
          </a:p>
        </p:txBody>
      </p:sp>
      <p:sp>
        <p:nvSpPr>
          <p:cNvPr id="4894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350865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463550" lvl="5">
              <a:tabLst>
                <a:tab pos="463550" algn="l"/>
              </a:tabLst>
              <a:defRPr/>
            </a:pPr>
            <a:r>
              <a:rPr lang="en-US" sz="2800" b="1" dirty="0">
                <a:latin typeface="Arial" pitchFamily="34" charset="0"/>
                <a:cs typeface="Arial" pitchFamily="34" charset="0"/>
              </a:rPr>
              <a:t>“For example, the Ladies discussed problems of over-fishing around the globe and suggested stores that did not know how to sell fish properly should be banned from selling it.”</a:t>
            </a: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152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183-184</a:t>
            </a:r>
          </a:p>
        </p:txBody>
      </p:sp>
      <p:sp>
        <p:nvSpPr>
          <p:cNvPr id="4915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393954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463550" lvl="5">
              <a:tabLst>
                <a:tab pos="463550" algn="l"/>
              </a:tabLst>
              <a:defRPr/>
            </a:pPr>
            <a:endParaRPr lang="en-US" sz="2400" b="1" dirty="0">
              <a:latin typeface="Arial" pitchFamily="34" charset="0"/>
              <a:cs typeface="Arial" pitchFamily="34" charset="0"/>
            </a:endParaRPr>
          </a:p>
          <a:p>
            <a:pPr marL="0" lvl="5" algn="ctr">
              <a:defRPr/>
            </a:pPr>
            <a:r>
              <a:rPr lang="en-US" sz="2800" b="1" dirty="0">
                <a:latin typeface="Arial" pitchFamily="34" charset="0"/>
                <a:cs typeface="Arial" pitchFamily="34" charset="0"/>
              </a:rPr>
              <a:t>“They also observed: </a:t>
            </a:r>
          </a:p>
          <a:p>
            <a:pPr marL="463550" lvl="5" indent="-463550" algn="ctr">
              <a:defRPr/>
            </a:pPr>
            <a:r>
              <a:rPr lang="en-US" sz="2800" b="1" dirty="0">
                <a:latin typeface="Arial" pitchFamily="34" charset="0"/>
                <a:cs typeface="Arial" pitchFamily="34" charset="0"/>
              </a:rPr>
              <a:t>‘Mass-produced frozen fish concoctions should be banned too, to prevent waste of this diminishing asset.’”</a:t>
            </a:r>
          </a:p>
          <a:p>
            <a:pPr marL="463550" lvl="5">
              <a:tabLst>
                <a:tab pos="463550" algn="l"/>
              </a:tabLst>
              <a:defRPr/>
            </a:pPr>
            <a:endParaRPr lang="en-US" sz="1200" b="1" dirty="0">
              <a:latin typeface="Arial" pitchFamily="34" charset="0"/>
              <a:cs typeface="Arial" pitchFamily="34" charset="0"/>
            </a:endParaRPr>
          </a:p>
          <a:p>
            <a:pPr marL="463550" lvl="5" algn="ctr">
              <a:tabLst>
                <a:tab pos="463550" algn="l"/>
              </a:tabLst>
              <a:defRPr/>
            </a:pPr>
            <a:r>
              <a:rPr lang="en-US" sz="2000" dirty="0">
                <a:latin typeface="Arial" pitchFamily="34" charset="0"/>
                <a:cs typeface="Arial" pitchFamily="34" charset="0"/>
              </a:rPr>
              <a:t>—</a:t>
            </a:r>
            <a:r>
              <a:rPr lang="en-US" sz="2000" i="1" dirty="0">
                <a:latin typeface="Arial" pitchFamily="34" charset="0"/>
                <a:cs typeface="Arial" pitchFamily="34" charset="0"/>
              </a:rPr>
              <a:t>Obsessions</a:t>
            </a:r>
            <a:r>
              <a:rPr lang="en-US" sz="2000" dirty="0">
                <a:latin typeface="Arial" pitchFamily="34" charset="0"/>
                <a:cs typeface="Arial" pitchFamily="34" charset="0"/>
              </a:rPr>
              <a:t> 1999 40</a:t>
            </a: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254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25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17009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“In addition, the Ladies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condemned the corporate greed that has made food flavorless.”</a:t>
            </a:r>
          </a:p>
          <a:p>
            <a:pPr marL="58738" lvl="4" indent="-58738" algn="ctr" fontAlgn="auto">
              <a:spcBef>
                <a:spcPts val="0"/>
              </a:spcBef>
              <a:spcAft>
                <a:spcPts val="0"/>
              </a:spcAft>
              <a:tabLst>
                <a:tab pos="914400" algn="l"/>
              </a:tabLst>
              <a:defRPr/>
            </a:pPr>
            <a:endParaRPr lang="en-US" sz="2400" b="1" dirty="0">
              <a:latin typeface="Arial" pitchFamily="34" charset="0"/>
              <a:cs typeface="Arial" pitchFamily="34" charset="0"/>
            </a:endParaRPr>
          </a:p>
          <a:p>
            <a:pPr marL="457200" lvl="5">
              <a:tabLst>
                <a:tab pos="914400" algn="l"/>
              </a:tabLst>
              <a:defRPr/>
            </a:pPr>
            <a:r>
              <a:rPr lang="en-US" sz="2400" b="1" dirty="0">
                <a:latin typeface="Arial" pitchFamily="34" charset="0"/>
                <a:cs typeface="Arial" pitchFamily="34" charset="0"/>
              </a:rPr>
              <a:t>“A piece of polystyrene has a better taste than the average supermarket chicken.”</a:t>
            </a: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254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25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9087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“In addition, the Ladies </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condemned the corporate greed that has made food flavorless.”</a:t>
            </a:r>
          </a:p>
          <a:p>
            <a:pPr marL="58738" lvl="4" indent="-58738" algn="ctr" fontAlgn="auto">
              <a:spcBef>
                <a:spcPts val="0"/>
              </a:spcBef>
              <a:spcAft>
                <a:spcPts val="0"/>
              </a:spcAft>
              <a:tabLst>
                <a:tab pos="914400" algn="l"/>
              </a:tabLst>
              <a:defRPr/>
            </a:pPr>
            <a:endParaRPr lang="en-US" sz="2400" b="1" dirty="0">
              <a:latin typeface="Arial" pitchFamily="34" charset="0"/>
              <a:cs typeface="Arial" pitchFamily="34" charset="0"/>
            </a:endParaRPr>
          </a:p>
          <a:p>
            <a:pPr marL="457200" lvl="5">
              <a:tabLst>
                <a:tab pos="914400" algn="l"/>
              </a:tabLst>
              <a:defRPr/>
            </a:pPr>
            <a:r>
              <a:rPr lang="en-US" sz="3200" b="1" dirty="0">
                <a:latin typeface="Arial" pitchFamily="34" charset="0"/>
                <a:cs typeface="Arial" pitchFamily="34" charset="0"/>
              </a:rPr>
              <a:t>“A piece of polystyrene has a better taste than the average supermarket chicken.”</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459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45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38554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463550" lvl="5" indent="-6350" algn="ctr">
              <a:tabLst>
                <a:tab pos="395288" algn="l"/>
              </a:tabLst>
              <a:defRPr/>
            </a:pPr>
            <a:r>
              <a:rPr lang="en-US" sz="2800" b="1" dirty="0">
                <a:solidFill>
                  <a:schemeClr val="accent2">
                    <a:lumMod val="40000"/>
                    <a:lumOff val="60000"/>
                  </a:schemeClr>
                </a:solidFill>
                <a:latin typeface="Arial" pitchFamily="34" charset="0"/>
                <a:cs typeface="Arial" pitchFamily="34" charset="0"/>
              </a:rPr>
              <a:t>“Throughout their cooking show and cookbooks, </a:t>
            </a:r>
          </a:p>
          <a:p>
            <a:pPr marL="463550" lvl="5" indent="-6350" algn="ctr">
              <a:tabLst>
                <a:tab pos="395288" algn="l"/>
              </a:tabLst>
              <a:defRPr/>
            </a:pPr>
            <a:r>
              <a:rPr lang="en-US" sz="3200" b="1" dirty="0">
                <a:latin typeface="Arial" pitchFamily="34" charset="0"/>
                <a:cs typeface="Arial" pitchFamily="34" charset="0"/>
              </a:rPr>
              <a:t>the Ladies were openly disdainful of the food produced for the majority of large grocery stores</a:t>
            </a:r>
            <a:r>
              <a:rPr lang="en-US" sz="2800" b="1" dirty="0">
                <a:solidFill>
                  <a:schemeClr val="accent2">
                    <a:lumMod val="40000"/>
                    <a:lumOff val="60000"/>
                  </a:schemeClr>
                </a:solidFill>
                <a:latin typeface="Arial" pitchFamily="34" charset="0"/>
                <a:cs typeface="Arial" pitchFamily="34" charset="0"/>
              </a:rPr>
              <a: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p:txBody>
      </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561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56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227754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463550" lvl="5" indent="-6350" algn="ctr">
              <a:tabLst>
                <a:tab pos="395288" algn="l"/>
              </a:tabLst>
              <a:defRPr/>
            </a:pPr>
            <a:r>
              <a:rPr lang="en-US" sz="2800" b="1" dirty="0">
                <a:latin typeface="Arial" pitchFamily="34" charset="0"/>
                <a:cs typeface="Arial" pitchFamily="34" charset="0"/>
              </a:rPr>
              <a:t>“. . .The Ladies lamented about how much apples have changed </a:t>
            </a:r>
          </a:p>
          <a:p>
            <a:pPr marL="463550" lvl="5" indent="-6350" algn="ctr">
              <a:tabLst>
                <a:tab pos="395288" algn="l"/>
              </a:tabLst>
              <a:defRPr/>
            </a:pPr>
            <a:r>
              <a:rPr lang="en-US" sz="2800" b="1" dirty="0">
                <a:latin typeface="Arial" pitchFamily="34" charset="0"/>
                <a:cs typeface="Arial" pitchFamily="34" charset="0"/>
              </a:rPr>
              <a:t>and blame it on the Americans . . .”</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6642" name="Picture 2"/>
          <p:cNvPicPr>
            <a:picLocks noChangeAspect="1" noChangeArrowheads="1"/>
          </p:cNvPicPr>
          <p:nvPr/>
        </p:nvPicPr>
        <p:blipFill>
          <a:blip r:embed="rId2" cstate="print"/>
          <a:srcRect/>
          <a:stretch>
            <a:fillRect/>
          </a:stretch>
        </p:blipFill>
        <p:spPr bwMode="auto">
          <a:xfrm>
            <a:off x="1814513" y="515938"/>
            <a:ext cx="5486400" cy="5486400"/>
          </a:xfrm>
          <a:prstGeom prst="rect">
            <a:avLst/>
          </a:prstGeom>
          <a:noFill/>
          <a:ln w="9525">
            <a:noFill/>
            <a:miter lim="800000"/>
            <a:headEnd/>
            <a:tailEnd/>
          </a:ln>
        </p:spPr>
      </p:pic>
      <p:sp>
        <p:nvSpPr>
          <p:cNvPr id="496643" name="Rectangle 8"/>
          <p:cNvSpPr>
            <a:spLocks noChangeArrowheads="1"/>
          </p:cNvSpPr>
          <p:nvPr/>
        </p:nvSpPr>
        <p:spPr bwMode="auto">
          <a:xfrm>
            <a:off x="1795463" y="5895975"/>
            <a:ext cx="5557837" cy="369888"/>
          </a:xfrm>
          <a:prstGeom prst="rect">
            <a:avLst/>
          </a:prstGeom>
          <a:noFill/>
          <a:ln w="9525">
            <a:noFill/>
            <a:miter lim="800000"/>
            <a:headEnd/>
            <a:tailEnd/>
          </a:ln>
        </p:spPr>
        <p:txBody>
          <a:bodyPr wrap="none">
            <a:spAutoFit/>
          </a:bodyPr>
          <a:lstStyle/>
          <a:p>
            <a:r>
              <a:rPr lang="en-US" b="1">
                <a:solidFill>
                  <a:srgbClr val="000000"/>
                </a:solidFill>
                <a:cs typeface="Arial" charset="0"/>
              </a:rPr>
              <a:t>Frank Browning, </a:t>
            </a:r>
            <a:r>
              <a:rPr lang="en-US" b="1" i="1">
                <a:solidFill>
                  <a:srgbClr val="000000"/>
                </a:solidFill>
                <a:cs typeface="Arial" charset="0"/>
              </a:rPr>
              <a:t>Apples</a:t>
            </a:r>
            <a:r>
              <a:rPr lang="en-US" b="1">
                <a:solidFill>
                  <a:srgbClr val="000000"/>
                </a:solidFill>
                <a:cs typeface="Arial" charset="0"/>
              </a:rPr>
              <a:t>, </a:t>
            </a:r>
            <a:r>
              <a:rPr lang="en-US" b="1"/>
              <a:t>North Point Press</a:t>
            </a:r>
            <a:r>
              <a:rPr lang="en-US" b="1">
                <a:solidFill>
                  <a:srgbClr val="000000"/>
                </a:solidFill>
                <a:cs typeface="Arial" charset="0"/>
              </a:rPr>
              <a:t>, 1998</a:t>
            </a:r>
          </a:p>
        </p:txBody>
      </p:sp>
      <p:sp>
        <p:nvSpPr>
          <p:cNvPr id="4" name="Rectangle 3"/>
          <p:cNvSpPr/>
          <p:nvPr/>
        </p:nvSpPr>
        <p:spPr>
          <a:xfrm>
            <a:off x="3200454" y="685800"/>
            <a:ext cx="2728632" cy="830997"/>
          </a:xfrm>
          <a:prstGeom prst="rect">
            <a:avLst/>
          </a:prstGeom>
        </p:spPr>
        <p:txBody>
          <a:bodyPr wrap="none">
            <a:spAutoFit/>
          </a:bodyPr>
          <a:lstStyle/>
          <a:p>
            <a:pPr algn="ctr"/>
            <a:r>
              <a:rPr lang="en-US" sz="2400" b="1" dirty="0">
                <a:solidFill>
                  <a:srgbClr val="FFFFFF"/>
                </a:solidFill>
                <a:latin typeface="Arial" pitchFamily="34" charset="0"/>
                <a:cs typeface="Arial" pitchFamily="34" charset="0"/>
              </a:rPr>
              <a:t>for more on this </a:t>
            </a:r>
          </a:p>
          <a:p>
            <a:pPr algn="ctr"/>
            <a:r>
              <a:rPr lang="en-US" sz="2400" b="1" dirty="0">
                <a:solidFill>
                  <a:srgbClr val="FFFFFF"/>
                </a:solidFill>
                <a:latin typeface="Arial" pitchFamily="34" charset="0"/>
                <a:cs typeface="Arial" pitchFamily="34" charset="0"/>
              </a:rPr>
              <a:t>have a look at . . .</a:t>
            </a:r>
            <a:endParaRPr lang="en-US" sz="2400" b="1" dirty="0">
              <a:solidFill>
                <a:srgbClr val="FFFFFF"/>
              </a:solidFill>
            </a:endParaRP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766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76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61448"/>
            <a:ext cx="7315200" cy="4524315"/>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600" b="1" dirty="0">
              <a:solidFill>
                <a:srgbClr val="000000"/>
              </a:solidFill>
              <a:latin typeface="Arial" pitchFamily="34" charset="0"/>
              <a:cs typeface="Arial" pitchFamily="34" charset="0"/>
            </a:endParaRPr>
          </a:p>
          <a:p>
            <a:pPr marL="0" lvl="5" algn="ctr">
              <a:defRPr/>
            </a:pPr>
            <a:r>
              <a:rPr lang="en-US" sz="2800" b="1" dirty="0">
                <a:solidFill>
                  <a:srgbClr val="000000"/>
                </a:solidFill>
                <a:latin typeface="Arial" pitchFamily="34" charset="0"/>
                <a:cs typeface="Arial" pitchFamily="34" charset="0"/>
              </a:rPr>
              <a:t>“It’s extraordinary how they breed flavor out of apples</a:t>
            </a:r>
            <a:r>
              <a:rPr lang="en-US" sz="2400" b="1" dirty="0">
                <a:solidFill>
                  <a:srgbClr val="000000"/>
                </a:solidFill>
                <a:latin typeface="Arial" pitchFamily="34" charset="0"/>
                <a:cs typeface="Arial" pitchFamily="34" charset="0"/>
              </a:rPr>
              <a:t>,” Clarissa observes.</a:t>
            </a:r>
          </a:p>
          <a:p>
            <a:pPr marL="0" lvl="5" algn="ctr">
              <a:defRPr/>
            </a:pPr>
            <a:endParaRPr lang="en-US" b="1" dirty="0">
              <a:solidFill>
                <a:srgbClr val="000000"/>
              </a:solidFill>
              <a:latin typeface="Arial" pitchFamily="34" charset="0"/>
              <a:cs typeface="Arial" pitchFamily="34" charset="0"/>
            </a:endParaRPr>
          </a:p>
          <a:p>
            <a:pPr marL="0" lvl="5" algn="ctr">
              <a:defRPr/>
            </a:pPr>
            <a:r>
              <a:rPr lang="en-US" sz="2800" b="1" dirty="0">
                <a:solidFill>
                  <a:srgbClr val="000000"/>
                </a:solidFill>
                <a:latin typeface="Arial" pitchFamily="34" charset="0"/>
                <a:cs typeface="Arial" pitchFamily="34" charset="0"/>
              </a:rPr>
              <a:t>“The breed flavor out of everything the can lay their hands on now-a-days</a:t>
            </a:r>
            <a:r>
              <a:rPr lang="en-US" sz="2400" b="1" dirty="0">
                <a:solidFill>
                  <a:srgbClr val="000000"/>
                </a:solidFill>
                <a:latin typeface="Arial" pitchFamily="34" charset="0"/>
                <a:cs typeface="Arial" pitchFamily="34" charset="0"/>
              </a:rPr>
              <a:t>,” Jennifer comments.</a:t>
            </a:r>
          </a:p>
          <a:p>
            <a:pPr marL="0" lvl="5" algn="ctr">
              <a:defRPr/>
            </a:pPr>
            <a:endParaRPr lang="en-US" b="1" dirty="0">
              <a:solidFill>
                <a:srgbClr val="000000"/>
              </a:solidFill>
              <a:latin typeface="Arial" pitchFamily="34" charset="0"/>
              <a:cs typeface="Arial" pitchFamily="34" charset="0"/>
            </a:endParaRPr>
          </a:p>
          <a:p>
            <a:pPr marL="0" lvl="5" algn="ctr">
              <a:defRPr/>
            </a:pPr>
            <a:r>
              <a:rPr lang="en-US" sz="2800" b="1" dirty="0">
                <a:solidFill>
                  <a:srgbClr val="000000"/>
                </a:solidFill>
                <a:latin typeface="Arial" pitchFamily="34" charset="0"/>
                <a:cs typeface="Arial" pitchFamily="34" charset="0"/>
              </a:rPr>
              <a:t>“I blame the Americans.  They seem afraid of strong flavors.  Strong flavors.  Strong emotions.”</a:t>
            </a:r>
          </a:p>
          <a:p>
            <a:pPr marL="58738" lvl="4" indent="-58738" algn="ctr" fontAlgn="auto">
              <a:spcBef>
                <a:spcPts val="0"/>
              </a:spcBef>
              <a:spcAft>
                <a:spcPts val="0"/>
              </a:spcAft>
              <a:tabLst>
                <a:tab pos="914400" algn="l"/>
              </a:tabLst>
              <a:defRPr/>
            </a:pPr>
            <a:endParaRPr lang="en-US" sz="1600" b="1" dirty="0">
              <a:solidFill>
                <a:srgbClr val="000000"/>
              </a:solidFill>
              <a:latin typeface="Arial" pitchFamily="34" charset="0"/>
              <a:cs typeface="Arial" pitchFamily="34" charset="0"/>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869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86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313"/>
            <a:ext cx="7315200" cy="292417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Ladies sought to change how large corporations have taken over the food system in Britain and the United States, resulting in the flavorless apples about which they complained.”</a:t>
            </a: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971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97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05000"/>
            <a:ext cx="7315200" cy="437042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“In this industrial setting,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no one cares about the flavor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of an apple or a tomato;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all that corporations are concerned with is designing food that will increase their profits.”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“If these foods are tasteless, it does not make a difference as long as profits stay the same or increase.”</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2630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263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26308" name="Subtitle 2"/>
          <p:cNvSpPr txBox="1">
            <a:spLocks/>
          </p:cNvSpPr>
          <p:nvPr/>
        </p:nvSpPr>
        <p:spPr bwMode="auto">
          <a:xfrm>
            <a:off x="906463" y="2065615"/>
            <a:ext cx="7315200" cy="387798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3200" b="1" i="1" dirty="0">
                <a:cs typeface="Arial" charset="0"/>
              </a:rPr>
              <a:t>Secret Ingredients</a:t>
            </a:r>
            <a:r>
              <a:rPr lang="en-US" sz="3200" b="1" dirty="0">
                <a:cs typeface="Arial" charset="0"/>
              </a:rPr>
              <a:t> examines how women from many backgrounds have used cooking literature to question society’s expectations about gender roles and other issues</a:t>
            </a:r>
            <a:endParaRPr lang="en-US" sz="1050" b="1" dirty="0">
              <a:solidFill>
                <a:srgbClr val="D79694"/>
              </a:solidFill>
              <a:cs typeface="Arial" charset="0"/>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176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501763" name="Rectangle 3"/>
          <p:cNvSpPr txBox="1">
            <a:spLocks noChangeArrowheads="1"/>
          </p:cNvSpPr>
          <p:nvPr/>
        </p:nvSpPr>
        <p:spPr bwMode="auto">
          <a:xfrm>
            <a:off x="747713" y="90487"/>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55716"/>
            <a:ext cx="7315200" cy="401648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Ladies showed that consumers could make a difference by rejecting such flavorless foods and by visiting small suppliers who care that their foods are bursting with flavor.”</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300" b="1"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“The Ladies wanted their audience to nostalgically recall how they used to buy foods in the past and to return to such shopping patterns.”</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278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5027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79079"/>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“The Ladies showed that consumers could</a:t>
            </a:r>
          </a:p>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make a difference by rejecting such</a:t>
            </a:r>
          </a:p>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flavorless foods and by visiting small</a:t>
            </a:r>
          </a:p>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suppliers who care that their foods are</a:t>
            </a:r>
          </a:p>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bursting with flavor.”</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682625" lvl="5" indent="-225425">
              <a:buFont typeface="Arial" pitchFamily="34" charset="0"/>
              <a:buChar char="•"/>
              <a:tabLst>
                <a:tab pos="914400" algn="l"/>
              </a:tabLst>
              <a:defRPr/>
            </a:pPr>
            <a:r>
              <a:rPr lang="en-US" sz="2400" b="1" dirty="0">
                <a:latin typeface="Arial" pitchFamily="34" charset="0"/>
                <a:cs typeface="Arial" pitchFamily="34" charset="0"/>
              </a:rPr>
              <a:t>“Even if viewers were too young to remember such experiences, the Ladies resorted to their loving and nostalgic encounters with small suppliers to encourage </a:t>
            </a:r>
            <a:r>
              <a:rPr lang="en-US" sz="2400" b="1" i="1" dirty="0">
                <a:latin typeface="Arial" pitchFamily="34" charset="0"/>
                <a:cs typeface="Arial" pitchFamily="34" charset="0"/>
              </a:rPr>
              <a:t>everyone</a:t>
            </a:r>
            <a:r>
              <a:rPr lang="en-US" sz="2400" b="1" dirty="0">
                <a:latin typeface="Arial" pitchFamily="34" charset="0"/>
                <a:cs typeface="Arial" pitchFamily="34" charset="0"/>
              </a:rPr>
              <a:t> to change the way they shop.”</a:t>
            </a: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381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5038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3689"/>
            <a:ext cx="7315200" cy="447045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Fat Ladies resorted to nostalgia for more than making readers rethink how they purchased foods.”</a:t>
            </a:r>
          </a:p>
          <a:p>
            <a:pPr marL="58738" lvl="4" indent="-58738" algn="ctr" fontAlgn="auto">
              <a:spcBef>
                <a:spcPts val="0"/>
              </a:spcBef>
              <a:spcAft>
                <a:spcPts val="0"/>
              </a:spcAft>
              <a:tabLst>
                <a:tab pos="914400" algn="l"/>
              </a:tabLst>
              <a:defRPr/>
            </a:pPr>
            <a:endParaRPr lang="en-US" sz="5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300" b="1"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“They used it to recall a way of life that has nearly vanished.”</a:t>
            </a:r>
          </a:p>
          <a:p>
            <a:pPr marL="682625" lvl="5" indent="-225425">
              <a:buFont typeface="Arial" pitchFamily="34" charset="0"/>
              <a:buChar char="•"/>
              <a:tabLst>
                <a:tab pos="914400" algn="l"/>
              </a:tabLst>
              <a:defRPr/>
            </a:pPr>
            <a:endParaRPr lang="en-US" sz="1000"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“Food does not exist in a vacuum, so consuming it recalls memories of the past.”</a:t>
            </a:r>
          </a:p>
          <a:p>
            <a:pPr marL="682625" lvl="5" indent="-225425">
              <a:buFont typeface="Arial" pitchFamily="34" charset="0"/>
              <a:buChar char="•"/>
              <a:tabLst>
                <a:tab pos="914400" algn="l"/>
              </a:tabLst>
              <a:defRPr/>
            </a:pPr>
            <a:endParaRPr lang="en-US" sz="1000"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“For different people, different foods convey varied messages about the past.”</a:t>
            </a:r>
          </a:p>
          <a:p>
            <a:pPr marL="682625" lvl="5" indent="-225425">
              <a:buFont typeface="Arial" pitchFamily="34" charset="0"/>
              <a:buChar char="•"/>
              <a:tabLst>
                <a:tab pos="914400" algn="l"/>
              </a:tabLst>
              <a:defRPr/>
            </a:pPr>
            <a:endParaRPr lang="en-US" sz="2400" dirty="0">
              <a:latin typeface="Arial" pitchFamily="34" charset="0"/>
              <a:cs typeface="Arial" pitchFamily="34" charset="0"/>
            </a:endParaRP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4834"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184-185</a:t>
            </a:r>
          </a:p>
        </p:txBody>
      </p:sp>
      <p:sp>
        <p:nvSpPr>
          <p:cNvPr id="5048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04836" name="Rectangle 4"/>
          <p:cNvSpPr>
            <a:spLocks noChangeArrowheads="1"/>
          </p:cNvSpPr>
          <p:nvPr/>
        </p:nvSpPr>
        <p:spPr bwMode="auto">
          <a:xfrm>
            <a:off x="914400" y="1219200"/>
            <a:ext cx="7315200" cy="5262979"/>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“The writer who best expressed the close link between food and memory</a:t>
            </a:r>
          </a:p>
          <a:p>
            <a:pPr marL="58738" lvl="4" indent="-58738" algn="ctr">
              <a:tabLst>
                <a:tab pos="914400" algn="l"/>
              </a:tabLst>
            </a:pPr>
            <a:r>
              <a:rPr lang="en-US" sz="2800" b="1" dirty="0">
                <a:cs typeface="Arial" charset="0"/>
              </a:rPr>
              <a:t>was Marcel Proust. </a:t>
            </a:r>
          </a:p>
          <a:p>
            <a:pPr marL="58738" lvl="4" indent="-58738" algn="ctr">
              <a:tabLst>
                <a:tab pos="914400" algn="l"/>
              </a:tabLst>
            </a:pPr>
            <a:r>
              <a:rPr lang="en-US" sz="2800" b="1" dirty="0">
                <a:cs typeface="Arial" charset="0"/>
              </a:rPr>
              <a:t>In the first volume,</a:t>
            </a:r>
          </a:p>
          <a:p>
            <a:pPr marL="58738" lvl="4" indent="-58738" algn="ctr">
              <a:tabLst>
                <a:tab pos="914400" algn="l"/>
              </a:tabLst>
            </a:pPr>
            <a:r>
              <a:rPr lang="en-US" sz="2800" b="1" i="1" dirty="0">
                <a:cs typeface="Arial" charset="0"/>
              </a:rPr>
              <a:t>Swann’s Way</a:t>
            </a:r>
            <a:r>
              <a:rPr lang="en-US" sz="2800" b="1" dirty="0">
                <a:cs typeface="Arial" charset="0"/>
              </a:rPr>
              <a:t> </a:t>
            </a:r>
            <a:r>
              <a:rPr lang="en-US" sz="2000" dirty="0">
                <a:cs typeface="Arial" charset="0"/>
              </a:rPr>
              <a:t>(1913),</a:t>
            </a:r>
          </a:p>
          <a:p>
            <a:pPr marL="58738" lvl="4" indent="-58738" algn="ctr">
              <a:tabLst>
                <a:tab pos="914400" algn="l"/>
              </a:tabLst>
            </a:pPr>
            <a:r>
              <a:rPr lang="en-US" sz="2800" b="1" dirty="0">
                <a:cs typeface="Arial" charset="0"/>
              </a:rPr>
              <a:t>of the seven-volume</a:t>
            </a:r>
          </a:p>
          <a:p>
            <a:pPr marL="58738" lvl="4" indent="-58738" algn="ctr">
              <a:tabLst>
                <a:tab pos="914400" algn="l"/>
              </a:tabLst>
            </a:pPr>
            <a:r>
              <a:rPr lang="en-US" sz="2800" b="1" dirty="0">
                <a:cs typeface="Arial" charset="0"/>
              </a:rPr>
              <a:t>autobiographical account</a:t>
            </a:r>
          </a:p>
          <a:p>
            <a:pPr marL="58738" lvl="4" indent="-58738" algn="ctr">
              <a:tabLst>
                <a:tab pos="914400" algn="l"/>
              </a:tabLst>
            </a:pPr>
            <a:r>
              <a:rPr lang="en-US" sz="2800" b="1" i="1" dirty="0">
                <a:cs typeface="Arial" charset="0"/>
              </a:rPr>
              <a:t>Remembrance of Things Past</a:t>
            </a:r>
            <a:r>
              <a:rPr lang="en-US" sz="2000" dirty="0">
                <a:cs typeface="Arial" charset="0"/>
              </a:rPr>
              <a:t> (1913-1927</a:t>
            </a:r>
            <a:r>
              <a:rPr lang="en-US" sz="2800" b="1" i="1" dirty="0">
                <a:cs typeface="Arial" charset="0"/>
              </a:rPr>
              <a:t>), </a:t>
            </a:r>
          </a:p>
          <a:p>
            <a:pPr marL="58738" lvl="4" indent="-58738" algn="ctr">
              <a:tabLst>
                <a:tab pos="914400" algn="l"/>
              </a:tabLst>
            </a:pPr>
            <a:r>
              <a:rPr lang="en-US" sz="2800" b="1" i="1" dirty="0">
                <a:cs typeface="Arial" charset="0"/>
              </a:rPr>
              <a:t>he is transported back to his childhood days by a bit of a </a:t>
            </a:r>
            <a:r>
              <a:rPr lang="en-US" sz="2800" b="1" i="1" dirty="0" err="1">
                <a:cs typeface="Arial" charset="0"/>
              </a:rPr>
              <a:t>madeleine</a:t>
            </a:r>
            <a:br>
              <a:rPr lang="en-US" sz="2800" b="1" i="1" dirty="0">
                <a:cs typeface="Arial" charset="0"/>
              </a:rPr>
            </a:br>
            <a:r>
              <a:rPr lang="en-US" sz="1600" b="1" dirty="0">
                <a:cs typeface="Arial" charset="0"/>
              </a:rPr>
              <a:t>[a traditional sweet cake from France]</a:t>
            </a:r>
            <a:endParaRPr lang="en-US" sz="2800" b="1" dirty="0">
              <a:cs typeface="Arial" charset="0"/>
            </a:endParaRPr>
          </a:p>
          <a:p>
            <a:pPr marL="58738" lvl="4" indent="-58738" algn="ctr">
              <a:tabLst>
                <a:tab pos="914400" algn="l"/>
              </a:tabLst>
            </a:pPr>
            <a:r>
              <a:rPr lang="en-US" sz="2800" b="1" i="1" dirty="0">
                <a:cs typeface="Arial" charset="0"/>
              </a:rPr>
              <a:t>dipped in tea</a:t>
            </a:r>
            <a:r>
              <a:rPr lang="en-US" sz="2800" b="1" dirty="0">
                <a:cs typeface="Arial" charset="0"/>
              </a:rPr>
              <a:t>. . . .”</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8"/>
          <p:cNvSpPr>
            <a:spLocks noChangeArrowheads="1"/>
          </p:cNvSpPr>
          <p:nvPr/>
        </p:nvSpPr>
        <p:spPr bwMode="auto">
          <a:xfrm>
            <a:off x="2300288" y="6182380"/>
            <a:ext cx="4557712" cy="523220"/>
          </a:xfrm>
          <a:prstGeom prst="rect">
            <a:avLst/>
          </a:prstGeom>
          <a:noFill/>
          <a:ln w="9525">
            <a:noFill/>
            <a:miter lim="800000"/>
            <a:headEnd/>
            <a:tailEnd/>
          </a:ln>
        </p:spPr>
        <p:txBody>
          <a:bodyPr wrap="square">
            <a:spAutoFit/>
          </a:bodyPr>
          <a:lstStyle/>
          <a:p>
            <a:pPr algn="ctr"/>
            <a:r>
              <a:rPr lang="en-US" sz="1600" b="1" dirty="0" err="1"/>
              <a:t>Madeleines</a:t>
            </a:r>
            <a:r>
              <a:rPr lang="en-US" sz="1600" b="1" dirty="0"/>
              <a:t> de </a:t>
            </a:r>
            <a:r>
              <a:rPr lang="en-US" sz="1600" b="1" dirty="0" err="1"/>
              <a:t>Commercy</a:t>
            </a:r>
            <a:r>
              <a:rPr lang="en-US" sz="1600" b="1" dirty="0"/>
              <a:t>, Lorraine, France</a:t>
            </a:r>
            <a:br>
              <a:rPr lang="en-US" sz="1600" b="1" dirty="0"/>
            </a:br>
            <a:r>
              <a:rPr lang="en-US" sz="1200" dirty="0">
                <a:solidFill>
                  <a:srgbClr val="000000"/>
                </a:solidFill>
                <a:cs typeface="Arial" charset="0"/>
              </a:rPr>
              <a:t>-- </a:t>
            </a:r>
            <a:r>
              <a:rPr lang="en-US" sz="1200" dirty="0" err="1">
                <a:solidFill>
                  <a:srgbClr val="000000"/>
                </a:solidFill>
                <a:cs typeface="Arial" charset="0"/>
              </a:rPr>
              <a:t>Wikepedia</a:t>
            </a:r>
            <a:endParaRPr lang="en-US" sz="1200" dirty="0">
              <a:solidFill>
                <a:srgbClr val="000000"/>
              </a:solidFill>
              <a:cs typeface="Arial" charset="0"/>
            </a:endParaRPr>
          </a:p>
        </p:txBody>
      </p:sp>
      <p:pic>
        <p:nvPicPr>
          <p:cNvPr id="3074" name="Picture 2"/>
          <p:cNvPicPr>
            <a:picLocks noChangeAspect="1" noChangeArrowheads="1"/>
          </p:cNvPicPr>
          <p:nvPr/>
        </p:nvPicPr>
        <p:blipFill>
          <a:blip r:embed="rId2" cstate="print"/>
          <a:srcRect/>
          <a:stretch>
            <a:fillRect/>
          </a:stretch>
        </p:blipFill>
        <p:spPr bwMode="auto">
          <a:xfrm>
            <a:off x="762000" y="381000"/>
            <a:ext cx="7620000" cy="5715000"/>
          </a:xfrm>
          <a:prstGeom prst="rect">
            <a:avLst/>
          </a:prstGeom>
          <a:noFill/>
          <a:ln w="9525">
            <a:noFill/>
            <a:miter lim="800000"/>
            <a:headEnd/>
            <a:tailEnd/>
          </a:ln>
        </p:spPr>
      </p:pic>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585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5058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05860" name="Rectangle 4"/>
          <p:cNvSpPr>
            <a:spLocks noChangeArrowheads="1"/>
          </p:cNvSpPr>
          <p:nvPr/>
        </p:nvSpPr>
        <p:spPr bwMode="auto">
          <a:xfrm>
            <a:off x="914400" y="2057400"/>
            <a:ext cx="7315200" cy="3786188"/>
          </a:xfrm>
          <a:prstGeom prst="rect">
            <a:avLst/>
          </a:prstGeom>
          <a:noFill/>
          <a:ln w="9525">
            <a:noFill/>
            <a:miter lim="800000"/>
            <a:headEnd/>
            <a:tailEnd/>
          </a:ln>
        </p:spPr>
        <p:txBody>
          <a:bodyPr>
            <a:spAutoFit/>
          </a:bodyPr>
          <a:lstStyle/>
          <a:p>
            <a:pPr marL="58738" lvl="4" indent="-58738" algn="ctr">
              <a:tabLst>
                <a:tab pos="914400" algn="l"/>
              </a:tabLst>
            </a:pPr>
            <a:r>
              <a:rPr lang="en-US" sz="2400" b="1">
                <a:cs typeface="Arial" charset="0"/>
              </a:rPr>
              <a:t>“I raised to my lips a spoonful of . . . tea in which I had soaked a morsel of . . . cake.  No sooner had the warm liquid, and the crumbs with it, touched my palate than a shudder ran through my whole body, and I stopped, intent upon the extraordinary changes that were taking place.  An exquisite pleasure had invaded my senses. . ..  I was conscious that it was connected with the taste of tea and cake, but that it infinitely transcended those savours.”</a:t>
            </a: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688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068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06884" name="Rectangle 4"/>
          <p:cNvSpPr>
            <a:spLocks noChangeArrowheads="1"/>
          </p:cNvSpPr>
          <p:nvPr/>
        </p:nvSpPr>
        <p:spPr bwMode="auto">
          <a:xfrm>
            <a:off x="914400" y="1862138"/>
            <a:ext cx="7315200" cy="4462462"/>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“The bite of small cake led Proust [to] think of his childhood, and then what followed was an epic stream-of-consciousness account of his life.”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“It is a book not just about Proust but also about the passage of time.”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“For him, it was impossible to separate the taste of food from one’s experiences.”</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790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079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71688"/>
            <a:ext cx="7315200" cy="35385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“In a similar fashion, the Ladies </a:t>
            </a:r>
            <a:r>
              <a:rPr lang="en-US" sz="3200" b="1" dirty="0">
                <a:latin typeface="Arial" pitchFamily="34" charset="0"/>
                <a:cs typeface="Arial" pitchFamily="34" charset="0"/>
              </a:rPr>
              <a:t>used food to conjure memories of the past, reminding people that food is not only about nutrition;</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it is also an intimate connection to our individual and</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collective human pas</a:t>
            </a:r>
            <a:r>
              <a:rPr lang="en-US" sz="3200" b="1" dirty="0">
                <a:solidFill>
                  <a:srgbClr val="000000"/>
                </a:solidFill>
                <a:latin typeface="Arial" pitchFamily="34" charset="0"/>
                <a:cs typeface="Arial" pitchFamily="34" charset="0"/>
              </a:rPr>
              <a:t>t.”</a:t>
            </a:r>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8930" name="Rectangle 8"/>
          <p:cNvSpPr>
            <a:spLocks noChangeArrowheads="1"/>
          </p:cNvSpPr>
          <p:nvPr/>
        </p:nvSpPr>
        <p:spPr bwMode="auto">
          <a:xfrm>
            <a:off x="2028825"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089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71688"/>
            <a:ext cx="7315200" cy="35385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“For [the Two Fat Ladies] </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food served as a bridge to past experiences that deserved to be remembered, so it is not surprising that their TV program was filled with accounts of their younger lives and historical accounts of earlier times.”</a:t>
            </a:r>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9954" name="Rectangle 8"/>
          <p:cNvSpPr>
            <a:spLocks noChangeArrowheads="1"/>
          </p:cNvSpPr>
          <p:nvPr/>
        </p:nvSpPr>
        <p:spPr bwMode="auto">
          <a:xfrm>
            <a:off x="2028825"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099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749550"/>
            <a:ext cx="7315200" cy="2492375"/>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6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“They wanted us to remember that </a:t>
            </a:r>
          </a:p>
          <a:p>
            <a:pPr marL="58738" lvl="4" indent="-58738" algn="ctr" fontAlgn="auto">
              <a:spcBef>
                <a:spcPts val="0"/>
              </a:spcBef>
              <a:spcAft>
                <a:spcPts val="0"/>
              </a:spcAft>
              <a:tabLst>
                <a:tab pos="914400" algn="l"/>
              </a:tabLst>
              <a:defRPr/>
            </a:pPr>
            <a:r>
              <a:rPr lang="en-US" sz="3600" b="1" dirty="0">
                <a:solidFill>
                  <a:srgbClr val="000000"/>
                </a:solidFill>
                <a:latin typeface="Arial" pitchFamily="34" charset="0"/>
                <a:cs typeface="Arial" pitchFamily="34" charset="0"/>
              </a:rPr>
              <a:t>one of the joys of food is that it helps us </a:t>
            </a:r>
          </a:p>
          <a:p>
            <a:pPr marL="58738" lvl="4" indent="-58738" algn="ctr" fontAlgn="auto">
              <a:spcBef>
                <a:spcPts val="0"/>
              </a:spcBef>
              <a:spcAft>
                <a:spcPts val="0"/>
              </a:spcAft>
              <a:tabLst>
                <a:tab pos="914400" algn="l"/>
              </a:tabLst>
              <a:defRPr/>
            </a:pPr>
            <a:r>
              <a:rPr lang="en-US" sz="3600" b="1" dirty="0">
                <a:solidFill>
                  <a:srgbClr val="000000"/>
                </a:solidFill>
                <a:latin typeface="Arial" pitchFamily="34" charset="0"/>
                <a:cs typeface="Arial" pitchFamily="34" charset="0"/>
              </a:rPr>
              <a:t>to connect to the past.”</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283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283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28356" name="Subtitle 2"/>
          <p:cNvSpPr txBox="1">
            <a:spLocks/>
          </p:cNvSpPr>
          <p:nvPr/>
        </p:nvSpPr>
        <p:spPr bwMode="auto">
          <a:xfrm>
            <a:off x="906463" y="2609850"/>
            <a:ext cx="7315200" cy="2893100"/>
          </a:xfrm>
          <a:prstGeom prst="rect">
            <a:avLst/>
          </a:prstGeom>
          <a:noFill/>
          <a:ln w="76200">
            <a:noFill/>
            <a:miter lim="800000"/>
            <a:headEnd/>
            <a:tailEnd/>
          </a:ln>
        </p:spPr>
        <p:txBody>
          <a:bodyPr lIns="457200" tIns="457200" rIns="457200" bIns="457200">
            <a:spAutoFit/>
          </a:bodyPr>
          <a:lstStyle/>
          <a:p>
            <a:pPr marL="0" lvl="1" algn="ctr"/>
            <a:r>
              <a:rPr lang="en-US" sz="3200" b="1" dirty="0">
                <a:cs typeface="Arial" charset="0"/>
              </a:rPr>
              <a:t>“Women have used cooking literature to voice their protests</a:t>
            </a:r>
          </a:p>
          <a:p>
            <a:pPr marL="0" lvl="1" algn="ctr"/>
            <a:r>
              <a:rPr lang="en-US" sz="3200" b="1" dirty="0">
                <a:cs typeface="Arial" charset="0"/>
              </a:rPr>
              <a:t>against a society where they are not always heard.”</a:t>
            </a: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097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510979"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2767013"/>
            <a:ext cx="7315200" cy="2482850"/>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“Was</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the Duchess of Windsor Right?</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Fat Ladies Fight Back”</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200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120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2004" name="Rectangle 4"/>
          <p:cNvSpPr>
            <a:spLocks noChangeArrowheads="1"/>
          </p:cNvSpPr>
          <p:nvPr/>
        </p:nvSpPr>
        <p:spPr bwMode="auto">
          <a:xfrm>
            <a:off x="914400" y="1862138"/>
            <a:ext cx="7315200" cy="4032250"/>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“The Ladies rebelled against</a:t>
            </a:r>
          </a:p>
          <a:p>
            <a:pPr marL="58738" lvl="4" indent="-58738" algn="ctr">
              <a:tabLst>
                <a:tab pos="914400" algn="l"/>
              </a:tabLst>
            </a:pPr>
            <a:r>
              <a:rPr lang="en-US" sz="2800" b="1">
                <a:cs typeface="Arial" charset="0"/>
              </a:rPr>
              <a:t>how women and their appetites</a:t>
            </a:r>
          </a:p>
          <a:p>
            <a:pPr marL="58738" lvl="4" indent="-58738" algn="ctr">
              <a:tabLst>
                <a:tab pos="914400" algn="l"/>
              </a:tabLst>
            </a:pPr>
            <a:r>
              <a:rPr lang="en-US" sz="2800" b="1">
                <a:cs typeface="Arial" charset="0"/>
              </a:rPr>
              <a:t>are stereotyped in mass culture.”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“In American society,</a:t>
            </a:r>
          </a:p>
          <a:p>
            <a:pPr marL="58738" lvl="4" indent="-58738" algn="ctr">
              <a:tabLst>
                <a:tab pos="914400" algn="l"/>
              </a:tabLst>
            </a:pPr>
            <a:r>
              <a:rPr lang="en-US" sz="2800" b="1">
                <a:cs typeface="Arial" charset="0"/>
              </a:rPr>
              <a:t>it is a moral sin [</a:t>
            </a:r>
            <a:r>
              <a:rPr lang="en-US" sz="2800" b="1" i="1">
                <a:cs typeface="Arial" charset="0"/>
              </a:rPr>
              <a:t>sic</a:t>
            </a:r>
            <a:r>
              <a:rPr lang="en-US" sz="2800" b="1">
                <a:cs typeface="Arial" charset="0"/>
              </a:rPr>
              <a:t>] for a woman to have a generous appetite.”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“Men are expected to have large appetites because this confirms their masculinity.”</a:t>
            </a:r>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302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130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3028" name="Rectangle 4"/>
          <p:cNvSpPr>
            <a:spLocks noChangeArrowheads="1"/>
          </p:cNvSpPr>
          <p:nvPr/>
        </p:nvSpPr>
        <p:spPr bwMode="auto">
          <a:xfrm>
            <a:off x="914400" y="1400175"/>
            <a:ext cx="7315200" cy="4924425"/>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“It is also a widespread cultural assumption, however, that such gargantuan meals are reserved for men.”</a:t>
            </a:r>
          </a:p>
          <a:p>
            <a:pPr marL="58738" lvl="4" indent="-58738" algn="ctr">
              <a:tabLst>
                <a:tab pos="914400" algn="l"/>
              </a:tabLst>
            </a:pPr>
            <a:endParaRPr lang="en-US" b="1">
              <a:cs typeface="Arial" charset="0"/>
            </a:endParaRPr>
          </a:p>
          <a:p>
            <a:pPr marL="58738" lvl="4" indent="-58738" algn="ctr">
              <a:tabLst>
                <a:tab pos="914400" algn="l"/>
              </a:tabLst>
            </a:pPr>
            <a:r>
              <a:rPr lang="en-US" sz="2800" b="1">
                <a:cs typeface="Arial" charset="0"/>
              </a:rPr>
              <a:t>“Women are expected to excuse themselves when it comes to eating huge ‘man-sized’ meals.”</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“No matter how hungry a woman is, she is supposed to shun such feasting in favor of dainty and more ‘feminine’ fare, such as a salad or a piece of quiche.”</a:t>
            </a: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4050" name="Rectangle 8"/>
          <p:cNvSpPr>
            <a:spLocks noChangeArrowheads="1"/>
          </p:cNvSpPr>
          <p:nvPr/>
        </p:nvSpPr>
        <p:spPr bwMode="auto">
          <a:xfrm>
            <a:off x="1835150" y="6330950"/>
            <a:ext cx="5440363"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185-186</a:t>
            </a:r>
          </a:p>
        </p:txBody>
      </p:sp>
      <p:sp>
        <p:nvSpPr>
          <p:cNvPr id="51405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4052" name="Rectangle 4"/>
          <p:cNvSpPr>
            <a:spLocks noChangeArrowheads="1"/>
          </p:cNvSpPr>
          <p:nvPr/>
        </p:nvSpPr>
        <p:spPr bwMode="auto">
          <a:xfrm>
            <a:off x="914400" y="1430338"/>
            <a:ext cx="7315200" cy="4894262"/>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“A woman is expected to eat lightly; this assumption is especially believed to be strong if she is on a date with a man.”</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“If she eats heartily or, even worse, polishes off more food than he does, their relationship might be doomed, at least according to a widely held stereotype.”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“Women are supposed to hide their hearty appetites.”</a:t>
            </a: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5074"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50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5076" name="Rectangle 4"/>
          <p:cNvSpPr>
            <a:spLocks noChangeArrowheads="1"/>
          </p:cNvSpPr>
          <p:nvPr/>
        </p:nvSpPr>
        <p:spPr bwMode="auto">
          <a:xfrm>
            <a:off x="914400" y="2986088"/>
            <a:ext cx="7315200" cy="2062162"/>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“In a society where women’s eating is constantly under scrutiny, one of the tragic end results is </a:t>
            </a:r>
          </a:p>
          <a:p>
            <a:pPr marL="58738" lvl="4" indent="-58738" algn="ctr">
              <a:tabLst>
                <a:tab pos="914400" algn="l"/>
              </a:tabLst>
            </a:pPr>
            <a:r>
              <a:rPr lang="en-US" sz="3200" b="1">
                <a:cs typeface="Arial" charset="0"/>
              </a:rPr>
              <a:t>anorexia and bulimia.”</a:t>
            </a:r>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609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60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6100" name="Rectangle 4"/>
          <p:cNvSpPr>
            <a:spLocks noChangeArrowheads="1"/>
          </p:cNvSpPr>
          <p:nvPr/>
        </p:nvSpPr>
        <p:spPr bwMode="auto">
          <a:xfrm>
            <a:off x="914400" y="2986088"/>
            <a:ext cx="7315200" cy="2246769"/>
          </a:xfrm>
          <a:prstGeom prst="rect">
            <a:avLst/>
          </a:prstGeom>
          <a:noFill/>
          <a:ln w="9525">
            <a:noFill/>
            <a:miter lim="800000"/>
            <a:headEnd/>
            <a:tailEnd/>
          </a:ln>
        </p:spPr>
        <p:txBody>
          <a:bodyPr>
            <a:spAutoFit/>
          </a:bodyPr>
          <a:lstStyle/>
          <a:p>
            <a:pPr marL="58738" lvl="4" indent="-58738" algn="ctr">
              <a:tabLst>
                <a:tab pos="914400" algn="l"/>
              </a:tabLst>
            </a:pPr>
            <a:r>
              <a:rPr lang="en-US" sz="3200" b="1" dirty="0">
                <a:solidFill>
                  <a:srgbClr val="E6B9B8"/>
                </a:solidFill>
                <a:cs typeface="Arial" charset="0"/>
              </a:rPr>
              <a:t>“In a society where women’s eating is constantly under scrutiny, one of the tragic end results is </a:t>
            </a:r>
          </a:p>
          <a:p>
            <a:pPr marL="58738" lvl="4" indent="-58738" algn="ctr">
              <a:tabLst>
                <a:tab pos="914400" algn="l"/>
              </a:tabLst>
            </a:pPr>
            <a:r>
              <a:rPr lang="en-US" sz="4400" b="1" dirty="0">
                <a:ln w="12700">
                  <a:solidFill>
                    <a:schemeClr val="accent1"/>
                  </a:solidFill>
                </a:ln>
                <a:solidFill>
                  <a:srgbClr val="FF0000"/>
                </a:solidFill>
                <a:effectLst>
                  <a:outerShdw blurRad="50800" dist="38100" algn="l" rotWithShape="0">
                    <a:prstClr val="black">
                      <a:alpha val="40000"/>
                    </a:prstClr>
                  </a:outerShdw>
                </a:effectLst>
              </a:rPr>
              <a:t>anorexia </a:t>
            </a:r>
            <a:r>
              <a:rPr lang="en-US" sz="4400" b="1" dirty="0">
                <a:cs typeface="Arial" charset="0"/>
              </a:rPr>
              <a:t>and </a:t>
            </a:r>
            <a:r>
              <a:rPr lang="en-US" sz="4400" b="1" dirty="0">
                <a:ln w="12700">
                  <a:solidFill>
                    <a:schemeClr val="accent1"/>
                  </a:solidFill>
                </a:ln>
                <a:solidFill>
                  <a:srgbClr val="FF0000"/>
                </a:solidFill>
                <a:effectLst>
                  <a:outerShdw blurRad="50800" dist="38100" algn="l" rotWithShape="0">
                    <a:prstClr val="black">
                      <a:alpha val="40000"/>
                    </a:prstClr>
                  </a:outerShdw>
                </a:effectLst>
              </a:rPr>
              <a:t>bulimia</a:t>
            </a:r>
            <a:r>
              <a:rPr lang="en-US" sz="3200" b="1" dirty="0">
                <a:solidFill>
                  <a:srgbClr val="E6B9B8"/>
                </a:solidFill>
                <a:cs typeface="Arial" charset="0"/>
              </a:rPr>
              <a:t>.”</a:t>
            </a: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712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71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7124" name="Rectangle 4"/>
          <p:cNvSpPr>
            <a:spLocks noChangeArrowheads="1"/>
          </p:cNvSpPr>
          <p:nvPr/>
        </p:nvSpPr>
        <p:spPr bwMode="auto">
          <a:xfrm>
            <a:off x="914400" y="3019425"/>
            <a:ext cx="7315200" cy="1816100"/>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“Fighting the stereotype that women should not eat heavily, </a:t>
            </a:r>
          </a:p>
          <a:p>
            <a:pPr marL="58738" lvl="4" indent="-58738" algn="ctr">
              <a:tabLst>
                <a:tab pos="914400" algn="l"/>
              </a:tabLst>
            </a:pPr>
            <a:r>
              <a:rPr lang="en-US" sz="2800" b="1" dirty="0">
                <a:cs typeface="Arial" charset="0"/>
              </a:rPr>
              <a:t>the Ladies showed that it was acceptable to eat generously.”</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814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81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8148" name="Rectangle 4"/>
          <p:cNvSpPr>
            <a:spLocks noChangeArrowheads="1"/>
          </p:cNvSpPr>
          <p:nvPr/>
        </p:nvSpPr>
        <p:spPr bwMode="auto">
          <a:xfrm>
            <a:off x="914400" y="2590800"/>
            <a:ext cx="7315200" cy="3354765"/>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“They prepared big meals and did not fear that they seemed ‘unladylike.’”</a:t>
            </a:r>
          </a:p>
          <a:p>
            <a:pPr marL="58738" lvl="4" indent="-58738" algn="ctr">
              <a:tabLst>
                <a:tab pos="914400" algn="l"/>
              </a:tabLst>
            </a:pPr>
            <a:endParaRPr lang="en-US" sz="1600" b="1" dirty="0">
              <a:cs typeface="Arial" charset="0"/>
            </a:endParaRPr>
          </a:p>
          <a:p>
            <a:pPr marL="58738" lvl="4" indent="-58738" algn="ctr">
              <a:tabLst>
                <a:tab pos="914400" algn="l"/>
              </a:tabLst>
            </a:pPr>
            <a:r>
              <a:rPr lang="en-US" sz="2800" b="1" dirty="0">
                <a:cs typeface="Arial" charset="0"/>
              </a:rPr>
              <a:t>“They talked openly about the pleasure of eating and delighted in it, </a:t>
            </a:r>
          </a:p>
          <a:p>
            <a:pPr marL="58738" lvl="4" indent="-58738" algn="ctr">
              <a:tabLst>
                <a:tab pos="914400" algn="l"/>
              </a:tabLst>
            </a:pPr>
            <a:r>
              <a:rPr lang="en-US" sz="2800" b="1" dirty="0">
                <a:cs typeface="Arial" charset="0"/>
              </a:rPr>
              <a:t>subverting a society </a:t>
            </a:r>
          </a:p>
          <a:p>
            <a:pPr marL="58738" lvl="4" indent="-58738" algn="ctr">
              <a:tabLst>
                <a:tab pos="914400" algn="l"/>
              </a:tabLst>
            </a:pPr>
            <a:r>
              <a:rPr lang="en-US" sz="2800" b="1" dirty="0">
                <a:cs typeface="Arial" charset="0"/>
              </a:rPr>
              <a:t>where such eating </a:t>
            </a:r>
          </a:p>
          <a:p>
            <a:pPr marL="58738" lvl="4" indent="-58738" algn="ctr">
              <a:tabLst>
                <a:tab pos="914400" algn="l"/>
              </a:tabLst>
            </a:pPr>
            <a:r>
              <a:rPr lang="en-US" sz="2800" b="1" dirty="0">
                <a:cs typeface="Arial" charset="0"/>
              </a:rPr>
              <a:t>for women is taboo.”</a:t>
            </a: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917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91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9172" name="Rectangle 4"/>
          <p:cNvSpPr>
            <a:spLocks noChangeArrowheads="1"/>
          </p:cNvSpPr>
          <p:nvPr/>
        </p:nvSpPr>
        <p:spPr bwMode="auto">
          <a:xfrm>
            <a:off x="914400" y="2071688"/>
            <a:ext cx="7315200" cy="3970318"/>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“Not only did the Ladies eat hearty meals, they also ate ones that were rich and high in calories.”</a:t>
            </a:r>
          </a:p>
          <a:p>
            <a:pPr marL="58738" lvl="4" indent="-58738" algn="ctr">
              <a:tabLst>
                <a:tab pos="914400" algn="l"/>
              </a:tabLst>
            </a:pPr>
            <a:endParaRPr lang="en-US" sz="1600" b="1" dirty="0">
              <a:cs typeface="Arial" charset="0"/>
            </a:endParaRPr>
          </a:p>
          <a:p>
            <a:pPr marL="58738" lvl="4" indent="-58738" algn="ctr">
              <a:tabLst>
                <a:tab pos="914400" algn="l"/>
              </a:tabLst>
            </a:pPr>
            <a:r>
              <a:rPr lang="en-US" sz="2800" b="1" dirty="0">
                <a:cs typeface="Arial" charset="0"/>
              </a:rPr>
              <a:t>“The women showed no fear of cream, butter, bacon, and other fattening or high-cholesterol foods, </a:t>
            </a:r>
          </a:p>
          <a:p>
            <a:pPr marL="58738" lvl="4" indent="-58738" algn="ctr">
              <a:tabLst>
                <a:tab pos="914400" algn="l"/>
              </a:tabLst>
            </a:pPr>
            <a:r>
              <a:rPr lang="en-US" sz="2800" b="1" dirty="0">
                <a:cs typeface="Arial" charset="0"/>
              </a:rPr>
              <a:t>but, instead, </a:t>
            </a:r>
          </a:p>
          <a:p>
            <a:pPr marL="58738" lvl="4" indent="-58738" algn="ctr">
              <a:tabLst>
                <a:tab pos="914400" algn="l"/>
              </a:tabLst>
            </a:pPr>
            <a:r>
              <a:rPr lang="en-US" sz="2800" b="1" dirty="0">
                <a:cs typeface="Arial" charset="0"/>
              </a:rPr>
              <a:t>found great pleasure in them.”</a:t>
            </a: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0194"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01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0196" name="Rectangle 4"/>
          <p:cNvSpPr>
            <a:spLocks noChangeArrowheads="1"/>
          </p:cNvSpPr>
          <p:nvPr/>
        </p:nvSpPr>
        <p:spPr bwMode="auto">
          <a:xfrm>
            <a:off x="914400" y="2132013"/>
            <a:ext cx="7315200" cy="4092575"/>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“Modern culture condemns such ingredients as unhealthy and shuns them in favor of less fattening ingredients.”</a:t>
            </a:r>
          </a:p>
          <a:p>
            <a:pPr marL="58738" lvl="4" indent="-58738" algn="ctr">
              <a:tabLst>
                <a:tab pos="914400" algn="l"/>
              </a:tabLst>
            </a:pPr>
            <a:endParaRPr lang="en-US" sz="1600" b="1" dirty="0">
              <a:cs typeface="Arial" charset="0"/>
            </a:endParaRPr>
          </a:p>
          <a:p>
            <a:pPr marL="58738" lvl="4" indent="-58738" algn="ctr">
              <a:tabLst>
                <a:tab pos="914400" algn="l"/>
              </a:tabLst>
            </a:pPr>
            <a:r>
              <a:rPr lang="en-US" sz="3200" b="1" dirty="0">
                <a:cs typeface="Arial" charset="0"/>
              </a:rPr>
              <a:t>“The Ladies suggested that part of life’s pleasure was to delight in rich and high-calorie cooking, </a:t>
            </a:r>
          </a:p>
          <a:p>
            <a:pPr marL="58738" lvl="4" indent="-58738" algn="ctr">
              <a:tabLst>
                <a:tab pos="914400" algn="l"/>
              </a:tabLst>
            </a:pPr>
            <a:r>
              <a:rPr lang="en-US" sz="3200" b="1" dirty="0">
                <a:cs typeface="Arial" charset="0"/>
              </a:rPr>
              <a:t>despite what nutrition counselors might suggest.”</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3142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14</a:t>
            </a:r>
          </a:p>
        </p:txBody>
      </p:sp>
      <p:sp>
        <p:nvSpPr>
          <p:cNvPr id="231427" name="Rectangle 3"/>
          <p:cNvSpPr txBox="1">
            <a:spLocks noChangeArrowheads="1"/>
          </p:cNvSpPr>
          <p:nvPr/>
        </p:nvSpPr>
        <p:spPr bwMode="auto">
          <a:xfrm>
            <a:off x="762000"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31428" name="Subtitle 2"/>
          <p:cNvSpPr txBox="1">
            <a:spLocks/>
          </p:cNvSpPr>
          <p:nvPr/>
        </p:nvSpPr>
        <p:spPr bwMode="auto">
          <a:xfrm>
            <a:off x="906463" y="2529030"/>
            <a:ext cx="7315200" cy="3385542"/>
          </a:xfrm>
          <a:prstGeom prst="rect">
            <a:avLst/>
          </a:prstGeom>
          <a:noFill/>
          <a:ln w="76200">
            <a:noFill/>
            <a:miter lim="800000"/>
            <a:headEnd/>
            <a:tailEnd/>
          </a:ln>
        </p:spPr>
        <p:txBody>
          <a:bodyPr lIns="457200" tIns="457200" rIns="457200" bIns="457200">
            <a:spAutoFit/>
          </a:bodyPr>
          <a:lstStyle/>
          <a:p>
            <a:pPr marL="0" lvl="1" algn="ctr"/>
            <a:r>
              <a:rPr lang="en-US" sz="3200" b="1" dirty="0">
                <a:cs typeface="Arial" charset="0"/>
              </a:rPr>
              <a:t>“This modern literature not only provides a place for discussing contemporary food issues but it also creates a place for women to debate </a:t>
            </a:r>
            <a:r>
              <a:rPr lang="en-US" sz="3200" b="1" i="1" dirty="0">
                <a:cs typeface="Arial" charset="0"/>
              </a:rPr>
              <a:t>other</a:t>
            </a:r>
            <a:r>
              <a:rPr lang="en-US" sz="3200" b="1" dirty="0">
                <a:cs typeface="Arial" charset="0"/>
              </a:rPr>
              <a:t> social issues.”</a:t>
            </a:r>
            <a:endParaRPr lang="en-US" sz="1200" dirty="0">
              <a:cs typeface="Arial" charset="0"/>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121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12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1220" name="Rectangle 4"/>
          <p:cNvSpPr>
            <a:spLocks noChangeArrowheads="1"/>
          </p:cNvSpPr>
          <p:nvPr/>
        </p:nvSpPr>
        <p:spPr bwMode="auto">
          <a:xfrm>
            <a:off x="914400" y="2986088"/>
            <a:ext cx="7315200" cy="2062162"/>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“The British women scoffed</a:t>
            </a:r>
          </a:p>
          <a:p>
            <a:pPr marL="58738" lvl="4" indent="-58738" algn="ctr">
              <a:tabLst>
                <a:tab pos="914400" algn="l"/>
              </a:tabLst>
            </a:pPr>
            <a:r>
              <a:rPr lang="en-US" sz="3200" b="1">
                <a:cs typeface="Arial" charset="0"/>
              </a:rPr>
              <a:t>at a culture where </a:t>
            </a:r>
          </a:p>
          <a:p>
            <a:pPr marL="58738" lvl="4" indent="-58738" algn="ctr">
              <a:tabLst>
                <a:tab pos="914400" algn="l"/>
              </a:tabLst>
            </a:pPr>
            <a:r>
              <a:rPr lang="en-US" sz="3200" b="1">
                <a:cs typeface="Arial" charset="0"/>
              </a:rPr>
              <a:t>the pleasure of eating has been forgotten in favor of good nutrition.”</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224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22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935288"/>
            <a:ext cx="7315200" cy="230822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chemeClr val="accent2">
                    <a:lumMod val="40000"/>
                    <a:lumOff val="60000"/>
                  </a:schemeClr>
                </a:solidFill>
                <a:latin typeface="Arial" pitchFamily="34" charset="0"/>
                <a:cs typeface="Arial" pitchFamily="34" charset="0"/>
              </a:rPr>
              <a:t>“In addition,</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Ladies demonstrated that it is fine to be fat</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and still enjoy life</a:t>
            </a:r>
            <a:r>
              <a:rPr lang="en-US" sz="3600" b="1"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326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32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3268" name="Rectangle 4"/>
          <p:cNvSpPr>
            <a:spLocks noChangeArrowheads="1"/>
          </p:cNvSpPr>
          <p:nvPr/>
        </p:nvSpPr>
        <p:spPr bwMode="auto">
          <a:xfrm>
            <a:off x="914400" y="1371600"/>
            <a:ext cx="7315200" cy="4832350"/>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“American society is obsessed with being slender, fit, beautiful, and young.”</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“This is especially true for women, who are taught at an early age that the only desirable body is slender and young.”</a:t>
            </a:r>
          </a:p>
          <a:p>
            <a:pPr marL="58738" lvl="4" indent="-58738" algn="ctr">
              <a:tabLst>
                <a:tab pos="914400" algn="l"/>
              </a:tabLst>
            </a:pPr>
            <a:endParaRPr lang="en-US" sz="1600" b="1">
              <a:cs typeface="Arial" charset="0"/>
            </a:endParaRPr>
          </a:p>
          <a:p>
            <a:pPr marL="58738" lvl="4" indent="-58738" algn="ctr">
              <a:tabLst>
                <a:tab pos="914400" algn="l"/>
              </a:tabLst>
            </a:pPr>
            <a:r>
              <a:rPr lang="en-US" sz="3200" b="1">
                <a:cs typeface="Arial" charset="0"/>
              </a:rPr>
              <a:t>“This result in a society in which women labor endlessly to be fit and thin or feel guilty if they are not.”</a:t>
            </a: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429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42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4292" name="Rectangle 4"/>
          <p:cNvSpPr>
            <a:spLocks noChangeArrowheads="1"/>
          </p:cNvSpPr>
          <p:nvPr/>
        </p:nvSpPr>
        <p:spPr bwMode="auto">
          <a:xfrm>
            <a:off x="914400" y="1557338"/>
            <a:ext cx="7315200" cy="4462462"/>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“The obsession only worsens because sleek young females overwhelmingly dominate the popular media.”</a:t>
            </a:r>
          </a:p>
          <a:p>
            <a:pPr marL="58738" lvl="4" indent="-58738" algn="ctr">
              <a:tabLst>
                <a:tab pos="914400" algn="l"/>
              </a:tabLst>
            </a:pPr>
            <a:endParaRPr lang="en-US" sz="1600" b="1" dirty="0">
              <a:cs typeface="Arial" charset="0"/>
            </a:endParaRPr>
          </a:p>
          <a:p>
            <a:pPr marL="58738" lvl="4" indent="-58738" algn="ctr">
              <a:tabLst>
                <a:tab pos="914400" algn="l"/>
              </a:tabLst>
            </a:pPr>
            <a:r>
              <a:rPr lang="en-US" sz="2800" b="1" dirty="0">
                <a:cs typeface="Arial" charset="0"/>
              </a:rPr>
              <a:t>“Fat women have literally vanished from television shows, movies, and other media genres, </a:t>
            </a:r>
          </a:p>
          <a:p>
            <a:pPr marL="58738" lvl="4" indent="-58738" algn="ctr">
              <a:tabLst>
                <a:tab pos="914400" algn="l"/>
              </a:tabLst>
            </a:pPr>
            <a:r>
              <a:rPr lang="en-US" sz="2800" b="1" dirty="0">
                <a:cs typeface="Arial" charset="0"/>
              </a:rPr>
              <a:t>unless added to provide comic relief or depicted losing that weight.”</a:t>
            </a: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5314"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53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5316" name="Rectangle 4"/>
          <p:cNvSpPr>
            <a:spLocks noChangeArrowheads="1"/>
          </p:cNvSpPr>
          <p:nvPr/>
        </p:nvSpPr>
        <p:spPr bwMode="auto">
          <a:xfrm>
            <a:off x="914400" y="3019425"/>
            <a:ext cx="7315200" cy="1816100"/>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“This absence creates the idea that the only acceptable female body must be toned, and slender, which many women cannot achieve. . . .”</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633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63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6340" name="Rectangle 4"/>
          <p:cNvSpPr>
            <a:spLocks noChangeArrowheads="1"/>
          </p:cNvSpPr>
          <p:nvPr/>
        </p:nvSpPr>
        <p:spPr bwMode="auto">
          <a:xfrm>
            <a:off x="914400" y="2208213"/>
            <a:ext cx="7315200" cy="3354387"/>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“But the Fat Ladies were not apprehensive about their bodies and still enjoyed life.”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“The Ladies suggested that women should stop agonizing about a few extra pounds, a radical notion in a society obsessed with losing weight.”</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736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186-187</a:t>
            </a:r>
          </a:p>
        </p:txBody>
      </p:sp>
      <p:sp>
        <p:nvSpPr>
          <p:cNvPr id="5273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33513"/>
            <a:ext cx="7315200" cy="446405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000000"/>
                </a:solidFill>
                <a:latin typeface="Arial" pitchFamily="34" charset="0"/>
                <a:cs typeface="Arial" pitchFamily="34" charset="0"/>
              </a:rPr>
              <a:t>“Finally, the Ladies used their culinary shows and books to question more than the way society perceives women's bodies.”</a:t>
            </a:r>
          </a:p>
          <a:p>
            <a:pPr marL="58738" lvl="4" indent="-58738" algn="ctr" fontAlgn="auto">
              <a:spcBef>
                <a:spcPts val="0"/>
              </a:spcBef>
              <a:spcAft>
                <a:spcPts val="0"/>
              </a:spcAft>
              <a:tabLst>
                <a:tab pos="914400" algn="l"/>
              </a:tabLst>
              <a:defRPr/>
            </a:pPr>
            <a:endParaRPr lang="en-US" sz="16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two also critiqued</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 whole food culture</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that has increasingly grown homogeneous and bland</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as large supermarkets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and multinational corporations</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have taken over supplying foods.”</a:t>
            </a: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838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283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8388" name="Rectangle 4"/>
          <p:cNvSpPr>
            <a:spLocks noChangeArrowheads="1"/>
          </p:cNvSpPr>
          <p:nvPr/>
        </p:nvSpPr>
        <p:spPr bwMode="auto">
          <a:xfrm>
            <a:off x="914400" y="2971800"/>
            <a:ext cx="7315200" cy="2062163"/>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“The Ladies showed the importance of preserving earlier food traditions in order to preserve humanity’s cultural past.”</a:t>
            </a:r>
          </a:p>
        </p:txBody>
      </p:sp>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941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294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9412" name="Rectangle 4"/>
          <p:cNvSpPr>
            <a:spLocks noChangeArrowheads="1"/>
          </p:cNvSpPr>
          <p:nvPr/>
        </p:nvSpPr>
        <p:spPr bwMode="auto">
          <a:xfrm>
            <a:off x="914400" y="2479675"/>
            <a:ext cx="7315200" cy="3540125"/>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“In a world dominated by fast food chains and massive supermarkets, the women demonstrated that the real shame is </a:t>
            </a:r>
          </a:p>
          <a:p>
            <a:pPr marL="58738" lvl="4" indent="-58738" algn="ctr">
              <a:tabLst>
                <a:tab pos="914400" algn="l"/>
              </a:tabLst>
            </a:pPr>
            <a:r>
              <a:rPr lang="en-US" sz="3200" b="1" dirty="0">
                <a:cs typeface="Arial" charset="0"/>
              </a:rPr>
              <a:t>that such corporations, </a:t>
            </a:r>
          </a:p>
          <a:p>
            <a:pPr marL="58738" lvl="4" indent="-58738" algn="ctr">
              <a:tabLst>
                <a:tab pos="914400" algn="l"/>
              </a:tabLst>
            </a:pPr>
            <a:r>
              <a:rPr lang="en-US" sz="3200" b="1" dirty="0">
                <a:cs typeface="Arial" charset="0"/>
              </a:rPr>
              <a:t>which are primarily concerned with the bottom line, have taken over.”</a:t>
            </a:r>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145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14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49482"/>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Ladies urged their audience to fight large food companies by visiting small suppliers, including local butchers, fishmongers, dairies, and farmers.”</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914400" lvl="6" indent="-231775">
              <a:buFont typeface="Arial" pitchFamily="34" charset="0"/>
              <a:buChar char="•"/>
              <a:tabLst>
                <a:tab pos="914400" algn="l"/>
              </a:tabLst>
              <a:defRPr/>
            </a:pPr>
            <a:r>
              <a:rPr lang="en-US" sz="2400" dirty="0">
                <a:latin typeface="Arial" pitchFamily="34" charset="0"/>
                <a:cs typeface="Arial" pitchFamily="34" charset="0"/>
              </a:rPr>
              <a:t>“Such small suppliers, the Ladies suggested, actually provide far healthier foods than those that are available in large stores.”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3757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375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37572" name="Subtitle 2"/>
          <p:cNvSpPr txBox="1">
            <a:spLocks/>
          </p:cNvSpPr>
          <p:nvPr/>
        </p:nvSpPr>
        <p:spPr bwMode="auto">
          <a:xfrm>
            <a:off x="906463" y="1905000"/>
            <a:ext cx="7315200" cy="4473019"/>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3200" b="1" i="1" dirty="0">
                <a:cs typeface="Arial" charset="0"/>
              </a:rPr>
              <a:t>Secret Ingredients </a:t>
            </a:r>
            <a:r>
              <a:rPr lang="en-US" sz="3200" b="1" dirty="0">
                <a:cs typeface="Arial" charset="0"/>
              </a:rPr>
              <a:t>“. . . also encourages readers to </a:t>
            </a:r>
          </a:p>
          <a:p>
            <a:pPr marL="0" lvl="1" algn="ctr">
              <a:spcBef>
                <a:spcPts val="800"/>
              </a:spcBef>
            </a:pPr>
            <a:r>
              <a:rPr lang="en-US" sz="3200" b="1" dirty="0">
                <a:cs typeface="Arial" charset="0"/>
              </a:rPr>
              <a:t>pay more critical attention to cooking culture in general, whether it be  books, television shows, Internet sites, or magazine articles.”</a:t>
            </a: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145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14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49482"/>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Ladies urged their audience to fight large food companies by visiting small suppliers, including local butchers, fishmongers, dairies, and farmers.”</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914400" lvl="6" indent="-231775">
              <a:buFont typeface="Arial" pitchFamily="34" charset="0"/>
              <a:buChar char="•"/>
              <a:tabLst>
                <a:tab pos="914400" algn="l"/>
              </a:tabLst>
              <a:defRPr/>
            </a:pPr>
            <a:r>
              <a:rPr lang="en-US" sz="2400" dirty="0">
                <a:latin typeface="Arial" pitchFamily="34" charset="0"/>
                <a:cs typeface="Arial" pitchFamily="34" charset="0"/>
              </a:rPr>
              <a:t>“Such small suppliers, the Ladies suggested, actually provide far healthier foods than those that are available in large stores.”</a:t>
            </a:r>
          </a:p>
        </p:txBody>
      </p:sp>
      <p:sp>
        <p:nvSpPr>
          <p:cNvPr id="6" name="Rectangle 5"/>
          <p:cNvSpPr>
            <a:spLocks noChangeArrowheads="1"/>
          </p:cNvSpPr>
          <p:nvPr/>
        </p:nvSpPr>
        <p:spPr bwMode="auto">
          <a:xfrm>
            <a:off x="1017588" y="4851400"/>
            <a:ext cx="7073900" cy="1016000"/>
          </a:xfrm>
          <a:prstGeom prst="rect">
            <a:avLst/>
          </a:prstGeom>
          <a:solidFill>
            <a:schemeClr val="bg1"/>
          </a:solidFill>
          <a:ln w="9525">
            <a:noFill/>
            <a:miter lim="800000"/>
            <a:headEnd/>
            <a:tailEnd/>
          </a:ln>
        </p:spPr>
        <p:txBody>
          <a:bodyPr>
            <a:spAutoFit/>
          </a:bodyPr>
          <a:lstStyle/>
          <a:p>
            <a:pPr algn="ctr"/>
            <a:r>
              <a:rPr lang="en-US" sz="6000" b="1">
                <a:cs typeface="Arial" charset="0"/>
              </a:rPr>
              <a:t>locavores</a:t>
            </a:r>
            <a:endParaRPr lang="en-US" sz="4400">
              <a:latin typeface="Calibri" pitchFamily="34" charset="0"/>
            </a:endParaRP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248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24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32484" name="Rectangle 4"/>
          <p:cNvSpPr>
            <a:spLocks noChangeArrowheads="1"/>
          </p:cNvSpPr>
          <p:nvPr/>
        </p:nvSpPr>
        <p:spPr bwMode="auto">
          <a:xfrm>
            <a:off x="914400" y="2479675"/>
            <a:ext cx="7315200" cy="3540125"/>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“Ultimately, the women sought to change people’s thoughts about eating and help make them aware that it is impossible to separate food from those who supply it, a message very similar to what 1970s natural foods writers believed.”</a:t>
            </a:r>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350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35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33508" name="Rectangle 4"/>
          <p:cNvSpPr>
            <a:spLocks noChangeArrowheads="1"/>
          </p:cNvSpPr>
          <p:nvPr/>
        </p:nvSpPr>
        <p:spPr bwMode="auto">
          <a:xfrm>
            <a:off x="914400" y="2479675"/>
            <a:ext cx="7315200" cy="3540125"/>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“Both [the Two Fat Ladies and the natural foods writers of the 1970s] tried to encourage people to question their diets and recognize that large-scale agribusiness did not always have the consumers’ best interests in mind.”</a:t>
            </a:r>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45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453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45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480370"/>
            <a:ext cx="7315200" cy="353943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“Both [the Two Fat Ladies and the natural foods writers of the 1970s] tried to encourage people to question their diets and recognize that </a:t>
            </a:r>
            <a:r>
              <a:rPr lang="en-US" sz="3200" b="1" dirty="0">
                <a:latin typeface="Arial" pitchFamily="34" charset="0"/>
                <a:cs typeface="Arial" pitchFamily="34" charset="0"/>
              </a:rPr>
              <a:t>large-scale agribusiness </a:t>
            </a:r>
            <a:r>
              <a:rPr lang="en-US" sz="3200" b="1" dirty="0">
                <a:solidFill>
                  <a:schemeClr val="accent2">
                    <a:lumMod val="40000"/>
                    <a:lumOff val="60000"/>
                  </a:schemeClr>
                </a:solidFill>
                <a:latin typeface="Arial" pitchFamily="34" charset="0"/>
                <a:cs typeface="Arial" pitchFamily="34" charset="0"/>
              </a:rPr>
              <a:t>did not always </a:t>
            </a:r>
            <a:r>
              <a:rPr lang="en-US" sz="3200" b="1" dirty="0">
                <a:latin typeface="Arial" pitchFamily="34" charset="0"/>
                <a:cs typeface="Arial" pitchFamily="34" charset="0"/>
              </a:rPr>
              <a:t>have </a:t>
            </a:r>
            <a:r>
              <a:rPr lang="en-US" sz="3200" b="1" dirty="0">
                <a:solidFill>
                  <a:schemeClr val="accent2">
                    <a:lumMod val="40000"/>
                    <a:lumOff val="60000"/>
                  </a:schemeClr>
                </a:solidFill>
                <a:latin typeface="Arial" pitchFamily="34" charset="0"/>
                <a:cs typeface="Arial" pitchFamily="34" charset="0"/>
              </a:rPr>
              <a:t>the consumers’ best interests </a:t>
            </a:r>
            <a:r>
              <a:rPr lang="en-US" sz="3200" b="1" dirty="0">
                <a:latin typeface="Arial" pitchFamily="34" charset="0"/>
                <a:cs typeface="Arial" pitchFamily="34" charset="0"/>
              </a:rPr>
              <a:t>in mind.”</a:t>
            </a:r>
          </a:p>
        </p:txBody>
      </p:sp>
      <p:sp>
        <p:nvSpPr>
          <p:cNvPr id="534533" name="Rectangle 5"/>
          <p:cNvSpPr>
            <a:spLocks noChangeArrowheads="1"/>
          </p:cNvSpPr>
          <p:nvPr/>
        </p:nvSpPr>
        <p:spPr bwMode="auto">
          <a:xfrm>
            <a:off x="914400" y="1930400"/>
            <a:ext cx="7315200" cy="584200"/>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NEXT:  What . . .</a:t>
            </a:r>
          </a:p>
        </p:txBody>
      </p:sp>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35554" name="TextBox 4"/>
          <p:cNvSpPr txBox="1">
            <a:spLocks noChangeArrowheads="1"/>
          </p:cNvSpPr>
          <p:nvPr/>
        </p:nvSpPr>
        <p:spPr bwMode="auto">
          <a:xfrm>
            <a:off x="900113" y="6248400"/>
            <a:ext cx="7315200" cy="369888"/>
          </a:xfrm>
          <a:prstGeom prst="rect">
            <a:avLst/>
          </a:prstGeom>
          <a:noFill/>
          <a:ln w="9525">
            <a:noFill/>
            <a:miter lim="800000"/>
            <a:headEnd/>
            <a:tailEnd/>
          </a:ln>
        </p:spPr>
        <p:txBody>
          <a:bodyPr>
            <a:spAutoFit/>
          </a:bodyPr>
          <a:lstStyle/>
          <a:p>
            <a:pPr algn="ctr"/>
            <a:r>
              <a:rPr lang="en-US" dirty="0">
                <a:solidFill>
                  <a:srgbClr val="FFFFFF"/>
                </a:solidFill>
                <a:latin typeface="Calibri" pitchFamily="34" charset="0"/>
                <a:hlinkClick r:id="rId2"/>
              </a:rPr>
              <a:t>http://en.wikipedia.org/wiki/Globalization</a:t>
            </a:r>
            <a:endParaRPr lang="en-US" dirty="0">
              <a:solidFill>
                <a:srgbClr val="FFFFFF"/>
              </a:solidFill>
              <a:latin typeface="Calibri" pitchFamily="34" charset="0"/>
            </a:endParaRPr>
          </a:p>
        </p:txBody>
      </p:sp>
      <p:pic>
        <p:nvPicPr>
          <p:cNvPr id="535555" name="Picture 2"/>
          <p:cNvPicPr>
            <a:picLocks noChangeAspect="1" noChangeArrowheads="1"/>
          </p:cNvPicPr>
          <p:nvPr/>
        </p:nvPicPr>
        <p:blipFill>
          <a:blip r:embed="rId3" cstate="print"/>
          <a:srcRect/>
          <a:stretch>
            <a:fillRect/>
          </a:stretch>
        </p:blipFill>
        <p:spPr bwMode="auto">
          <a:xfrm>
            <a:off x="914400" y="1447800"/>
            <a:ext cx="7315200" cy="4572000"/>
          </a:xfrm>
          <a:prstGeom prst="rect">
            <a:avLst/>
          </a:prstGeom>
          <a:noFill/>
          <a:ln w="9525">
            <a:noFill/>
            <a:miter lim="800000"/>
            <a:headEnd/>
            <a:tailEnd/>
          </a:ln>
        </p:spPr>
      </p:pic>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458754"/>
            <a:ext cx="8077200" cy="5170646"/>
          </a:xfrm>
          <a:prstGeom prst="rect">
            <a:avLst/>
          </a:prstGeom>
          <a:noFill/>
        </p:spPr>
        <p:txBody>
          <a:bodyPr wrap="square">
            <a:spAutoFit/>
          </a:bodyPr>
          <a:lstStyle/>
          <a:p>
            <a:pPr marL="0" lvl="5" algn="ctr"/>
            <a:r>
              <a:rPr lang="en-US" sz="3200" b="1" dirty="0">
                <a:solidFill>
                  <a:srgbClr val="000000"/>
                </a:solidFill>
                <a:effectLst>
                  <a:outerShdw blurRad="50800" dist="38100" algn="ctr" rotWithShape="0">
                    <a:srgbClr val="000000">
                      <a:alpha val="40000"/>
                    </a:srgbClr>
                  </a:outerShdw>
                </a:effectLst>
              </a:rPr>
              <a:t>Repeat:</a:t>
            </a:r>
          </a:p>
          <a:p>
            <a:pPr marL="0" lvl="5" algn="ctr"/>
            <a:endParaRPr lang="en-US" sz="3200" b="1" dirty="0">
              <a:solidFill>
                <a:srgbClr val="000000"/>
              </a:solidFill>
              <a:effectLst>
                <a:outerShdw blurRad="50800" dist="38100" algn="ctr" rotWithShape="0">
                  <a:srgbClr val="000000">
                    <a:alpha val="40000"/>
                  </a:srgbClr>
                </a:outerShdw>
              </a:effectLst>
            </a:endParaRPr>
          </a:p>
          <a:p>
            <a:pPr marL="0" lvl="5" algn="ctr"/>
            <a:r>
              <a:rPr lang="en-US" sz="3200" b="1" dirty="0">
                <a:solidFill>
                  <a:srgbClr val="000000"/>
                </a:solidFill>
                <a:effectLst>
                  <a:outerShdw blurRad="50800" dist="38100" algn="ctr" rotWithShape="0">
                    <a:srgbClr val="000000">
                      <a:alpha val="40000"/>
                    </a:srgbClr>
                  </a:outerShdw>
                </a:effectLst>
              </a:rPr>
              <a:t>First watch the episode of </a:t>
            </a:r>
          </a:p>
          <a:p>
            <a:pPr marL="0" lvl="5" algn="ctr"/>
            <a:r>
              <a:rPr lang="en-US" sz="3200" b="1" dirty="0">
                <a:solidFill>
                  <a:srgbClr val="000000"/>
                </a:solidFill>
                <a:effectLst>
                  <a:outerShdw blurRad="50800" dist="38100" algn="ctr" rotWithShape="0">
                    <a:srgbClr val="000000">
                      <a:alpha val="40000"/>
                    </a:srgbClr>
                  </a:outerShdw>
                </a:effectLst>
              </a:rPr>
              <a:t>The Two Fat Ladies</a:t>
            </a:r>
          </a:p>
          <a:p>
            <a:pPr marL="0" lvl="5" algn="ctr"/>
            <a:r>
              <a:rPr lang="en-US" sz="3200" b="1" dirty="0">
                <a:solidFill>
                  <a:srgbClr val="000000"/>
                </a:solidFill>
                <a:effectLst>
                  <a:outerShdw blurRad="50800" dist="38100" algn="ctr" rotWithShape="0">
                    <a:srgbClr val="000000">
                      <a:alpha val="40000"/>
                    </a:srgbClr>
                  </a:outerShdw>
                </a:effectLst>
              </a:rPr>
              <a:t>show and things they</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talk about or mention that are not</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specifically related to</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the actual cooking of the meal</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in the kitchen . . . </a:t>
            </a:r>
          </a:p>
          <a:p>
            <a:pPr marL="0" lvl="5" algn="ctr">
              <a:lnSpc>
                <a:spcPct val="150000"/>
              </a:lnSpc>
            </a:pPr>
            <a:endParaRPr lang="en-US" sz="2800" b="1" dirty="0">
              <a:solidFill>
                <a:prstClr val="black"/>
              </a:solidFill>
              <a:effectLst>
                <a:outerShdw blurRad="50800" dist="38100" algn="ctr" rotWithShape="0">
                  <a:srgbClr val="C00000">
                    <a:alpha val="40000"/>
                  </a:srgbClr>
                </a:outerShdw>
              </a:effectLst>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
        <p:nvSpPr>
          <p:cNvPr id="40448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04489" name="Text Box 9"/>
          <p:cNvSpPr txBox="1">
            <a:spLocks noChangeArrowheads="1"/>
          </p:cNvSpPr>
          <p:nvPr/>
        </p:nvSpPr>
        <p:spPr bwMode="auto">
          <a:xfrm>
            <a:off x="2448427" y="2243138"/>
            <a:ext cx="4220834" cy="3816429"/>
          </a:xfrm>
          <a:prstGeom prst="rect">
            <a:avLst/>
          </a:prstGeom>
          <a:noFill/>
          <a:ln w="9525">
            <a:noFill/>
            <a:miter lim="800000"/>
            <a:headEnd/>
            <a:tailEnd/>
          </a:ln>
        </p:spPr>
        <p:txBody>
          <a:bodyPr wrap="none">
            <a:spAutoFit/>
          </a:bodyPr>
          <a:lstStyle/>
          <a:p>
            <a:pPr algn="ctr"/>
            <a:r>
              <a:rPr lang="en-US" sz="4400" b="1" i="1" dirty="0">
                <a:ln w="12700">
                  <a:solidFill>
                    <a:srgbClr val="4F81BD"/>
                  </a:solidFill>
                </a:ln>
                <a:solidFill>
                  <a:srgbClr val="FF0000"/>
                </a:solidFill>
                <a:effectLst>
                  <a:outerShdw blurRad="50800" dist="38100" algn="l" rotWithShape="0">
                    <a:prstClr val="black">
                      <a:alpha val="40000"/>
                    </a:prstClr>
                  </a:outerShdw>
                </a:effectLst>
              </a:rPr>
              <a:t>Two Fat Ladies</a:t>
            </a:r>
            <a:endParaRPr lang="en-US" sz="4400" b="1" i="1" dirty="0">
              <a:solidFill>
                <a:srgbClr val="000000"/>
              </a:solidFill>
            </a:endParaRPr>
          </a:p>
          <a:p>
            <a:pPr algn="ctr"/>
            <a:endParaRPr lang="en-US" sz="4400" b="1" i="1" dirty="0">
              <a:solidFill>
                <a:srgbClr val="000000"/>
              </a:solidFill>
            </a:endParaRPr>
          </a:p>
          <a:p>
            <a:pPr algn="ctr"/>
            <a:r>
              <a:rPr lang="en-US" sz="4400" b="1" dirty="0">
                <a:solidFill>
                  <a:srgbClr val="000000"/>
                </a:solidFill>
              </a:rPr>
              <a:t>"Timber!“</a:t>
            </a:r>
          </a:p>
          <a:p>
            <a:pPr algn="ctr"/>
            <a:endParaRPr lang="en-US" sz="4400" b="1" dirty="0">
              <a:solidFill>
                <a:srgbClr val="000000"/>
              </a:solidFill>
            </a:endParaRPr>
          </a:p>
          <a:p>
            <a:pPr algn="ctr"/>
            <a:r>
              <a:rPr lang="en-US" sz="2400" b="1" dirty="0">
                <a:solidFill>
                  <a:srgbClr val="000000"/>
                </a:solidFill>
              </a:rPr>
              <a:t>Series 4 Episode 23</a:t>
            </a:r>
          </a:p>
          <a:p>
            <a:pPr algn="ctr"/>
            <a:endParaRPr lang="en-US" sz="2400" b="1" dirty="0">
              <a:solidFill>
                <a:srgbClr val="000000"/>
              </a:solidFill>
            </a:endParaRPr>
          </a:p>
          <a:p>
            <a:pPr algn="ctr"/>
            <a:r>
              <a:rPr lang="en-US" dirty="0">
                <a:solidFill>
                  <a:srgbClr val="000000"/>
                </a:solidFill>
              </a:rPr>
              <a:t>(30 min., 2008, DVD 1698)</a:t>
            </a:r>
          </a:p>
        </p:txBody>
      </p:sp>
      <p:sp>
        <p:nvSpPr>
          <p:cNvPr id="5" name="Rectangle 4"/>
          <p:cNvSpPr/>
          <p:nvPr/>
        </p:nvSpPr>
        <p:spPr>
          <a:xfrm>
            <a:off x="3534228" y="1581221"/>
            <a:ext cx="2081019" cy="461665"/>
          </a:xfrm>
          <a:prstGeom prst="rect">
            <a:avLst/>
          </a:prstGeom>
        </p:spPr>
        <p:txBody>
          <a:bodyPr wrap="none">
            <a:spAutoFit/>
          </a:bodyPr>
          <a:lstStyle/>
          <a:p>
            <a:r>
              <a:rPr lang="en-US" sz="2400" b="1" dirty="0">
                <a:solidFill>
                  <a:srgbClr val="000000"/>
                </a:solidFill>
                <a:effectLst>
                  <a:outerShdw blurRad="50800" dist="38100" algn="ctr" rotWithShape="0">
                    <a:srgbClr val="000000">
                      <a:alpha val="40000"/>
                    </a:srgbClr>
                  </a:outerShdw>
                </a:effectLst>
              </a:rPr>
              <a:t>the episode: </a:t>
            </a:r>
            <a:endParaRPr lang="en-US" sz="2400" dirty="0">
              <a:solidFill>
                <a:srgbClr val="000000"/>
              </a:solidFil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8389" name="Rectangle 5"/>
          <p:cNvSpPr>
            <a:spLocks noChangeArrowheads="1"/>
          </p:cNvSpPr>
          <p:nvPr/>
        </p:nvSpPr>
        <p:spPr bwMode="auto">
          <a:xfrm>
            <a:off x="609600" y="3005078"/>
            <a:ext cx="7952819" cy="2862322"/>
          </a:xfrm>
          <a:prstGeom prst="rect">
            <a:avLst/>
          </a:prstGeom>
          <a:noFill/>
          <a:ln w="9525">
            <a:noFill/>
            <a:miter lim="800000"/>
            <a:headEnd/>
            <a:tailEnd/>
          </a:ln>
          <a:effectLst/>
        </p:spPr>
        <p:txBody>
          <a:bodyPr wrap="square" anchor="ctr">
            <a:spAutoFit/>
          </a:bodyPr>
          <a:lstStyle/>
          <a:p>
            <a:pPr algn="ctr">
              <a:defRPr/>
            </a:pPr>
            <a:r>
              <a:rPr lang="en-US" sz="9600" b="1" baseline="10000" dirty="0">
                <a:solidFill>
                  <a:srgbClr val="FFFFFF"/>
                </a:solidFill>
                <a:effectLst>
                  <a:outerShdw blurRad="38100" dist="38100" dir="2700000" algn="tl">
                    <a:srgbClr val="EEECE1"/>
                  </a:outerShdw>
                </a:effectLst>
              </a:rPr>
              <a:t>“freelisting”</a:t>
            </a:r>
          </a:p>
          <a:p>
            <a:pPr algn="ctr">
              <a:defRPr/>
            </a:pPr>
            <a:r>
              <a:rPr lang="en-US" sz="3200" b="1" dirty="0">
                <a:solidFill>
                  <a:srgbClr val="FFFFFF"/>
                </a:solidFill>
                <a:effectLst>
                  <a:outerShdw blurRad="38100" dist="38100" dir="2700000" algn="tl">
                    <a:srgbClr val="EEECE1"/>
                  </a:outerShdw>
                </a:effectLst>
              </a:rPr>
              <a:t>is simply making a list of things </a:t>
            </a:r>
            <a:r>
              <a:rPr lang="en-US" sz="2800" b="1" dirty="0">
                <a:solidFill>
                  <a:srgbClr val="FFFFFF"/>
                </a:solidFill>
                <a:effectLst>
                  <a:outerShdw blurRad="38100" dist="38100" dir="2700000" algn="tl">
                    <a:srgbClr val="EEECE1"/>
                  </a:outerShdw>
                </a:effectLst>
              </a:rPr>
              <a:t>you are interested  in looking at.</a:t>
            </a:r>
          </a:p>
          <a:p>
            <a:pPr algn="ctr">
              <a:defRPr/>
            </a:pPr>
            <a:r>
              <a:rPr lang="en-US" sz="2800" b="1" dirty="0">
                <a:solidFill>
                  <a:srgbClr val="FFFFFF"/>
                </a:solidFill>
                <a:effectLst>
                  <a:outerShdw blurRad="38100" dist="38100" dir="2700000" algn="tl">
                    <a:srgbClr val="EEECE1"/>
                  </a:outerShdw>
                </a:effectLst>
              </a:rPr>
              <a:t>It is a technique commonly used by anthropologists when doing fieldwork.</a:t>
            </a:r>
            <a:endParaRPr lang="en-US" sz="3200" b="1" dirty="0">
              <a:solidFill>
                <a:srgbClr val="FFFFFF"/>
              </a:solidFill>
              <a:effectLst>
                <a:outerShdw blurRad="38100" dist="38100" dir="2700000" algn="tl">
                  <a:srgbClr val="EEECE1"/>
                </a:outerShdw>
              </a:effectLst>
            </a:endParaRP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3954" name="Rectangle 8"/>
          <p:cNvSpPr>
            <a:spLocks noChangeArrowheads="1"/>
          </p:cNvSpPr>
          <p:nvPr/>
        </p:nvSpPr>
        <p:spPr bwMode="auto">
          <a:xfrm>
            <a:off x="3905250" y="5897563"/>
            <a:ext cx="1279525" cy="336550"/>
          </a:xfrm>
          <a:prstGeom prst="rect">
            <a:avLst/>
          </a:prstGeom>
          <a:noFill/>
          <a:ln w="9525">
            <a:noFill/>
            <a:miter lim="800000"/>
            <a:headEnd/>
            <a:tailEnd/>
          </a:ln>
        </p:spPr>
        <p:txBody>
          <a:bodyPr wrap="none">
            <a:spAutoFit/>
          </a:bodyPr>
          <a:lstStyle/>
          <a:p>
            <a:r>
              <a:rPr lang="en-US" sz="1600" dirty="0">
                <a:solidFill>
                  <a:srgbClr val="FFFFFF"/>
                </a:solidFill>
                <a:cs typeface="Arial" charset="0"/>
              </a:rPr>
              <a:t>Sage, 1988</a:t>
            </a:r>
          </a:p>
        </p:txBody>
      </p:sp>
      <p:pic>
        <p:nvPicPr>
          <p:cNvPr id="253955" name="Picture 3"/>
          <p:cNvPicPr>
            <a:picLocks noChangeAspect="1" noChangeArrowheads="1"/>
          </p:cNvPicPr>
          <p:nvPr/>
        </p:nvPicPr>
        <p:blipFill>
          <a:blip r:embed="rId2" cstate="print"/>
          <a:srcRect/>
          <a:stretch>
            <a:fillRect/>
          </a:stretch>
        </p:blipFill>
        <p:spPr bwMode="auto">
          <a:xfrm>
            <a:off x="2790825" y="228600"/>
            <a:ext cx="3556000" cy="5492750"/>
          </a:xfrm>
          <a:prstGeom prst="rect">
            <a:avLst/>
          </a:prstGeom>
          <a:noFill/>
          <a:ln w="9525">
            <a:noFill/>
            <a:miter lim="800000"/>
            <a:headEnd/>
            <a:tailEnd/>
          </a:ln>
        </p:spPr>
      </p:pic>
      <p:sp>
        <p:nvSpPr>
          <p:cNvPr id="528389" name="Rectangle 5"/>
          <p:cNvSpPr>
            <a:spLocks noChangeArrowheads="1"/>
          </p:cNvSpPr>
          <p:nvPr/>
        </p:nvSpPr>
        <p:spPr bwMode="auto">
          <a:xfrm>
            <a:off x="595086" y="3790783"/>
            <a:ext cx="7952819" cy="2062103"/>
          </a:xfrm>
          <a:prstGeom prst="rect">
            <a:avLst/>
          </a:prstGeom>
          <a:noFill/>
          <a:ln w="9525">
            <a:noFill/>
            <a:miter lim="800000"/>
            <a:headEnd/>
            <a:tailEnd/>
          </a:ln>
          <a:effectLst/>
        </p:spPr>
        <p:txBody>
          <a:bodyPr wrap="square" anchor="ctr">
            <a:spAutoFit/>
          </a:bodyPr>
          <a:lstStyle/>
          <a:p>
            <a:pPr algn="ctr">
              <a:defRPr/>
            </a:pPr>
            <a:r>
              <a:rPr lang="en-US" sz="9600" b="1" baseline="10000" dirty="0">
                <a:solidFill>
                  <a:srgbClr val="FFFFFF"/>
                </a:solidFill>
                <a:effectLst>
                  <a:outerShdw blurRad="38100" dist="38100" dir="2700000" algn="tl">
                    <a:srgbClr val="EEECE1"/>
                  </a:outerShdw>
                </a:effectLst>
              </a:rPr>
              <a:t>“freelisting”</a:t>
            </a:r>
          </a:p>
          <a:p>
            <a:pPr algn="ctr">
              <a:defRPr/>
            </a:pPr>
            <a:r>
              <a:rPr lang="en-US" sz="3200" b="1" dirty="0">
                <a:solidFill>
                  <a:srgbClr val="FFFFFF"/>
                </a:solidFill>
                <a:effectLst>
                  <a:outerShdw blurRad="38100" dist="38100" dir="2700000" algn="tl">
                    <a:srgbClr val="EEECE1"/>
                  </a:outerShdw>
                </a:effectLst>
              </a:rPr>
              <a:t>is best described in Weller and Romney’s text . . .</a:t>
            </a: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4978" name="Rectangle 8"/>
          <p:cNvSpPr>
            <a:spLocks noChangeArrowheads="1"/>
          </p:cNvSpPr>
          <p:nvPr/>
        </p:nvSpPr>
        <p:spPr bwMode="auto">
          <a:xfrm>
            <a:off x="3905250" y="5897563"/>
            <a:ext cx="1279525" cy="336550"/>
          </a:xfrm>
          <a:prstGeom prst="rect">
            <a:avLst/>
          </a:prstGeom>
          <a:noFill/>
          <a:ln w="9525">
            <a:noFill/>
            <a:miter lim="800000"/>
            <a:headEnd/>
            <a:tailEnd/>
          </a:ln>
        </p:spPr>
        <p:txBody>
          <a:bodyPr wrap="none">
            <a:spAutoFit/>
          </a:bodyPr>
          <a:lstStyle/>
          <a:p>
            <a:r>
              <a:rPr lang="en-US" sz="1600" dirty="0">
                <a:solidFill>
                  <a:srgbClr val="FFFFFF"/>
                </a:solidFill>
                <a:cs typeface="Arial" charset="0"/>
              </a:rPr>
              <a:t>Sage, 1988</a:t>
            </a:r>
          </a:p>
        </p:txBody>
      </p:sp>
      <p:pic>
        <p:nvPicPr>
          <p:cNvPr id="254979" name="Picture 4"/>
          <p:cNvPicPr>
            <a:picLocks noChangeAspect="1" noChangeArrowheads="1"/>
          </p:cNvPicPr>
          <p:nvPr/>
        </p:nvPicPr>
        <p:blipFill>
          <a:blip r:embed="rId2" cstate="print"/>
          <a:srcRect/>
          <a:stretch>
            <a:fillRect/>
          </a:stretch>
        </p:blipFill>
        <p:spPr bwMode="auto">
          <a:xfrm>
            <a:off x="2790825" y="228600"/>
            <a:ext cx="3556000" cy="5492750"/>
          </a:xfrm>
          <a:prstGeom prst="rect">
            <a:avLst/>
          </a:prstGeom>
          <a:noFill/>
          <a:ln w="9525">
            <a:noFill/>
            <a:miter lim="800000"/>
            <a:headEnd/>
            <a:tailEnd/>
          </a:ln>
        </p:spPr>
      </p:pic>
      <p:sp>
        <p:nvSpPr>
          <p:cNvPr id="404486" name="Rectangle 3"/>
          <p:cNvSpPr txBox="1">
            <a:spLocks noChangeArrowheads="1"/>
          </p:cNvSpPr>
          <p:nvPr/>
        </p:nvSpPr>
        <p:spPr bwMode="auto">
          <a:xfrm>
            <a:off x="2743200" y="228600"/>
            <a:ext cx="3581400" cy="5562600"/>
          </a:xfrm>
          <a:prstGeom prst="rect">
            <a:avLst/>
          </a:prstGeom>
          <a:solidFill>
            <a:schemeClr val="tx1">
              <a:alpha val="50195"/>
            </a:scheme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4297" name="Rectangle 9"/>
          <p:cNvSpPr>
            <a:spLocks noChangeArrowheads="1"/>
          </p:cNvSpPr>
          <p:nvPr/>
        </p:nvSpPr>
        <p:spPr bwMode="auto">
          <a:xfrm>
            <a:off x="798513" y="2389187"/>
            <a:ext cx="7550150" cy="3249613"/>
          </a:xfrm>
          <a:prstGeom prst="rect">
            <a:avLst/>
          </a:prstGeom>
          <a:noFill/>
          <a:ln w="9525">
            <a:noFill/>
            <a:miter lim="800000"/>
            <a:headEnd/>
            <a:tailEnd/>
          </a:ln>
          <a:effectLst/>
        </p:spPr>
        <p:txBody>
          <a:bodyPr wrap="none" anchor="ctr">
            <a:spAutoFit/>
          </a:bodyPr>
          <a:lstStyle/>
          <a:p>
            <a:pPr algn="ctr">
              <a:defRPr/>
            </a:pPr>
            <a:r>
              <a:rPr lang="en-US" sz="4000" b="1" baseline="10000" dirty="0">
                <a:solidFill>
                  <a:srgbClr val="FFFFFF"/>
                </a:solidFill>
                <a:effectLst>
                  <a:outerShdw blurRad="38100" dist="38100" dir="2700000" algn="tl">
                    <a:srgbClr val="EEECE1"/>
                  </a:outerShdw>
                </a:effectLst>
              </a:rPr>
              <a:t>Assignment:</a:t>
            </a:r>
            <a:br>
              <a:rPr lang="en-US" sz="40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List the things the Two Fat Ladies</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talk about or mention that are not</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specifically related to</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the actual cooking of the meal</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in the kitchen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4166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416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41668" name="Subtitle 2"/>
          <p:cNvSpPr txBox="1">
            <a:spLocks/>
          </p:cNvSpPr>
          <p:nvPr/>
        </p:nvSpPr>
        <p:spPr bwMode="auto">
          <a:xfrm>
            <a:off x="906463" y="2510886"/>
            <a:ext cx="7315200" cy="338554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3200" b="1" dirty="0">
                <a:cs typeface="Arial" charset="0"/>
              </a:rPr>
              <a:t>“If we wish to understand our American lives, one useful place to turn is the vast culinary universe and its varied messages.”</a:t>
            </a:r>
          </a:p>
        </p:txBody>
      </p:sp>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1344304" y="2667000"/>
            <a:ext cx="6400800" cy="923330"/>
          </a:xfrm>
          <a:prstGeom prst="rect">
            <a:avLst/>
          </a:prstGeom>
          <a:noFill/>
        </p:spPr>
        <p:txBody>
          <a:bodyPr>
            <a:spAutoFit/>
          </a:bodyPr>
          <a:lstStyle/>
          <a:p>
            <a:pPr marL="342900" indent="-342900" algn="ctr" eaLnBrk="0" hangingPunct="0">
              <a:spcBef>
                <a:spcPct val="20000"/>
              </a:spcBef>
              <a:defRPr/>
            </a:pPr>
            <a:r>
              <a:rPr lang="en-US" sz="5400" b="1" dirty="0">
                <a:ln w="12700">
                  <a:solidFill>
                    <a:schemeClr val="accent1"/>
                  </a:solidFill>
                </a:ln>
                <a:solidFill>
                  <a:srgbClr val="FF0000"/>
                </a:solidFill>
                <a:effectLst>
                  <a:outerShdw blurRad="50800" dist="38100" algn="l" rotWithShape="0">
                    <a:prstClr val="black">
                      <a:alpha val="40000"/>
                    </a:prstClr>
                  </a:outerShdw>
                </a:effectLst>
              </a:rPr>
              <a:t>Two Visionaries?</a:t>
            </a:r>
          </a:p>
        </p:txBody>
      </p:sp>
      <p:sp>
        <p:nvSpPr>
          <p:cNvPr id="6" name="Subtitle 2"/>
          <p:cNvSpPr txBox="1">
            <a:spLocks/>
          </p:cNvSpPr>
          <p:nvPr/>
        </p:nvSpPr>
        <p:spPr>
          <a:xfrm>
            <a:off x="1344304" y="5395809"/>
            <a:ext cx="6400800" cy="1323439"/>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r>
              <a:rPr lang="en-US" sz="2000" dirty="0">
                <a:solidFill>
                  <a:srgbClr val="000000"/>
                </a:solidFill>
              </a:rPr>
              <a:t>and  Friends</a:t>
            </a:r>
          </a:p>
          <a:p>
            <a:pPr marL="342900" indent="-342900" algn="ctr" eaLnBrk="0" hangingPunct="0">
              <a:spcBef>
                <a:spcPct val="20000"/>
              </a:spcBef>
              <a:defRPr/>
            </a:pPr>
            <a:endParaRPr lang="en-US" sz="2000" dirty="0">
              <a:solidFill>
                <a:srgbClr val="000000"/>
              </a:solidFill>
            </a:endParaRPr>
          </a:p>
        </p:txBody>
      </p:sp>
      <p:sp>
        <p:nvSpPr>
          <p:cNvPr id="7" name="Rectangle 11"/>
          <p:cNvSpPr>
            <a:spLocks noChangeArrowheads="1"/>
          </p:cNvSpPr>
          <p:nvPr/>
        </p:nvSpPr>
        <p:spPr bwMode="auto">
          <a:xfrm>
            <a:off x="3742400" y="6324600"/>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2010-2026</a:t>
            </a:r>
            <a:endParaRPr kumimoji="1" lang="en-US" sz="700" dirty="0">
              <a:solidFill>
                <a:srgbClr val="FFFFFF"/>
              </a:solidFill>
            </a:endParaRPr>
          </a:p>
        </p:txBody>
      </p:sp>
    </p:spTree>
    <p:extLst>
      <p:ext uri="{BB962C8B-B14F-4D97-AF65-F5344CB8AC3E}">
        <p14:creationId xmlns:p14="http://schemas.microsoft.com/office/powerpoint/2010/main" val="669242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8458200" cy="3509962"/>
          </a:xfrm>
          <a:prstGeom prst="rect">
            <a:avLst/>
          </a:prstGeom>
          <a:noFill/>
          <a:ln w="381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515341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8458200" cy="3509962"/>
          </a:xfrm>
          <a:prstGeom prst="rect">
            <a:avLst/>
          </a:prstGeom>
          <a:noFill/>
          <a:ln w="381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93225" y="3904525"/>
            <a:ext cx="8458200" cy="1905000"/>
          </a:xfrm>
          <a:prstGeom prst="rect">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Tree>
    <p:extLst>
      <p:ext uri="{BB962C8B-B14F-4D97-AF65-F5344CB8AC3E}">
        <p14:creationId xmlns:p14="http://schemas.microsoft.com/office/powerpoint/2010/main" val="38406892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4985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 name="Rectangle 3"/>
          <p:cNvSpPr/>
          <p:nvPr/>
        </p:nvSpPr>
        <p:spPr>
          <a:xfrm>
            <a:off x="533400" y="4343400"/>
            <a:ext cx="7696200" cy="1569660"/>
          </a:xfrm>
          <a:prstGeom prst="rect">
            <a:avLst/>
          </a:prstGeom>
          <a:solidFill>
            <a:srgbClr val="FFFFFF"/>
          </a:solidFill>
        </p:spPr>
        <p:txBody>
          <a:bodyPr wrap="square">
            <a:spAutoFit/>
          </a:bodyPr>
          <a:lstStyle/>
          <a:p>
            <a:pPr marL="1320800" lvl="1" indent="-1089025">
              <a:spcBef>
                <a:spcPts val="800"/>
              </a:spcBef>
              <a:tabLst>
                <a:tab pos="1320800" algn="l"/>
              </a:tabLst>
              <a:defRPr/>
            </a:pPr>
            <a:r>
              <a:rPr lang="en-US" sz="3200" b="1" dirty="0">
                <a:effectLst>
                  <a:outerShdw blurRad="50800" dist="38100" algn="ctr" rotWithShape="0">
                    <a:srgbClr val="000000">
                      <a:alpha val="40000"/>
                    </a:srgbClr>
                  </a:outerShdw>
                </a:effectLst>
                <a:cs typeface="Arial" charset="0"/>
              </a:rPr>
              <a:t>Ch. 8 “Thin Is Not In: Two Fat Ladies and Gender Stereotypes on the Food Network”</a:t>
            </a:r>
            <a:endParaRPr lang="en-US" sz="3200" b="1" dirty="0">
              <a:solidFill>
                <a:srgbClr val="D79694"/>
              </a:solidFill>
              <a:effectLst>
                <a:outerShdw blurRad="50800" dist="38100" algn="ctr" rotWithShape="0">
                  <a:srgbClr val="000000">
                    <a:alpha val="40000"/>
                  </a:srgbClr>
                </a:outerShdw>
              </a:effectLst>
              <a:cs typeface="Arial"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5029200" y="16764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Jennifer</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Patterson</a:t>
            </a:r>
          </a:p>
        </p:txBody>
      </p:sp>
      <p:sp>
        <p:nvSpPr>
          <p:cNvPr id="6" name="Subtitle 2"/>
          <p:cNvSpPr txBox="1">
            <a:spLocks/>
          </p:cNvSpPr>
          <p:nvPr/>
        </p:nvSpPr>
        <p:spPr>
          <a:xfrm>
            <a:off x="2258704" y="3189982"/>
            <a:ext cx="2465696" cy="1569660"/>
          </a:xfrm>
          <a:prstGeom prst="rect">
            <a:avLst/>
          </a:prstGeom>
          <a:noFill/>
        </p:spPr>
        <p:txBody>
          <a:bodyPr>
            <a:spAutoFit/>
          </a:bodyPr>
          <a:lstStyle/>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Wright</a:t>
            </a:r>
            <a:endParaRPr lang="en-US" sz="5400" b="1" dirty="0">
              <a:ln w="12700">
                <a:solidFill>
                  <a:schemeClr val="accent1"/>
                </a:solidFill>
              </a:ln>
              <a:solidFill>
                <a:srgbClr val="FF0000"/>
              </a:solidFill>
              <a:effectLst>
                <a:outerShdw blurRad="50800" dist="38100" algn="l" rotWithShape="0">
                  <a:prstClr val="black">
                    <a:alpha val="40000"/>
                  </a:prstClr>
                </a:outerShdw>
              </a:effectLst>
            </a:endParaRPr>
          </a:p>
        </p:txBody>
      </p:sp>
      <p:sp>
        <p:nvSpPr>
          <p:cNvPr id="7" name="Rectangle 11"/>
          <p:cNvSpPr>
            <a:spLocks noChangeArrowheads="1"/>
          </p:cNvSpPr>
          <p:nvPr/>
        </p:nvSpPr>
        <p:spPr bwMode="auto">
          <a:xfrm>
            <a:off x="3742400" y="6324600"/>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2010-2026</a:t>
            </a:r>
            <a:endParaRPr kumimoji="1" lang="en-US" sz="700" dirty="0">
              <a:solidFill>
                <a:srgbClr val="FFFFFF"/>
              </a:solidFill>
            </a:endParaRPr>
          </a:p>
        </p:txBody>
      </p:sp>
      <p:sp>
        <p:nvSpPr>
          <p:cNvPr id="9" name="Subtitle 2">
            <a:extLst>
              <a:ext uri="{FF2B5EF4-FFF2-40B4-BE49-F238E27FC236}">
                <a16:creationId xmlns:a16="http://schemas.microsoft.com/office/drawing/2014/main" id="{BD895FE8-198D-4D4F-9F5E-C33886170A38}"/>
              </a:ext>
            </a:extLst>
          </p:cNvPr>
          <p:cNvSpPr txBox="1">
            <a:spLocks/>
          </p:cNvSpPr>
          <p:nvPr/>
        </p:nvSpPr>
        <p:spPr>
          <a:xfrm>
            <a:off x="1344304" y="5395809"/>
            <a:ext cx="6400800" cy="1323439"/>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r>
              <a:rPr lang="en-US" sz="2000" dirty="0">
                <a:solidFill>
                  <a:srgbClr val="000000"/>
                </a:solidFill>
              </a:rPr>
              <a:t>and  Friends</a:t>
            </a:r>
          </a:p>
          <a:p>
            <a:pPr marL="342900" indent="-342900" algn="ctr" eaLnBrk="0" hangingPunct="0">
              <a:spcBef>
                <a:spcPct val="20000"/>
              </a:spcBef>
              <a:defRPr/>
            </a:pPr>
            <a:endParaRPr lang="en-US" sz="2000" dirty="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508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50883" name="Rectangle 3"/>
          <p:cNvSpPr txBox="1">
            <a:spLocks noChangeArrowheads="1"/>
          </p:cNvSpPr>
          <p:nvPr/>
        </p:nvSpPr>
        <p:spPr bwMode="auto">
          <a:xfrm>
            <a:off x="685800"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73060" name="Subtitle 2"/>
          <p:cNvSpPr txBox="1">
            <a:spLocks/>
          </p:cNvSpPr>
          <p:nvPr/>
        </p:nvSpPr>
        <p:spPr bwMode="auto">
          <a:xfrm>
            <a:off x="609600" y="792163"/>
            <a:ext cx="7772400" cy="548798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sz="1600" b="1" dirty="0">
                <a:solidFill>
                  <a:srgbClr val="E6B9B8"/>
                </a:solidFill>
                <a:cs typeface="Arial" charset="0"/>
              </a:rPr>
              <a:t>Ch. 1	"34,000,000,000 Work-Hours" Saved: Convenience 	Foods and Mom's Home Cooking”</a:t>
            </a:r>
          </a:p>
          <a:p>
            <a:pPr marL="465138" lvl="1" indent="-233363">
              <a:spcBef>
                <a:spcPts val="800"/>
              </a:spcBef>
              <a:tabLst>
                <a:tab pos="914400" algn="l"/>
              </a:tabLst>
              <a:defRPr/>
            </a:pPr>
            <a:r>
              <a:rPr lang="en-US" sz="1600" b="1" dirty="0">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defRPr/>
            </a:pPr>
            <a:r>
              <a:rPr lang="en-US" sz="1600" b="1" dirty="0">
                <a:solidFill>
                  <a:srgbClr val="E6B9B8"/>
                </a:solidFill>
                <a:cs typeface="Arial" charset="0"/>
              </a:rPr>
              <a:t>Ch. 3	"All Those Leftovers Are Hard on the Family Morale": 	Rebellion in Peg Bracken's </a:t>
            </a:r>
            <a:r>
              <a:rPr lang="en-US" sz="1600" b="1" i="1" dirty="0">
                <a:solidFill>
                  <a:srgbClr val="E6B9B8"/>
                </a:solidFill>
                <a:cs typeface="Arial" charset="0"/>
              </a:rPr>
              <a:t>I Hate to Cook Book”</a:t>
            </a:r>
          </a:p>
          <a:p>
            <a:pPr marL="465138" lvl="1" indent="-233363">
              <a:spcBef>
                <a:spcPts val="800"/>
              </a:spcBef>
              <a:tabLst>
                <a:tab pos="914400" algn="l"/>
              </a:tabLst>
              <a:defRPr/>
            </a:pPr>
            <a:r>
              <a:rPr lang="en-US" sz="1600" b="1" dirty="0">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defRPr/>
            </a:pPr>
            <a:r>
              <a:rPr lang="en-US" sz="1600" b="1" dirty="0">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defRPr/>
            </a:pPr>
            <a:r>
              <a:rPr lang="en-US" sz="1600" b="1" dirty="0">
                <a:solidFill>
                  <a:srgbClr val="E6B9B8"/>
                </a:solidFill>
                <a:cs typeface="Arial" charset="0"/>
              </a:rPr>
              <a:t>Ch. 6	"You Can't Get Trashier": White Trash Cookbooks and 	Social Class”</a:t>
            </a:r>
          </a:p>
          <a:p>
            <a:pPr marL="465138" lvl="1" indent="-233363">
              <a:spcBef>
                <a:spcPts val="800"/>
              </a:spcBef>
              <a:tabLst>
                <a:tab pos="914400" algn="l"/>
              </a:tabLst>
              <a:defRPr/>
            </a:pPr>
            <a:r>
              <a:rPr lang="en-US" sz="1600" b="1" dirty="0">
                <a:solidFill>
                  <a:srgbClr val="E6B9B8"/>
                </a:solidFill>
                <a:cs typeface="Arial" charset="0"/>
              </a:rPr>
              <a:t>Ch. 7	"Dining on Grass and Shrubs": Making Vegan Food 	Sexy”</a:t>
            </a:r>
          </a:p>
          <a:p>
            <a:pPr marL="1320800" lvl="1" indent="-1089025">
              <a:spcBef>
                <a:spcPts val="800"/>
              </a:spcBef>
              <a:tabLst>
                <a:tab pos="1320800" algn="l"/>
              </a:tabLst>
              <a:defRPr/>
            </a:pPr>
            <a:r>
              <a:rPr lang="en-US" sz="3200" b="1" dirty="0">
                <a:cs typeface="Arial" charset="0"/>
              </a:rPr>
              <a:t>Ch. 8 “Thin Is Not In: Two Fat Ladies and Gender Stereotypes on the Food Network”</a:t>
            </a:r>
            <a:endParaRPr lang="en-US" sz="3200" b="1" dirty="0">
              <a:solidFill>
                <a:srgbClr val="D79694"/>
              </a:solidFill>
              <a:cs typeface="Arial"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ctr"/>
            <a:r>
              <a:rPr lang="en-US" sz="1200" i="1" dirty="0">
                <a:solidFill>
                  <a:srgbClr val="000000"/>
                </a:solidFill>
                <a:cs typeface="Arial" charset="0"/>
              </a:rPr>
              <a:t>Cooking With the Two Fat Ladies, </a:t>
            </a:r>
            <a:r>
              <a:rPr lang="en-US" sz="1200" dirty="0">
                <a:solidFill>
                  <a:srgbClr val="000000"/>
                </a:solidFill>
                <a:cs typeface="Arial" charset="0"/>
              </a:rPr>
              <a:t>Clarkson Potter, 1998</a:t>
            </a:r>
          </a:p>
        </p:txBody>
      </p:sp>
      <p:pic>
        <p:nvPicPr>
          <p:cNvPr id="251907"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
        <p:nvSpPr>
          <p:cNvPr id="4" name="Subtitle 2"/>
          <p:cNvSpPr txBox="1">
            <a:spLocks/>
          </p:cNvSpPr>
          <p:nvPr/>
        </p:nvSpPr>
        <p:spPr>
          <a:xfrm>
            <a:off x="1953904" y="3154740"/>
            <a:ext cx="2465696" cy="1569660"/>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Wright</a:t>
            </a:r>
            <a:endParaRPr lang="en-US" sz="5400" b="1" dirty="0">
              <a:ln w="12700">
                <a:solidFill>
                  <a:srgbClr val="4F81BD"/>
                </a:solidFill>
              </a:ln>
              <a:solidFill>
                <a:srgbClr val="FF0000"/>
              </a:solidFill>
              <a:effectLst>
                <a:outerShdw blurRad="50800" dist="38100" algn="l" rotWithShape="0">
                  <a:prstClr val="black">
                    <a:alpha val="40000"/>
                  </a:prstClr>
                </a:outerShdw>
              </a:effectLst>
            </a:endParaRPr>
          </a:p>
        </p:txBody>
      </p:sp>
      <p:sp>
        <p:nvSpPr>
          <p:cNvPr id="5" name="Subtitle 2"/>
          <p:cNvSpPr txBox="1">
            <a:spLocks/>
          </p:cNvSpPr>
          <p:nvPr/>
        </p:nvSpPr>
        <p:spPr>
          <a:xfrm>
            <a:off x="4697104" y="30480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white">
                      <a:alpha val="40000"/>
                    </a:prstClr>
                  </a:outerShdw>
                </a:effectLst>
              </a:rPr>
              <a:t>Jennifer</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Patterson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910239"/>
            <a:ext cx="8077200" cy="4185761"/>
          </a:xfrm>
          <a:prstGeom prst="rect">
            <a:avLst/>
          </a:prstGeom>
          <a:noFill/>
        </p:spPr>
        <p:txBody>
          <a:bodyPr wrap="square">
            <a:spAutoFit/>
          </a:bodyPr>
          <a:lstStyle/>
          <a:p>
            <a:pPr marL="0" lvl="5" algn="ctr"/>
            <a:r>
              <a:rPr lang="en-US" sz="3200" b="1" dirty="0">
                <a:solidFill>
                  <a:srgbClr val="000000"/>
                </a:solidFill>
                <a:effectLst>
                  <a:outerShdw blurRad="50800" dist="38100" algn="ctr" rotWithShape="0">
                    <a:srgbClr val="000000">
                      <a:alpha val="40000"/>
                    </a:srgbClr>
                  </a:outerShdw>
                </a:effectLst>
              </a:rPr>
              <a:t>First watch the episode of </a:t>
            </a:r>
          </a:p>
          <a:p>
            <a:pPr marL="0" lvl="5" algn="ctr"/>
            <a:r>
              <a:rPr lang="en-US" sz="3200" b="1" dirty="0">
                <a:solidFill>
                  <a:srgbClr val="000000"/>
                </a:solidFill>
                <a:effectLst>
                  <a:outerShdw blurRad="50800" dist="38100" algn="ctr" rotWithShape="0">
                    <a:srgbClr val="000000">
                      <a:alpha val="40000"/>
                    </a:srgbClr>
                  </a:outerShdw>
                </a:effectLst>
              </a:rPr>
              <a:t>The Two Fat Ladies</a:t>
            </a:r>
          </a:p>
          <a:p>
            <a:pPr marL="0" lvl="5" algn="ctr"/>
            <a:r>
              <a:rPr lang="en-US" sz="3200" b="1" dirty="0">
                <a:solidFill>
                  <a:srgbClr val="000000"/>
                </a:solidFill>
                <a:effectLst>
                  <a:outerShdw blurRad="50800" dist="38100" algn="ctr" rotWithShape="0">
                    <a:srgbClr val="000000">
                      <a:alpha val="40000"/>
                    </a:srgbClr>
                  </a:outerShdw>
                </a:effectLst>
              </a:rPr>
              <a:t>show and things they</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talk about or mention that are not</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specifically related to</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the actual cooking of the meal</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in the kitchen . . . </a:t>
            </a:r>
          </a:p>
          <a:p>
            <a:pPr marL="0" lvl="5" algn="ctr">
              <a:lnSpc>
                <a:spcPct val="150000"/>
              </a:lnSpc>
            </a:pPr>
            <a:endParaRPr lang="en-US" sz="2800" b="1" dirty="0">
              <a:solidFill>
                <a:prstClr val="black"/>
              </a:solidFill>
              <a:effectLst>
                <a:outerShdw blurRad="50800" dist="38100" algn="ctr" rotWithShape="0">
                  <a:srgbClr val="C00000">
                    <a:alpha val="40000"/>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
        <p:nvSpPr>
          <p:cNvPr id="40448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6" name="Rectangle 5">
            <a:extLst>
              <a:ext uri="{FF2B5EF4-FFF2-40B4-BE49-F238E27FC236}">
                <a16:creationId xmlns:a16="http://schemas.microsoft.com/office/drawing/2014/main" id="{0F94946F-939F-4BC6-BB94-D3A179E09C39}"/>
              </a:ext>
            </a:extLst>
          </p:cNvPr>
          <p:cNvSpPr/>
          <p:nvPr/>
        </p:nvSpPr>
        <p:spPr>
          <a:xfrm>
            <a:off x="3505200" y="1295400"/>
            <a:ext cx="2165978" cy="830997"/>
          </a:xfrm>
          <a:prstGeom prst="rect">
            <a:avLst/>
          </a:prstGeom>
        </p:spPr>
        <p:txBody>
          <a:bodyPr wrap="none">
            <a:spAutoFit/>
          </a:bodyPr>
          <a:lstStyle/>
          <a:p>
            <a:pPr algn="ctr"/>
            <a:r>
              <a:rPr lang="en-US" sz="2400" b="1" dirty="0">
                <a:solidFill>
                  <a:srgbClr val="000000"/>
                </a:solidFill>
                <a:effectLst>
                  <a:outerShdw blurRad="50800" dist="38100" algn="ctr" rotWithShape="0">
                    <a:srgbClr val="000000">
                      <a:alpha val="40000"/>
                    </a:srgbClr>
                  </a:outerShdw>
                </a:effectLst>
              </a:rPr>
              <a:t>Week 7 </a:t>
            </a:r>
          </a:p>
          <a:p>
            <a:pPr algn="ctr"/>
            <a:r>
              <a:rPr lang="en-US" sz="2400" b="1" dirty="0">
                <a:solidFill>
                  <a:srgbClr val="000000"/>
                </a:solidFill>
                <a:effectLst>
                  <a:outerShdw blurRad="50800" dist="38100" algn="ctr" rotWithShape="0">
                    <a:srgbClr val="000000">
                      <a:alpha val="40000"/>
                    </a:srgbClr>
                  </a:outerShdw>
                </a:effectLst>
              </a:rPr>
              <a:t>The episode: </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
        <p:nvSpPr>
          <p:cNvPr id="40448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04489" name="Text Box 9"/>
          <p:cNvSpPr txBox="1">
            <a:spLocks noChangeArrowheads="1"/>
          </p:cNvSpPr>
          <p:nvPr/>
        </p:nvSpPr>
        <p:spPr bwMode="auto">
          <a:xfrm>
            <a:off x="2448427" y="2243138"/>
            <a:ext cx="4220834" cy="3816429"/>
          </a:xfrm>
          <a:prstGeom prst="rect">
            <a:avLst/>
          </a:prstGeom>
          <a:noFill/>
          <a:ln w="9525">
            <a:noFill/>
            <a:miter lim="800000"/>
            <a:headEnd/>
            <a:tailEnd/>
          </a:ln>
        </p:spPr>
        <p:txBody>
          <a:bodyPr wrap="none">
            <a:spAutoFit/>
          </a:bodyPr>
          <a:lstStyle/>
          <a:p>
            <a:pPr algn="ctr"/>
            <a:r>
              <a:rPr lang="en-US" sz="4400" b="1" i="1" dirty="0">
                <a:ln w="12700">
                  <a:solidFill>
                    <a:schemeClr val="accent1"/>
                  </a:solidFill>
                </a:ln>
                <a:solidFill>
                  <a:srgbClr val="FF0000"/>
                </a:solidFill>
                <a:effectLst>
                  <a:outerShdw blurRad="50800" dist="38100" algn="l" rotWithShape="0">
                    <a:prstClr val="black">
                      <a:alpha val="40000"/>
                    </a:prstClr>
                  </a:outerShdw>
                </a:effectLst>
              </a:rPr>
              <a:t>Two Fat Ladies</a:t>
            </a:r>
            <a:endParaRPr lang="en-US" sz="4400" b="1" i="1" dirty="0">
              <a:solidFill>
                <a:srgbClr val="000000"/>
              </a:solidFill>
            </a:endParaRPr>
          </a:p>
          <a:p>
            <a:pPr algn="ctr"/>
            <a:endParaRPr lang="en-US" sz="4400" b="1" i="1" dirty="0">
              <a:solidFill>
                <a:srgbClr val="000000"/>
              </a:solidFill>
            </a:endParaRPr>
          </a:p>
          <a:p>
            <a:pPr algn="ctr"/>
            <a:r>
              <a:rPr lang="en-US" sz="4400" b="1" dirty="0">
                <a:solidFill>
                  <a:srgbClr val="000000"/>
                </a:solidFill>
              </a:rPr>
              <a:t>"Timber!“</a:t>
            </a:r>
          </a:p>
          <a:p>
            <a:pPr algn="ctr"/>
            <a:endParaRPr lang="en-US" sz="4400" b="1" dirty="0">
              <a:solidFill>
                <a:srgbClr val="000000"/>
              </a:solidFill>
            </a:endParaRPr>
          </a:p>
          <a:p>
            <a:pPr algn="ctr"/>
            <a:r>
              <a:rPr lang="en-US" sz="2400" b="1" dirty="0">
                <a:solidFill>
                  <a:srgbClr val="000000"/>
                </a:solidFill>
              </a:rPr>
              <a:t>Series 4 Episode 23</a:t>
            </a:r>
          </a:p>
          <a:p>
            <a:pPr algn="ctr"/>
            <a:endParaRPr lang="en-US" sz="2400" b="1" dirty="0">
              <a:solidFill>
                <a:srgbClr val="000000"/>
              </a:solidFill>
            </a:endParaRPr>
          </a:p>
          <a:p>
            <a:pPr algn="ctr"/>
            <a:r>
              <a:rPr lang="en-US" dirty="0">
                <a:solidFill>
                  <a:srgbClr val="000000"/>
                </a:solidFill>
              </a:rPr>
              <a:t>(30 min., 2008, DVD 1698)</a:t>
            </a:r>
          </a:p>
        </p:txBody>
      </p:sp>
      <p:sp>
        <p:nvSpPr>
          <p:cNvPr id="6" name="Rectangle 5">
            <a:extLst>
              <a:ext uri="{FF2B5EF4-FFF2-40B4-BE49-F238E27FC236}">
                <a16:creationId xmlns:a16="http://schemas.microsoft.com/office/drawing/2014/main" id="{06DC4FCD-B547-4154-B711-76ED3205C501}"/>
              </a:ext>
            </a:extLst>
          </p:cNvPr>
          <p:cNvSpPr/>
          <p:nvPr/>
        </p:nvSpPr>
        <p:spPr>
          <a:xfrm>
            <a:off x="3505200" y="1295400"/>
            <a:ext cx="2165978" cy="830997"/>
          </a:xfrm>
          <a:prstGeom prst="rect">
            <a:avLst/>
          </a:prstGeom>
        </p:spPr>
        <p:txBody>
          <a:bodyPr wrap="none">
            <a:spAutoFit/>
          </a:bodyPr>
          <a:lstStyle/>
          <a:p>
            <a:pPr algn="ctr"/>
            <a:r>
              <a:rPr lang="en-US" sz="2400" b="1" dirty="0">
                <a:solidFill>
                  <a:srgbClr val="000000"/>
                </a:solidFill>
                <a:effectLst>
                  <a:outerShdw blurRad="50800" dist="38100" algn="ctr" rotWithShape="0">
                    <a:srgbClr val="000000">
                      <a:alpha val="40000"/>
                    </a:srgbClr>
                  </a:outerShdw>
                </a:effectLst>
              </a:rPr>
              <a:t>Week 7 </a:t>
            </a:r>
          </a:p>
          <a:p>
            <a:pPr algn="ctr"/>
            <a:r>
              <a:rPr lang="en-US" sz="2400" b="1" dirty="0">
                <a:solidFill>
                  <a:srgbClr val="000000"/>
                </a:solidFill>
                <a:effectLst>
                  <a:outerShdw blurRad="50800" dist="38100" algn="ctr" rotWithShape="0">
                    <a:srgbClr val="000000">
                      <a:alpha val="40000"/>
                    </a:srgbClr>
                  </a:outerShdw>
                </a:effectLst>
              </a:rPr>
              <a:t>The episode: </a:t>
            </a:r>
            <a:endParaRPr lang="en-US"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8389" name="Rectangle 5"/>
          <p:cNvSpPr>
            <a:spLocks noChangeArrowheads="1"/>
          </p:cNvSpPr>
          <p:nvPr/>
        </p:nvSpPr>
        <p:spPr bwMode="auto">
          <a:xfrm>
            <a:off x="609600" y="3005078"/>
            <a:ext cx="7952819" cy="2862322"/>
          </a:xfrm>
          <a:prstGeom prst="rect">
            <a:avLst/>
          </a:prstGeom>
          <a:noFill/>
          <a:ln w="9525">
            <a:noFill/>
            <a:miter lim="800000"/>
            <a:headEnd/>
            <a:tailEnd/>
          </a:ln>
          <a:effectLst/>
        </p:spPr>
        <p:txBody>
          <a:bodyPr wrap="square" anchor="ctr">
            <a:spAutoFit/>
          </a:bodyPr>
          <a:lstStyle/>
          <a:p>
            <a:pPr algn="ctr">
              <a:defRPr/>
            </a:pPr>
            <a:r>
              <a:rPr lang="en-US" sz="9600" b="1" baseline="10000" dirty="0">
                <a:solidFill>
                  <a:srgbClr val="FFFFFF"/>
                </a:solidFill>
                <a:effectLst>
                  <a:outerShdw blurRad="38100" dist="38100" dir="2700000" algn="tl">
                    <a:srgbClr val="EEECE1"/>
                  </a:outerShdw>
                </a:effectLst>
              </a:rPr>
              <a:t>“freelisting”</a:t>
            </a:r>
          </a:p>
          <a:p>
            <a:pPr algn="ctr">
              <a:defRPr/>
            </a:pPr>
            <a:r>
              <a:rPr lang="en-US" sz="3200" b="1" dirty="0">
                <a:solidFill>
                  <a:srgbClr val="FFFFFF"/>
                </a:solidFill>
                <a:effectLst>
                  <a:outerShdw blurRad="38100" dist="38100" dir="2700000" algn="tl">
                    <a:srgbClr val="EEECE1"/>
                  </a:outerShdw>
                </a:effectLst>
              </a:rPr>
              <a:t>is simply making a list of things </a:t>
            </a:r>
            <a:r>
              <a:rPr lang="en-US" sz="2800" b="1" dirty="0">
                <a:solidFill>
                  <a:srgbClr val="FFFFFF"/>
                </a:solidFill>
                <a:effectLst>
                  <a:outerShdw blurRad="38100" dist="38100" dir="2700000" algn="tl">
                    <a:srgbClr val="EEECE1"/>
                  </a:outerShdw>
                </a:effectLst>
              </a:rPr>
              <a:t>you are interested  in looking at.</a:t>
            </a:r>
          </a:p>
          <a:p>
            <a:pPr algn="ctr">
              <a:defRPr/>
            </a:pPr>
            <a:r>
              <a:rPr lang="en-US" sz="2800" b="1" dirty="0">
                <a:solidFill>
                  <a:srgbClr val="FFFFFF"/>
                </a:solidFill>
                <a:effectLst>
                  <a:outerShdw blurRad="38100" dist="38100" dir="2700000" algn="tl">
                    <a:srgbClr val="EEECE1"/>
                  </a:outerShdw>
                </a:effectLst>
              </a:rPr>
              <a:t>It is a technique commonly used by anthropologists when doing fieldwork</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3954" name="Rectangle 8"/>
          <p:cNvSpPr>
            <a:spLocks noChangeArrowheads="1"/>
          </p:cNvSpPr>
          <p:nvPr/>
        </p:nvSpPr>
        <p:spPr bwMode="auto">
          <a:xfrm>
            <a:off x="3905250" y="5897563"/>
            <a:ext cx="1279525" cy="336550"/>
          </a:xfrm>
          <a:prstGeom prst="rect">
            <a:avLst/>
          </a:prstGeom>
          <a:noFill/>
          <a:ln w="9525">
            <a:noFill/>
            <a:miter lim="800000"/>
            <a:headEnd/>
            <a:tailEnd/>
          </a:ln>
        </p:spPr>
        <p:txBody>
          <a:bodyPr wrap="none">
            <a:spAutoFit/>
          </a:bodyPr>
          <a:lstStyle/>
          <a:p>
            <a:r>
              <a:rPr lang="en-US" sz="1600" dirty="0">
                <a:solidFill>
                  <a:srgbClr val="FFFFFF"/>
                </a:solidFill>
                <a:cs typeface="Arial" charset="0"/>
              </a:rPr>
              <a:t>Sage, 1988</a:t>
            </a:r>
          </a:p>
        </p:txBody>
      </p:sp>
      <p:pic>
        <p:nvPicPr>
          <p:cNvPr id="253955" name="Picture 3"/>
          <p:cNvPicPr>
            <a:picLocks noChangeAspect="1" noChangeArrowheads="1"/>
          </p:cNvPicPr>
          <p:nvPr/>
        </p:nvPicPr>
        <p:blipFill>
          <a:blip r:embed="rId2" cstate="print"/>
          <a:srcRect/>
          <a:stretch>
            <a:fillRect/>
          </a:stretch>
        </p:blipFill>
        <p:spPr bwMode="auto">
          <a:xfrm>
            <a:off x="2790825" y="228600"/>
            <a:ext cx="3556000" cy="5492750"/>
          </a:xfrm>
          <a:prstGeom prst="rect">
            <a:avLst/>
          </a:prstGeom>
          <a:noFill/>
          <a:ln w="9525">
            <a:noFill/>
            <a:miter lim="800000"/>
            <a:headEnd/>
            <a:tailEnd/>
          </a:ln>
        </p:spPr>
      </p:pic>
      <p:sp>
        <p:nvSpPr>
          <p:cNvPr id="528389" name="Rectangle 5"/>
          <p:cNvSpPr>
            <a:spLocks noChangeArrowheads="1"/>
          </p:cNvSpPr>
          <p:nvPr/>
        </p:nvSpPr>
        <p:spPr bwMode="auto">
          <a:xfrm>
            <a:off x="595086" y="3790783"/>
            <a:ext cx="7952819" cy="2062103"/>
          </a:xfrm>
          <a:prstGeom prst="rect">
            <a:avLst/>
          </a:prstGeom>
          <a:noFill/>
          <a:ln w="9525">
            <a:noFill/>
            <a:miter lim="800000"/>
            <a:headEnd/>
            <a:tailEnd/>
          </a:ln>
          <a:effectLst/>
        </p:spPr>
        <p:txBody>
          <a:bodyPr wrap="square" anchor="ctr">
            <a:spAutoFit/>
          </a:bodyPr>
          <a:lstStyle/>
          <a:p>
            <a:pPr algn="ctr">
              <a:defRPr/>
            </a:pPr>
            <a:r>
              <a:rPr lang="en-US" sz="9600" b="1" baseline="10000" dirty="0">
                <a:solidFill>
                  <a:srgbClr val="FFFFFF"/>
                </a:solidFill>
                <a:effectLst>
                  <a:outerShdw blurRad="38100" dist="38100" dir="2700000" algn="tl">
                    <a:srgbClr val="EEECE1"/>
                  </a:outerShdw>
                </a:effectLst>
              </a:rPr>
              <a:t>“freelisting”</a:t>
            </a:r>
          </a:p>
          <a:p>
            <a:pPr algn="ctr">
              <a:defRPr/>
            </a:pPr>
            <a:r>
              <a:rPr lang="en-US" sz="3200" b="1" dirty="0">
                <a:solidFill>
                  <a:srgbClr val="FFFFFF"/>
                </a:solidFill>
                <a:effectLst>
                  <a:outerShdw blurRad="38100" dist="38100" dir="2700000" algn="tl">
                    <a:srgbClr val="EEECE1"/>
                  </a:outerShdw>
                </a:effectLst>
              </a:rPr>
              <a:t>is best described in Weller and Romney’s text . . .</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4978" name="Rectangle 8"/>
          <p:cNvSpPr>
            <a:spLocks noChangeArrowheads="1"/>
          </p:cNvSpPr>
          <p:nvPr/>
        </p:nvSpPr>
        <p:spPr bwMode="auto">
          <a:xfrm>
            <a:off x="3905250" y="5897563"/>
            <a:ext cx="1279525" cy="336550"/>
          </a:xfrm>
          <a:prstGeom prst="rect">
            <a:avLst/>
          </a:prstGeom>
          <a:noFill/>
          <a:ln w="9525">
            <a:noFill/>
            <a:miter lim="800000"/>
            <a:headEnd/>
            <a:tailEnd/>
          </a:ln>
        </p:spPr>
        <p:txBody>
          <a:bodyPr wrap="none">
            <a:spAutoFit/>
          </a:bodyPr>
          <a:lstStyle/>
          <a:p>
            <a:r>
              <a:rPr lang="en-US" sz="1600" dirty="0">
                <a:solidFill>
                  <a:srgbClr val="FFFFFF"/>
                </a:solidFill>
                <a:cs typeface="Arial" charset="0"/>
              </a:rPr>
              <a:t>Sage, 1988</a:t>
            </a:r>
          </a:p>
        </p:txBody>
      </p:sp>
      <p:pic>
        <p:nvPicPr>
          <p:cNvPr id="254979" name="Picture 4"/>
          <p:cNvPicPr>
            <a:picLocks noChangeAspect="1" noChangeArrowheads="1"/>
          </p:cNvPicPr>
          <p:nvPr/>
        </p:nvPicPr>
        <p:blipFill>
          <a:blip r:embed="rId2" cstate="print"/>
          <a:srcRect/>
          <a:stretch>
            <a:fillRect/>
          </a:stretch>
        </p:blipFill>
        <p:spPr bwMode="auto">
          <a:xfrm>
            <a:off x="2790825" y="228600"/>
            <a:ext cx="3556000" cy="5492750"/>
          </a:xfrm>
          <a:prstGeom prst="rect">
            <a:avLst/>
          </a:prstGeom>
          <a:noFill/>
          <a:ln w="9525">
            <a:noFill/>
            <a:miter lim="800000"/>
            <a:headEnd/>
            <a:tailEnd/>
          </a:ln>
        </p:spPr>
      </p:pic>
      <p:sp>
        <p:nvSpPr>
          <p:cNvPr id="404486" name="Rectangle 3"/>
          <p:cNvSpPr txBox="1">
            <a:spLocks noChangeArrowheads="1"/>
          </p:cNvSpPr>
          <p:nvPr/>
        </p:nvSpPr>
        <p:spPr bwMode="auto">
          <a:xfrm>
            <a:off x="2743200" y="228600"/>
            <a:ext cx="3581400" cy="5562600"/>
          </a:xfrm>
          <a:prstGeom prst="rect">
            <a:avLst/>
          </a:prstGeom>
          <a:solidFill>
            <a:schemeClr val="tx1">
              <a:alpha val="50195"/>
            </a:scheme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4297" name="Rectangle 9"/>
          <p:cNvSpPr>
            <a:spLocks noChangeArrowheads="1"/>
          </p:cNvSpPr>
          <p:nvPr/>
        </p:nvSpPr>
        <p:spPr bwMode="auto">
          <a:xfrm>
            <a:off x="798513" y="2389187"/>
            <a:ext cx="7550150" cy="3249613"/>
          </a:xfrm>
          <a:prstGeom prst="rect">
            <a:avLst/>
          </a:prstGeom>
          <a:noFill/>
          <a:ln w="9525">
            <a:noFill/>
            <a:miter lim="800000"/>
            <a:headEnd/>
            <a:tailEnd/>
          </a:ln>
          <a:effectLst/>
        </p:spPr>
        <p:txBody>
          <a:bodyPr wrap="none" anchor="ctr">
            <a:spAutoFit/>
          </a:bodyPr>
          <a:lstStyle/>
          <a:p>
            <a:pPr algn="ctr">
              <a:defRPr/>
            </a:pPr>
            <a:r>
              <a:rPr lang="en-US" sz="4000" b="1" baseline="10000" dirty="0">
                <a:solidFill>
                  <a:srgbClr val="FFFFFF"/>
                </a:solidFill>
                <a:effectLst>
                  <a:outerShdw blurRad="38100" dist="38100" dir="2700000" algn="tl">
                    <a:srgbClr val="EEECE1"/>
                  </a:outerShdw>
                </a:effectLst>
              </a:rPr>
              <a:t>Assignment:</a:t>
            </a:r>
            <a:br>
              <a:rPr lang="en-US" sz="40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List the things the Two Fat Ladies</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talk about or mention that are not</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specifically related to</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the actual cooking of the meal</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in the kitchen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4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p:cNvPicPr>
            <a:picLocks noChangeAspect="1" noChangeArrowheads="1"/>
          </p:cNvPicPr>
          <p:nvPr/>
        </p:nvPicPr>
        <p:blipFill>
          <a:blip r:embed="rId2" cstate="print"/>
          <a:srcRect/>
          <a:stretch>
            <a:fillRect/>
          </a:stretch>
        </p:blipFill>
        <p:spPr bwMode="auto">
          <a:xfrm>
            <a:off x="2667000" y="381000"/>
            <a:ext cx="3810000" cy="5753100"/>
          </a:xfrm>
          <a:prstGeom prst="rect">
            <a:avLst/>
          </a:prstGeom>
          <a:noFill/>
          <a:ln w="9525">
            <a:noFill/>
            <a:miter lim="800000"/>
            <a:headEnd/>
            <a:tailEnd/>
          </a:ln>
        </p:spPr>
      </p:pic>
      <p:sp>
        <p:nvSpPr>
          <p:cNvPr id="25600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 name="Rectangle 5"/>
          <p:cNvSpPr>
            <a:spLocks noChangeArrowheads="1"/>
          </p:cNvSpPr>
          <p:nvPr/>
        </p:nvSpPr>
        <p:spPr bwMode="auto">
          <a:xfrm>
            <a:off x="595086" y="4710017"/>
            <a:ext cx="7952819" cy="707886"/>
          </a:xfrm>
          <a:prstGeom prst="rect">
            <a:avLst/>
          </a:prstGeom>
          <a:solidFill>
            <a:srgbClr val="000000"/>
          </a:solidFill>
          <a:ln w="9525">
            <a:noFill/>
            <a:miter lim="800000"/>
            <a:headEnd/>
            <a:tailEnd/>
          </a:ln>
          <a:effectLst/>
        </p:spPr>
        <p:txBody>
          <a:bodyPr wrap="square" anchor="ctr">
            <a:spAutoFit/>
          </a:bodyPr>
          <a:lstStyle/>
          <a:p>
            <a:pPr algn="ctr">
              <a:defRPr/>
            </a:pPr>
            <a:r>
              <a:rPr lang="en-US" sz="4000" b="1" dirty="0">
                <a:solidFill>
                  <a:srgbClr val="FFFFFF"/>
                </a:solidFill>
                <a:effectLst>
                  <a:outerShdw blurRad="38100" dist="38100" dir="2700000" algn="tl">
                    <a:srgbClr val="EEECE1"/>
                  </a:outerShdw>
                </a:effectLst>
              </a:rPr>
              <a:t>asks the question . .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358570"/>
            <a:ext cx="8077200" cy="2862322"/>
          </a:xfrm>
          <a:prstGeom prst="rect">
            <a:avLst/>
          </a:prstGeom>
          <a:noFill/>
        </p:spPr>
        <p:txBody>
          <a:bodyPr wrap="square">
            <a:spAutoFit/>
          </a:bodyPr>
          <a:lstStyle/>
          <a:p>
            <a:pPr marL="0" lvl="5" algn="ctr">
              <a:lnSpc>
                <a:spcPct val="150000"/>
              </a:lnSpc>
            </a:pPr>
            <a:r>
              <a:rPr lang="en-US" sz="3600" b="1" dirty="0">
                <a:solidFill>
                  <a:prstClr val="black"/>
                </a:solidFill>
                <a:effectLst>
                  <a:outerShdw blurRad="50800" dist="38100" algn="ctr" rotWithShape="0">
                    <a:srgbClr val="000000">
                      <a:alpha val="40000"/>
                    </a:srgbClr>
                  </a:outerShdw>
                </a:effectLst>
              </a:rPr>
              <a:t>The Two Fat Ladies</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authored dozens of texts</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as well as having starred in their </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international hit TV series . .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5907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590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 name="Subtitle 2"/>
          <p:cNvSpPr txBox="1">
            <a:spLocks/>
          </p:cNvSpPr>
          <p:nvPr/>
        </p:nvSpPr>
        <p:spPr bwMode="auto">
          <a:xfrm>
            <a:off x="914400" y="2368550"/>
            <a:ext cx="7315200" cy="2862322"/>
          </a:xfrm>
          <a:prstGeom prst="rect">
            <a:avLst/>
          </a:prstGeom>
          <a:solidFill>
            <a:schemeClr val="bg1"/>
          </a:solidFill>
          <a:ln w="76200">
            <a:solidFill>
              <a:srgbClr val="C00000"/>
            </a:solidFill>
            <a:miter lim="800000"/>
            <a:headEnd/>
            <a:tailEnd/>
          </a:ln>
        </p:spPr>
        <p:txBody>
          <a:bodyPr>
            <a:spAutoFit/>
          </a:bodyPr>
          <a:lstStyle/>
          <a:p>
            <a:pPr marL="0" lvl="1" algn="ctr">
              <a:spcBef>
                <a:spcPts val="800"/>
              </a:spcBef>
              <a:tabLst>
                <a:tab pos="968375" algn="l"/>
              </a:tabLst>
              <a:defRPr/>
            </a:pPr>
            <a:endParaRPr lang="en-US" sz="3600" b="1" dirty="0">
              <a:solidFill>
                <a:srgbClr val="000000"/>
              </a:solidFill>
              <a:effectLst>
                <a:outerShdw blurRad="38100" dist="38100" dir="2700000" algn="tl">
                  <a:srgbClr val="EEECE1"/>
                </a:outerShdw>
              </a:effectLst>
            </a:endParaRPr>
          </a:p>
          <a:p>
            <a:pPr marL="0" lvl="1" algn="ctr">
              <a:spcBef>
                <a:spcPts val="800"/>
              </a:spcBef>
              <a:tabLst>
                <a:tab pos="968375" algn="l"/>
              </a:tabLst>
              <a:defRPr/>
            </a:pPr>
            <a:r>
              <a:rPr lang="en-US" sz="4400" b="1" dirty="0">
                <a:solidFill>
                  <a:srgbClr val="000000"/>
                </a:solidFill>
                <a:effectLst>
                  <a:outerShdw blurRad="38100" dist="38100" dir="2700000" algn="tl">
                    <a:srgbClr val="EEECE1"/>
                  </a:outerShdw>
                </a:effectLst>
              </a:rPr>
              <a:t>What kind of messages </a:t>
            </a:r>
          </a:p>
          <a:p>
            <a:pPr marL="0" lvl="1" algn="ctr">
              <a:spcBef>
                <a:spcPts val="800"/>
              </a:spcBef>
              <a:tabLst>
                <a:tab pos="968375" algn="l"/>
              </a:tabLst>
              <a:defRPr/>
            </a:pPr>
            <a:r>
              <a:rPr lang="en-US" sz="4400" b="1" dirty="0">
                <a:solidFill>
                  <a:srgbClr val="000000"/>
                </a:solidFill>
                <a:effectLst>
                  <a:outerShdw blurRad="38100" dist="38100" dir="2700000" algn="tl">
                    <a:srgbClr val="EEECE1"/>
                  </a:outerShdw>
                </a:effectLst>
              </a:rPr>
              <a:t>are the authors sending?</a:t>
            </a:r>
          </a:p>
          <a:p>
            <a:pPr marL="0" lvl="1" algn="ctr">
              <a:spcBef>
                <a:spcPts val="800"/>
              </a:spcBef>
              <a:tabLst>
                <a:tab pos="968375" algn="l"/>
              </a:tabLst>
              <a:defRPr/>
            </a:pPr>
            <a:endParaRPr lang="en-US" sz="3600" b="1" dirty="0">
              <a:solidFill>
                <a:srgbClr val="000000"/>
              </a:solidFill>
              <a:latin typeface="Arial" pitchFamily="34" charset="0"/>
              <a:cs typeface="Arial" pitchFamily="34"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61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4611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461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46116"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2771775"/>
            <a:ext cx="7315200" cy="2103438"/>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8	“Thin Is Not In: Two Fat Ladies</a:t>
            </a:r>
          </a:p>
          <a:p>
            <a:pPr marL="1255713" lvl="1" indent="-1023938">
              <a:spcBef>
                <a:spcPts val="800"/>
              </a:spcBef>
              <a:tabLst>
                <a:tab pos="1255713" algn="l"/>
              </a:tabLst>
              <a:defRPr/>
            </a:pPr>
            <a:r>
              <a:rPr lang="en-US" sz="2800" b="1" dirty="0">
                <a:latin typeface="Arial" pitchFamily="34" charset="0"/>
                <a:cs typeface="Arial" pitchFamily="34" charset="0"/>
              </a:rPr>
              <a:t>	and Gender Stereotypes</a:t>
            </a:r>
          </a:p>
          <a:p>
            <a:pPr marL="1255713" lvl="1" indent="-1023938">
              <a:spcBef>
                <a:spcPts val="800"/>
              </a:spcBef>
              <a:tabLst>
                <a:tab pos="1255713" algn="l"/>
              </a:tabLst>
              <a:defRPr/>
            </a:pPr>
            <a:r>
              <a:rPr lang="en-US" sz="2800" b="1" dirty="0">
                <a:latin typeface="Arial" pitchFamily="34" charset="0"/>
                <a:cs typeface="Arial" pitchFamily="34" charset="0"/>
              </a:rPr>
              <a:t>	on the Food Network”</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4713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471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47140" name="Subtitle 2"/>
          <p:cNvSpPr txBox="1">
            <a:spLocks/>
          </p:cNvSpPr>
          <p:nvPr/>
        </p:nvSpPr>
        <p:spPr bwMode="auto">
          <a:xfrm>
            <a:off x="914400" y="792163"/>
            <a:ext cx="7315200" cy="5457904"/>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dirty="0">
                <a:solidFill>
                  <a:srgbClr val="E6B9B8"/>
                </a:solidFill>
                <a:cs typeface="Arial" charset="0"/>
              </a:rPr>
              <a:t>Ch. 1	</a:t>
            </a:r>
            <a:r>
              <a:rPr lang="en-US" sz="2000" b="1" dirty="0">
                <a:solidFill>
                  <a:srgbClr val="E6B9B8"/>
                </a:solidFill>
                <a:cs typeface="Arial" charset="0"/>
              </a:rPr>
              <a:t>"</a:t>
            </a:r>
            <a:r>
              <a:rPr lang="en-US" b="1" dirty="0">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dirty="0">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dirty="0">
                <a:solidFill>
                  <a:srgbClr val="E6B9B8"/>
                </a:solidFill>
                <a:cs typeface="Arial" charset="0"/>
              </a:rPr>
              <a:t>Ch. 3	"All Those Leftovers Are Hard on the Family Morale": 	Rebellion in Peg Bracken's </a:t>
            </a:r>
            <a:r>
              <a:rPr lang="en-US" b="1" i="1" dirty="0">
                <a:solidFill>
                  <a:srgbClr val="E6B9B8"/>
                </a:solidFill>
                <a:cs typeface="Arial" charset="0"/>
              </a:rPr>
              <a:t>I Hate to Cook Book”</a:t>
            </a:r>
          </a:p>
          <a:p>
            <a:pPr marL="465138" lvl="1" indent="-233363">
              <a:spcBef>
                <a:spcPts val="800"/>
              </a:spcBef>
              <a:tabLst>
                <a:tab pos="914400" algn="l"/>
              </a:tabLst>
            </a:pPr>
            <a:r>
              <a:rPr lang="en-US" b="1" dirty="0">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dirty="0">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dirty="0">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dirty="0">
                <a:solidFill>
                  <a:srgbClr val="E6B9B8"/>
                </a:solidFill>
                <a:cs typeface="Arial" charset="0"/>
              </a:rPr>
              <a:t>Ch. 7	"Dining on Grass and Shrubs": Making Vegan Food 	Sexy”</a:t>
            </a:r>
          </a:p>
          <a:p>
            <a:pPr marL="231775" lvl="1">
              <a:spcBef>
                <a:spcPts val="800"/>
              </a:spcBef>
              <a:tabLst>
                <a:tab pos="1089025" algn="l"/>
              </a:tabLst>
            </a:pPr>
            <a:r>
              <a:rPr lang="en-US" sz="2400" b="1" dirty="0">
                <a:cs typeface="Arial" charset="0"/>
              </a:rPr>
              <a:t>Ch. 8 Thin Is Not In: Two Fat Ladies and Gender 	Stereotypes on the Food Network”</a:t>
            </a:r>
            <a:endParaRPr lang="en-US" sz="2400" b="1" dirty="0">
              <a:solidFill>
                <a:srgbClr val="D79694"/>
              </a:solidFill>
              <a:cs typeface="Arial" charset="0"/>
            </a:endParaRPr>
          </a:p>
        </p:txBody>
      </p:sp>
      <p:sp>
        <p:nvSpPr>
          <p:cNvPr id="8" name="Subtitle 2"/>
          <p:cNvSpPr txBox="1">
            <a:spLocks/>
          </p:cNvSpPr>
          <p:nvPr/>
        </p:nvSpPr>
        <p:spPr bwMode="auto">
          <a:xfrm>
            <a:off x="914400" y="3167742"/>
            <a:ext cx="7315200" cy="1590179"/>
          </a:xfrm>
          <a:prstGeom prst="rect">
            <a:avLst/>
          </a:prstGeom>
          <a:solidFill>
            <a:schemeClr val="bg1"/>
          </a:solidFill>
          <a:ln w="76200">
            <a:solidFill>
              <a:srgbClr val="C00000"/>
            </a:solidFill>
            <a:miter lim="800000"/>
            <a:headEnd/>
            <a:tailEnd/>
          </a:ln>
        </p:spPr>
        <p:txBody>
          <a:bodyPr>
            <a:spAutoFit/>
          </a:bodyPr>
          <a:lstStyle/>
          <a:p>
            <a:pPr marL="0" lvl="1" algn="ctr">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3200" b="1" dirty="0">
                <a:latin typeface="Arial" pitchFamily="34" charset="0"/>
                <a:cs typeface="Arial" pitchFamily="34" charset="0"/>
              </a:rPr>
              <a:t>The final chapter turns from cookbooks to cooking shows</a:t>
            </a:r>
            <a:endParaRPr lang="en-US" sz="2800" b="1" dirty="0">
              <a:latin typeface="Arial" pitchFamily="34" charset="0"/>
              <a:cs typeface="Arial" pitchFamily="34" charset="0"/>
            </a:endParaRPr>
          </a:p>
          <a:p>
            <a:pPr marL="0" lvl="1" algn="ctr">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4816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481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48164"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1233714"/>
            <a:ext cx="7315200" cy="499624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“Increasingly, </a:t>
            </a:r>
          </a:p>
          <a:p>
            <a:pPr marL="0" lvl="1" algn="ctr">
              <a:spcBef>
                <a:spcPts val="800"/>
              </a:spcBef>
              <a:defRPr/>
            </a:pPr>
            <a:r>
              <a:rPr lang="en-US" sz="3200" b="1" dirty="0">
                <a:latin typeface="Arial" pitchFamily="34" charset="0"/>
                <a:cs typeface="Arial" pitchFamily="34" charset="0"/>
              </a:rPr>
              <a:t>if one wishes to understand the changing nature of cooking literature and cooking culture in general, it is necessary to focus on television</a:t>
            </a:r>
            <a:r>
              <a:rPr lang="en-US" sz="2800" b="1" dirty="0">
                <a:solidFill>
                  <a:schemeClr val="accent2">
                    <a:lumMod val="40000"/>
                    <a:lumOff val="60000"/>
                  </a:schemeClr>
                </a:solidFill>
                <a:latin typeface="Arial" pitchFamily="34" charset="0"/>
                <a:cs typeface="Arial" pitchFamily="34" charset="0"/>
              </a:rPr>
              <a:t>, </a:t>
            </a:r>
          </a:p>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where the Food Network’s popularity has created a new venue for the culinary arts.”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4918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491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49188"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dirty="0">
                <a:solidFill>
                  <a:srgbClr val="E6B9B8"/>
                </a:solidFill>
                <a:cs typeface="Arial" charset="0"/>
              </a:rPr>
              <a:t>Ch. 1	</a:t>
            </a:r>
            <a:r>
              <a:rPr lang="en-US" sz="2000" b="1" dirty="0">
                <a:solidFill>
                  <a:srgbClr val="E6B9B8"/>
                </a:solidFill>
                <a:cs typeface="Arial" charset="0"/>
              </a:rPr>
              <a:t>"</a:t>
            </a:r>
            <a:r>
              <a:rPr lang="en-US" b="1" dirty="0">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dirty="0">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dirty="0">
                <a:solidFill>
                  <a:srgbClr val="E6B9B8"/>
                </a:solidFill>
                <a:cs typeface="Arial" charset="0"/>
              </a:rPr>
              <a:t>Ch. 3	"All Those Leftovers Are Hard on the Family Morale": 	Rebellion in Peg Bracken's </a:t>
            </a:r>
            <a:r>
              <a:rPr lang="en-US" b="1" i="1" dirty="0">
                <a:solidFill>
                  <a:srgbClr val="E6B9B8"/>
                </a:solidFill>
                <a:cs typeface="Arial" charset="0"/>
              </a:rPr>
              <a:t>I Hate to Cook Book”</a:t>
            </a:r>
          </a:p>
          <a:p>
            <a:pPr marL="465138" lvl="1" indent="-233363">
              <a:spcBef>
                <a:spcPts val="800"/>
              </a:spcBef>
              <a:tabLst>
                <a:tab pos="914400" algn="l"/>
              </a:tabLst>
            </a:pPr>
            <a:r>
              <a:rPr lang="en-US" b="1" dirty="0">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dirty="0">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dirty="0">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dirty="0">
                <a:solidFill>
                  <a:srgbClr val="E6B9B8"/>
                </a:solidFill>
                <a:cs typeface="Arial" charset="0"/>
              </a:rPr>
              <a:t>Ch. 7	"Dining on Grass and Shrubs": Making Vegan Food 	Sexy”</a:t>
            </a:r>
          </a:p>
          <a:p>
            <a:pPr marL="465138" lvl="1" indent="-233363">
              <a:spcBef>
                <a:spcPts val="800"/>
              </a:spcBef>
              <a:tabLst>
                <a:tab pos="914400" algn="l"/>
              </a:tabLst>
            </a:pPr>
            <a:r>
              <a:rPr lang="en-US" b="1" dirty="0">
                <a:cs typeface="Arial" charset="0"/>
              </a:rPr>
              <a:t>Ch. 8	“Thin Is Not In: Two Fat Ladies and Gender Stereotypes 	on the Food Network”</a:t>
            </a:r>
          </a:p>
        </p:txBody>
      </p:sp>
      <p:sp>
        <p:nvSpPr>
          <p:cNvPr id="349189" name="Subtitle 2"/>
          <p:cNvSpPr txBox="1">
            <a:spLocks/>
          </p:cNvSpPr>
          <p:nvPr/>
        </p:nvSpPr>
        <p:spPr bwMode="auto">
          <a:xfrm>
            <a:off x="914400" y="1233714"/>
            <a:ext cx="7315200" cy="4811574"/>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2800" b="1" dirty="0">
              <a:solidFill>
                <a:srgbClr val="000000"/>
              </a:solidFill>
              <a:cs typeface="Arial" charset="0"/>
            </a:endParaRPr>
          </a:p>
          <a:p>
            <a:pPr marL="0" lvl="1" algn="ctr">
              <a:spcBef>
                <a:spcPts val="800"/>
              </a:spcBef>
              <a:tabLst>
                <a:tab pos="968375" algn="l"/>
              </a:tabLst>
            </a:pPr>
            <a:r>
              <a:rPr lang="en-US" sz="2800" b="1" dirty="0">
                <a:solidFill>
                  <a:srgbClr val="000000"/>
                </a:solidFill>
                <a:cs typeface="Arial" charset="0"/>
              </a:rPr>
              <a:t>“Although popular televised cooking shows, including Julia Child’s  </a:t>
            </a:r>
            <a:r>
              <a:rPr lang="en-US" sz="2800" b="1" i="1" dirty="0">
                <a:solidFill>
                  <a:srgbClr val="000000"/>
                </a:solidFill>
                <a:cs typeface="Arial" charset="0"/>
              </a:rPr>
              <a:t>The French Chef</a:t>
            </a:r>
            <a:r>
              <a:rPr lang="en-US" sz="2800" b="1" dirty="0">
                <a:solidFill>
                  <a:srgbClr val="000000"/>
                </a:solidFill>
                <a:cs typeface="Arial" charset="0"/>
              </a:rPr>
              <a:t>, existed in previous decades, they never had the societal influence of a television network that features nothing but </a:t>
            </a:r>
          </a:p>
          <a:p>
            <a:pPr marL="0" lvl="1" algn="ctr">
              <a:spcBef>
                <a:spcPts val="800"/>
              </a:spcBef>
            </a:pPr>
            <a:r>
              <a:rPr lang="en-US" sz="2800" b="1" dirty="0">
                <a:solidFill>
                  <a:srgbClr val="000000"/>
                </a:solidFill>
                <a:cs typeface="Arial" charset="0"/>
              </a:rPr>
              <a:t>food shows </a:t>
            </a:r>
          </a:p>
          <a:p>
            <a:pPr marL="0" lvl="1" algn="ctr">
              <a:spcBef>
                <a:spcPts val="800"/>
              </a:spcBef>
            </a:pPr>
            <a:r>
              <a:rPr lang="en-US" sz="2800" b="1" dirty="0">
                <a:solidFill>
                  <a:srgbClr val="000000"/>
                </a:solidFill>
                <a:cs typeface="Arial" charset="0"/>
              </a:rPr>
              <a:t>twenty-four hours a day.”</a:t>
            </a:r>
          </a:p>
          <a:p>
            <a:pPr marL="0" lvl="1">
              <a:spcBef>
                <a:spcPts val="800"/>
              </a:spcBef>
              <a:tabLst>
                <a:tab pos="968375" algn="l"/>
              </a:tabLst>
            </a:pPr>
            <a:endParaRPr lang="en-US" sz="2800" b="1" dirty="0">
              <a:solidFill>
                <a:srgbClr val="000000"/>
              </a:solidFill>
              <a:cs typeface="Arial"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02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02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3502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50212"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914400"/>
            <a:ext cx="7315200" cy="2103438"/>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8	“Thin Is Not In: Two Fat Ladies</a:t>
            </a:r>
          </a:p>
          <a:p>
            <a:pPr marL="1255713" lvl="1" indent="-1023938">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	and Gender Stereotypes</a:t>
            </a:r>
          </a:p>
          <a:p>
            <a:pPr marL="1255713" lvl="1" indent="-1023938">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	on the Food Network”</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350214" name="Subtitle 2"/>
          <p:cNvSpPr txBox="1">
            <a:spLocks/>
          </p:cNvSpPr>
          <p:nvPr/>
        </p:nvSpPr>
        <p:spPr bwMode="auto">
          <a:xfrm>
            <a:off x="914400" y="2895600"/>
            <a:ext cx="7315200" cy="3565525"/>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1255713" algn="l"/>
              </a:tabLst>
            </a:pPr>
            <a:endParaRPr lang="en-US" sz="1000" b="1">
              <a:cs typeface="Arial" charset="0"/>
            </a:endParaRPr>
          </a:p>
          <a:p>
            <a:pPr marL="0" lvl="1" algn="ctr">
              <a:spcBef>
                <a:spcPts val="800"/>
              </a:spcBef>
              <a:tabLst>
                <a:tab pos="1255713" algn="l"/>
              </a:tabLst>
            </a:pPr>
            <a:r>
              <a:rPr lang="en-US" sz="2800" b="1">
                <a:cs typeface="Arial" charset="0"/>
              </a:rPr>
              <a:t>Christina Deyo</a:t>
            </a:r>
          </a:p>
          <a:p>
            <a:pPr marL="0" lvl="1" algn="ctr">
              <a:spcBef>
                <a:spcPts val="800"/>
              </a:spcBef>
              <a:tabLst>
                <a:tab pos="1255713" algn="l"/>
              </a:tabLst>
            </a:pPr>
            <a:r>
              <a:rPr lang="en-US" sz="2800" b="1">
                <a:cs typeface="Arial" charset="0"/>
              </a:rPr>
              <a:t>Bobby Flay</a:t>
            </a:r>
          </a:p>
          <a:p>
            <a:pPr marL="0" lvl="1" algn="ctr">
              <a:spcBef>
                <a:spcPts val="800"/>
              </a:spcBef>
              <a:tabLst>
                <a:tab pos="1255713" algn="l"/>
              </a:tabLst>
            </a:pPr>
            <a:r>
              <a:rPr lang="en-US" sz="2800" b="1">
                <a:cs typeface="Arial" charset="0"/>
              </a:rPr>
              <a:t>Emeril Legasse</a:t>
            </a:r>
          </a:p>
          <a:p>
            <a:pPr marL="0" lvl="1" algn="ctr">
              <a:spcBef>
                <a:spcPts val="800"/>
              </a:spcBef>
              <a:tabLst>
                <a:tab pos="1255713" algn="l"/>
              </a:tabLst>
            </a:pPr>
            <a:r>
              <a:rPr lang="en-US" sz="2800" b="1">
                <a:cs typeface="Arial" charset="0"/>
              </a:rPr>
              <a:t>Rachel Ray</a:t>
            </a:r>
          </a:p>
          <a:p>
            <a:pPr marL="0" lvl="1" algn="ctr">
              <a:spcBef>
                <a:spcPts val="800"/>
              </a:spcBef>
              <a:tabLst>
                <a:tab pos="1255713" algn="l"/>
              </a:tabLst>
            </a:pPr>
            <a:r>
              <a:rPr lang="en-US" sz="2800" b="1">
                <a:cs typeface="Arial" charset="0"/>
              </a:rPr>
              <a:t>Roccco DiSpirito</a:t>
            </a:r>
          </a:p>
          <a:p>
            <a:pPr marL="0" lvl="1" algn="ctr">
              <a:spcBef>
                <a:spcPts val="800"/>
              </a:spcBef>
              <a:tabLst>
                <a:tab pos="1255713" algn="l"/>
              </a:tabLst>
            </a:pPr>
            <a:r>
              <a:rPr lang="en-US" sz="2800" b="1">
                <a:cs typeface="Arial" charset="0"/>
              </a:rPr>
              <a:t>Wolfgang Puck</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123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512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51236"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351237" name="Subtitle 2"/>
          <p:cNvSpPr txBox="1">
            <a:spLocks/>
          </p:cNvSpPr>
          <p:nvPr/>
        </p:nvSpPr>
        <p:spPr bwMode="auto">
          <a:xfrm>
            <a:off x="914400" y="2313115"/>
            <a:ext cx="7315200" cy="3949799"/>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3200" b="1" dirty="0">
              <a:solidFill>
                <a:srgbClr val="000000"/>
              </a:solidFill>
              <a:cs typeface="Arial" charset="0"/>
            </a:endParaRPr>
          </a:p>
          <a:p>
            <a:pPr marL="0" lvl="1" algn="ctr">
              <a:spcBef>
                <a:spcPts val="800"/>
              </a:spcBef>
              <a:tabLst>
                <a:tab pos="968375" algn="l"/>
              </a:tabLst>
            </a:pPr>
            <a:r>
              <a:rPr lang="en-US" sz="3200" b="1" dirty="0">
                <a:solidFill>
                  <a:srgbClr val="000000"/>
                </a:solidFill>
                <a:cs typeface="Arial" charset="0"/>
              </a:rPr>
              <a:t>“Some of these celebrities and their shows seem well known primarily for their </a:t>
            </a:r>
          </a:p>
          <a:p>
            <a:pPr marL="0" lvl="1" algn="ctr">
              <a:spcBef>
                <a:spcPts val="800"/>
              </a:spcBef>
              <a:tabLst>
                <a:tab pos="968375" algn="l"/>
              </a:tabLst>
            </a:pPr>
            <a:r>
              <a:rPr lang="en-US" sz="3200" b="1" dirty="0">
                <a:solidFill>
                  <a:srgbClr val="000000"/>
                </a:solidFill>
                <a:cs typeface="Arial" charset="0"/>
              </a:rPr>
              <a:t>sleek, sophisticated gloss, </a:t>
            </a:r>
          </a:p>
          <a:p>
            <a:pPr marL="0" lvl="1" algn="ctr">
              <a:spcBef>
                <a:spcPts val="800"/>
              </a:spcBef>
              <a:tabLst>
                <a:tab pos="968375" algn="l"/>
              </a:tabLst>
            </a:pPr>
            <a:r>
              <a:rPr lang="en-US" sz="3200" b="1" dirty="0">
                <a:solidFill>
                  <a:srgbClr val="000000"/>
                </a:solidFill>
                <a:cs typeface="Arial" charset="0"/>
              </a:rPr>
              <a:t>but not all are equally glossy.”</a:t>
            </a:r>
          </a:p>
          <a:p>
            <a:pPr marL="0" lvl="1">
              <a:spcBef>
                <a:spcPts val="800"/>
              </a:spcBef>
              <a:tabLst>
                <a:tab pos="968375" algn="l"/>
              </a:tabLst>
            </a:pPr>
            <a:endParaRPr lang="en-US" sz="3200" b="1" dirty="0">
              <a:solidFill>
                <a:srgbClr val="000000"/>
              </a:solidFill>
              <a:cs typeface="Arial"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225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522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52260"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3381186"/>
            <a:ext cx="7315200" cy="1267014"/>
          </a:xfrm>
          <a:prstGeom prst="rect">
            <a:avLst/>
          </a:prstGeom>
          <a:solidFill>
            <a:schemeClr val="bg1"/>
          </a:solidFill>
          <a:ln w="76200">
            <a:solidFill>
              <a:srgbClr val="C00000"/>
            </a:solidFill>
            <a:miter lim="800000"/>
            <a:headEnd/>
            <a:tailEnd/>
          </a:ln>
        </p:spPr>
        <p:txBody>
          <a:bodyPr>
            <a:spAutoFit/>
          </a:bodyPr>
          <a:lstStyle/>
          <a:p>
            <a:pPr marL="0" lvl="1" algn="ctr">
              <a:spcBef>
                <a:spcPts val="800"/>
              </a:spcBef>
              <a:defRPr/>
            </a:pPr>
            <a:endParaRPr lang="en-US" sz="900" b="1" dirty="0">
              <a:latin typeface="Arial" pitchFamily="34" charset="0"/>
              <a:cs typeface="Arial" pitchFamily="34" charset="0"/>
            </a:endParaRPr>
          </a:p>
          <a:p>
            <a:pPr marL="0" lvl="1" algn="ctr">
              <a:spcBef>
                <a:spcPts val="800"/>
              </a:spcBef>
              <a:defRPr/>
            </a:pPr>
            <a:r>
              <a:rPr lang="en-US" sz="4400" b="1" dirty="0">
                <a:ln w="12700">
                  <a:solidFill>
                    <a:schemeClr val="accent1"/>
                  </a:solidFill>
                </a:ln>
                <a:solidFill>
                  <a:srgbClr val="FF0000"/>
                </a:solidFill>
                <a:effectLst>
                  <a:outerShdw blurRad="50800" dist="38100" algn="l" rotWithShape="0">
                    <a:prstClr val="black">
                      <a:alpha val="40000"/>
                    </a:prstClr>
                  </a:outerShdw>
                </a:effectLst>
              </a:rPr>
              <a:t>The Two Fat Ladies</a:t>
            </a:r>
            <a:endParaRPr lang="en-US" sz="1050" b="1" dirty="0">
              <a:latin typeface="Arial" pitchFamily="34" charset="0"/>
              <a:cs typeface="Arial" pitchFamily="34" charset="0"/>
            </a:endParaRP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63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563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90600"/>
            <a:ext cx="7315200" cy="438581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E6B9B8"/>
                </a:solidFill>
                <a:latin typeface="Arial" pitchFamily="34" charset="0"/>
                <a:cs typeface="Arial" pitchFamily="34" charset="0"/>
              </a:rPr>
              <a:t>“Stars of the late 1990s hit television series </a:t>
            </a:r>
            <a:r>
              <a:rPr lang="en-US" sz="2400" b="1" i="1" dirty="0">
                <a:solidFill>
                  <a:srgbClr val="E6B9B8"/>
                </a:solidFill>
                <a:latin typeface="Arial" pitchFamily="34" charset="0"/>
                <a:cs typeface="Arial" pitchFamily="34" charset="0"/>
              </a:rPr>
              <a:t>Two Fat Ladies</a:t>
            </a:r>
            <a:r>
              <a:rPr lang="en-US" sz="2400" b="1" dirty="0">
                <a:solidFill>
                  <a:srgbClr val="E6B9B8"/>
                </a:solidFill>
                <a:latin typeface="Arial" pitchFamily="34" charset="0"/>
                <a:cs typeface="Arial" pitchFamily="34" charset="0"/>
              </a:rPr>
              <a:t>, Jennifer Patterson and Clarissa Dickson Wright, </a:t>
            </a:r>
          </a:p>
          <a:p>
            <a:pPr marL="58738" lvl="4" indent="-58738" algn="ctr" fontAlgn="auto">
              <a:spcBef>
                <a:spcPts val="0"/>
              </a:spcBef>
              <a:spcAft>
                <a:spcPts val="0"/>
              </a:spcAft>
              <a:tabLst>
                <a:tab pos="465138" algn="l"/>
              </a:tabLst>
              <a:defRPr/>
            </a:pPr>
            <a:r>
              <a:rPr lang="en-US" sz="3600" b="1" dirty="0">
                <a:ln w="12700">
                  <a:solidFill>
                    <a:schemeClr val="accent1"/>
                  </a:solidFill>
                </a:ln>
                <a:solidFill>
                  <a:srgbClr val="FF0000"/>
                </a:solidFill>
                <a:effectLst>
                  <a:outerShdw blurRad="50800" dist="38100" algn="l" rotWithShape="0">
                    <a:prstClr val="black">
                      <a:alpha val="40000"/>
                    </a:prstClr>
                  </a:outerShdw>
                </a:effectLst>
              </a:rPr>
              <a:t>broke a major social taboo by being fat</a:t>
            </a:r>
            <a:r>
              <a:rPr lang="en-US" sz="2800" b="1" dirty="0">
                <a:solidFill>
                  <a:srgbClr val="E6B9B8"/>
                </a:solidFill>
                <a:latin typeface="Arial" pitchFamily="34" charset="0"/>
                <a:cs typeface="Arial" pitchFamily="34" charset="0"/>
              </a:rPr>
              <a:t>.”</a:t>
            </a:r>
          </a:p>
          <a:p>
            <a:pPr marL="914400" lvl="5" indent="-231775">
              <a:buFont typeface="Arial" pitchFamily="34" charset="0"/>
              <a:buChar char="•"/>
              <a:tabLst>
                <a:tab pos="914400" algn="l"/>
              </a:tabLst>
              <a:defRPr/>
            </a:pPr>
            <a:endParaRPr lang="en-US" sz="1100" b="1"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this was a first for food television,</a:t>
            </a:r>
          </a:p>
          <a:p>
            <a:pPr marL="682625" lvl="5" indent="-217488">
              <a:tabLst>
                <a:tab pos="914400" algn="l"/>
              </a:tabLst>
              <a:defRPr/>
            </a:pPr>
            <a:r>
              <a:rPr lang="en-US" sz="2800" b="1" dirty="0">
                <a:solidFill>
                  <a:prstClr val="black"/>
                </a:solidFill>
                <a:latin typeface="Arial" pitchFamily="34" charset="0"/>
                <a:cs typeface="Arial" pitchFamily="34" charset="0"/>
              </a:rPr>
              <a:t>	to depict fat women positively</a:t>
            </a:r>
          </a:p>
          <a:p>
            <a:pPr marL="682625" lvl="5" indent="-217488">
              <a:buFont typeface="Arial" pitchFamily="34" charset="0"/>
              <a:buChar char="•"/>
              <a:tabLst>
                <a:tab pos="914400" algn="l"/>
              </a:tabLst>
              <a:defRPr/>
            </a:pPr>
            <a:endParaRPr lang="en-US" sz="900"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Why is this unusual?</a:t>
            </a:r>
          </a:p>
          <a:p>
            <a:pPr marL="682625" lvl="5" indent="-217488">
              <a:buFont typeface="Arial" pitchFamily="34" charset="0"/>
              <a:buChar char="•"/>
              <a:tabLst>
                <a:tab pos="914400" algn="l"/>
              </a:tabLst>
              <a:defRPr/>
            </a:pPr>
            <a:endParaRPr lang="en-US" sz="7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63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3563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90600"/>
            <a:ext cx="7315200" cy="567847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E6B9B8"/>
                </a:solidFill>
                <a:latin typeface="Arial" pitchFamily="34" charset="0"/>
                <a:cs typeface="Arial" pitchFamily="34" charset="0"/>
              </a:rPr>
              <a:t>“Stars of the late 1990s hit television series </a:t>
            </a:r>
            <a:r>
              <a:rPr lang="en-US" sz="2400" b="1" i="1" dirty="0">
                <a:solidFill>
                  <a:srgbClr val="E6B9B8"/>
                </a:solidFill>
                <a:latin typeface="Arial" pitchFamily="34" charset="0"/>
                <a:cs typeface="Arial" pitchFamily="34" charset="0"/>
              </a:rPr>
              <a:t>Two Fat Ladies</a:t>
            </a:r>
            <a:r>
              <a:rPr lang="en-US" sz="2400" b="1" dirty="0">
                <a:solidFill>
                  <a:srgbClr val="E6B9B8"/>
                </a:solidFill>
                <a:latin typeface="Arial" pitchFamily="34" charset="0"/>
                <a:cs typeface="Arial" pitchFamily="34" charset="0"/>
              </a:rPr>
              <a:t>, Jennifer Patterson and Clarissa Dickson Wright, </a:t>
            </a:r>
          </a:p>
          <a:p>
            <a:pPr marL="58738" lvl="4" indent="-58738" algn="ctr" fontAlgn="auto">
              <a:spcBef>
                <a:spcPts val="0"/>
              </a:spcBef>
              <a:spcAft>
                <a:spcPts val="0"/>
              </a:spcAft>
              <a:tabLst>
                <a:tab pos="465138" algn="l"/>
              </a:tabLst>
              <a:defRPr/>
            </a:pPr>
            <a:r>
              <a:rPr lang="en-US" sz="3600" b="1" dirty="0">
                <a:ln w="12700">
                  <a:solidFill>
                    <a:schemeClr val="accent1"/>
                  </a:solidFill>
                </a:ln>
                <a:solidFill>
                  <a:srgbClr val="FF0000"/>
                </a:solidFill>
                <a:effectLst>
                  <a:outerShdw blurRad="50800" dist="38100" algn="l" rotWithShape="0">
                    <a:prstClr val="black">
                      <a:alpha val="40000"/>
                    </a:prstClr>
                  </a:outerShdw>
                </a:effectLst>
              </a:rPr>
              <a:t>broke a major social taboo by being fat</a:t>
            </a:r>
            <a:r>
              <a:rPr lang="en-US" sz="2800" b="1" dirty="0">
                <a:solidFill>
                  <a:srgbClr val="E6B9B8"/>
                </a:solidFill>
                <a:latin typeface="Arial" pitchFamily="34" charset="0"/>
                <a:cs typeface="Arial" pitchFamily="34" charset="0"/>
              </a:rPr>
              <a:t>.”</a:t>
            </a:r>
          </a:p>
          <a:p>
            <a:pPr marL="914400" lvl="5" indent="-231775">
              <a:buFont typeface="Arial" pitchFamily="34" charset="0"/>
              <a:buChar char="•"/>
              <a:tabLst>
                <a:tab pos="914400" algn="l"/>
              </a:tabLst>
              <a:defRPr/>
            </a:pPr>
            <a:endParaRPr lang="en-US" sz="1100" b="1"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this was a first for food television,</a:t>
            </a:r>
          </a:p>
          <a:p>
            <a:pPr marL="682625" lvl="5" indent="-217488">
              <a:tabLst>
                <a:tab pos="914400" algn="l"/>
              </a:tabLst>
              <a:defRPr/>
            </a:pPr>
            <a:r>
              <a:rPr lang="en-US" sz="2800" b="1" dirty="0">
                <a:solidFill>
                  <a:prstClr val="black"/>
                </a:solidFill>
                <a:latin typeface="Arial" pitchFamily="34" charset="0"/>
                <a:cs typeface="Arial" pitchFamily="34" charset="0"/>
              </a:rPr>
              <a:t>	to depict fat women positively</a:t>
            </a:r>
          </a:p>
          <a:p>
            <a:pPr marL="682625" lvl="5" indent="-217488">
              <a:buFont typeface="Arial" pitchFamily="34" charset="0"/>
              <a:buChar char="•"/>
              <a:tabLst>
                <a:tab pos="914400" algn="l"/>
              </a:tabLst>
              <a:defRPr/>
            </a:pPr>
            <a:endParaRPr lang="en-US" sz="900"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Why is this unusual?</a:t>
            </a:r>
          </a:p>
          <a:p>
            <a:pPr marL="682625" lvl="5" indent="-217488">
              <a:buFont typeface="Arial" pitchFamily="34" charset="0"/>
              <a:buChar char="•"/>
              <a:tabLst>
                <a:tab pos="914400" algn="l"/>
              </a:tabLst>
              <a:defRPr/>
            </a:pPr>
            <a:endParaRPr lang="en-US" sz="700"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 . . cooking is an industry where </a:t>
            </a:r>
          </a:p>
          <a:p>
            <a:pPr marL="682625" lvl="5" indent="-217488">
              <a:tabLst>
                <a:tab pos="914400" algn="l"/>
              </a:tabLst>
              <a:defRPr/>
            </a:pPr>
            <a:r>
              <a:rPr lang="en-US" sz="2800" b="1" dirty="0">
                <a:solidFill>
                  <a:prstClr val="black"/>
                </a:solidFill>
                <a:latin typeface="Arial" pitchFamily="34" charset="0"/>
                <a:cs typeface="Arial" pitchFamily="34" charset="0"/>
              </a:rPr>
              <a:t>	fat or heavy-set men have been embraced . . .</a:t>
            </a:r>
          </a:p>
          <a:p>
            <a:pPr marL="914400" lvl="5" indent="-231775" algn="ctr">
              <a:buFont typeface="Arial" pitchFamily="34" charset="0"/>
              <a:buChar char="•"/>
              <a:tabLst>
                <a:tab pos="914400"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ctr"/>
            <a:r>
              <a:rPr lang="en-US" sz="1200" i="1" dirty="0">
                <a:solidFill>
                  <a:srgbClr val="000000"/>
                </a:solidFill>
                <a:cs typeface="Arial" charset="0"/>
              </a:rPr>
              <a:t>Cooking With the Two Fat Ladies, </a:t>
            </a:r>
            <a:r>
              <a:rPr lang="en-US" sz="1200" dirty="0">
                <a:solidFill>
                  <a:srgbClr val="000000"/>
                </a:solidFill>
                <a:cs typeface="Arial" charset="0"/>
              </a:rPr>
              <a:t>Clarkson Potter, 1998</a:t>
            </a:r>
          </a:p>
        </p:txBody>
      </p:sp>
      <p:pic>
        <p:nvPicPr>
          <p:cNvPr id="201731"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
        <p:nvSpPr>
          <p:cNvPr id="4" name="Subtitle 2"/>
          <p:cNvSpPr txBox="1">
            <a:spLocks/>
          </p:cNvSpPr>
          <p:nvPr/>
        </p:nvSpPr>
        <p:spPr>
          <a:xfrm>
            <a:off x="0" y="1752600"/>
            <a:ext cx="2465696" cy="1600200"/>
          </a:xfrm>
          <a:prstGeom prst="rect">
            <a:avLst/>
          </a:prstGeom>
          <a:noFill/>
        </p:spPr>
        <p:txBody>
          <a:bodyPr wrap="square">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Wright</a:t>
            </a:r>
            <a:endParaRPr lang="en-US" sz="5400" b="1" dirty="0">
              <a:ln w="12700">
                <a:solidFill>
                  <a:srgbClr val="4F81BD"/>
                </a:solidFill>
              </a:ln>
              <a:solidFill>
                <a:srgbClr val="FF0000"/>
              </a:solidFill>
              <a:effectLst>
                <a:outerShdw blurRad="50800" dist="38100" algn="l" rotWithShape="0">
                  <a:prstClr val="black">
                    <a:alpha val="40000"/>
                  </a:prstClr>
                </a:outerShdw>
              </a:effectLst>
            </a:endParaRPr>
          </a:p>
        </p:txBody>
      </p:sp>
      <p:sp>
        <p:nvSpPr>
          <p:cNvPr id="5" name="Subtitle 2"/>
          <p:cNvSpPr txBox="1">
            <a:spLocks/>
          </p:cNvSpPr>
          <p:nvPr/>
        </p:nvSpPr>
        <p:spPr>
          <a:xfrm>
            <a:off x="6754504" y="22860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Jennifer</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Patterson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737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573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43242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“It has always been acceptable for a male cook to be fat,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and this does not prevent him from becoming a culinary superstar.”</a:t>
            </a:r>
          </a:p>
          <a:p>
            <a:pPr marL="914400" lvl="5" indent="-231775">
              <a:buFont typeface="Arial" pitchFamily="34" charset="0"/>
              <a:buChar char="•"/>
              <a:tabLst>
                <a:tab pos="914400" algn="l"/>
              </a:tabLst>
              <a:defRPr/>
            </a:pPr>
            <a:endParaRPr lang="en-US" sz="1100" b="1"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800" dirty="0">
                <a:solidFill>
                  <a:prstClr val="black"/>
                </a:solidFill>
                <a:latin typeface="Arial" pitchFamily="34" charset="0"/>
                <a:cs typeface="Arial" pitchFamily="34" charset="0"/>
              </a:rPr>
              <a:t>James Beard</a:t>
            </a:r>
          </a:p>
          <a:p>
            <a:pPr marL="914400" lvl="5" indent="-231775">
              <a:buFont typeface="Arial" pitchFamily="34" charset="0"/>
              <a:buChar char="•"/>
              <a:tabLst>
                <a:tab pos="914400" algn="l"/>
              </a:tabLst>
              <a:defRPr/>
            </a:pPr>
            <a:endParaRPr lang="en-US" sz="14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800" dirty="0">
                <a:solidFill>
                  <a:prstClr val="black"/>
                </a:solidFill>
                <a:latin typeface="Arial" pitchFamily="34" charset="0"/>
                <a:cs typeface="Arial" pitchFamily="34" charset="0"/>
              </a:rPr>
              <a:t>Chef Paul </a:t>
            </a:r>
            <a:r>
              <a:rPr lang="en-US" sz="2800" dirty="0" err="1">
                <a:solidFill>
                  <a:prstClr val="black"/>
                </a:solidFill>
                <a:latin typeface="Arial" pitchFamily="34" charset="0"/>
                <a:cs typeface="Arial" pitchFamily="34" charset="0"/>
              </a:rPr>
              <a:t>Prudhomme</a:t>
            </a:r>
            <a:endParaRPr lang="en-US" sz="28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endParaRPr lang="en-US" sz="14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800" dirty="0">
                <a:solidFill>
                  <a:prstClr val="black"/>
                </a:solidFill>
                <a:latin typeface="Arial" pitchFamily="34" charset="0"/>
                <a:cs typeface="Arial" pitchFamily="34" charset="0"/>
              </a:rPr>
              <a:t>Mario </a:t>
            </a:r>
            <a:r>
              <a:rPr lang="en-US" sz="2800" dirty="0" err="1">
                <a:solidFill>
                  <a:prstClr val="black"/>
                </a:solidFill>
                <a:latin typeface="Arial" pitchFamily="34" charset="0"/>
                <a:cs typeface="Arial" pitchFamily="34" charset="0"/>
              </a:rPr>
              <a:t>Batali</a:t>
            </a:r>
            <a:endParaRPr lang="en-US" sz="28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ChangeArrowheads="1"/>
          </p:cNvSpPr>
          <p:nvPr/>
        </p:nvSpPr>
        <p:spPr bwMode="auto">
          <a:xfrm>
            <a:off x="4127500" y="6545263"/>
            <a:ext cx="873125" cy="277812"/>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2"/>
              </a:rPr>
              <a:t>image link</a:t>
            </a:r>
            <a:endParaRPr lang="en-US" sz="1200" dirty="0">
              <a:solidFill>
                <a:srgbClr val="000000"/>
              </a:solidFill>
              <a:cs typeface="Arial" charset="0"/>
            </a:endParaRPr>
          </a:p>
        </p:txBody>
      </p:sp>
      <p:pic>
        <p:nvPicPr>
          <p:cNvPr id="358402" name="Picture 4"/>
          <p:cNvPicPr>
            <a:picLocks noChangeAspect="1" noChangeArrowheads="1"/>
          </p:cNvPicPr>
          <p:nvPr/>
        </p:nvPicPr>
        <p:blipFill>
          <a:blip r:embed="rId3" cstate="print"/>
          <a:srcRect/>
          <a:stretch>
            <a:fillRect/>
          </a:stretch>
        </p:blipFill>
        <p:spPr bwMode="auto">
          <a:xfrm>
            <a:off x="457200" y="104775"/>
            <a:ext cx="8229600" cy="6357938"/>
          </a:xfrm>
          <a:prstGeom prst="rect">
            <a:avLst/>
          </a:prstGeom>
          <a:noFill/>
          <a:ln w="9525">
            <a:noFill/>
            <a:miter lim="800000"/>
            <a:headEnd/>
            <a:tailEnd/>
          </a:ln>
        </p:spPr>
      </p:pic>
      <p:sp>
        <p:nvSpPr>
          <p:cNvPr id="10" name="Rectangle 9"/>
          <p:cNvSpPr/>
          <p:nvPr/>
        </p:nvSpPr>
        <p:spPr>
          <a:xfrm>
            <a:off x="3747868" y="5943600"/>
            <a:ext cx="1620958" cy="369332"/>
          </a:xfrm>
          <a:prstGeom prst="rect">
            <a:avLst/>
          </a:prstGeom>
        </p:spPr>
        <p:txBody>
          <a:bodyPr wrap="none">
            <a:spAutoFit/>
          </a:bodyPr>
          <a:lstStyle/>
          <a:p>
            <a:pPr marL="0" lvl="5" algn="ctr">
              <a:tabLst>
                <a:tab pos="0" algn="l"/>
              </a:tabLst>
              <a:defRPr/>
            </a:pPr>
            <a:r>
              <a:rPr lang="en-US" b="1" dirty="0">
                <a:solidFill>
                  <a:prstClr val="black"/>
                </a:solidFill>
                <a:latin typeface="Arial" pitchFamily="34" charset="0"/>
                <a:cs typeface="Arial" pitchFamily="34" charset="0"/>
              </a:rPr>
              <a:t>James Beard</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10"/>
          <p:cNvSpPr>
            <a:spLocks noChangeArrowheads="1"/>
          </p:cNvSpPr>
          <p:nvPr/>
        </p:nvSpPr>
        <p:spPr bwMode="auto">
          <a:xfrm>
            <a:off x="2195513" y="6483350"/>
            <a:ext cx="4498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2"/>
              </a:rPr>
              <a:t>www.spice-work.com/2006.front.page.ended.May.31.2006..html</a:t>
            </a:r>
            <a:endParaRPr lang="en-US" sz="1200" dirty="0">
              <a:solidFill>
                <a:srgbClr val="000000"/>
              </a:solidFill>
              <a:cs typeface="Arial" charset="0"/>
            </a:endParaRPr>
          </a:p>
        </p:txBody>
      </p:sp>
      <p:pic>
        <p:nvPicPr>
          <p:cNvPr id="359426" name="Picture 3"/>
          <p:cNvPicPr>
            <a:picLocks noChangeAspect="1" noChangeArrowheads="1"/>
          </p:cNvPicPr>
          <p:nvPr/>
        </p:nvPicPr>
        <p:blipFill>
          <a:blip r:embed="rId3" cstate="print"/>
          <a:srcRect/>
          <a:stretch>
            <a:fillRect/>
          </a:stretch>
        </p:blipFill>
        <p:spPr bwMode="auto">
          <a:xfrm>
            <a:off x="852488" y="671513"/>
            <a:ext cx="2058987" cy="2667000"/>
          </a:xfrm>
          <a:prstGeom prst="rect">
            <a:avLst/>
          </a:prstGeom>
          <a:noFill/>
          <a:ln w="9525">
            <a:noFill/>
            <a:miter lim="800000"/>
            <a:headEnd/>
            <a:tailEnd/>
          </a:ln>
        </p:spPr>
      </p:pic>
      <p:pic>
        <p:nvPicPr>
          <p:cNvPr id="359427" name="Picture 5"/>
          <p:cNvPicPr>
            <a:picLocks noChangeAspect="1" noChangeArrowheads="1"/>
          </p:cNvPicPr>
          <p:nvPr/>
        </p:nvPicPr>
        <p:blipFill>
          <a:blip r:embed="rId4" cstate="print"/>
          <a:srcRect/>
          <a:stretch>
            <a:fillRect/>
          </a:stretch>
        </p:blipFill>
        <p:spPr bwMode="auto">
          <a:xfrm>
            <a:off x="4545013" y="1408113"/>
            <a:ext cx="3667125" cy="4762500"/>
          </a:xfrm>
          <a:prstGeom prst="rect">
            <a:avLst/>
          </a:prstGeom>
          <a:noFill/>
          <a:ln w="9525">
            <a:noFill/>
            <a:miter lim="800000"/>
            <a:headEnd/>
            <a:tailEnd/>
          </a:ln>
        </p:spPr>
      </p:pic>
      <p:pic>
        <p:nvPicPr>
          <p:cNvPr id="359428" name="Picture 2"/>
          <p:cNvPicPr>
            <a:picLocks noChangeAspect="1" noChangeArrowheads="1"/>
          </p:cNvPicPr>
          <p:nvPr/>
        </p:nvPicPr>
        <p:blipFill>
          <a:blip r:embed="rId5" cstate="print"/>
          <a:srcRect/>
          <a:stretch>
            <a:fillRect/>
          </a:stretch>
        </p:blipFill>
        <p:spPr bwMode="auto">
          <a:xfrm>
            <a:off x="1828800" y="3124200"/>
            <a:ext cx="2286000" cy="3048000"/>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p:cNvPicPr>
            <a:picLocks noChangeAspect="1" noChangeArrowheads="1"/>
          </p:cNvPicPr>
          <p:nvPr/>
        </p:nvPicPr>
        <p:blipFill>
          <a:blip r:embed="rId2" cstate="print"/>
          <a:srcRect/>
          <a:stretch>
            <a:fillRect/>
          </a:stretch>
        </p:blipFill>
        <p:spPr bwMode="auto">
          <a:xfrm>
            <a:off x="1919288" y="152400"/>
            <a:ext cx="5284787" cy="6400800"/>
          </a:xfrm>
          <a:prstGeom prst="rect">
            <a:avLst/>
          </a:prstGeom>
          <a:noFill/>
          <a:ln w="9525">
            <a:noFill/>
            <a:miter lim="800000"/>
            <a:headEnd/>
            <a:tailEnd/>
          </a:ln>
        </p:spPr>
      </p:pic>
      <p:sp>
        <p:nvSpPr>
          <p:cNvPr id="360450" name="Rectangle 5"/>
          <p:cNvSpPr>
            <a:spLocks noChangeArrowheads="1"/>
          </p:cNvSpPr>
          <p:nvPr/>
        </p:nvSpPr>
        <p:spPr bwMode="auto">
          <a:xfrm>
            <a:off x="4127500" y="6545263"/>
            <a:ext cx="873125" cy="277812"/>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3"/>
              </a:rPr>
              <a:t>image link</a:t>
            </a:r>
            <a:endParaRPr lang="en-US" sz="1200" dirty="0">
              <a:solidFill>
                <a:srgbClr val="000000"/>
              </a:solidFill>
              <a:cs typeface="Arial" charset="0"/>
            </a:endParaRPr>
          </a:p>
        </p:txBody>
      </p:sp>
      <p:sp>
        <p:nvSpPr>
          <p:cNvPr id="7" name="Rectangle 6"/>
          <p:cNvSpPr/>
          <p:nvPr/>
        </p:nvSpPr>
        <p:spPr>
          <a:xfrm>
            <a:off x="3765084" y="6246420"/>
            <a:ext cx="1492716" cy="369332"/>
          </a:xfrm>
          <a:prstGeom prst="rect">
            <a:avLst/>
          </a:prstGeom>
        </p:spPr>
        <p:txBody>
          <a:bodyPr wrap="none">
            <a:spAutoFit/>
          </a:bodyPr>
          <a:lstStyle/>
          <a:p>
            <a:pPr marL="0" lvl="5" algn="ctr">
              <a:tabLst>
                <a:tab pos="0" algn="l"/>
              </a:tabLst>
              <a:defRPr/>
            </a:pPr>
            <a:r>
              <a:rPr lang="en-US" b="1" dirty="0">
                <a:solidFill>
                  <a:prstClr val="black"/>
                </a:solidFill>
                <a:latin typeface="Arial" pitchFamily="34" charset="0"/>
                <a:cs typeface="Arial" pitchFamily="34" charset="0"/>
              </a:rPr>
              <a:t>Mario </a:t>
            </a:r>
            <a:r>
              <a:rPr lang="en-US" b="1" dirty="0" err="1">
                <a:solidFill>
                  <a:prstClr val="black"/>
                </a:solidFill>
                <a:latin typeface="Arial" pitchFamily="34" charset="0"/>
                <a:cs typeface="Arial" pitchFamily="34" charset="0"/>
              </a:rPr>
              <a:t>Batali</a:t>
            </a:r>
            <a:endParaRPr lang="en-US"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6772260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2497" name="Rectangle 10"/>
          <p:cNvSpPr>
            <a:spLocks noChangeArrowheads="1"/>
          </p:cNvSpPr>
          <p:nvPr/>
        </p:nvSpPr>
        <p:spPr bwMode="auto">
          <a:xfrm>
            <a:off x="2195513" y="6483350"/>
            <a:ext cx="4498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2"/>
              </a:rPr>
              <a:t>www.spice-work.com/2006.front.page.ended.May.31.2006..html</a:t>
            </a:r>
            <a:endParaRPr lang="en-US" sz="1200" dirty="0">
              <a:solidFill>
                <a:srgbClr val="000000"/>
              </a:solidFill>
              <a:cs typeface="Arial" charset="0"/>
            </a:endParaRPr>
          </a:p>
        </p:txBody>
      </p:sp>
      <p:sp>
        <p:nvSpPr>
          <p:cNvPr id="3" name="Rectangle 2"/>
          <p:cNvSpPr/>
          <p:nvPr/>
        </p:nvSpPr>
        <p:spPr>
          <a:xfrm>
            <a:off x="3733800" y="5943600"/>
            <a:ext cx="1999265" cy="461665"/>
          </a:xfrm>
          <a:prstGeom prst="rect">
            <a:avLst/>
          </a:prstGeom>
        </p:spPr>
        <p:txBody>
          <a:bodyPr wrap="none">
            <a:spAutoFit/>
          </a:bodyPr>
          <a:lstStyle/>
          <a:p>
            <a:pPr marL="0" lvl="5" algn="ctr">
              <a:tabLst>
                <a:tab pos="0" algn="l"/>
              </a:tabLst>
              <a:defRPr/>
            </a:pPr>
            <a:r>
              <a:rPr lang="en-US" sz="2400" dirty="0">
                <a:solidFill>
                  <a:prstClr val="black"/>
                </a:solidFill>
                <a:latin typeface="Arial" pitchFamily="34" charset="0"/>
                <a:cs typeface="Arial" pitchFamily="34" charset="0"/>
              </a:rPr>
              <a:t>James Beard</a:t>
            </a:r>
          </a:p>
        </p:txBody>
      </p:sp>
      <p:pic>
        <p:nvPicPr>
          <p:cNvPr id="362499" name="Picture 2"/>
          <p:cNvPicPr>
            <a:picLocks noChangeAspect="1" noChangeArrowheads="1"/>
          </p:cNvPicPr>
          <p:nvPr/>
        </p:nvPicPr>
        <p:blipFill>
          <a:blip r:embed="rId3" cstate="print"/>
          <a:srcRect/>
          <a:stretch>
            <a:fillRect/>
          </a:stretch>
        </p:blipFill>
        <p:spPr bwMode="auto">
          <a:xfrm>
            <a:off x="3033713" y="1047750"/>
            <a:ext cx="3076575" cy="4762500"/>
          </a:xfrm>
          <a:prstGeom prst="rect">
            <a:avLst/>
          </a:prstGeom>
          <a:noFill/>
          <a:ln w="9525">
            <a:noFill/>
            <a:miter lim="800000"/>
            <a:headEnd/>
            <a:tailEnd/>
          </a:ln>
        </p:spPr>
      </p:pic>
      <p:pic>
        <p:nvPicPr>
          <p:cNvPr id="362500" name="Picture 3"/>
          <p:cNvPicPr>
            <a:picLocks noChangeAspect="1" noChangeArrowheads="1"/>
          </p:cNvPicPr>
          <p:nvPr/>
        </p:nvPicPr>
        <p:blipFill>
          <a:blip r:embed="rId4" cstate="print"/>
          <a:srcRect/>
          <a:stretch>
            <a:fillRect/>
          </a:stretch>
        </p:blipFill>
        <p:spPr bwMode="auto">
          <a:xfrm>
            <a:off x="2905125" y="2047875"/>
            <a:ext cx="3333750" cy="2762250"/>
          </a:xfrm>
          <a:prstGeom prst="rect">
            <a:avLst/>
          </a:prstGeom>
          <a:noFill/>
          <a:ln w="9525">
            <a:no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352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635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971800"/>
            <a:ext cx="7315200" cy="157003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“In this context,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[the male cook’s] extra pounds are proof of his success</a:t>
            </a:r>
            <a:r>
              <a:rPr lang="en-US" sz="3200" b="1"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454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645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84375"/>
            <a:ext cx="7315200" cy="434022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“It has always been acceptable for a male cook to be fat, and this does not prevent him from becoming a culinary superstar.”</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600" b="1" dirty="0">
                <a:solidFill>
                  <a:prstClr val="black"/>
                </a:solidFill>
                <a:latin typeface="Arial" pitchFamily="34" charset="0"/>
                <a:cs typeface="Arial" pitchFamily="34" charset="0"/>
              </a:rPr>
              <a:t>“This situation, however, is different for women.”</a:t>
            </a: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prstClr val="black"/>
                </a:solidFill>
                <a:latin typeface="Arial" pitchFamily="34" charset="0"/>
                <a:cs typeface="Arial" pitchFamily="34" charset="0"/>
              </a:rPr>
              <a:t>“This reflects a society in which the ultimate sin is for women to grow fat, but men do not face the same pressure.”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557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655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5572" name="Rectangle 4"/>
          <p:cNvSpPr>
            <a:spLocks noChangeArrowheads="1"/>
          </p:cNvSpPr>
          <p:nvPr/>
        </p:nvSpPr>
        <p:spPr bwMode="auto">
          <a:xfrm>
            <a:off x="914400" y="2016125"/>
            <a:ext cx="7315200" cy="4432300"/>
          </a:xfrm>
          <a:prstGeom prst="rect">
            <a:avLst/>
          </a:prstGeom>
          <a:noFill/>
          <a:ln w="9525">
            <a:noFill/>
            <a:miter lim="800000"/>
            <a:headEnd/>
            <a:tailEnd/>
          </a:ln>
        </p:spPr>
        <p:txBody>
          <a:bodyPr>
            <a:spAutoFit/>
          </a:bodyPr>
          <a:lstStyle/>
          <a:p>
            <a:pPr marL="58738" lvl="4" indent="-58738" algn="ctr">
              <a:tabLst>
                <a:tab pos="914400" algn="l"/>
              </a:tabLst>
            </a:pPr>
            <a:r>
              <a:rPr lang="en-US" sz="3600" b="1" dirty="0">
                <a:cs typeface="Arial" charset="0"/>
              </a:rPr>
              <a:t>“[The Two Fat] women did not try to conceal their fatness but, instead, reveled in it. . . .”</a:t>
            </a:r>
            <a:endParaRPr lang="en-US" sz="1400" b="1" dirty="0">
              <a:cs typeface="Arial" charset="0"/>
            </a:endParaRPr>
          </a:p>
          <a:p>
            <a:pPr marL="58738" lvl="4" indent="-58738" algn="ctr">
              <a:tabLst>
                <a:tab pos="914400" algn="l"/>
              </a:tabLst>
            </a:pPr>
            <a:endParaRPr lang="en-US" b="1" dirty="0">
              <a:solidFill>
                <a:srgbClr val="000000"/>
              </a:solidFill>
              <a:cs typeface="Arial" charset="0"/>
            </a:endParaRPr>
          </a:p>
          <a:p>
            <a:pPr marL="58738" lvl="4" indent="-58738" algn="ctr">
              <a:tabLst>
                <a:tab pos="914400" algn="l"/>
              </a:tabLst>
            </a:pPr>
            <a:r>
              <a:rPr lang="en-US" sz="2800" b="1" dirty="0">
                <a:solidFill>
                  <a:srgbClr val="000000"/>
                </a:solidFill>
                <a:cs typeface="Arial" charset="0"/>
              </a:rPr>
              <a:t>“Rebelling against a culture that assumes women have to be thin </a:t>
            </a:r>
          </a:p>
          <a:p>
            <a:pPr marL="58738" lvl="4" indent="-58738" algn="ctr">
              <a:tabLst>
                <a:tab pos="914400" algn="l"/>
              </a:tabLst>
            </a:pPr>
            <a:r>
              <a:rPr lang="en-US" sz="2800" b="1" dirty="0">
                <a:solidFill>
                  <a:srgbClr val="000000"/>
                </a:solidFill>
                <a:cs typeface="Arial" charset="0"/>
              </a:rPr>
              <a:t>in order to star in the media, </a:t>
            </a:r>
          </a:p>
          <a:p>
            <a:pPr marL="58738" lvl="4" indent="-58738" algn="ctr">
              <a:tabLst>
                <a:tab pos="914400" algn="l"/>
              </a:tabLst>
            </a:pPr>
            <a:r>
              <a:rPr lang="en-US" sz="3200" b="1" dirty="0">
                <a:solidFill>
                  <a:srgbClr val="000000"/>
                </a:solidFill>
                <a:cs typeface="Arial" charset="0"/>
              </a:rPr>
              <a:t>the Fat Ladies delighted in their fatness</a:t>
            </a:r>
            <a:r>
              <a:rPr lang="en-US" sz="2400" b="1" dirty="0">
                <a:solidFill>
                  <a:srgbClr val="000000"/>
                </a:solidFill>
                <a:cs typeface="Arial" charset="0"/>
              </a:rPr>
              <a:t>.”</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659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665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6596" name="Rectangle 4"/>
          <p:cNvSpPr>
            <a:spLocks noChangeArrowheads="1"/>
          </p:cNvSpPr>
          <p:nvPr/>
        </p:nvSpPr>
        <p:spPr bwMode="auto">
          <a:xfrm>
            <a:off x="914400" y="2010228"/>
            <a:ext cx="7315200" cy="3539430"/>
          </a:xfrm>
          <a:prstGeom prst="rect">
            <a:avLst/>
          </a:prstGeom>
          <a:noFill/>
          <a:ln w="9525">
            <a:noFill/>
            <a:miter lim="800000"/>
            <a:headEnd/>
            <a:tailEnd/>
          </a:ln>
        </p:spPr>
        <p:txBody>
          <a:bodyPr>
            <a:spAutoFit/>
          </a:bodyPr>
          <a:lstStyle/>
          <a:p>
            <a:pPr marL="58738" lvl="4" indent="-58738" algn="ctr">
              <a:tabLst>
                <a:tab pos="914400" algn="l"/>
              </a:tabLst>
            </a:pPr>
            <a:r>
              <a:rPr lang="en-US" sz="3200" b="1" dirty="0">
                <a:solidFill>
                  <a:srgbClr val="000000"/>
                </a:solidFill>
                <a:cs typeface="Arial" charset="0"/>
              </a:rPr>
              <a:t>“Unlike Oprah and her repeated attempts to slim down, </a:t>
            </a:r>
          </a:p>
          <a:p>
            <a:pPr marL="58738" lvl="4" indent="-58738" algn="ctr">
              <a:tabLst>
                <a:tab pos="914400" algn="l"/>
              </a:tabLst>
            </a:pPr>
            <a:r>
              <a:rPr lang="en-US" sz="3200" b="1" dirty="0">
                <a:solidFill>
                  <a:srgbClr val="000000"/>
                </a:solidFill>
                <a:cs typeface="Arial" charset="0"/>
              </a:rPr>
              <a:t>the Ladies did not try any drastic weight reduction plans, </a:t>
            </a:r>
          </a:p>
          <a:p>
            <a:pPr marL="58738" lvl="4" indent="-58738" algn="ctr">
              <a:tabLst>
                <a:tab pos="914400" algn="l"/>
              </a:tabLst>
            </a:pPr>
            <a:r>
              <a:rPr lang="en-US" sz="3200" b="1" dirty="0">
                <a:solidFill>
                  <a:srgbClr val="000000"/>
                </a:solidFill>
                <a:cs typeface="Arial" charset="0"/>
              </a:rPr>
              <a:t>and they were definitely </a:t>
            </a:r>
          </a:p>
          <a:p>
            <a:pPr marL="58738" lvl="4" indent="-58738" algn="ctr">
              <a:tabLst>
                <a:tab pos="914400" algn="l"/>
              </a:tabLst>
            </a:pPr>
            <a:r>
              <a:rPr lang="en-US" sz="3200" b="1" dirty="0">
                <a:solidFill>
                  <a:srgbClr val="000000"/>
                </a:solidFill>
                <a:cs typeface="Arial" charset="0"/>
              </a:rPr>
              <a:t>not feasting on carrots and celery sticks for dinner.”</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761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676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7620" name="Rectangle 4"/>
          <p:cNvSpPr>
            <a:spLocks noChangeArrowheads="1"/>
          </p:cNvSpPr>
          <p:nvPr/>
        </p:nvSpPr>
        <p:spPr bwMode="auto">
          <a:xfrm>
            <a:off x="914400" y="2473428"/>
            <a:ext cx="7315200" cy="3323987"/>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“One reason for the Fat Ladies’ popularity was that their showed originally aired </a:t>
            </a:r>
          </a:p>
          <a:p>
            <a:pPr marL="58738" lvl="4" indent="-58738" algn="ctr">
              <a:tabLst>
                <a:tab pos="914400" algn="l"/>
              </a:tabLst>
            </a:pPr>
            <a:r>
              <a:rPr lang="en-US" sz="3200" b="1" dirty="0">
                <a:cs typeface="Arial" charset="0"/>
              </a:rPr>
              <a:t>at a time when Americans, </a:t>
            </a:r>
          </a:p>
          <a:p>
            <a:pPr marL="58738" lvl="4" indent="-58738" algn="ctr">
              <a:tabLst>
                <a:tab pos="914400" algn="l"/>
              </a:tabLst>
            </a:pPr>
            <a:r>
              <a:rPr lang="en-US" sz="3200" b="1" dirty="0">
                <a:cs typeface="Arial" charset="0"/>
              </a:rPr>
              <a:t>including women, were becoming noticeably heavier. . . .”</a:t>
            </a:r>
            <a:endParaRPr lang="en-US" sz="1200" b="1" dirty="0">
              <a:cs typeface="Arial" charset="0"/>
            </a:endParaRPr>
          </a:p>
          <a:p>
            <a:pPr marL="58738" lvl="4" indent="-58738" algn="ctr">
              <a:tabLst>
                <a:tab pos="914400" algn="l"/>
              </a:tabLst>
            </a:pPr>
            <a:endParaRPr lang="en-US" b="1" dirty="0">
              <a:solidFill>
                <a:srgbClr val="000000"/>
              </a:solidFill>
              <a:cs typeface="Arial"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5"/>
          <p:cNvSpPr>
            <a:spLocks noChangeArrowheads="1"/>
          </p:cNvSpPr>
          <p:nvPr/>
        </p:nvSpPr>
        <p:spPr bwMode="auto">
          <a:xfrm>
            <a:off x="2619375" y="6330950"/>
            <a:ext cx="3879850" cy="276225"/>
          </a:xfrm>
          <a:prstGeom prst="rect">
            <a:avLst/>
          </a:prstGeom>
          <a:noFill/>
          <a:ln w="9525">
            <a:noFill/>
            <a:miter lim="800000"/>
            <a:headEnd/>
            <a:tailEnd/>
          </a:ln>
        </p:spPr>
        <p:txBody>
          <a:bodyPr wrap="none">
            <a:spAutoFit/>
          </a:bodyPr>
          <a:lstStyle/>
          <a:p>
            <a:pPr algn="ctr"/>
            <a:r>
              <a:rPr lang="en-US" sz="1200" i="1" dirty="0">
                <a:cs typeface="Arial" charset="0"/>
              </a:rPr>
              <a:t>The Two Fat Ladies Ride Again, </a:t>
            </a:r>
            <a:r>
              <a:rPr lang="en-US" sz="1200" dirty="0">
                <a:cs typeface="Arial" charset="0"/>
              </a:rPr>
              <a:t>Clarkson Potter, 1997</a:t>
            </a:r>
          </a:p>
        </p:txBody>
      </p:sp>
      <p:pic>
        <p:nvPicPr>
          <p:cNvPr id="202755" name="Picture 3"/>
          <p:cNvPicPr>
            <a:picLocks noChangeAspect="1" noChangeArrowheads="1"/>
          </p:cNvPicPr>
          <p:nvPr/>
        </p:nvPicPr>
        <p:blipFill>
          <a:blip r:embed="rId2" cstate="print"/>
          <a:srcRect/>
          <a:stretch>
            <a:fillRect/>
          </a:stretch>
        </p:blipFill>
        <p:spPr bwMode="auto">
          <a:xfrm>
            <a:off x="1585913" y="366713"/>
            <a:ext cx="5943600" cy="59436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761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676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7620" name="Rectangle 4"/>
          <p:cNvSpPr>
            <a:spLocks noChangeArrowheads="1"/>
          </p:cNvSpPr>
          <p:nvPr/>
        </p:nvSpPr>
        <p:spPr bwMode="auto">
          <a:xfrm>
            <a:off x="914400" y="2177058"/>
            <a:ext cx="7315200" cy="3447098"/>
          </a:xfrm>
          <a:prstGeom prst="rect">
            <a:avLst/>
          </a:prstGeom>
          <a:noFill/>
          <a:ln w="9525">
            <a:noFill/>
            <a:miter lim="800000"/>
            <a:headEnd/>
            <a:tailEnd/>
          </a:ln>
        </p:spPr>
        <p:txBody>
          <a:bodyPr>
            <a:spAutoFit/>
          </a:bodyPr>
          <a:lstStyle/>
          <a:p>
            <a:pPr marL="58738" lvl="4" indent="-58738" algn="ctr">
              <a:tabLst>
                <a:tab pos="914400" algn="l"/>
              </a:tabLst>
            </a:pPr>
            <a:endParaRPr lang="en-US" b="1" dirty="0">
              <a:solidFill>
                <a:srgbClr val="000000"/>
              </a:solidFill>
              <a:cs typeface="Arial" charset="0"/>
            </a:endParaRPr>
          </a:p>
          <a:p>
            <a:pPr marL="58738" lvl="4" indent="-58738" algn="ctr">
              <a:tabLst>
                <a:tab pos="914400" algn="l"/>
              </a:tabLst>
            </a:pPr>
            <a:r>
              <a:rPr lang="en-US" sz="2400" b="1" dirty="0">
                <a:solidFill>
                  <a:srgbClr val="000000"/>
                </a:solidFill>
                <a:cs typeface="Arial" charset="0"/>
              </a:rPr>
              <a:t>“The Fat Ladies </a:t>
            </a:r>
          </a:p>
          <a:p>
            <a:pPr marL="58738" lvl="4" indent="-58738" algn="ctr">
              <a:tabLst>
                <a:tab pos="914400" algn="l"/>
              </a:tabLst>
            </a:pPr>
            <a:r>
              <a:rPr lang="en-US" sz="4000" b="1" dirty="0">
                <a:solidFill>
                  <a:srgbClr val="000000"/>
                </a:solidFill>
                <a:cs typeface="Arial" charset="0"/>
              </a:rPr>
              <a:t>enjoyed their stocker figures</a:t>
            </a:r>
            <a:r>
              <a:rPr lang="en-US" sz="3200" b="1" dirty="0">
                <a:solidFill>
                  <a:srgbClr val="000000"/>
                </a:solidFill>
                <a:cs typeface="Arial" charset="0"/>
              </a:rPr>
              <a:t>, </a:t>
            </a:r>
          </a:p>
          <a:p>
            <a:pPr marL="58738" lvl="4" indent="-58738" algn="ctr">
              <a:tabLst>
                <a:tab pos="914400" algn="l"/>
              </a:tabLst>
            </a:pPr>
            <a:r>
              <a:rPr lang="en-US" sz="3200" b="1" dirty="0">
                <a:solidFill>
                  <a:srgbClr val="000000"/>
                </a:solidFill>
                <a:cs typeface="Arial" charset="0"/>
              </a:rPr>
              <a:t>sending out a message </a:t>
            </a:r>
          </a:p>
          <a:p>
            <a:pPr marL="58738" lvl="4" indent="-58738" algn="ctr">
              <a:tabLst>
                <a:tab pos="914400" algn="l"/>
              </a:tabLst>
            </a:pPr>
            <a:r>
              <a:rPr lang="en-US" sz="3200" b="1" dirty="0">
                <a:solidFill>
                  <a:srgbClr val="000000"/>
                </a:solidFill>
                <a:cs typeface="Arial" charset="0"/>
              </a:rPr>
              <a:t>that being heavy was acceptable, despite what most other female stars look like.”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864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686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71423"/>
            <a:ext cx="7315200" cy="440120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“For millions of women, this was reassuring and revolutionary.”</a:t>
            </a: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400" b="1" dirty="0">
                <a:solidFill>
                  <a:prstClr val="black"/>
                </a:solidFill>
                <a:latin typeface="Arial" pitchFamily="34" charset="0"/>
                <a:cs typeface="Arial" pitchFamily="34" charset="0"/>
              </a:rPr>
              <a:t>“In addition,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the Ladies challenged the stereotype that it is taboo on television to be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middle aged or older.”</a:t>
            </a:r>
          </a:p>
          <a:p>
            <a:pPr marL="515938" lvl="5" indent="-58738">
              <a:tabLst>
                <a:tab pos="914400" algn="l"/>
              </a:tabLst>
              <a:defRPr/>
            </a:pPr>
            <a:endParaRPr lang="en-US" sz="900" dirty="0">
              <a:solidFill>
                <a:prstClr val="black"/>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dirty="0">
                <a:solidFill>
                  <a:prstClr val="black"/>
                </a:solidFill>
                <a:latin typeface="Arial" pitchFamily="34" charset="0"/>
                <a:cs typeface="Arial" pitchFamily="34" charset="0"/>
              </a:rPr>
              <a:t>Jennifer Patterson was in her 60s</a:t>
            </a:r>
          </a:p>
          <a:p>
            <a:pPr marL="682625" lvl="5" indent="-225425">
              <a:buFont typeface="Arial" pitchFamily="34" charset="0"/>
              <a:buChar char="•"/>
              <a:tabLst>
                <a:tab pos="914400"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dirty="0">
                <a:solidFill>
                  <a:prstClr val="black"/>
                </a:solidFill>
                <a:latin typeface="Arial" pitchFamily="34" charset="0"/>
                <a:cs typeface="Arial" pitchFamily="34" charset="0"/>
              </a:rPr>
              <a:t>Clarissa Dickson Wright was in her 50s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966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696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9668" name="Rectangle 4"/>
          <p:cNvSpPr>
            <a:spLocks noChangeArrowheads="1"/>
          </p:cNvSpPr>
          <p:nvPr/>
        </p:nvSpPr>
        <p:spPr bwMode="auto">
          <a:xfrm>
            <a:off x="914400" y="2481942"/>
            <a:ext cx="7315200" cy="2554545"/>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“They questioned a society </a:t>
            </a:r>
          </a:p>
          <a:p>
            <a:pPr marL="58738" lvl="4" indent="-58738" algn="ctr">
              <a:tabLst>
                <a:tab pos="914400" algn="l"/>
              </a:tabLst>
            </a:pPr>
            <a:r>
              <a:rPr lang="en-US" sz="3200" b="1" dirty="0">
                <a:cs typeface="Arial" charset="0"/>
              </a:rPr>
              <a:t>that expects women to be </a:t>
            </a:r>
          </a:p>
          <a:p>
            <a:pPr marL="58738" lvl="4" indent="-58738" algn="ctr">
              <a:tabLst>
                <a:tab pos="914400" algn="l"/>
              </a:tabLst>
            </a:pPr>
            <a:r>
              <a:rPr lang="en-US" sz="3200" b="1" dirty="0">
                <a:cs typeface="Arial" charset="0"/>
              </a:rPr>
              <a:t>young, thin, and glamorous </a:t>
            </a:r>
          </a:p>
          <a:p>
            <a:pPr marL="58738" lvl="4" indent="-58738" algn="ctr">
              <a:tabLst>
                <a:tab pos="914400" algn="l"/>
              </a:tabLst>
            </a:pPr>
            <a:r>
              <a:rPr lang="en-US" sz="3200" b="1" dirty="0">
                <a:cs typeface="Arial" charset="0"/>
              </a:rPr>
              <a:t>and showed how unrealistic such standards are.”</a:t>
            </a:r>
            <a:endParaRPr lang="en-US" sz="1200" b="1" dirty="0">
              <a:cs typeface="Arial"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069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06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57942"/>
            <a:ext cx="7315200" cy="523240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Ladies, however, </a:t>
            </a:r>
          </a:p>
          <a:p>
            <a:pPr marL="58738" lvl="4" indent="-58738" algn="ctr" fontAlgn="auto">
              <a:spcBef>
                <a:spcPts val="0"/>
              </a:spcBef>
              <a:spcAft>
                <a:spcPts val="0"/>
              </a:spcAft>
              <a:tabLst>
                <a:tab pos="914400" algn="l"/>
              </a:tabLst>
              <a:defRPr/>
            </a:pPr>
            <a:r>
              <a:rPr lang="en-US" sz="3600" b="1" dirty="0">
                <a:solidFill>
                  <a:srgbClr val="000000"/>
                </a:solidFill>
                <a:latin typeface="Arial" pitchFamily="34" charset="0"/>
                <a:cs typeface="Arial" pitchFamily="34" charset="0"/>
              </a:rPr>
              <a:t>accomplished more</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than just suggesting that it was acceptable for women, including media stars, to be fat and older.”</a:t>
            </a:r>
            <a:endParaRPr lang="en-US" sz="11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“In their TV show and cookbooks, </a:t>
            </a:r>
          </a:p>
          <a:p>
            <a:pPr marL="58738" lvl="4" indent="-58738" algn="ctr" fontAlgn="auto">
              <a:spcBef>
                <a:spcPts val="0"/>
              </a:spcBef>
              <a:spcAft>
                <a:spcPts val="0"/>
              </a:spcAft>
              <a:tabLst>
                <a:tab pos="914400" algn="l"/>
              </a:tabLst>
              <a:defRPr/>
            </a:pPr>
            <a:r>
              <a:rPr lang="en-US" sz="3600" b="1" dirty="0">
                <a:solidFill>
                  <a:prstClr val="black"/>
                </a:solidFill>
                <a:latin typeface="Arial" pitchFamily="34" charset="0"/>
                <a:cs typeface="Arial" pitchFamily="34" charset="0"/>
              </a:rPr>
              <a:t>the Ladies spoke out about a number of important social issues related to food and the people who provide it. . . .</a:t>
            </a:r>
            <a:r>
              <a:rPr lang="en-US" sz="3600" b="1"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171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17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18486"/>
            <a:ext cx="7315200" cy="510909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“First,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Clarissa and Jennifer emphasized that </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it was acceptable to enjoy food, even if it was rich and high in calories and cholesterol</a:t>
            </a:r>
            <a:r>
              <a:rPr lang="en-US" sz="2800" b="1" dirty="0">
                <a:solidFill>
                  <a:schemeClr val="accent2">
                    <a:lumMod val="40000"/>
                    <a:lumOff val="60000"/>
                  </a:schemeClr>
                </a:solidFill>
                <a:latin typeface="Arial" pitchFamily="34" charset="0"/>
                <a:cs typeface="Arial" pitchFamily="34" charset="0"/>
              </a:rPr>
              <a:t>.”</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0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dirty="0">
                <a:solidFill>
                  <a:prstClr val="black"/>
                </a:solidFill>
                <a:latin typeface="Arial" pitchFamily="34" charset="0"/>
                <a:cs typeface="Arial" pitchFamily="34" charset="0"/>
              </a:rPr>
              <a:t>They condemned a society that seemed to have forgotten the delights attached to old-fashioned cooking</a:t>
            </a:r>
          </a:p>
          <a:p>
            <a:pPr marL="800100" lvl="5" indent="-342900">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dirty="0">
                <a:solidFill>
                  <a:prstClr val="black"/>
                </a:solidFill>
                <a:latin typeface="Arial" pitchFamily="34" charset="0"/>
                <a:cs typeface="Arial" pitchFamily="34" charset="0"/>
              </a:rPr>
              <a:t>In the land of nouvelle cuisine, this was a radical message</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273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27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77747"/>
            <a:ext cx="7315200" cy="350865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“Second, </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Ladies suggested it was important to remember the past and its food traditions . . .”</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dirty="0">
                <a:solidFill>
                  <a:prstClr val="black"/>
                </a:solidFill>
                <a:latin typeface="Arial" pitchFamily="34" charset="0"/>
                <a:cs typeface="Arial" pitchFamily="34" charset="0"/>
              </a:rPr>
              <a:t>so they repeatedly focused on cooking traditional English meals</a:t>
            </a:r>
          </a:p>
          <a:p>
            <a:pPr marL="682625" lvl="5" indent="-225425">
              <a:tabLst>
                <a:tab pos="682625" algn="l"/>
              </a:tabLst>
              <a:defRPr/>
            </a:pPr>
            <a:endParaRPr lang="en-US" sz="1200" dirty="0">
              <a:solidFill>
                <a:prstClr val="black"/>
              </a:solidFill>
              <a:latin typeface="Arial" pitchFamily="34" charset="0"/>
              <a:cs typeface="Arial"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376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37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03152"/>
            <a:ext cx="7315200" cy="490903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“Second, the Ladies suggested it was important to remember the past and its food traditions. . .”</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400" dirty="0">
              <a:solidFill>
                <a:prstClr val="black"/>
              </a:solidFill>
              <a:latin typeface="Arial" pitchFamily="34" charset="0"/>
              <a:cs typeface="Arial" pitchFamily="34" charset="0"/>
            </a:endParaRPr>
          </a:p>
          <a:p>
            <a:pPr marL="682625" lvl="5" indent="-225425" algn="ctr">
              <a:tabLst>
                <a:tab pos="682625" algn="l"/>
              </a:tabLst>
              <a:defRPr/>
            </a:pPr>
            <a:r>
              <a:rPr lang="en-US" sz="3200" b="1" dirty="0">
                <a:solidFill>
                  <a:prstClr val="black"/>
                </a:solidFill>
                <a:latin typeface="Arial" pitchFamily="34" charset="0"/>
                <a:cs typeface="Arial" pitchFamily="34" charset="0"/>
              </a:rPr>
              <a:t>although some people might perceive this </a:t>
            </a:r>
          </a:p>
          <a:p>
            <a:pPr marL="682625" lvl="5" indent="-225425" algn="ctr">
              <a:tabLst>
                <a:tab pos="682625" algn="l"/>
              </a:tabLst>
              <a:defRPr/>
            </a:pPr>
            <a:r>
              <a:rPr lang="en-US" sz="3200" b="1" dirty="0">
                <a:solidFill>
                  <a:prstClr val="black"/>
                </a:solidFill>
                <a:latin typeface="Arial" pitchFamily="34" charset="0"/>
                <a:cs typeface="Arial" pitchFamily="34" charset="0"/>
              </a:rPr>
              <a:t>as a conservative move, </a:t>
            </a:r>
          </a:p>
          <a:p>
            <a:pPr marL="682625" lvl="5" indent="-225425" algn="ctr">
              <a:tabLst>
                <a:tab pos="682625" algn="l"/>
              </a:tabLst>
              <a:defRPr/>
            </a:pPr>
            <a:r>
              <a:rPr lang="en-US" sz="3200" b="1" dirty="0">
                <a:solidFill>
                  <a:prstClr val="black"/>
                </a:solidFill>
                <a:latin typeface="Arial" pitchFamily="34" charset="0"/>
                <a:cs typeface="Arial" pitchFamily="34" charset="0"/>
              </a:rPr>
              <a:t>	the Ladies had a more progressive reason for their reliance on historical British recipes. . .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478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47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37930"/>
            <a:ext cx="7315200" cy="480131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“Second, the Ladies suggested it was important to remember the past and its food traditions. . .”</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4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they sought to remember and preserve a culinary past that helped make Britain’s culture unique</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in this way, the Ladies questioned a world where everything, especially food, had grown increasingly homogeneous and bland</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58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5811" name="Rectangle 3"/>
          <p:cNvSpPr txBox="1">
            <a:spLocks noChangeArrowheads="1"/>
          </p:cNvSpPr>
          <p:nvPr/>
        </p:nvSpPr>
        <p:spPr bwMode="auto">
          <a:xfrm>
            <a:off x="747713"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40907"/>
            <a:ext cx="7315200" cy="501675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“Third, </a:t>
            </a: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Ladies stressed</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significance of recognizing where various foods originate, as well as patronizing small local suppliers</a:t>
            </a:r>
            <a:r>
              <a:rPr lang="en-US" sz="3600" b="1" dirty="0">
                <a:solidFill>
                  <a:schemeClr val="accent2">
                    <a:lumMod val="40000"/>
                    <a:lumOff val="60000"/>
                  </a:schemeClr>
                </a:solidFill>
                <a:latin typeface="Arial" pitchFamily="34" charset="0"/>
                <a:cs typeface="Arial" pitchFamily="34" charset="0"/>
              </a:rPr>
              <a:t>.”</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4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they questioned how large agribusinesses have taken over supplying food because it is profitable, not because it is best for consumers</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58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5811" name="Rectangle 3"/>
          <p:cNvSpPr txBox="1">
            <a:spLocks noChangeArrowheads="1"/>
          </p:cNvSpPr>
          <p:nvPr/>
        </p:nvSpPr>
        <p:spPr bwMode="auto">
          <a:xfrm>
            <a:off x="747713"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40907"/>
            <a:ext cx="7315200" cy="501675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“Third, </a:t>
            </a: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Ladies stressed</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significance of recognizing where various foods originate, as well as patronizing small local suppliers</a:t>
            </a:r>
            <a:r>
              <a:rPr lang="en-US" sz="3600" b="1" dirty="0">
                <a:solidFill>
                  <a:schemeClr val="accent2">
                    <a:lumMod val="40000"/>
                    <a:lumOff val="60000"/>
                  </a:schemeClr>
                </a:solidFill>
                <a:latin typeface="Arial" pitchFamily="34" charset="0"/>
                <a:cs typeface="Arial" pitchFamily="34" charset="0"/>
              </a:rPr>
              <a:t>.”</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4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they questioned how large agribusinesses have taken over supplying food because it is profitable, not because it is best for consumers</a:t>
            </a:r>
          </a:p>
        </p:txBody>
      </p:sp>
      <p:sp>
        <p:nvSpPr>
          <p:cNvPr id="6" name="Rectangle 5"/>
          <p:cNvSpPr>
            <a:spLocks noChangeArrowheads="1"/>
          </p:cNvSpPr>
          <p:nvPr/>
        </p:nvSpPr>
        <p:spPr bwMode="auto">
          <a:xfrm>
            <a:off x="1233714" y="4608623"/>
            <a:ext cx="6629400" cy="1015663"/>
          </a:xfrm>
          <a:prstGeom prst="rect">
            <a:avLst/>
          </a:prstGeom>
          <a:solidFill>
            <a:schemeClr val="bg1"/>
          </a:solidFill>
          <a:ln w="9525">
            <a:noFill/>
            <a:miter lim="800000"/>
            <a:headEnd/>
            <a:tailEnd/>
          </a:ln>
        </p:spPr>
        <p:txBody>
          <a:bodyPr>
            <a:spAutoFit/>
          </a:bodyPr>
          <a:lstStyle/>
          <a:p>
            <a:pPr algn="ctr"/>
            <a:r>
              <a:rPr lang="en-US" sz="6000" b="1" dirty="0" err="1">
                <a:ln w="12700">
                  <a:solidFill>
                    <a:schemeClr val="accent1"/>
                  </a:solidFill>
                </a:ln>
                <a:solidFill>
                  <a:srgbClr val="FF0000"/>
                </a:solidFill>
                <a:effectLst>
                  <a:outerShdw blurRad="50800" dist="38100" algn="l" rotWithShape="0">
                    <a:prstClr val="black">
                      <a:alpha val="40000"/>
                    </a:prstClr>
                  </a:outerShdw>
                </a:effectLst>
              </a:rPr>
              <a:t>locavores</a:t>
            </a:r>
            <a:endParaRPr lang="en-US" sz="4400" dirty="0">
              <a:latin typeface="Calibri"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5"/>
          <p:cNvSpPr>
            <a:spLocks noChangeArrowheads="1"/>
          </p:cNvSpPr>
          <p:nvPr/>
        </p:nvSpPr>
        <p:spPr bwMode="auto">
          <a:xfrm>
            <a:off x="2079625" y="6330950"/>
            <a:ext cx="4953000" cy="276225"/>
          </a:xfrm>
          <a:prstGeom prst="rect">
            <a:avLst/>
          </a:prstGeom>
          <a:noFill/>
          <a:ln w="9525">
            <a:noFill/>
            <a:miter lim="800000"/>
            <a:headEnd/>
            <a:tailEnd/>
          </a:ln>
        </p:spPr>
        <p:txBody>
          <a:bodyPr>
            <a:spAutoFit/>
          </a:bodyPr>
          <a:lstStyle/>
          <a:p>
            <a:pPr algn="ctr"/>
            <a:r>
              <a:rPr lang="en-US" sz="1200" i="1" dirty="0">
                <a:latin typeface="Arial" panose="020B0604020202020204" pitchFamily="34" charset="0"/>
                <a:cs typeface="Arial" panose="020B0604020202020204" pitchFamily="34" charset="0"/>
              </a:rPr>
              <a:t>Two Fat Ladies Ride  Again, </a:t>
            </a:r>
            <a:r>
              <a:rPr lang="en-US" sz="1200" dirty="0">
                <a:latin typeface="Arial" panose="020B0604020202020204" pitchFamily="34" charset="0"/>
                <a:cs typeface="Arial" panose="020B0604020202020204" pitchFamily="34" charset="0"/>
              </a:rPr>
              <a:t>Vintage Ebury, 1997</a:t>
            </a:r>
          </a:p>
        </p:txBody>
      </p:sp>
      <p:pic>
        <p:nvPicPr>
          <p:cNvPr id="203778" name="Picture 4"/>
          <p:cNvPicPr>
            <a:picLocks noChangeAspect="1" noChangeArrowheads="1"/>
          </p:cNvPicPr>
          <p:nvPr/>
        </p:nvPicPr>
        <p:blipFill>
          <a:blip r:embed="rId2" cstate="print"/>
          <a:srcRect/>
          <a:stretch>
            <a:fillRect/>
          </a:stretch>
        </p:blipFill>
        <p:spPr bwMode="auto">
          <a:xfrm>
            <a:off x="1525588" y="381000"/>
            <a:ext cx="5942012" cy="5942013"/>
          </a:xfrm>
          <a:prstGeom prst="rect">
            <a:avLst/>
          </a:prstGeom>
          <a:noFill/>
          <a:ln w="9525">
            <a:noFill/>
            <a:miter lim="800000"/>
            <a:headEnd/>
            <a:tailEnd/>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683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6835"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2743200"/>
            <a:ext cx="7315200" cy="2586038"/>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“’A Moral Panic’: </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Anti-Fat Attitudes</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in the United States”</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785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78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28800"/>
            <a:ext cx="7315200" cy="1862048"/>
          </a:xfrm>
          <a:prstGeom prst="rect">
            <a:avLst/>
          </a:prstGeom>
          <a:noFill/>
        </p:spPr>
        <p:txBody>
          <a:bodyPr rIns="457200">
            <a:spAutoFit/>
          </a:bodyPr>
          <a:lstStyle/>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Fat Ladies rebelled against a society that despises fatness.”</a:t>
            </a:r>
          </a:p>
          <a:p>
            <a:pPr marL="58738" lvl="4" indent="-58738" algn="ctr" fontAlgn="auto">
              <a:spcBef>
                <a:spcPts val="0"/>
              </a:spcBef>
              <a:spcAft>
                <a:spcPts val="0"/>
              </a:spcAft>
              <a:tabLst>
                <a:tab pos="914400" algn="l"/>
              </a:tabLst>
              <a:defRPr/>
            </a:pPr>
            <a:endParaRPr lang="en-US" sz="700" dirty="0">
              <a:solidFill>
                <a:prstClr val="black"/>
              </a:solidFill>
              <a:latin typeface="Arial" pitchFamily="34" charset="0"/>
              <a:cs typeface="Arial"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785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78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28800"/>
            <a:ext cx="7315200" cy="4447371"/>
          </a:xfrm>
          <a:prstGeom prst="rect">
            <a:avLst/>
          </a:prstGeom>
          <a:noFill/>
        </p:spPr>
        <p:txBody>
          <a:bodyPr rIns="457200">
            <a:spAutoFit/>
          </a:bodyPr>
          <a:lstStyle/>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Fat Ladies rebelled against a society that despises fatness.”</a:t>
            </a:r>
          </a:p>
          <a:p>
            <a:pPr marL="58738" lvl="4" indent="-58738" algn="ctr" fontAlgn="auto">
              <a:spcBef>
                <a:spcPts val="0"/>
              </a:spcBef>
              <a:spcAft>
                <a:spcPts val="0"/>
              </a:spcAft>
              <a:tabLst>
                <a:tab pos="914400" algn="l"/>
              </a:tabLst>
              <a:defRPr/>
            </a:pPr>
            <a:endParaRPr lang="en-US" sz="7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“The American Mainstream hates fat people and seems to feel little or not need to hide that emotion.”</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“U.S. society belittles fat people of all genders, socioeconomic backgrounds, races, ethnicities, and ages.”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88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88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609600"/>
            <a:ext cx="7315200" cy="3200876"/>
          </a:xfrm>
          <a:prstGeom prst="rect">
            <a:avLst/>
          </a:prstGeom>
          <a:noFill/>
        </p:spPr>
        <p:txBody>
          <a:bodyPr rIns="457200">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Fat Ladies rebelled against a society that despises fatness.”</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6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American culture scapegoats fat people in much the same way that it scapegoats white trash.”</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88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88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609600"/>
            <a:ext cx="7315200" cy="5847755"/>
          </a:xfrm>
          <a:prstGeom prst="rect">
            <a:avLst/>
          </a:prstGeom>
          <a:noFill/>
        </p:spPr>
        <p:txBody>
          <a:bodyPr rIns="457200">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Fat Ladies rebelled against a society that despises fatness.”</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6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American culture scapegoats fat people in much the same way that it scapegoats white trash.”</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Redneck jokes </a:t>
            </a:r>
            <a:r>
              <a:rPr lang="en-US" sz="2400" b="1" dirty="0">
                <a:solidFill>
                  <a:prstClr val="black"/>
                </a:solidFill>
                <a:latin typeface="Arial" pitchFamily="34" charset="0"/>
                <a:cs typeface="Arial" pitchFamily="34" charset="0"/>
              </a:rPr>
              <a:t>reassure the middle class that they have not fallen that low</a:t>
            </a:r>
          </a:p>
          <a:p>
            <a:pPr marL="1139825" lvl="6"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b="1" dirty="0">
                <a:solidFill>
                  <a:schemeClr val="accent2">
                    <a:lumMod val="40000"/>
                    <a:lumOff val="60000"/>
                  </a:schemeClr>
                </a:solidFill>
                <a:latin typeface="Arial" pitchFamily="34" charset="0"/>
                <a:cs typeface="Arial" pitchFamily="34" charset="0"/>
              </a:rPr>
              <a:t>Similarly, </a:t>
            </a:r>
          </a:p>
          <a:p>
            <a:pPr marL="1139825" lvl="6" indent="-225425">
              <a:tabLst>
                <a:tab pos="682625" algn="l"/>
              </a:tabLst>
              <a:defRPr/>
            </a:pPr>
            <a:r>
              <a:rPr lang="en-US" sz="2400" b="1" dirty="0">
                <a:solidFill>
                  <a:schemeClr val="accent2">
                    <a:lumMod val="40000"/>
                    <a:lumOff val="60000"/>
                  </a:schemeClr>
                </a:solidFill>
                <a:latin typeface="Arial" pitchFamily="34" charset="0"/>
                <a:cs typeface="Arial" pitchFamily="34" charset="0"/>
              </a:rPr>
              <a:t>	</a:t>
            </a:r>
            <a:r>
              <a:rPr lang="en-US" sz="2800" b="1" dirty="0">
                <a:solidFill>
                  <a:prstClr val="black"/>
                </a:solidFill>
                <a:latin typeface="Arial" pitchFamily="34" charset="0"/>
                <a:cs typeface="Arial" pitchFamily="34" charset="0"/>
              </a:rPr>
              <a:t>jokes about fat people </a:t>
            </a:r>
            <a:r>
              <a:rPr lang="en-US" sz="2400" b="1" dirty="0">
                <a:solidFill>
                  <a:prstClr val="black"/>
                </a:solidFill>
                <a:latin typeface="Arial" pitchFamily="34" charset="0"/>
                <a:cs typeface="Arial" pitchFamily="34" charset="0"/>
              </a:rPr>
              <a:t>reassure less-fat individuals that they have not gained as much as heavier people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990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9907" name="Rectangle 3"/>
          <p:cNvSpPr txBox="1">
            <a:spLocks noChangeArrowheads="1"/>
          </p:cNvSpPr>
          <p:nvPr/>
        </p:nvSpPr>
        <p:spPr bwMode="auto">
          <a:xfrm>
            <a:off x="747713" y="0"/>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79908" name="Rectangle 4"/>
          <p:cNvSpPr>
            <a:spLocks noChangeArrowheads="1"/>
          </p:cNvSpPr>
          <p:nvPr/>
        </p:nvSpPr>
        <p:spPr bwMode="auto">
          <a:xfrm>
            <a:off x="914400" y="2395538"/>
            <a:ext cx="7315200" cy="2862262"/>
          </a:xfrm>
          <a:prstGeom prst="rect">
            <a:avLst/>
          </a:prstGeom>
          <a:noFill/>
          <a:ln w="9525">
            <a:noFill/>
            <a:miter lim="800000"/>
            <a:headEnd/>
            <a:tailEnd/>
          </a:ln>
        </p:spPr>
        <p:txBody>
          <a:bodyPr>
            <a:spAutoFit/>
          </a:bodyPr>
          <a:lstStyle/>
          <a:p>
            <a:pPr marL="58738" lvl="4" indent="-58738" algn="ctr">
              <a:tabLst>
                <a:tab pos="914400" algn="l"/>
              </a:tabLst>
            </a:pPr>
            <a:r>
              <a:rPr lang="en-US" sz="3600" b="1">
                <a:cs typeface="Arial" charset="0"/>
              </a:rPr>
              <a:t>“In this environment, </a:t>
            </a:r>
          </a:p>
          <a:p>
            <a:pPr marL="58738" lvl="4" indent="-58738" algn="ctr">
              <a:tabLst>
                <a:tab pos="914400" algn="l"/>
              </a:tabLst>
            </a:pPr>
            <a:r>
              <a:rPr lang="en-US" sz="3600" b="1">
                <a:cs typeface="Arial" charset="0"/>
              </a:rPr>
              <a:t>the Fat Ladies showed</a:t>
            </a:r>
          </a:p>
          <a:p>
            <a:pPr marL="58738" lvl="4" indent="-58738" algn="ctr">
              <a:tabLst>
                <a:tab pos="914400" algn="l"/>
              </a:tabLst>
            </a:pPr>
            <a:r>
              <a:rPr lang="en-US" sz="3600" b="1">
                <a:cs typeface="Arial" charset="0"/>
              </a:rPr>
              <a:t>that overweight people deserve the same respect as everyone else does.”</a:t>
            </a:r>
            <a:endParaRPr lang="en-US" sz="1400" b="1">
              <a:cs typeface="Arial"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093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09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00200"/>
            <a:ext cx="7315200" cy="213904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“Along with disparaging fatness, Americans are scared of fatness because it can sneak up on anyone.”</a:t>
            </a:r>
          </a:p>
          <a:p>
            <a:pPr marL="58738" lvl="4" indent="-58738" algn="ctr" fontAlgn="auto">
              <a:spcBef>
                <a:spcPts val="0"/>
              </a:spcBef>
              <a:spcAft>
                <a:spcPts val="0"/>
              </a:spcAft>
              <a:tabLst>
                <a:tab pos="914400" algn="l"/>
              </a:tabLst>
              <a:defRPr/>
            </a:pPr>
            <a:endParaRPr lang="en-US" sz="500" dirty="0">
              <a:solidFill>
                <a:prstClr val="black"/>
              </a:solidFill>
              <a:latin typeface="Arial" pitchFamily="34" charset="0"/>
              <a:cs typeface="Arial"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093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09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00200"/>
            <a:ext cx="7315200" cy="483209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“Along with disparaging fatness, Americans are scared of fatness because it can sneak up on anyone.”</a:t>
            </a:r>
          </a:p>
          <a:p>
            <a:pPr marL="58738" lvl="4" indent="-58738" algn="ctr" fontAlgn="auto">
              <a:spcBef>
                <a:spcPts val="0"/>
              </a:spcBef>
              <a:spcAft>
                <a:spcPts val="0"/>
              </a:spcAft>
              <a:tabLst>
                <a:tab pos="914400" algn="l"/>
              </a:tabLst>
              <a:defRPr/>
            </a:pPr>
            <a:endParaRPr lang="en-US" sz="5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“Our culture depicts </a:t>
            </a:r>
            <a:r>
              <a:rPr lang="en-US" sz="2800" b="1" dirty="0">
                <a:solidFill>
                  <a:prstClr val="black"/>
                </a:solidFill>
                <a:latin typeface="Arial" pitchFamily="34" charset="0"/>
                <a:cs typeface="Arial" pitchFamily="34" charset="0"/>
              </a:rPr>
              <a:t>fatness</a:t>
            </a:r>
            <a:r>
              <a:rPr lang="en-US" sz="2800" dirty="0">
                <a:solidFill>
                  <a:prstClr val="black"/>
                </a:solidFill>
                <a:latin typeface="Arial" pitchFamily="34" charset="0"/>
                <a:cs typeface="Arial" pitchFamily="34" charset="0"/>
              </a:rPr>
              <a:t> </a:t>
            </a:r>
            <a:r>
              <a:rPr lang="en-US" sz="2400" dirty="0">
                <a:solidFill>
                  <a:prstClr val="black"/>
                </a:solidFill>
                <a:latin typeface="Arial" pitchFamily="34" charset="0"/>
                <a:cs typeface="Arial" pitchFamily="34" charset="0"/>
              </a:rPr>
              <a:t>as something that </a:t>
            </a:r>
            <a:r>
              <a:rPr lang="en-US" sz="2800" b="1" dirty="0">
                <a:solidFill>
                  <a:prstClr val="black"/>
                </a:solidFill>
                <a:latin typeface="Arial" pitchFamily="34" charset="0"/>
                <a:cs typeface="Arial" pitchFamily="34" charset="0"/>
              </a:rPr>
              <a:t>demands constant vigilance</a:t>
            </a:r>
            <a:r>
              <a:rPr lang="en-US" sz="2400" dirty="0">
                <a:solidFill>
                  <a:prstClr val="black"/>
                </a:solidFill>
                <a:latin typeface="Arial" pitchFamily="34" charset="0"/>
                <a:cs typeface="Arial" pitchFamily="34" charset="0"/>
              </a:rPr>
              <a:t>, so that one does not become fat oneself.”</a:t>
            </a:r>
          </a:p>
          <a:p>
            <a:pPr marL="682625" lvl="5" indent="-225425">
              <a:buFont typeface="Arial" pitchFamily="34" charset="0"/>
              <a:buChar char="•"/>
              <a:tabLst>
                <a:tab pos="682625" algn="l"/>
              </a:tabLst>
              <a:defRPr/>
            </a:pPr>
            <a:endParaRPr lang="en-US" sz="7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000000"/>
                </a:solidFill>
                <a:latin typeface="Arial" pitchFamily="34" charset="0"/>
                <a:cs typeface="Arial" pitchFamily="34" charset="0"/>
              </a:rPr>
              <a:t>“In 2004 in the </a:t>
            </a:r>
            <a:r>
              <a:rPr lang="en-US" sz="2400" i="1" dirty="0">
                <a:solidFill>
                  <a:srgbClr val="000000"/>
                </a:solidFill>
                <a:latin typeface="Arial" pitchFamily="34" charset="0"/>
                <a:cs typeface="Arial" pitchFamily="34" charset="0"/>
              </a:rPr>
              <a:t>New York Times</a:t>
            </a:r>
            <a:r>
              <a:rPr lang="en-US" sz="2400" dirty="0">
                <a:solidFill>
                  <a:srgbClr val="000000"/>
                </a:solidFill>
                <a:latin typeface="Arial" pitchFamily="34" charset="0"/>
                <a:cs typeface="Arial" pitchFamily="34" charset="0"/>
              </a:rPr>
              <a:t>, Sander L. Gilman wrote, </a:t>
            </a:r>
            <a:r>
              <a:rPr lang="en-US" sz="2800" b="1" dirty="0">
                <a:solidFill>
                  <a:prstClr val="black"/>
                </a:solidFill>
                <a:latin typeface="Arial" pitchFamily="34" charset="0"/>
                <a:cs typeface="Arial" pitchFamily="34" charset="0"/>
              </a:rPr>
              <a:t>‘We are in a moral panic about obesity.’</a:t>
            </a:r>
            <a:r>
              <a:rPr lang="en-US" sz="2400"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19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19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33908"/>
            <a:ext cx="7315200" cy="412420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“Along with disparaging fatness, Americans are scared of fatness because it can sneak up on anyone.”</a:t>
            </a:r>
          </a:p>
          <a:p>
            <a:pPr marL="58738" lvl="4" indent="-58738" algn="ctr" fontAlgn="auto">
              <a:spcBef>
                <a:spcPts val="0"/>
              </a:spcBef>
              <a:spcAft>
                <a:spcPts val="0"/>
              </a:spcAft>
              <a:tabLst>
                <a:tab pos="914400" algn="l"/>
              </a:tabLst>
              <a:defRPr/>
            </a:pP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700" dirty="0">
              <a:solidFill>
                <a:prstClr val="black"/>
              </a:solidFill>
              <a:latin typeface="Arial" pitchFamily="34" charset="0"/>
              <a:cs typeface="Arial" pitchFamily="34" charset="0"/>
            </a:endParaRPr>
          </a:p>
          <a:p>
            <a:pPr marL="0" lvl="5" algn="ctr">
              <a:defRPr/>
            </a:pPr>
            <a:r>
              <a:rPr lang="en-US" sz="3200" b="1" dirty="0">
                <a:solidFill>
                  <a:prstClr val="black"/>
                </a:solidFill>
                <a:latin typeface="Arial" pitchFamily="34" charset="0"/>
                <a:cs typeface="Arial" pitchFamily="34" charset="0"/>
              </a:rPr>
              <a:t>“It is nearly impossible to read a newspaper or watch a TV program without hearing something new about the growing rates of obesity in the United States</a:t>
            </a:r>
            <a:r>
              <a:rPr lang="en-US" sz="2800" dirty="0">
                <a:solidFill>
                  <a:prstClr val="black"/>
                </a:solidFill>
                <a:latin typeface="Arial" pitchFamily="34" charset="0"/>
                <a:cs typeface="Arial" pitchFamily="34" charset="0"/>
              </a:rPr>
              <a:t>.”</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297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29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50302"/>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“Along with disparaging fatness, Americans are scared of fatness because it can sneak up on anyone.”</a:t>
            </a:r>
            <a:endParaRPr lang="en-US" sz="1100" b="1" dirty="0">
              <a:solidFill>
                <a:schemeClr val="accent2">
                  <a:lumMod val="40000"/>
                  <a:lumOff val="60000"/>
                </a:schemeClr>
              </a:solidFill>
              <a:latin typeface="Arial" pitchFamily="34" charset="0"/>
              <a:cs typeface="Arial" pitchFamily="34" charset="0"/>
            </a:endParaRPr>
          </a:p>
          <a:p>
            <a:pPr marL="682625" lvl="5" indent="-225425">
              <a:tabLst>
                <a:tab pos="682625" algn="l"/>
              </a:tabLst>
              <a:defRPr/>
            </a:pPr>
            <a:endParaRPr lang="en-US" sz="2400" dirty="0">
              <a:solidFill>
                <a:prstClr val="black"/>
              </a:solidFill>
              <a:latin typeface="Arial" pitchFamily="34" charset="0"/>
              <a:cs typeface="Arial" pitchFamily="34" charset="0"/>
            </a:endParaRPr>
          </a:p>
          <a:p>
            <a:pPr marL="0" lvl="5" algn="ctr">
              <a:defRPr/>
            </a:pPr>
            <a:r>
              <a:rPr lang="en-US" sz="4000" b="1" dirty="0">
                <a:solidFill>
                  <a:prstClr val="black"/>
                </a:solidFill>
                <a:latin typeface="Arial" pitchFamily="34" charset="0"/>
                <a:cs typeface="Arial" pitchFamily="34" charset="0"/>
              </a:rPr>
              <a:t>“Why are we scared?”</a:t>
            </a:r>
          </a:p>
          <a:p>
            <a:pPr marL="682625" lvl="5" indent="-225425">
              <a:buFont typeface="Arial" pitchFamily="34" charset="0"/>
              <a:buChar char="•"/>
              <a:tabLst>
                <a:tab pos="682625" algn="l"/>
              </a:tabLst>
              <a:defRPr/>
            </a:pPr>
            <a:endParaRPr lang="en-US" sz="2000" b="1" dirty="0">
              <a:solidFill>
                <a:prstClr val="black"/>
              </a:solidFill>
              <a:latin typeface="Arial" pitchFamily="34" charset="0"/>
              <a:cs typeface="Arial" pitchFamily="34" charset="0"/>
            </a:endParaRPr>
          </a:p>
          <a:p>
            <a:pPr marL="0" lvl="5" algn="ctr">
              <a:defRPr/>
            </a:pPr>
            <a:r>
              <a:rPr lang="en-US" sz="4000" b="1" dirty="0">
                <a:solidFill>
                  <a:prstClr val="black"/>
                </a:solidFill>
                <a:latin typeface="Arial" pitchFamily="34" charset="0"/>
                <a:cs typeface="Arial" pitchFamily="34" charset="0"/>
              </a:rPr>
              <a:t>“Why is it such a phobia</a:t>
            </a:r>
          </a:p>
          <a:p>
            <a:pPr marL="0" lvl="5" algn="ctr">
              <a:defRPr/>
            </a:pPr>
            <a:r>
              <a:rPr lang="en-US" sz="4000" b="1" dirty="0">
                <a:solidFill>
                  <a:prstClr val="black"/>
                </a:solidFill>
                <a:latin typeface="Arial" pitchFamily="34" charset="0"/>
                <a:cs typeface="Arial" pitchFamily="34" charset="0"/>
              </a:rPr>
              <a:t>to gain weight?”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02" name="Picture 3"/>
          <p:cNvPicPr>
            <a:picLocks noChangeAspect="1" noChangeArrowheads="1"/>
          </p:cNvPicPr>
          <p:nvPr/>
        </p:nvPicPr>
        <p:blipFill>
          <a:blip r:embed="rId2" cstate="print"/>
          <a:srcRect/>
          <a:stretch>
            <a:fillRect/>
          </a:stretch>
        </p:blipFill>
        <p:spPr bwMode="auto">
          <a:xfrm>
            <a:off x="1919288" y="171450"/>
            <a:ext cx="5305425" cy="6353175"/>
          </a:xfrm>
          <a:prstGeom prst="rect">
            <a:avLst/>
          </a:prstGeom>
          <a:noFill/>
          <a:ln w="9525">
            <a:noFill/>
            <a:miter lim="800000"/>
            <a:headEnd/>
            <a:tailEnd/>
          </a:ln>
        </p:spPr>
      </p:pic>
      <p:sp>
        <p:nvSpPr>
          <p:cNvPr id="204803" name="Rectangle 6"/>
          <p:cNvSpPr>
            <a:spLocks noChangeArrowheads="1"/>
          </p:cNvSpPr>
          <p:nvPr/>
        </p:nvSpPr>
        <p:spPr bwMode="auto">
          <a:xfrm>
            <a:off x="2347913" y="6330950"/>
            <a:ext cx="4448175" cy="276225"/>
          </a:xfrm>
          <a:prstGeom prst="rect">
            <a:avLst/>
          </a:prstGeom>
          <a:noFill/>
          <a:ln w="9525">
            <a:noFill/>
            <a:miter lim="800000"/>
            <a:headEnd/>
            <a:tailEnd/>
          </a:ln>
        </p:spPr>
        <p:txBody>
          <a:bodyPr>
            <a:spAutoFit/>
          </a:bodyPr>
          <a:lstStyle/>
          <a:p>
            <a:pPr algn="ctr"/>
            <a:r>
              <a:rPr lang="en-US" sz="1200" i="1" dirty="0">
                <a:cs typeface="Arial" charset="0"/>
              </a:rPr>
              <a:t>Two Fat Ladies: Gastronomic Adventures, </a:t>
            </a:r>
            <a:r>
              <a:rPr lang="en-US" sz="1200" dirty="0">
                <a:latin typeface="Calibri" pitchFamily="34" charset="0"/>
              </a:rPr>
              <a:t>Ebury Press</a:t>
            </a:r>
            <a:r>
              <a:rPr lang="en-US" sz="1200" dirty="0">
                <a:cs typeface="Arial" charset="0"/>
              </a:rPr>
              <a:t>, 1998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400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40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81200"/>
            <a:ext cx="7315200" cy="387798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“Many reasons exist for this fear . . .”</a:t>
            </a:r>
            <a:endParaRPr lang="en-US" sz="11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804863" lvl="5" indent="-347663">
              <a:buFont typeface="Arial" pitchFamily="34" charset="0"/>
              <a:buChar char="•"/>
              <a:tabLst>
                <a:tab pos="804863" algn="l"/>
              </a:tabLst>
              <a:defRPr/>
            </a:pPr>
            <a:r>
              <a:rPr lang="en-US" sz="3600" b="1" dirty="0">
                <a:solidFill>
                  <a:prstClr val="black"/>
                </a:solidFill>
                <a:latin typeface="Arial" pitchFamily="34" charset="0"/>
                <a:cs typeface="Arial" pitchFamily="34" charset="0"/>
              </a:rPr>
              <a:t>health concerns. . .</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excess weight </a:t>
            </a:r>
            <a:r>
              <a:rPr lang="en-US" sz="2800" dirty="0">
                <a:solidFill>
                  <a:prstClr val="black"/>
                </a:solidFill>
                <a:latin typeface="Arial" pitchFamily="34" charset="0"/>
                <a:cs typeface="Arial" pitchFamily="34" charset="0"/>
              </a:rPr>
              <a:t>has been shown to be a reason that both women and men live shorter lives</a:t>
            </a:r>
          </a:p>
          <a:p>
            <a:pPr marL="1139825" lvl="6"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800" dirty="0">
                <a:solidFill>
                  <a:prstClr val="black"/>
                </a:solidFill>
                <a:latin typeface="Arial" pitchFamily="34" charset="0"/>
                <a:cs typeface="Arial" pitchFamily="34" charset="0"/>
              </a:rPr>
              <a:t>so, we wish to lose weight to be healthy</a:t>
            </a: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502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50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53904"/>
            <a:ext cx="7315200" cy="437042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“Many reasons exist for this fear . . .”</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America is based on action, and to succeed in our economy, we believe that we have to appear slender and fit</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“Americans esteem </a:t>
            </a:r>
            <a:r>
              <a:rPr lang="en-US" sz="2800" b="1" dirty="0">
                <a:solidFill>
                  <a:prstClr val="black"/>
                </a:solidFill>
                <a:latin typeface="Arial" pitchFamily="34" charset="0"/>
                <a:cs typeface="Arial" pitchFamily="34" charset="0"/>
              </a:rPr>
              <a:t>the lean-and-hungry look</a:t>
            </a:r>
            <a:r>
              <a:rPr lang="en-US" sz="2400" dirty="0">
                <a:solidFill>
                  <a:prstClr val="black"/>
                </a:solidFill>
                <a:latin typeface="Arial" pitchFamily="34" charset="0"/>
                <a:cs typeface="Arial" pitchFamily="34" charset="0"/>
              </a:rPr>
              <a:t>, so we fear gaining weight, which society perceives as a sign of failure.”</a:t>
            </a:r>
          </a:p>
          <a:p>
            <a:pPr marL="1139825" lvl="6" indent="-225425">
              <a:buFont typeface="Arial" pitchFamily="34" charset="0"/>
              <a:buChar char="•"/>
              <a:tabLst>
                <a:tab pos="682625" algn="l"/>
              </a:tabLst>
              <a:defRPr/>
            </a:pPr>
            <a:endParaRPr lang="en-US" sz="8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“For women, especially if they are upper or middle class, this is particularly true.”</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6050" name="Rectangle 8"/>
          <p:cNvSpPr>
            <a:spLocks noChangeArrowheads="1"/>
          </p:cNvSpPr>
          <p:nvPr/>
        </p:nvSpPr>
        <p:spPr bwMode="auto">
          <a:xfrm>
            <a:off x="2043113" y="655320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86051" name="Rectangle 3"/>
          <p:cNvSpPr txBox="1">
            <a:spLocks noChangeArrowheads="1"/>
          </p:cNvSpPr>
          <p:nvPr/>
        </p:nvSpPr>
        <p:spPr bwMode="auto">
          <a:xfrm>
            <a:off x="747713"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19200"/>
            <a:ext cx="7315200" cy="537070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“Women are supposed to feel guilty if they gain a few pounds because it is a sign that they, at least according to social stereotypes,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lack discipline and willpower.”</a:t>
            </a:r>
          </a:p>
          <a:p>
            <a:pPr marL="58738" lvl="4" indent="-58738" algn="ctr" fontAlgn="auto">
              <a:spcBef>
                <a:spcPts val="0"/>
              </a:spcBef>
              <a:spcAft>
                <a:spcPts val="0"/>
              </a:spcAft>
              <a:tabLst>
                <a:tab pos="914400" algn="l"/>
              </a:tabLst>
              <a:defRPr/>
            </a:pPr>
            <a:endParaRPr lang="en-US" sz="7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“’In affluent Western societies, </a:t>
            </a:r>
          </a:p>
          <a:p>
            <a:pPr marL="682625" lvl="5" indent="-225425">
              <a:tabLst>
                <a:tab pos="682625" algn="l"/>
              </a:tabLst>
              <a:defRPr/>
            </a:pPr>
            <a:r>
              <a:rPr lang="en-US" sz="2400" b="1" dirty="0">
                <a:solidFill>
                  <a:srgbClr val="E6B9B8"/>
                </a:solidFill>
                <a:latin typeface="Arial" pitchFamily="34" charset="0"/>
                <a:cs typeface="Arial" pitchFamily="34" charset="0"/>
              </a:rPr>
              <a:t>	</a:t>
            </a:r>
            <a:r>
              <a:rPr lang="en-US" sz="2800" b="1" dirty="0">
                <a:solidFill>
                  <a:srgbClr val="E6B9B8"/>
                </a:solidFill>
                <a:latin typeface="Arial" pitchFamily="34" charset="0"/>
                <a:cs typeface="Arial" pitchFamily="34" charset="0"/>
              </a:rPr>
              <a:t>slenderness is usually associated with happiness, success, youthfulness, and social acceptability</a:t>
            </a:r>
            <a:r>
              <a:rPr lang="en-US" sz="2400" dirty="0">
                <a:solidFill>
                  <a:srgbClr val="E6B9B8"/>
                </a:solidFill>
                <a:latin typeface="Arial" pitchFamily="34" charset="0"/>
                <a:cs typeface="Arial" pitchFamily="34" charset="0"/>
              </a:rPr>
              <a:t>. . . .’” </a:t>
            </a:r>
          </a:p>
          <a:p>
            <a:pPr marL="682625" lvl="5" indent="-225425" algn="ctr">
              <a:tabLst>
                <a:tab pos="682625" algn="l"/>
              </a:tabLst>
              <a:defRPr/>
            </a:pPr>
            <a:r>
              <a:rPr lang="en-US" sz="2400" dirty="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 Sarah Grogan, </a:t>
            </a:r>
            <a:r>
              <a:rPr lang="en-US" sz="1600" i="1" dirty="0">
                <a:solidFill>
                  <a:prstClr val="black"/>
                </a:solidFill>
                <a:latin typeface="Arial" pitchFamily="34" charset="0"/>
                <a:cs typeface="Arial" pitchFamily="34" charset="0"/>
              </a:rPr>
              <a:t>Body Image: Understanding body Dissatisfaction in Men, Women, and Children</a:t>
            </a:r>
            <a:r>
              <a:rPr lang="en-US" sz="1600" dirty="0">
                <a:solidFill>
                  <a:prstClr val="black"/>
                </a:solidFill>
                <a:latin typeface="Arial" pitchFamily="34" charset="0"/>
                <a:cs typeface="Arial" pitchFamily="34" charset="0"/>
              </a:rPr>
              <a:t> (1999)</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7074" name="Rectangle 8"/>
          <p:cNvSpPr>
            <a:spLocks noChangeArrowheads="1"/>
          </p:cNvSpPr>
          <p:nvPr/>
        </p:nvSpPr>
        <p:spPr bwMode="auto">
          <a:xfrm>
            <a:off x="2043113" y="655320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87075" name="Rectangle 3"/>
          <p:cNvSpPr txBox="1">
            <a:spLocks noChangeArrowheads="1"/>
          </p:cNvSpPr>
          <p:nvPr/>
        </p:nvSpPr>
        <p:spPr bwMode="auto">
          <a:xfrm>
            <a:off x="747713"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36278"/>
            <a:ext cx="7315200" cy="561692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“Women are supposed to feel guilty if they gain a few pounds because it is a sign that they, at least according to social stereotypes, </a:t>
            </a:r>
          </a:p>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lack discipline and willpower.”</a:t>
            </a:r>
          </a:p>
          <a:p>
            <a:pPr marL="58738" lvl="4" indent="-58738" algn="ctr" fontAlgn="auto">
              <a:spcBef>
                <a:spcPts val="0"/>
              </a:spcBef>
              <a:spcAft>
                <a:spcPts val="0"/>
              </a:spcAft>
              <a:tabLst>
                <a:tab pos="914400" algn="l"/>
              </a:tabLst>
              <a:defRPr/>
            </a:pPr>
            <a:endParaRPr lang="en-US" sz="700" dirty="0">
              <a:solidFill>
                <a:schemeClr val="accent2">
                  <a:lumMod val="40000"/>
                  <a:lumOff val="60000"/>
                </a:schemeClr>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000000"/>
                </a:solidFill>
                <a:latin typeface="Arial" pitchFamily="34" charset="0"/>
                <a:cs typeface="Arial" pitchFamily="34" charset="0"/>
              </a:rPr>
              <a:t>“’In affluent Western societies, </a:t>
            </a:r>
            <a:r>
              <a:rPr lang="en-US" sz="3200" b="1" dirty="0">
                <a:solidFill>
                  <a:prstClr val="black"/>
                </a:solidFill>
                <a:latin typeface="Arial" pitchFamily="34" charset="0"/>
                <a:cs typeface="Arial" pitchFamily="34" charset="0"/>
              </a:rPr>
              <a:t>slenderness is usually associated with happiness, success, youthfulness, and social acceptability</a:t>
            </a:r>
            <a:r>
              <a:rPr lang="en-US" sz="2800" dirty="0">
                <a:solidFill>
                  <a:prstClr val="black"/>
                </a:solidFill>
                <a:latin typeface="Arial" pitchFamily="34" charset="0"/>
                <a:cs typeface="Arial" pitchFamily="34" charset="0"/>
              </a:rPr>
              <a:t>. . . .’” </a:t>
            </a:r>
            <a:endParaRPr lang="en-US" sz="2400" dirty="0">
              <a:solidFill>
                <a:prstClr val="black"/>
              </a:solidFill>
              <a:latin typeface="Arial" pitchFamily="34" charset="0"/>
              <a:cs typeface="Arial" pitchFamily="34" charset="0"/>
            </a:endParaRPr>
          </a:p>
          <a:p>
            <a:pPr marL="682625" lvl="5" indent="-225425">
              <a:tabLst>
                <a:tab pos="682625" algn="l"/>
              </a:tabLst>
              <a:defRPr/>
            </a:pPr>
            <a:r>
              <a:rPr lang="en-US" sz="2400" dirty="0">
                <a:solidFill>
                  <a:prstClr val="black"/>
                </a:solidFill>
                <a:latin typeface="Arial" pitchFamily="34" charset="0"/>
                <a:cs typeface="Arial" pitchFamily="34" charset="0"/>
              </a:rPr>
              <a:t>	</a:t>
            </a:r>
            <a:r>
              <a:rPr lang="en-US" sz="1600" dirty="0">
                <a:solidFill>
                  <a:schemeClr val="accent2">
                    <a:lumMod val="40000"/>
                    <a:lumOff val="60000"/>
                  </a:schemeClr>
                </a:solidFill>
                <a:latin typeface="Arial" pitchFamily="34" charset="0"/>
                <a:cs typeface="Arial" pitchFamily="34" charset="0"/>
              </a:rPr>
              <a:t>– Sarah Grogan, </a:t>
            </a:r>
            <a:r>
              <a:rPr lang="en-US" sz="1600" i="1" dirty="0">
                <a:solidFill>
                  <a:schemeClr val="accent2">
                    <a:lumMod val="40000"/>
                    <a:lumOff val="60000"/>
                  </a:schemeClr>
                </a:solidFill>
                <a:latin typeface="Arial" pitchFamily="34" charset="0"/>
                <a:cs typeface="Arial" pitchFamily="34" charset="0"/>
              </a:rPr>
              <a:t>Body Image: Understanding body Dissatisfaction in Men, Women, and Children</a:t>
            </a:r>
            <a:r>
              <a:rPr lang="en-US" sz="1600" dirty="0">
                <a:solidFill>
                  <a:schemeClr val="accent2">
                    <a:lumMod val="40000"/>
                    <a:lumOff val="60000"/>
                  </a:schemeClr>
                </a:solidFill>
                <a:latin typeface="Arial" pitchFamily="34" charset="0"/>
                <a:cs typeface="Arial" pitchFamily="34" charset="0"/>
              </a:rPr>
              <a:t> (1999)</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80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09440"/>
            <a:ext cx="7315200" cy="461664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“Women are supposed to feel guilty if hey gain a few pounds because it is a sign that they, at least according to social stereotypes, lack discipline and willpower.”</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“Being overweight is linked to laziness, lack of will power, and being out of control. . . .</a:t>
            </a:r>
            <a:r>
              <a:rPr lang="en-US" sz="2800" dirty="0">
                <a:solidFill>
                  <a:prstClr val="black"/>
                </a:solidFill>
                <a:latin typeface="Arial" pitchFamily="34" charset="0"/>
                <a:cs typeface="Arial" pitchFamily="34" charset="0"/>
              </a:rPr>
              <a:t>’” </a:t>
            </a:r>
          </a:p>
          <a:p>
            <a:pPr marL="682625" lvl="5" indent="-225425">
              <a:tabLst>
                <a:tab pos="682625" algn="l"/>
              </a:tabLst>
              <a:defRPr/>
            </a:pPr>
            <a:r>
              <a:rPr lang="en-US" sz="2400" dirty="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 Sarah Grogan, </a:t>
            </a:r>
            <a:r>
              <a:rPr lang="en-US" sz="1600" i="1" dirty="0">
                <a:solidFill>
                  <a:prstClr val="black"/>
                </a:solidFill>
                <a:latin typeface="Arial" pitchFamily="34" charset="0"/>
                <a:cs typeface="Arial" pitchFamily="34" charset="0"/>
              </a:rPr>
              <a:t>Body Image: Understanding body Dissatisfaction in Men, Women, and Children (1999)</a:t>
            </a:r>
          </a:p>
        </p:txBody>
      </p:sp>
      <p:sp>
        <p:nvSpPr>
          <p:cNvPr id="6" name="Rectangle 8">
            <a:extLst>
              <a:ext uri="{FF2B5EF4-FFF2-40B4-BE49-F238E27FC236}">
                <a16:creationId xmlns:a16="http://schemas.microsoft.com/office/drawing/2014/main" id="{8D56FC32-5FF3-48B7-9A73-CC083C09DB03}"/>
              </a:ext>
            </a:extLst>
          </p:cNvPr>
          <p:cNvSpPr>
            <a:spLocks noChangeArrowheads="1"/>
          </p:cNvSpPr>
          <p:nvPr/>
        </p:nvSpPr>
        <p:spPr bwMode="auto">
          <a:xfrm>
            <a:off x="2043113" y="655320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912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891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335476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“In a culture that emphasizes a vision of attractiveness that is unobtainable for countless women,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they are supposed to feel guilty about each bite they consume because it could lead to extra pound</a:t>
            </a:r>
            <a:r>
              <a:rPr lang="en-US" sz="3200" b="1" dirty="0">
                <a:solidFill>
                  <a:srgbClr val="000000"/>
                </a:solidFill>
                <a:latin typeface="Arial" pitchFamily="34" charset="0"/>
                <a:cs typeface="Arial" pitchFamily="34" charset="0"/>
              </a:rPr>
              <a:t>s</a:t>
            </a:r>
            <a:r>
              <a:rPr lang="en-US" sz="2800" b="1" dirty="0">
                <a:solidFill>
                  <a:srgbClr val="000000"/>
                </a:solidFill>
                <a:latin typeface="Arial" pitchFamily="34" charset="0"/>
                <a:cs typeface="Arial" pitchFamily="34" charset="0"/>
              </a:rPr>
              <a:t>.”</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912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891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777966"/>
            <a:ext cx="7315200" cy="270843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“Every nibble is suspect.”</a:t>
            </a:r>
          </a:p>
          <a:p>
            <a:pPr marL="58738" lvl="4" indent="-58738" algn="ctr" fontAlgn="auto">
              <a:spcBef>
                <a:spcPts val="0"/>
              </a:spcBef>
              <a:spcAft>
                <a:spcPts val="0"/>
              </a:spcAft>
              <a:tabLst>
                <a:tab pos="914400" algn="l"/>
              </a:tabLst>
              <a:defRPr/>
            </a:pPr>
            <a:endParaRPr lang="en-US" dirty="0">
              <a:solidFill>
                <a:srgbClr val="000000"/>
              </a:solidFill>
              <a:latin typeface="Arial" pitchFamily="34" charset="0"/>
              <a:cs typeface="Arial" pitchFamily="34" charset="0"/>
            </a:endParaRPr>
          </a:p>
          <a:p>
            <a:pPr marL="0" lvl="5" algn="ctr">
              <a:defRPr/>
            </a:pPr>
            <a:r>
              <a:rPr lang="en-US" sz="2800" b="1" dirty="0">
                <a:solidFill>
                  <a:srgbClr val="000000"/>
                </a:solidFill>
                <a:latin typeface="Arial" pitchFamily="34" charset="0"/>
                <a:cs typeface="Arial" pitchFamily="34" charset="0"/>
              </a:rPr>
              <a:t>“American society teaches women that </a:t>
            </a:r>
            <a:r>
              <a:rPr lang="en-US" sz="3200" b="1" dirty="0">
                <a:solidFill>
                  <a:srgbClr val="000000"/>
                </a:solidFill>
                <a:latin typeface="Arial" pitchFamily="34" charset="0"/>
                <a:cs typeface="Arial" pitchFamily="34" charset="0"/>
              </a:rPr>
              <a:t>food is potentially dangerous, so they must never relax for a moment</a:t>
            </a:r>
            <a:r>
              <a:rPr lang="en-US" sz="2800" b="1" dirty="0">
                <a:solidFill>
                  <a:srgbClr val="000000"/>
                </a:solidFill>
                <a:latin typeface="Arial" pitchFamily="34" charset="0"/>
                <a:cs typeface="Arial" pitchFamily="34" charset="0"/>
              </a:rPr>
              <a:t>.”</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014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01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406265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Ladies fought the social stereotype that women were supposed to feel guilty about everything they consumed.”</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5" algn="ctr">
              <a:defRPr/>
            </a:pPr>
            <a:r>
              <a:rPr lang="en-US" sz="2400" dirty="0">
                <a:solidFill>
                  <a:srgbClr val="000000"/>
                </a:solidFill>
                <a:latin typeface="Arial" pitchFamily="34" charset="0"/>
                <a:cs typeface="Arial" pitchFamily="34" charset="0"/>
              </a:rPr>
              <a:t>“The television show hosts declared that </a:t>
            </a:r>
          </a:p>
          <a:p>
            <a:pPr marL="0" lvl="5" algn="ctr">
              <a:defRPr/>
            </a:pPr>
            <a:r>
              <a:rPr lang="en-US" sz="2800" b="1" dirty="0">
                <a:solidFill>
                  <a:srgbClr val="000000"/>
                </a:solidFill>
                <a:latin typeface="Arial" pitchFamily="34" charset="0"/>
                <a:cs typeface="Arial" pitchFamily="34" charset="0"/>
              </a:rPr>
              <a:t>one did not have to feel guilty about eating, even if the foods were high in fat and calories. . . .”</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117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11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61505"/>
            <a:ext cx="7315200" cy="4555093"/>
          </a:xfrm>
          <a:prstGeom prst="rect">
            <a:avLst/>
          </a:prstGeom>
          <a:noFill/>
        </p:spPr>
        <p:txBody>
          <a:bodyPr>
            <a:spAutoFit/>
          </a:bodyPr>
          <a:lstStyle/>
          <a:p>
            <a:pPr marL="0" lvl="4" algn="ctr" fontAlgn="auto">
              <a:spcBef>
                <a:spcPts val="0"/>
              </a:spcBef>
              <a:spcAft>
                <a:spcPts val="0"/>
              </a:spcAft>
              <a:tabLst>
                <a:tab pos="914400" algn="l"/>
              </a:tabLst>
              <a:defRPr/>
            </a:pPr>
            <a:r>
              <a:rPr lang="en-US" sz="3200" b="1" dirty="0">
                <a:solidFill>
                  <a:srgbClr val="E6B9B8"/>
                </a:solidFill>
                <a:latin typeface="Arial" pitchFamily="34" charset="0"/>
                <a:cs typeface="Arial" pitchFamily="34" charset="0"/>
              </a:rPr>
              <a:t>“The Ladies fought the social stereotype that women were supposed to feel guilty about everything they consumed.”</a:t>
            </a:r>
          </a:p>
          <a:p>
            <a:pPr marL="0" lvl="4"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5" algn="ctr">
              <a:tabLst>
                <a:tab pos="682625" algn="l"/>
              </a:tabLst>
              <a:defRPr/>
            </a:pPr>
            <a:r>
              <a:rPr lang="en-US" sz="3600" dirty="0">
                <a:solidFill>
                  <a:schemeClr val="accent2">
                    <a:lumMod val="40000"/>
                    <a:lumOff val="60000"/>
                  </a:schemeClr>
                </a:solidFill>
                <a:latin typeface="Arial" pitchFamily="34" charset="0"/>
                <a:cs typeface="Arial" pitchFamily="34" charset="0"/>
              </a:rPr>
              <a:t>“. . . and instead, </a:t>
            </a:r>
          </a:p>
          <a:p>
            <a:pPr marL="0" lvl="5" algn="ctr">
              <a:tabLst>
                <a:tab pos="682625" algn="l"/>
              </a:tabLst>
              <a:defRPr/>
            </a:pPr>
            <a:r>
              <a:rPr lang="en-US" sz="3600" b="1" dirty="0">
                <a:latin typeface="Arial" pitchFamily="34" charset="0"/>
                <a:cs typeface="Arial" pitchFamily="34" charset="0"/>
              </a:rPr>
              <a:t>[one] </a:t>
            </a:r>
            <a:r>
              <a:rPr lang="en-US" sz="3600" b="1" dirty="0">
                <a:solidFill>
                  <a:prstClr val="black"/>
                </a:solidFill>
                <a:latin typeface="Arial" pitchFamily="34" charset="0"/>
                <a:cs typeface="Arial" pitchFamily="34" charset="0"/>
              </a:rPr>
              <a:t>should glory in such food and enjoy it </a:t>
            </a:r>
          </a:p>
          <a:p>
            <a:pPr marL="0" lvl="5" algn="ctr">
              <a:tabLst>
                <a:tab pos="682625" algn="l"/>
              </a:tabLst>
              <a:defRPr/>
            </a:pPr>
            <a:r>
              <a:rPr lang="en-US" sz="3600" b="1" dirty="0">
                <a:solidFill>
                  <a:prstClr val="black"/>
                </a:solidFill>
                <a:latin typeface="Arial" pitchFamily="34" charset="0"/>
                <a:cs typeface="Arial" pitchFamily="34" charset="0"/>
              </a:rPr>
              <a:t>as one of life’s joys</a:t>
            </a:r>
            <a:r>
              <a:rPr lang="en-US" sz="3600"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219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21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92196" name="Rectangle 4"/>
          <p:cNvSpPr>
            <a:spLocks noChangeArrowheads="1"/>
          </p:cNvSpPr>
          <p:nvPr/>
        </p:nvSpPr>
        <p:spPr bwMode="auto">
          <a:xfrm>
            <a:off x="914400" y="2895600"/>
            <a:ext cx="7315200" cy="1754188"/>
          </a:xfrm>
          <a:prstGeom prst="rect">
            <a:avLst/>
          </a:prstGeom>
          <a:noFill/>
          <a:ln w="9525">
            <a:noFill/>
            <a:miter lim="800000"/>
            <a:headEnd/>
            <a:tailEnd/>
          </a:ln>
        </p:spPr>
        <p:txBody>
          <a:bodyPr>
            <a:spAutoFit/>
          </a:bodyPr>
          <a:lstStyle/>
          <a:p>
            <a:pPr marL="58738" lvl="4" indent="-58738" algn="ctr">
              <a:tabLst>
                <a:tab pos="914400" algn="l"/>
              </a:tabLst>
            </a:pPr>
            <a:r>
              <a:rPr lang="en-US" sz="3600" b="1" dirty="0">
                <a:cs typeface="Arial" charset="0"/>
              </a:rPr>
              <a:t>“The Fat Ladies rebelled against a culture that assumed every woman had to be slender.”</a:t>
            </a:r>
            <a:endParaRPr lang="en-US" sz="1400" b="1" dirty="0">
              <a:cs typeface="Arial"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5"/>
          <p:cNvSpPr>
            <a:spLocks noChangeArrowheads="1"/>
          </p:cNvSpPr>
          <p:nvPr/>
        </p:nvSpPr>
        <p:spPr bwMode="auto">
          <a:xfrm>
            <a:off x="2590800" y="6330950"/>
            <a:ext cx="3948113" cy="276225"/>
          </a:xfrm>
          <a:prstGeom prst="rect">
            <a:avLst/>
          </a:prstGeom>
          <a:noFill/>
          <a:ln w="9525">
            <a:noFill/>
            <a:miter lim="800000"/>
            <a:headEnd/>
            <a:tailEnd/>
          </a:ln>
        </p:spPr>
        <p:txBody>
          <a:bodyPr wrap="none">
            <a:spAutoFit/>
          </a:bodyPr>
          <a:lstStyle/>
          <a:p>
            <a:pPr algn="ctr"/>
            <a:r>
              <a:rPr lang="en-US" sz="1200" i="1" dirty="0">
                <a:cs typeface="Arial" charset="0"/>
              </a:rPr>
              <a:t>The Two Fat Ladies Full Throttle, </a:t>
            </a:r>
            <a:r>
              <a:rPr lang="en-US" sz="1200" dirty="0">
                <a:cs typeface="Arial" charset="0"/>
              </a:rPr>
              <a:t>Clarkson Potter, 1999</a:t>
            </a:r>
          </a:p>
        </p:txBody>
      </p:sp>
      <p:pic>
        <p:nvPicPr>
          <p:cNvPr id="205827" name="Picture 3"/>
          <p:cNvPicPr>
            <a:picLocks noChangeAspect="1" noChangeArrowheads="1"/>
          </p:cNvPicPr>
          <p:nvPr/>
        </p:nvPicPr>
        <p:blipFill>
          <a:blip r:embed="rId2" cstate="print"/>
          <a:srcRect/>
          <a:stretch>
            <a:fillRect/>
          </a:stretch>
        </p:blipFill>
        <p:spPr bwMode="auto">
          <a:xfrm>
            <a:off x="1600200" y="366713"/>
            <a:ext cx="5943600" cy="59436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321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3219"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2743200"/>
            <a:ext cx="7315200" cy="1754188"/>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“Fantasy, Fatness, and Females:</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Media Images”</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4242" name="Rectangle 8"/>
          <p:cNvSpPr>
            <a:spLocks noChangeArrowheads="1"/>
          </p:cNvSpPr>
          <p:nvPr/>
        </p:nvSpPr>
        <p:spPr bwMode="auto">
          <a:xfrm>
            <a:off x="1860550" y="6330950"/>
            <a:ext cx="5440363"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172-173</a:t>
            </a:r>
          </a:p>
        </p:txBody>
      </p:sp>
      <p:sp>
        <p:nvSpPr>
          <p:cNvPr id="3942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325594"/>
            <a:ext cx="7315200" cy="483209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“It is odd that women who are food celebrities on television are typically slender because,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like some of the famous male chefs with their extra pounds,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one would expect some of the women to show a few pounds around their middles.”</a:t>
            </a:r>
          </a:p>
          <a:p>
            <a:pPr marL="58738" lvl="4" indent="-58738" algn="ctr" fontAlgn="auto">
              <a:spcBef>
                <a:spcPts val="0"/>
              </a:spcBef>
              <a:spcAft>
                <a:spcPts val="0"/>
              </a:spcAft>
              <a:tabLst>
                <a:tab pos="914400" algn="l"/>
              </a:tabLst>
              <a:defRPr/>
            </a:pPr>
            <a:endParaRPr lang="en-US" sz="12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“No matter how elaborate, fanciful, and rich the meals are that they prepare, not an ounce appears on the women’s bodies.”</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526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52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95268" name="Rectangle 4"/>
          <p:cNvSpPr>
            <a:spLocks noChangeArrowheads="1"/>
          </p:cNvSpPr>
          <p:nvPr/>
        </p:nvSpPr>
        <p:spPr bwMode="auto">
          <a:xfrm>
            <a:off x="914400" y="2933700"/>
            <a:ext cx="7315200" cy="2324100"/>
          </a:xfrm>
          <a:prstGeom prst="rect">
            <a:avLst/>
          </a:prstGeom>
          <a:noFill/>
          <a:ln w="9525">
            <a:noFill/>
            <a:miter lim="800000"/>
            <a:headEnd/>
            <a:tailEnd/>
          </a:ln>
        </p:spPr>
        <p:txBody>
          <a:bodyPr>
            <a:spAutoFit/>
          </a:bodyPr>
          <a:lstStyle/>
          <a:p>
            <a:pPr marL="58738" lvl="4" indent="-58738" algn="ctr">
              <a:tabLst>
                <a:tab pos="914400" algn="l"/>
              </a:tabLst>
            </a:pPr>
            <a:r>
              <a:rPr lang="en-US" sz="3600" b="1" dirty="0">
                <a:cs typeface="Arial" charset="0"/>
              </a:rPr>
              <a:t>For some reason Inness downplays the most famous female food personality of all times . . . </a:t>
            </a:r>
          </a:p>
          <a:p>
            <a:pPr marL="58738" lvl="4" indent="-58738" algn="ctr">
              <a:tabLst>
                <a:tab pos="914400" algn="l"/>
              </a:tabLst>
            </a:pPr>
            <a:endParaRPr lang="en-US" sz="100" dirty="0">
              <a:solidFill>
                <a:srgbClr val="000000"/>
              </a:solidFill>
              <a:cs typeface="Arial"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629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62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400300"/>
            <a:ext cx="7315200" cy="232410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chemeClr val="accent2">
                    <a:lumMod val="40000"/>
                    <a:lumOff val="60000"/>
                  </a:schemeClr>
                </a:solidFill>
                <a:latin typeface="Arial" pitchFamily="34" charset="0"/>
                <a:cs typeface="Arial" pitchFamily="34" charset="0"/>
              </a:rPr>
              <a:t>For some reason Inness consistently downplays the most famous female food personality of all times. . . </a:t>
            </a:r>
          </a:p>
          <a:p>
            <a:pPr marL="58738" lvl="4" indent="-58738" algn="ctr" fontAlgn="auto">
              <a:spcBef>
                <a:spcPts val="0"/>
              </a:spcBef>
              <a:spcAft>
                <a:spcPts val="0"/>
              </a:spcAft>
              <a:tabLst>
                <a:tab pos="914400" algn="l"/>
              </a:tabLst>
              <a:defRPr/>
            </a:pPr>
            <a:endParaRPr lang="en-US" sz="100" dirty="0">
              <a:solidFill>
                <a:schemeClr val="accent2">
                  <a:lumMod val="40000"/>
                  <a:lumOff val="60000"/>
                </a:schemeClr>
              </a:solidFill>
              <a:latin typeface="Arial" pitchFamily="34" charset="0"/>
              <a:cs typeface="Arial" pitchFamily="34" charset="0"/>
            </a:endParaRPr>
          </a:p>
        </p:txBody>
      </p:sp>
      <p:pic>
        <p:nvPicPr>
          <p:cNvPr id="396293" name="Picture 2"/>
          <p:cNvPicPr>
            <a:picLocks noChangeAspect="1" noChangeArrowheads="1"/>
          </p:cNvPicPr>
          <p:nvPr/>
        </p:nvPicPr>
        <p:blipFill>
          <a:blip r:embed="rId3" cstate="print"/>
          <a:srcRect/>
          <a:stretch>
            <a:fillRect/>
          </a:stretch>
        </p:blipFill>
        <p:spPr bwMode="auto">
          <a:xfrm>
            <a:off x="3048000" y="34925"/>
            <a:ext cx="3048000" cy="6746875"/>
          </a:xfrm>
          <a:prstGeom prst="rect">
            <a:avLst/>
          </a:prstGeom>
          <a:noFill/>
          <a:ln w="9525">
            <a:noFill/>
            <a:miter lim="800000"/>
            <a:headEnd/>
            <a:tailEnd/>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629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62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400300"/>
            <a:ext cx="7315200" cy="232410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chemeClr val="accent2">
                    <a:lumMod val="40000"/>
                    <a:lumOff val="60000"/>
                  </a:schemeClr>
                </a:solidFill>
                <a:latin typeface="Arial" pitchFamily="34" charset="0"/>
                <a:cs typeface="Arial" pitchFamily="34" charset="0"/>
              </a:rPr>
              <a:t>For some reason Inness consistently downplays the most famous female food personality of all times. . . </a:t>
            </a:r>
          </a:p>
          <a:p>
            <a:pPr marL="58738" lvl="4" indent="-58738" algn="ctr" fontAlgn="auto">
              <a:spcBef>
                <a:spcPts val="0"/>
              </a:spcBef>
              <a:spcAft>
                <a:spcPts val="0"/>
              </a:spcAft>
              <a:tabLst>
                <a:tab pos="914400" algn="l"/>
              </a:tabLst>
              <a:defRPr/>
            </a:pPr>
            <a:endParaRPr lang="en-US" sz="100" dirty="0">
              <a:solidFill>
                <a:schemeClr val="accent2">
                  <a:lumMod val="40000"/>
                  <a:lumOff val="60000"/>
                </a:schemeClr>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2646190" y="442686"/>
            <a:ext cx="3845324" cy="5715000"/>
          </a:xfrm>
          <a:prstGeom prst="rect">
            <a:avLst/>
          </a:prstGeom>
          <a:noFill/>
          <a:ln w="9525">
            <a:noFill/>
            <a:miter lim="800000"/>
            <a:headEnd/>
            <a:tailEnd/>
          </a:ln>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62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629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62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400300"/>
            <a:ext cx="7315200" cy="232410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chemeClr val="accent2">
                    <a:lumMod val="40000"/>
                    <a:lumOff val="60000"/>
                  </a:schemeClr>
                </a:solidFill>
                <a:latin typeface="Arial" pitchFamily="34" charset="0"/>
                <a:cs typeface="Arial" pitchFamily="34" charset="0"/>
              </a:rPr>
              <a:t>For some reason Inness consistently downplays the most famous female food personality of all times. . . </a:t>
            </a:r>
          </a:p>
          <a:p>
            <a:pPr marL="58738" lvl="4" indent="-58738" algn="ctr" fontAlgn="auto">
              <a:spcBef>
                <a:spcPts val="0"/>
              </a:spcBef>
              <a:spcAft>
                <a:spcPts val="0"/>
              </a:spcAft>
              <a:tabLst>
                <a:tab pos="914400" algn="l"/>
              </a:tabLst>
              <a:defRPr/>
            </a:pPr>
            <a:endParaRPr lang="en-US" sz="100" dirty="0">
              <a:solidFill>
                <a:schemeClr val="accent2">
                  <a:lumMod val="40000"/>
                  <a:lumOff val="60000"/>
                </a:schemeClr>
              </a:solidFill>
              <a:latin typeface="Arial" pitchFamily="34" charset="0"/>
              <a:cs typeface="Arial"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619828" y="395514"/>
            <a:ext cx="3845497" cy="5715000"/>
          </a:xfrm>
          <a:prstGeom prst="rect">
            <a:avLst/>
          </a:prstGeom>
          <a:noFill/>
          <a:ln w="9525">
            <a:noFill/>
            <a:miter lim="800000"/>
            <a:headEnd/>
            <a:tailEnd/>
          </a:ln>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p:cNvPicPr>
            <a:picLocks noChangeAspect="1" noChangeArrowheads="1"/>
          </p:cNvPicPr>
          <p:nvPr/>
        </p:nvPicPr>
        <p:blipFill>
          <a:blip r:embed="rId2" cstate="print"/>
          <a:srcRect/>
          <a:stretch>
            <a:fillRect/>
          </a:stretch>
        </p:blipFill>
        <p:spPr bwMode="auto">
          <a:xfrm>
            <a:off x="457200" y="161925"/>
            <a:ext cx="8229600" cy="6543675"/>
          </a:xfrm>
          <a:prstGeom prst="rect">
            <a:avLst/>
          </a:prstGeom>
          <a:noFill/>
          <a:ln w="9525">
            <a:noFill/>
            <a:miter lim="800000"/>
            <a:headEnd/>
            <a:tailEnd/>
          </a:ln>
        </p:spPr>
      </p:pic>
      <p:sp>
        <p:nvSpPr>
          <p:cNvPr id="397314" name="Rectangle 10"/>
          <p:cNvSpPr>
            <a:spLocks noChangeArrowheads="1"/>
          </p:cNvSpPr>
          <p:nvPr/>
        </p:nvSpPr>
        <p:spPr bwMode="auto">
          <a:xfrm>
            <a:off x="2195513" y="6483350"/>
            <a:ext cx="4498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3"/>
              </a:rPr>
              <a:t>www.spice-work.com/2006.front.page.ended.May.31.2006..html</a:t>
            </a:r>
            <a:endParaRPr lang="en-US" sz="1200" dirty="0">
              <a:solidFill>
                <a:srgbClr val="000000"/>
              </a:solidFill>
              <a:cs typeface="Arial"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833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3983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86000"/>
            <a:ext cx="7315200" cy="3416320"/>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t>
            </a:r>
            <a:r>
              <a:rPr lang="en-US" sz="2800" b="1" dirty="0">
                <a:latin typeface="Arial" pitchFamily="34" charset="0"/>
                <a:cs typeface="Arial" pitchFamily="34" charset="0"/>
              </a:rPr>
              <a:t>Food television is</a:t>
            </a:r>
          </a:p>
          <a:p>
            <a:pPr marL="58738" lvl="4" indent="-58738" algn="ctr" fontAlgn="auto">
              <a:lnSpc>
                <a:spcPct val="150000"/>
              </a:lnSpc>
              <a:spcBef>
                <a:spcPts val="0"/>
              </a:spcBef>
              <a:spcAft>
                <a:spcPts val="0"/>
              </a:spcAft>
              <a:tabLst>
                <a:tab pos="914400" algn="l"/>
              </a:tabLst>
              <a:defRPr/>
            </a:pPr>
            <a:r>
              <a:rPr lang="en-US" sz="2800" b="1" dirty="0">
                <a:latin typeface="Arial" pitchFamily="34" charset="0"/>
                <a:cs typeface="Arial" pitchFamily="34" charset="0"/>
              </a:rPr>
              <a:t>popular with women because </a:t>
            </a:r>
          </a:p>
          <a:p>
            <a:pPr marL="58738" lvl="4" indent="-58738" algn="ctr" fontAlgn="auto">
              <a:lnSpc>
                <a:spcPct val="150000"/>
              </a:lnSpc>
              <a:spcBef>
                <a:spcPts val="0"/>
              </a:spcBef>
              <a:spcAft>
                <a:spcPts val="0"/>
              </a:spcAft>
              <a:tabLst>
                <a:tab pos="914400" algn="l"/>
              </a:tabLst>
              <a:defRPr/>
            </a:pPr>
            <a:r>
              <a:rPr lang="en-US" sz="4000" b="1" dirty="0">
                <a:latin typeface="Arial" pitchFamily="34" charset="0"/>
                <a:cs typeface="Arial" pitchFamily="34" charset="0"/>
              </a:rPr>
              <a:t>it creates a fantasy universe</a:t>
            </a:r>
          </a:p>
          <a:p>
            <a:pPr marL="58738" lvl="4" indent="-58738" algn="ctr" fontAlgn="auto">
              <a:lnSpc>
                <a:spcPct val="150000"/>
              </a:lnSpc>
              <a:spcBef>
                <a:spcPts val="0"/>
              </a:spcBef>
              <a:spcAft>
                <a:spcPts val="0"/>
              </a:spcAft>
              <a:tabLst>
                <a:tab pos="914400" algn="l"/>
              </a:tabLst>
              <a:defRPr/>
            </a:pPr>
            <a:r>
              <a:rPr lang="en-US" sz="2400" b="1" dirty="0">
                <a:latin typeface="Arial" pitchFamily="34" charset="0"/>
                <a:cs typeface="Arial" pitchFamily="34" charset="0"/>
              </a:rPr>
              <a:t>where eating that éclair does not mean you have to spend another hour on the treadmill.”</a:t>
            </a:r>
            <a:endParaRPr lang="en-US" sz="1050" b="1" dirty="0">
              <a:latin typeface="Arial" pitchFamily="34" charset="0"/>
              <a:cs typeface="Arial" pitchFamily="34"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936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3993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315675"/>
            <a:ext cx="7315200" cy="3139321"/>
          </a:xfrm>
          <a:prstGeom prst="rect">
            <a:avLst/>
          </a:prstGeom>
          <a:noFill/>
        </p:spPr>
        <p:txBody>
          <a:bodyPr>
            <a:spAutoFit/>
          </a:bodyPr>
          <a:lstStyle/>
          <a:p>
            <a:pPr marL="0" lvl="4" algn="ctr" fontAlgn="auto">
              <a:spcBef>
                <a:spcPts val="0"/>
              </a:spcBef>
              <a:spcAft>
                <a:spcPts val="0"/>
              </a:spcAft>
              <a:defRPr/>
            </a:pPr>
            <a:r>
              <a:rPr lang="en-US" sz="2800" b="1" dirty="0">
                <a:solidFill>
                  <a:srgbClr val="000000"/>
                </a:solidFill>
                <a:latin typeface="Arial" pitchFamily="34" charset="0"/>
                <a:cs typeface="Arial" pitchFamily="34" charset="0"/>
              </a:rPr>
              <a:t>“The fact that </a:t>
            </a:r>
          </a:p>
          <a:p>
            <a:pPr marL="0" lvl="4" algn="ctr" fontAlgn="auto">
              <a:spcBef>
                <a:spcPts val="0"/>
              </a:spcBef>
              <a:spcAft>
                <a:spcPts val="0"/>
              </a:spcAft>
              <a:defRPr/>
            </a:pPr>
            <a:r>
              <a:rPr lang="en-US" sz="2800" b="1" dirty="0">
                <a:solidFill>
                  <a:srgbClr val="000000"/>
                </a:solidFill>
                <a:latin typeface="Arial" pitchFamily="34" charset="0"/>
                <a:cs typeface="Arial" pitchFamily="34" charset="0"/>
              </a:rPr>
              <a:t>few fat women appear in the world of cooking-culture stardom </a:t>
            </a:r>
          </a:p>
          <a:p>
            <a:pPr marL="0" lvl="4" algn="ctr" fontAlgn="auto">
              <a:spcBef>
                <a:spcPts val="0"/>
              </a:spcBef>
              <a:spcAft>
                <a:spcPts val="0"/>
              </a:spcAft>
              <a:defRPr/>
            </a:pPr>
            <a:r>
              <a:rPr lang="en-US" sz="2800" b="1" dirty="0">
                <a:solidFill>
                  <a:srgbClr val="000000"/>
                </a:solidFill>
                <a:latin typeface="Arial" pitchFamily="34" charset="0"/>
                <a:cs typeface="Arial" pitchFamily="34" charset="0"/>
              </a:rPr>
              <a:t>is one example of a popular culture phenomenon [Inness] refers to as </a:t>
            </a:r>
          </a:p>
          <a:p>
            <a:pPr marL="0" lvl="4" algn="ctr" fontAlgn="auto">
              <a:spcBef>
                <a:spcPts val="0"/>
              </a:spcBef>
              <a:spcAft>
                <a:spcPts val="0"/>
              </a:spcAft>
              <a:defRPr/>
            </a:pPr>
            <a:r>
              <a:rPr lang="en-US" sz="4000" b="1" dirty="0">
                <a:solidFill>
                  <a:srgbClr val="000000"/>
                </a:solidFill>
                <a:latin typeface="Arial" pitchFamily="34" charset="0"/>
                <a:cs typeface="Arial" pitchFamily="34" charset="0"/>
              </a:rPr>
              <a:t>‘the missing fat woman’</a:t>
            </a:r>
            <a:r>
              <a:rPr lang="en-US" sz="3600" b="1" dirty="0">
                <a:solidFill>
                  <a:srgbClr val="000000"/>
                </a:solidFill>
                <a:latin typeface="Arial" pitchFamily="34" charset="0"/>
                <a:cs typeface="Arial" pitchFamily="34" charset="0"/>
              </a:rPr>
              <a:t>”</a:t>
            </a:r>
          </a:p>
          <a:p>
            <a:pPr marL="0" lvl="4" algn="ctr" fontAlgn="auto">
              <a:spcBef>
                <a:spcPts val="0"/>
              </a:spcBef>
              <a:spcAft>
                <a:spcPts val="0"/>
              </a:spcAft>
              <a:defRPr/>
            </a:pP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936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3993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315675"/>
            <a:ext cx="7315200" cy="4431983"/>
          </a:xfrm>
          <a:prstGeom prst="rect">
            <a:avLst/>
          </a:prstGeom>
          <a:noFill/>
        </p:spPr>
        <p:txBody>
          <a:bodyPr>
            <a:spAutoFit/>
          </a:bodyPr>
          <a:lstStyle/>
          <a:p>
            <a:pPr marL="0" lvl="4" algn="ctr" fontAlgn="auto">
              <a:spcBef>
                <a:spcPts val="0"/>
              </a:spcBef>
              <a:spcAft>
                <a:spcPts val="0"/>
              </a:spcAft>
              <a:defRPr/>
            </a:pPr>
            <a:r>
              <a:rPr lang="en-US" sz="2800" b="1" dirty="0">
                <a:solidFill>
                  <a:schemeClr val="accent2">
                    <a:lumMod val="40000"/>
                    <a:lumOff val="60000"/>
                  </a:schemeClr>
                </a:solidFill>
                <a:latin typeface="Arial" pitchFamily="34" charset="0"/>
                <a:cs typeface="Arial" pitchFamily="34" charset="0"/>
              </a:rPr>
              <a:t>“The fact that </a:t>
            </a:r>
          </a:p>
          <a:p>
            <a:pPr marL="0" lvl="4" algn="ctr" fontAlgn="auto">
              <a:spcBef>
                <a:spcPts val="0"/>
              </a:spcBef>
              <a:spcAft>
                <a:spcPts val="0"/>
              </a:spcAft>
              <a:defRPr/>
            </a:pPr>
            <a:r>
              <a:rPr lang="en-US" sz="2800" b="1" dirty="0">
                <a:latin typeface="Arial" pitchFamily="34" charset="0"/>
                <a:cs typeface="Arial" pitchFamily="34" charset="0"/>
              </a:rPr>
              <a:t>few fat women appear in the world of cooking-culture stardom </a:t>
            </a:r>
          </a:p>
          <a:p>
            <a:pPr marL="0" lvl="4" algn="ctr" fontAlgn="auto">
              <a:spcBef>
                <a:spcPts val="0"/>
              </a:spcBef>
              <a:spcAft>
                <a:spcPts val="0"/>
              </a:spcAft>
              <a:defRPr/>
            </a:pPr>
            <a:r>
              <a:rPr lang="en-US" sz="2800" b="1" dirty="0">
                <a:solidFill>
                  <a:schemeClr val="accent2">
                    <a:lumMod val="40000"/>
                    <a:lumOff val="60000"/>
                  </a:schemeClr>
                </a:solidFill>
                <a:latin typeface="Arial" pitchFamily="34" charset="0"/>
                <a:cs typeface="Arial" pitchFamily="34" charset="0"/>
              </a:rPr>
              <a:t>is one example of a popular culture phenomenon [Inness] refers to as </a:t>
            </a:r>
          </a:p>
          <a:p>
            <a:pPr marL="0" lvl="4" algn="ctr" fontAlgn="auto">
              <a:spcBef>
                <a:spcPts val="0"/>
              </a:spcBef>
              <a:spcAft>
                <a:spcPts val="0"/>
              </a:spcAft>
              <a:defRPr/>
            </a:pPr>
            <a:r>
              <a:rPr lang="en-US" sz="4000" b="1" dirty="0">
                <a:latin typeface="Arial" pitchFamily="34" charset="0"/>
                <a:cs typeface="Arial" pitchFamily="34" charset="0"/>
              </a:rPr>
              <a:t>‘the missing fat woman’</a:t>
            </a:r>
            <a:r>
              <a:rPr lang="en-US" sz="3600" b="1" dirty="0">
                <a:solidFill>
                  <a:schemeClr val="accent2">
                    <a:lumMod val="40000"/>
                    <a:lumOff val="60000"/>
                  </a:schemeClr>
                </a:solidFill>
                <a:latin typeface="Arial" pitchFamily="34" charset="0"/>
                <a:cs typeface="Arial" pitchFamily="34" charset="0"/>
              </a:rPr>
              <a:t>”</a:t>
            </a:r>
          </a:p>
          <a:p>
            <a:pPr marL="0" lvl="4" algn="ctr" fontAlgn="auto">
              <a:spcBef>
                <a:spcPts val="0"/>
              </a:spcBef>
              <a:spcAft>
                <a:spcPts val="0"/>
              </a:spcAft>
              <a:defRPr/>
            </a:pPr>
            <a:endParaRPr lang="en-US" dirty="0">
              <a:solidFill>
                <a:prstClr val="black"/>
              </a:solidFill>
              <a:latin typeface="Arial" pitchFamily="34" charset="0"/>
              <a:cs typeface="Arial" pitchFamily="34" charset="0"/>
            </a:endParaRPr>
          </a:p>
          <a:p>
            <a:pPr marL="0" lvl="5" algn="ctr">
              <a:defRPr/>
            </a:pPr>
            <a:r>
              <a:rPr lang="en-US" sz="2800" b="1" dirty="0">
                <a:solidFill>
                  <a:prstClr val="black"/>
                </a:solidFill>
                <a:latin typeface="Arial" pitchFamily="34" charset="0"/>
                <a:cs typeface="Arial" pitchFamily="34" charset="0"/>
              </a:rPr>
              <a:t>“Despite . . . millions of real [fat] women, fat women rarely appear in the media and, in some cases, vanish entirely.”</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Office Theme">
  <a:themeElements>
    <a:clrScheme name="1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4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Office Theme">
  <a:themeElements>
    <a:clrScheme name="1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4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4838</TotalTime>
  <Words>14184</Words>
  <Application>Microsoft Office PowerPoint</Application>
  <PresentationFormat>On-screen Show (4:3)</PresentationFormat>
  <Paragraphs>1922</Paragraphs>
  <Slides>250</Slides>
  <Notes>0</Notes>
  <HiddenSlides>12</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250</vt:i4>
      </vt:variant>
    </vt:vector>
  </HeadingPairs>
  <TitlesOfParts>
    <vt:vector size="264" baseType="lpstr">
      <vt:lpstr>Arial</vt:lpstr>
      <vt:lpstr>Calibri</vt:lpstr>
      <vt:lpstr>Times New Roman</vt:lpstr>
      <vt:lpstr>Office Theme</vt:lpstr>
      <vt:lpstr>2_Office Theme</vt:lpstr>
      <vt:lpstr>1_Office Theme</vt:lpstr>
      <vt:lpstr>4_Office Theme</vt:lpstr>
      <vt:lpstr>5_Office Theme</vt:lpstr>
      <vt:lpstr>11_Office Theme</vt:lpstr>
      <vt:lpstr>12_Office Theme</vt:lpstr>
      <vt:lpstr>13_Office Theme</vt:lpstr>
      <vt:lpstr>14_Office Theme</vt:lpstr>
      <vt:lpstr>17_Office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369</cp:revision>
  <dcterms:created xsi:type="dcterms:W3CDTF">2008-08-31T15:02:42Z</dcterms:created>
  <dcterms:modified xsi:type="dcterms:W3CDTF">2026-01-04T23:05:11Z</dcterms:modified>
</cp:coreProperties>
</file>