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4" r:id="rId3"/>
    <p:sldMasterId id="2147484128" r:id="rId4"/>
    <p:sldMasterId id="2147484793" r:id="rId5"/>
    <p:sldMasterId id="2147484805" r:id="rId6"/>
    <p:sldMasterId id="2147484817" r:id="rId7"/>
    <p:sldMasterId id="2147484829" r:id="rId8"/>
    <p:sldMasterId id="2147484841" r:id="rId9"/>
    <p:sldMasterId id="2147484853" r:id="rId10"/>
    <p:sldMasterId id="2147484865" r:id="rId11"/>
    <p:sldMasterId id="2147484889" r:id="rId12"/>
    <p:sldMasterId id="2147484901" r:id="rId13"/>
    <p:sldMasterId id="2147484913" r:id="rId14"/>
    <p:sldMasterId id="2147484925" r:id="rId15"/>
  </p:sldMasterIdLst>
  <p:notesMasterIdLst>
    <p:notesMasterId r:id="rId105"/>
  </p:notesMasterIdLst>
  <p:sldIdLst>
    <p:sldId id="998" r:id="rId16"/>
    <p:sldId id="999" r:id="rId17"/>
    <p:sldId id="994" r:id="rId18"/>
    <p:sldId id="1000" r:id="rId19"/>
    <p:sldId id="852" r:id="rId20"/>
    <p:sldId id="853" r:id="rId21"/>
    <p:sldId id="854" r:id="rId22"/>
    <p:sldId id="855" r:id="rId23"/>
    <p:sldId id="857" r:id="rId24"/>
    <p:sldId id="858" r:id="rId25"/>
    <p:sldId id="856" r:id="rId26"/>
    <p:sldId id="283" r:id="rId27"/>
    <p:sldId id="900" r:id="rId28"/>
    <p:sldId id="280" r:id="rId29"/>
    <p:sldId id="868" r:id="rId30"/>
    <p:sldId id="866" r:id="rId31"/>
    <p:sldId id="867" r:id="rId32"/>
    <p:sldId id="861" r:id="rId33"/>
    <p:sldId id="864" r:id="rId34"/>
    <p:sldId id="869" r:id="rId35"/>
    <p:sldId id="862" r:id="rId36"/>
    <p:sldId id="945" r:id="rId37"/>
    <p:sldId id="946" r:id="rId38"/>
    <p:sldId id="947" r:id="rId39"/>
    <p:sldId id="865" r:id="rId40"/>
    <p:sldId id="948" r:id="rId41"/>
    <p:sldId id="879" r:id="rId42"/>
    <p:sldId id="880" r:id="rId43"/>
    <p:sldId id="881" r:id="rId44"/>
    <p:sldId id="882" r:id="rId45"/>
    <p:sldId id="874" r:id="rId46"/>
    <p:sldId id="875" r:id="rId47"/>
    <p:sldId id="876" r:id="rId48"/>
    <p:sldId id="949" r:id="rId49"/>
    <p:sldId id="950" r:id="rId50"/>
    <p:sldId id="951" r:id="rId51"/>
    <p:sldId id="883" r:id="rId52"/>
    <p:sldId id="884" r:id="rId53"/>
    <p:sldId id="885" r:id="rId54"/>
    <p:sldId id="886" r:id="rId55"/>
    <p:sldId id="887" r:id="rId56"/>
    <p:sldId id="888" r:id="rId57"/>
    <p:sldId id="889" r:id="rId58"/>
    <p:sldId id="890" r:id="rId59"/>
    <p:sldId id="891" r:id="rId60"/>
    <p:sldId id="892" r:id="rId61"/>
    <p:sldId id="893" r:id="rId62"/>
    <p:sldId id="894" r:id="rId63"/>
    <p:sldId id="895" r:id="rId64"/>
    <p:sldId id="904" r:id="rId65"/>
    <p:sldId id="905" r:id="rId66"/>
    <p:sldId id="896" r:id="rId67"/>
    <p:sldId id="906" r:id="rId68"/>
    <p:sldId id="897" r:id="rId69"/>
    <p:sldId id="898" r:id="rId70"/>
    <p:sldId id="899" r:id="rId71"/>
    <p:sldId id="940" r:id="rId72"/>
    <p:sldId id="937" r:id="rId73"/>
    <p:sldId id="908" r:id="rId74"/>
    <p:sldId id="909" r:id="rId75"/>
    <p:sldId id="910" r:id="rId76"/>
    <p:sldId id="911" r:id="rId77"/>
    <p:sldId id="912" r:id="rId78"/>
    <p:sldId id="913" r:id="rId79"/>
    <p:sldId id="941" r:id="rId80"/>
    <p:sldId id="914" r:id="rId81"/>
    <p:sldId id="915" r:id="rId82"/>
    <p:sldId id="916" r:id="rId83"/>
    <p:sldId id="918" r:id="rId84"/>
    <p:sldId id="919" r:id="rId85"/>
    <p:sldId id="920" r:id="rId86"/>
    <p:sldId id="936" r:id="rId87"/>
    <p:sldId id="922" r:id="rId88"/>
    <p:sldId id="923" r:id="rId89"/>
    <p:sldId id="924" r:id="rId90"/>
    <p:sldId id="925" r:id="rId91"/>
    <p:sldId id="926" r:id="rId92"/>
    <p:sldId id="927" r:id="rId93"/>
    <p:sldId id="928" r:id="rId94"/>
    <p:sldId id="929" r:id="rId95"/>
    <p:sldId id="930" r:id="rId96"/>
    <p:sldId id="931" r:id="rId97"/>
    <p:sldId id="932" r:id="rId98"/>
    <p:sldId id="933" r:id="rId99"/>
    <p:sldId id="939" r:id="rId100"/>
    <p:sldId id="952" r:id="rId101"/>
    <p:sldId id="1002" r:id="rId102"/>
    <p:sldId id="943" r:id="rId103"/>
    <p:sldId id="1001" r:id="rId10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C7C3"/>
    <a:srgbClr val="BBC6C3"/>
    <a:srgbClr val="D5322B"/>
    <a:srgbClr val="FFFFFF"/>
    <a:srgbClr val="C81A08"/>
    <a:srgbClr val="CB322B"/>
    <a:srgbClr val="000000"/>
    <a:srgbClr val="D79694"/>
    <a:srgbClr val="C8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8" autoAdjust="0"/>
  </p:normalViewPr>
  <p:slideViewPr>
    <p:cSldViewPr>
      <p:cViewPr varScale="1">
        <p:scale>
          <a:sx n="70" d="100"/>
          <a:sy n="70" d="100"/>
        </p:scale>
        <p:origin x="11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16" Type="http://schemas.openxmlformats.org/officeDocument/2006/relationships/slide" Target="slides/slide1.xml"/><Relationship Id="rId107" Type="http://schemas.openxmlformats.org/officeDocument/2006/relationships/viewProps" Target="viewProps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102" Type="http://schemas.openxmlformats.org/officeDocument/2006/relationships/slide" Target="slides/slide8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59" Type="http://schemas.openxmlformats.org/officeDocument/2006/relationships/slide" Target="slides/slide44.xml"/><Relationship Id="rId103" Type="http://schemas.openxmlformats.org/officeDocument/2006/relationships/slide" Target="slides/slide88.xml"/><Relationship Id="rId108" Type="http://schemas.openxmlformats.org/officeDocument/2006/relationships/theme" Target="theme/theme1.xml"/><Relationship Id="rId54" Type="http://schemas.openxmlformats.org/officeDocument/2006/relationships/slide" Target="slides/slide39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slide" Target="slides/slide8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109" Type="http://schemas.openxmlformats.org/officeDocument/2006/relationships/tableStyles" Target="tableStyles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slide" Target="slides/slide8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slide" Target="slides/slide72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56" Type="http://schemas.openxmlformats.org/officeDocument/2006/relationships/slide" Target="slides/slide41.xml"/><Relationship Id="rId77" Type="http://schemas.openxmlformats.org/officeDocument/2006/relationships/slide" Target="slides/slide62.xml"/><Relationship Id="rId100" Type="http://schemas.openxmlformats.org/officeDocument/2006/relationships/slide" Target="slides/slide85.xml"/><Relationship Id="rId10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0.xml"/><Relationship Id="rId46" Type="http://schemas.openxmlformats.org/officeDocument/2006/relationships/slide" Target="slides/slide31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62" Type="http://schemas.openxmlformats.org/officeDocument/2006/relationships/slide" Target="slides/slide47.xml"/><Relationship Id="rId83" Type="http://schemas.openxmlformats.org/officeDocument/2006/relationships/slide" Target="slides/slide68.xml"/><Relationship Id="rId88" Type="http://schemas.openxmlformats.org/officeDocument/2006/relationships/slide" Target="slides/slide7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0B4C35-B42A-4BD8-99BD-B7E1FC11DCFA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47CB33-1C69-436E-8EF3-04CD19091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5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7CB33-1C69-436E-8EF3-04CD19091C9B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7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95CA-2FE5-4EC4-8A7D-FE5CDECACF7A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6D3B-7FA1-45B0-BD81-1289D288A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EE293-9290-4566-94AC-109F11FDBA05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6E34-5A52-442F-9110-8D3DA68CC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F11CB-A805-4596-926D-D47944A64D7A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6354-BCE0-4ED0-90E3-7C1F762FE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0EAA-A428-4F01-AF82-04EE9592DB65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58FA-61B6-4961-998F-863A870B1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E2BF-602C-4EF1-B57E-0894C582F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227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DED45-4783-4F44-9FDF-2BA0ADBC7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7356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0623-321A-4C9F-AEA6-AE0E5F01C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3390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2263-7EE4-4B31-BE95-F71DEA0F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8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8228-FE22-4DF8-9340-9E15054CD8CF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EC16-C3BC-4345-A100-FB7591A7E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9BC9-58D7-4C01-B32F-69878B258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082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E37E-14DE-4248-A841-1963EE16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727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F5C0A-9EC9-4CB4-9E9A-45A951368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16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AABC-A77B-4F0F-B829-1B51F39AA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997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DB1C-1AAF-4B10-9B76-C29F582B9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4487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A60C6-5372-466F-A9A0-04E793B8B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808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9D49-7279-4540-9453-41C57592D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8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CE90-F038-478D-80D5-AECC21AD2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09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151B4-66E1-4DCC-9CE6-162B96EB1872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E2D0-38D4-42BB-8A8B-C0E0928D8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D77E-71F3-4EF1-BD39-668319394041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5AB6-D741-4508-9566-7A40A7E12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0D4F-8D84-4F8B-B5A3-471BD9A57E19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0E2E-2803-41F9-82C7-43FB8CE69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BB8F-3C31-4EBC-BE37-0A1B8B93102F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B324-1B03-46CE-8071-6B1C28F3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4559-3A47-42FB-9283-3F3240B89ED7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619D-7493-4401-A4C1-23FFFC6BE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98B9-9415-4543-89A1-16B991672B5E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5D65-0E31-42C3-9306-DC6DA194A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FC259-AE0A-4AF3-85DB-D3C62F945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56E4-4957-4C42-85B2-06A75DF87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7353-60E3-4E85-87FB-257751121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288C-8E51-4A4D-911C-408E96E5D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09C49-FCE6-419D-BCAF-06AD2DCA7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A736-5956-4EEA-A5A8-EABE31363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F87F-0756-4891-B970-1A09F2BAC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73362-8881-40F0-9025-E25C7EBBD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FB1F-9006-44E5-A593-0367A02AE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4EBBC-862A-4F19-A4EF-454F42FC1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A44C3-D5D6-4E54-B681-F76A27906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FDE2-A861-4B1D-BAEC-0BE4B45DB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661C-5443-4B13-BD07-0ABC6672010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1/1/2026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D66FB-AA95-4870-B440-91C6661A92D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6CC9-F4DF-4876-A390-C74D9B6812B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1/1/2026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7C82B-D542-4482-97C6-B1B6F9BDD19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7D273-A787-4450-BC7F-5E8D3D285D0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1/1/2026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DF36-F374-47DC-A31D-CC5B06720CE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89248-1D7D-4D20-A001-C8F37108016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1/1/2026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333AC-048E-4A5D-963A-8CA6F0A0F94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AE54-F7EB-44B2-89CE-35B65A9026B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1/1/2026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0536-94D9-43A2-A085-2AFCA11FA2F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D0D9-D57C-4E64-8A18-C89DFF8E726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1/1/2026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7AED-A50E-4AF8-8723-D2E04B91F16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0328-4F11-4BBB-BE58-3C00DD9F43BD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1/1/2026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2CC3-B7A3-48F1-81BB-9BC29AC9579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4ADD-E4DA-4D80-A150-3AACAFCB600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1/1/2026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65D2-6BF5-4856-B190-75426846F5E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7362-EB55-450A-A7C0-1CA074FA3D1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1/1/2026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5F0EB-F13F-46FF-9CE8-77136597245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29292-CCD4-4CB1-BA41-CA783B62BD0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1/1/2026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C0A6-5346-4098-80B0-1E8F371430D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79EB-964F-495D-9E46-83A253BCC2E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1/1/2026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231D-E9EE-4059-B628-1F725551A7E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4" r:id="rId1"/>
    <p:sldLayoutId id="2147484855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1" r:id="rId8"/>
    <p:sldLayoutId id="2147484862" r:id="rId9"/>
    <p:sldLayoutId id="2147484863" r:id="rId10"/>
    <p:sldLayoutId id="2147484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867" r:id="rId2"/>
    <p:sldLayoutId id="2147484868" r:id="rId3"/>
    <p:sldLayoutId id="2147484869" r:id="rId4"/>
    <p:sldLayoutId id="2147484870" r:id="rId5"/>
    <p:sldLayoutId id="2147484871" r:id="rId6"/>
    <p:sldLayoutId id="2147484872" r:id="rId7"/>
    <p:sldLayoutId id="2147484873" r:id="rId8"/>
    <p:sldLayoutId id="2147484874" r:id="rId9"/>
    <p:sldLayoutId id="2147484875" r:id="rId10"/>
    <p:sldLayoutId id="2147484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  <p:sldLayoutId id="2147484891" r:id="rId2"/>
    <p:sldLayoutId id="2147484892" r:id="rId3"/>
    <p:sldLayoutId id="2147484893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915" r:id="rId2"/>
    <p:sldLayoutId id="2147484916" r:id="rId3"/>
    <p:sldLayoutId id="2147484917" r:id="rId4"/>
    <p:sldLayoutId id="2147484918" r:id="rId5"/>
    <p:sldLayoutId id="2147484919" r:id="rId6"/>
    <p:sldLayoutId id="2147484920" r:id="rId7"/>
    <p:sldLayoutId id="2147484921" r:id="rId8"/>
    <p:sldLayoutId id="2147484922" r:id="rId9"/>
    <p:sldLayoutId id="2147484923" r:id="rId10"/>
    <p:sldLayoutId id="2147484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AC0793B-2A51-42BA-975B-09B40FB2C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8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6" r:id="rId1"/>
    <p:sldLayoutId id="2147484927" r:id="rId2"/>
    <p:sldLayoutId id="2147484928" r:id="rId3"/>
    <p:sldLayoutId id="2147484929" r:id="rId4"/>
    <p:sldLayoutId id="2147484930" r:id="rId5"/>
    <p:sldLayoutId id="2147484931" r:id="rId6"/>
    <p:sldLayoutId id="2147484932" r:id="rId7"/>
    <p:sldLayoutId id="2147484933" r:id="rId8"/>
    <p:sldLayoutId id="2147484934" r:id="rId9"/>
    <p:sldLayoutId id="2147484935" r:id="rId10"/>
    <p:sldLayoutId id="2147484936" r:id="rId11"/>
    <p:sldLayoutId id="21474849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8434697-F7A6-415D-8044-8C0B615F115B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7262D3A-F80A-451D-900F-F724FAD61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B2DCCAF-D999-4006-A9A5-0874D2505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807" r:id="rId2"/>
    <p:sldLayoutId id="2147484808" r:id="rId3"/>
    <p:sldLayoutId id="2147484809" r:id="rId4"/>
    <p:sldLayoutId id="2147484810" r:id="rId5"/>
    <p:sldLayoutId id="2147484811" r:id="rId6"/>
    <p:sldLayoutId id="2147484812" r:id="rId7"/>
    <p:sldLayoutId id="2147484813" r:id="rId8"/>
    <p:sldLayoutId id="2147484814" r:id="rId9"/>
    <p:sldLayoutId id="2147484815" r:id="rId10"/>
    <p:sldLayoutId id="2147484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63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76F322-80AC-4C5A-8764-899CE77B289D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1/1/2026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92F32B-BC43-4882-9F27-9FCF7973DA7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  <p:sldLayoutId id="2147484819" r:id="rId2"/>
    <p:sldLayoutId id="2147484820" r:id="rId3"/>
    <p:sldLayoutId id="2147484821" r:id="rId4"/>
    <p:sldLayoutId id="2147484822" r:id="rId5"/>
    <p:sldLayoutId id="2147484823" r:id="rId6"/>
    <p:sldLayoutId id="2147484824" r:id="rId7"/>
    <p:sldLayoutId id="2147484825" r:id="rId8"/>
    <p:sldLayoutId id="2147484826" r:id="rId9"/>
    <p:sldLayoutId id="2147484827" r:id="rId10"/>
    <p:sldLayoutId id="21474848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90423-F748-5A18-8099-B045F49BF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1C924B-7266-7705-2741-6D9FEB245B1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EF9069-296A-D758-140F-725168C02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604" y="228045"/>
            <a:ext cx="4572396" cy="6401355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E8949359-647A-BCCF-79FE-097C2CC25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461665"/>
          </a:xfrm>
          <a:prstGeom prst="rect">
            <a:avLst/>
          </a:prstGeom>
          <a:solidFill>
            <a:srgbClr val="BBC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BBC6C3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3A74F5-1140-ED53-4DAD-02C088438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3" y="1295400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3847266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white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455683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3043297"/>
            <a:ext cx="7315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“Setting the Table”</a:t>
            </a:r>
          </a:p>
          <a:p>
            <a:pPr marL="342900" indent="-342900" algn="ctr"/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introduces those </a:t>
            </a:r>
          </a:p>
          <a:p>
            <a:pPr marL="342900" indent="-342900" algn="ctr"/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fundamental ideas </a:t>
            </a:r>
          </a:p>
          <a:p>
            <a:pPr marL="342900" indent="-342900" algn="ctr"/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arranged in three areas . . 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2749550"/>
            <a:ext cx="731520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600" b="1" dirty="0">
                <a:latin typeface="Calibri" pitchFamily="34" charset="0"/>
              </a:rPr>
              <a:t>for the Study of Diet and Nutrition</a:t>
            </a:r>
          </a:p>
          <a:p>
            <a:pPr marL="342900" indent="-342900" algn="ctr">
              <a:spcBef>
                <a:spcPct val="20000"/>
              </a:spcBef>
            </a:pPr>
            <a:endParaRPr lang="en-US" b="1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Food Systems</a:t>
            </a:r>
          </a:p>
          <a:p>
            <a:pPr marL="342900" indent="-342900" algn="ctr">
              <a:spcBef>
                <a:spcPct val="20000"/>
              </a:spcBef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Next Steps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2749550"/>
            <a:ext cx="731520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600" b="1" dirty="0">
                <a:latin typeface="Calibri" pitchFamily="34" charset="0"/>
              </a:rPr>
              <a:t>for the Study of Diet and Nutrition</a:t>
            </a:r>
          </a:p>
          <a:p>
            <a:pPr marL="342900" indent="-342900" algn="ctr">
              <a:spcBef>
                <a:spcPct val="20000"/>
              </a:spcBef>
            </a:pPr>
            <a:endParaRPr lang="en-US" b="1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Food Systems</a:t>
            </a:r>
          </a:p>
          <a:p>
            <a:pPr marL="342900" indent="-342900" algn="ctr">
              <a:spcBef>
                <a:spcPct val="20000"/>
              </a:spcBef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Next Steps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81742" y="3923943"/>
            <a:ext cx="7358062" cy="240065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we will look at each of these items separately, and revisit them throughout the course . . .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and here we have</a:t>
            </a:r>
            <a:r>
              <a:rPr lang="en-US" dirty="0">
                <a:solidFill>
                  <a:srgbClr val="000000"/>
                </a:solidFill>
              </a:rPr>
              <a:t>, basically, </a:t>
            </a:r>
            <a:r>
              <a:rPr lang="en-US" sz="2400" dirty="0">
                <a:solidFill>
                  <a:srgbClr val="000000"/>
                </a:solidFill>
              </a:rPr>
              <a:t>a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preview/re-view of coming attractions . . 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1676400"/>
            <a:ext cx="73152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37250" name="Subtitle 2"/>
          <p:cNvSpPr txBox="1">
            <a:spLocks/>
          </p:cNvSpPr>
          <p:nvPr/>
        </p:nvSpPr>
        <p:spPr bwMode="auto">
          <a:xfrm>
            <a:off x="914400" y="2474459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for the Study of Diet and Nutrition</a:t>
            </a:r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6256" y="3443514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is based on the work of 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Gretel H.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</a:rPr>
              <a:t>Pelto</a:t>
            </a:r>
            <a:endParaRPr lang="en-US" sz="32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and her colleagues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278084" y="2096346"/>
            <a:ext cx="534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the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3" name="Rectangle 5"/>
          <p:cNvSpPr>
            <a:spLocks noChangeArrowheads="1"/>
          </p:cNvSpPr>
          <p:nvPr/>
        </p:nvSpPr>
        <p:spPr bwMode="auto">
          <a:xfrm>
            <a:off x="3576536" y="4176608"/>
            <a:ext cx="3810467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Gretel H. </a:t>
            </a:r>
            <a:r>
              <a:rPr lang="en-US" b="1" dirty="0" err="1">
                <a:solidFill>
                  <a:srgbClr val="000000"/>
                </a:solidFill>
              </a:rPr>
              <a:t>Pelto</a:t>
            </a:r>
            <a:endParaRPr lang="en-US" b="1" dirty="0">
              <a:solidFill>
                <a:srgbClr val="000000"/>
              </a:solidFill>
            </a:endParaRPr>
          </a:p>
          <a:p>
            <a:pPr algn="ctr"/>
            <a:endParaRPr lang="en-US" sz="700" dirty="0">
              <a:solidFill>
                <a:srgbClr val="000000"/>
              </a:solidFill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Nutritional Anthropology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2095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4400"/>
            <a:ext cx="15240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524000"/>
            <a:ext cx="1524000" cy="19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429000"/>
            <a:ext cx="1676400" cy="246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200400" y="5334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2007 Malinowski Award </a:t>
            </a:r>
            <a:r>
              <a:rPr lang="en-US" b="1" dirty="0" err="1">
                <a:solidFill>
                  <a:srgbClr val="000000"/>
                </a:solidFill>
              </a:rPr>
              <a:t>SfAA</a:t>
            </a:r>
            <a:r>
              <a:rPr lang="en-US" b="1" dirty="0">
                <a:solidFill>
                  <a:srgbClr val="000000"/>
                </a:solidFill>
              </a:rPr>
              <a:t> 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2605314"/>
            <a:ext cx="7315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Pelto</a:t>
            </a:r>
            <a:r>
              <a:rPr lang="en-US" dirty="0">
                <a:solidFill>
                  <a:srgbClr val="000000"/>
                </a:solidFill>
              </a:rPr>
              <a:t>, G. H., Goodman, A.H., &amp; </a:t>
            </a:r>
            <a:r>
              <a:rPr lang="en-US" dirty="0" err="1">
                <a:solidFill>
                  <a:srgbClr val="000000"/>
                </a:solidFill>
              </a:rPr>
              <a:t>Dufour</a:t>
            </a:r>
            <a:r>
              <a:rPr lang="en-US" dirty="0">
                <a:solidFill>
                  <a:srgbClr val="000000"/>
                </a:solidFill>
              </a:rPr>
              <a:t>, D.L. (2000). “The </a:t>
            </a:r>
            <a:r>
              <a:rPr lang="en-US" dirty="0" err="1">
                <a:solidFill>
                  <a:srgbClr val="000000"/>
                </a:solidFill>
              </a:rPr>
              <a:t>biocultural</a:t>
            </a:r>
            <a:r>
              <a:rPr lang="en-US" dirty="0">
                <a:solidFill>
                  <a:srgbClr val="000000"/>
                </a:solidFill>
              </a:rPr>
              <a:t> perspective in nutritional anthropology.” In A.H. Goodman, D. </a:t>
            </a:r>
            <a:r>
              <a:rPr lang="en-US" dirty="0" err="1">
                <a:solidFill>
                  <a:srgbClr val="000000"/>
                </a:solidFill>
              </a:rPr>
              <a:t>Dufour</a:t>
            </a:r>
            <a:r>
              <a:rPr lang="en-US" dirty="0">
                <a:solidFill>
                  <a:srgbClr val="000000"/>
                </a:solidFill>
              </a:rPr>
              <a:t>, &amp; G. H. </a:t>
            </a:r>
            <a:r>
              <a:rPr lang="en-US" dirty="0" err="1">
                <a:solidFill>
                  <a:srgbClr val="000000"/>
                </a:solidFill>
              </a:rPr>
              <a:t>Pelto</a:t>
            </a:r>
            <a:r>
              <a:rPr lang="en-US" dirty="0">
                <a:solidFill>
                  <a:srgbClr val="000000"/>
                </a:solidFill>
              </a:rPr>
              <a:t> (Eds.), </a:t>
            </a:r>
            <a:r>
              <a:rPr lang="en-US" i="1" dirty="0">
                <a:solidFill>
                  <a:srgbClr val="000000"/>
                </a:solidFill>
              </a:rPr>
              <a:t>Nutritional anthropology: Biocultural perspectives on food and nutrition</a:t>
            </a:r>
            <a:r>
              <a:rPr lang="en-US" dirty="0">
                <a:solidFill>
                  <a:srgbClr val="000000"/>
                </a:solidFill>
              </a:rPr>
              <a:t> (pp. 1-9). Mountain View, CA: Mayfield.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Jerome, N., </a:t>
            </a:r>
            <a:r>
              <a:rPr lang="en-US" dirty="0" err="1">
                <a:solidFill>
                  <a:srgbClr val="000000"/>
                </a:solidFill>
              </a:rPr>
              <a:t>Pelto</a:t>
            </a:r>
            <a:r>
              <a:rPr lang="en-US" dirty="0">
                <a:solidFill>
                  <a:srgbClr val="000000"/>
                </a:solidFill>
              </a:rPr>
              <a:t>, G.H., &amp; </a:t>
            </a:r>
            <a:r>
              <a:rPr lang="en-US" dirty="0" err="1">
                <a:solidFill>
                  <a:srgbClr val="000000"/>
                </a:solidFill>
              </a:rPr>
              <a:t>Kandel</a:t>
            </a:r>
            <a:r>
              <a:rPr lang="en-US" dirty="0">
                <a:solidFill>
                  <a:srgbClr val="000000"/>
                </a:solidFill>
              </a:rPr>
              <a:t>, R. (1980).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“An ecological approach to nutritional anthropology.”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In N. Gerome, R. </a:t>
            </a:r>
            <a:r>
              <a:rPr lang="en-US" dirty="0" err="1">
                <a:solidFill>
                  <a:srgbClr val="000000"/>
                </a:solidFill>
              </a:rPr>
              <a:t>Kandel</a:t>
            </a:r>
            <a:r>
              <a:rPr lang="en-US" dirty="0">
                <a:solidFill>
                  <a:srgbClr val="000000"/>
                </a:solidFill>
              </a:rPr>
              <a:t>, &amp; G. </a:t>
            </a:r>
            <a:r>
              <a:rPr lang="en-US" dirty="0" err="1">
                <a:solidFill>
                  <a:srgbClr val="000000"/>
                </a:solidFill>
              </a:rPr>
              <a:t>Pelto</a:t>
            </a:r>
            <a:r>
              <a:rPr lang="en-US" dirty="0">
                <a:solidFill>
                  <a:srgbClr val="000000"/>
                </a:solidFill>
              </a:rPr>
              <a:t> (Eds.),</a:t>
            </a:r>
          </a:p>
          <a:p>
            <a:pPr algn="ctr"/>
            <a:r>
              <a:rPr lang="en-US" i="1" dirty="0">
                <a:solidFill>
                  <a:srgbClr val="000000"/>
                </a:solidFill>
              </a:rPr>
              <a:t>Nutritional Anthropology: Contemporary Approaches to Diet and Culture. </a:t>
            </a:r>
          </a:p>
          <a:p>
            <a:pPr algn="ctr"/>
            <a:r>
              <a:rPr lang="en-US" i="1" dirty="0">
                <a:solidFill>
                  <a:srgbClr val="000000"/>
                </a:solidFill>
              </a:rPr>
              <a:t>Pleasantville</a:t>
            </a:r>
            <a:r>
              <a:rPr lang="en-US" dirty="0">
                <a:solidFill>
                  <a:srgbClr val="000000"/>
                </a:solidFill>
              </a:rPr>
              <a:t>, NJ: Redgrave.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3157585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Sobal</a:t>
            </a:r>
            <a:r>
              <a:rPr lang="en-US" dirty="0">
                <a:solidFill>
                  <a:srgbClr val="000000"/>
                </a:solidFill>
              </a:rPr>
              <a:t>, J., Khan, L.K. &amp; </a:t>
            </a:r>
            <a:r>
              <a:rPr lang="en-US" dirty="0" err="1">
                <a:solidFill>
                  <a:srgbClr val="000000"/>
                </a:solidFill>
              </a:rPr>
              <a:t>Bisogni</a:t>
            </a:r>
            <a:r>
              <a:rPr lang="en-US" dirty="0">
                <a:solidFill>
                  <a:srgbClr val="000000"/>
                </a:solidFill>
              </a:rPr>
              <a:t>, C. (1998).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“A conceptual model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of the food and nutrition system.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Social Science and Medicine 47</a:t>
            </a:r>
            <a:r>
              <a:rPr lang="en-US" dirty="0">
                <a:solidFill>
                  <a:srgbClr val="000000"/>
                </a:solidFill>
              </a:rPr>
              <a:t>(4), 853-863.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2749550"/>
            <a:ext cx="731520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>
              <a:spcBef>
                <a:spcPct val="20000"/>
              </a:spcBef>
            </a:pP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Food Systems</a:t>
            </a:r>
          </a:p>
          <a:p>
            <a:pPr marL="342900" indent="-342900" algn="ctr"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Next Steps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6258" y="2296180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the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25712" y="3954720"/>
            <a:ext cx="7772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. . . is the “dinner plate” 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of the table setting . . .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(so to speak)</a:t>
            </a:r>
          </a:p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. . . so note the features that are highlighted in the following slides . . 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2749550"/>
            <a:ext cx="731520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>
              <a:spcBef>
                <a:spcPct val="20000"/>
              </a:spcBef>
            </a:pP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Food Systems</a:t>
            </a:r>
          </a:p>
          <a:p>
            <a:pPr marL="342900" indent="-342900" algn="ctr"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Next Steps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712" y="3954720"/>
            <a:ext cx="7772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. . . is the “dinner plate” </a:t>
            </a: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of the table setting . . .</a:t>
            </a:r>
          </a:p>
          <a:p>
            <a:pPr algn="ctr"/>
            <a:r>
              <a:rPr lang="en-US" dirty="0">
                <a:solidFill>
                  <a:srgbClr val="D79694"/>
                </a:solidFill>
                <a:latin typeface="Calibri" pitchFamily="34" charset="0"/>
              </a:rPr>
              <a:t>(so to speak)</a:t>
            </a:r>
          </a:p>
          <a:p>
            <a:pPr algn="ctr"/>
            <a:endParaRPr lang="en-US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. . . so note the features that are highlighted in the following slides . . 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26258" y="2296180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the</a:t>
            </a:r>
            <a:endParaRPr lang="en-US" sz="2800" dirty="0">
              <a:solidFill>
                <a:srgbClr val="D7969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1B192-1193-24A3-BFC6-B2BF17330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2F8100-E2D8-A94E-6E11-8568E6ADE8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83C911-876F-7D66-262C-EEE41418D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604" y="228045"/>
            <a:ext cx="4572396" cy="6401355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0818835A-04E8-23EC-7DB0-DB5EC1332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461665"/>
          </a:xfrm>
          <a:prstGeom prst="rect">
            <a:avLst/>
          </a:prstGeom>
          <a:solidFill>
            <a:srgbClr val="BBC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BBC6C3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461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1676400"/>
            <a:ext cx="73152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914400" y="33171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the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includes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1886462"/>
            <a:ext cx="7315200" cy="44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914400" y="33171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the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includes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1886462"/>
            <a:ext cx="7315200" cy="44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914400" y="33171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the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includes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1886462"/>
            <a:ext cx="7315200" cy="44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914400" y="33171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the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includes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3028" y="1905000"/>
            <a:ext cx="1524000" cy="1143000"/>
          </a:xfrm>
          <a:prstGeom prst="rect">
            <a:avLst/>
          </a:prstGeom>
          <a:noFill/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368925" y="1870075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1886462"/>
            <a:ext cx="7315200" cy="45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914400" y="33171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the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includes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3028" y="1905000"/>
            <a:ext cx="1524000" cy="1143000"/>
          </a:xfrm>
          <a:prstGeom prst="rect">
            <a:avLst/>
          </a:prstGeom>
          <a:noFill/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368925" y="1870075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needs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71538" y="3220522"/>
            <a:ext cx="7358062" cy="264687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“I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ndividual Nutritional Status”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forms the core of the model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NOTE: the unit of analysis is </a:t>
            </a:r>
            <a:r>
              <a:rPr lang="en-US" sz="2400" b="1" i="1" dirty="0">
                <a:solidFill>
                  <a:srgbClr val="000000"/>
                </a:solidFill>
              </a:rPr>
              <a:t>the individual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(see “Units of Analysis” slides for details)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white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455683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57399" y="3455761"/>
            <a:ext cx="1409700" cy="65087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1886462"/>
            <a:ext cx="7315200" cy="44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914400" y="33171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the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includes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3028" y="1905000"/>
            <a:ext cx="1524000" cy="1143000"/>
          </a:xfrm>
          <a:prstGeom prst="rect">
            <a:avLst/>
          </a:prstGeom>
          <a:noFill/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368925" y="1870075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needs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3182302"/>
            <a:ext cx="7358062" cy="344709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“Individual Nutritional Status”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 is set within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6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600" b="1" dirty="0">
                <a:solidFill>
                  <a:srgbClr val="000000"/>
                </a:solidFill>
              </a:rPr>
              <a:t>“Diet”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6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but as you will see, “diet” can take on different meanings . . .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5" name="Subtitle 2"/>
          <p:cNvSpPr txBox="1">
            <a:spLocks/>
          </p:cNvSpPr>
          <p:nvPr/>
        </p:nvSpPr>
        <p:spPr bwMode="auto">
          <a:xfrm>
            <a:off x="914400" y="1676400"/>
            <a:ext cx="7315200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676866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676867" name="TextBox 4"/>
          <p:cNvSpPr txBox="1">
            <a:spLocks noChangeArrowheads="1"/>
          </p:cNvSpPr>
          <p:nvPr/>
        </p:nvSpPr>
        <p:spPr bwMode="auto">
          <a:xfrm>
            <a:off x="5368925" y="1752600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89" name="TextBox 1"/>
          <p:cNvSpPr txBox="1">
            <a:spLocks noChangeArrowheads="1"/>
          </p:cNvSpPr>
          <p:nvPr/>
        </p:nvSpPr>
        <p:spPr bwMode="auto">
          <a:xfrm>
            <a:off x="914400" y="2398713"/>
            <a:ext cx="7315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Calibri" pitchFamily="34" charset="0"/>
              </a:rPr>
              <a:t>diet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“refers to the actual foods that individuals or groups consume to meet their nutrient needs”</a:t>
            </a:r>
          </a:p>
        </p:txBody>
      </p:sp>
      <p:sp>
        <p:nvSpPr>
          <p:cNvPr id="677890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9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3" name="TextBox 1"/>
          <p:cNvSpPr txBox="1">
            <a:spLocks noChangeArrowheads="1"/>
          </p:cNvSpPr>
          <p:nvPr/>
        </p:nvSpPr>
        <p:spPr bwMode="auto">
          <a:xfrm>
            <a:off x="914400" y="2378075"/>
            <a:ext cx="73152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Calibri" pitchFamily="34" charset="0"/>
              </a:rPr>
              <a:t>diet</a:t>
            </a:r>
          </a:p>
          <a:p>
            <a:pPr algn="ctr"/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in the biocultural model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diagrammed, 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human nutritional requirements and nutritional status are found in the box labeled “diet”</a:t>
            </a:r>
          </a:p>
        </p:txBody>
      </p:sp>
      <p:sp>
        <p:nvSpPr>
          <p:cNvPr id="67891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3606F-F2EA-D0E0-0700-0126EC1A2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E91B9-0F1F-ECEF-7E44-F55CCA2F420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86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679939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29000" y="3200400"/>
            <a:ext cx="2276475" cy="108426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1" name="TextBox 1"/>
          <p:cNvSpPr txBox="1">
            <a:spLocks noChangeArrowheads="1"/>
          </p:cNvSpPr>
          <p:nvPr/>
        </p:nvSpPr>
        <p:spPr bwMode="auto">
          <a:xfrm>
            <a:off x="914400" y="1143000"/>
            <a:ext cx="7315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prstClr val="black"/>
                </a:solidFill>
                <a:latin typeface="Calibri" pitchFamily="34" charset="0"/>
              </a:rPr>
              <a:t>“diet”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. . . at times the authors use “diet” in the collective sense</a:t>
            </a:r>
          </a:p>
          <a:p>
            <a:pPr algn="ctr"/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. . . and at other times they are concerned with how the foods and dishes in a particular cultural and physical context affect the specific food intake of individuals living in that setting </a:t>
            </a:r>
          </a:p>
        </p:txBody>
      </p:sp>
      <p:sp>
        <p:nvSpPr>
          <p:cNvPr id="680962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9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5" name="TextBox 1"/>
          <p:cNvSpPr txBox="1">
            <a:spLocks noChangeArrowheads="1"/>
          </p:cNvSpPr>
          <p:nvPr/>
        </p:nvSpPr>
        <p:spPr bwMode="auto">
          <a:xfrm>
            <a:off x="914400" y="1143000"/>
            <a:ext cx="73152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prstClr val="black"/>
                </a:solidFill>
                <a:latin typeface="Calibri" pitchFamily="34" charset="0"/>
              </a:rPr>
              <a:t>“diet”</a:t>
            </a:r>
          </a:p>
          <a:p>
            <a:pPr algn="ctr"/>
            <a:endParaRPr lang="en-US" sz="24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at times the authors use “diet” in the </a:t>
            </a:r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collective </a:t>
            </a:r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sense</a:t>
            </a:r>
          </a:p>
          <a:p>
            <a:pPr algn="ctr"/>
            <a:endParaRPr lang="en-US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and at other times they are concerned with how the foods and dishes in a particular cultural and physical context affect the </a:t>
            </a: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specific food intake of </a:t>
            </a:r>
            <a:br>
              <a:rPr lang="en-US" sz="2800" b="1" dirty="0">
                <a:solidFill>
                  <a:srgbClr val="D79694"/>
                </a:solidFill>
                <a:latin typeface="Calibri" pitchFamily="34" charset="0"/>
              </a:rPr>
            </a:br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individuals 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living in that setting </a:t>
            </a:r>
            <a:endParaRPr lang="en-US" sz="3200" b="1" dirty="0">
              <a:solidFill>
                <a:srgbClr val="D79694"/>
              </a:solidFill>
              <a:latin typeface="Calibri" pitchFamily="34" charset="0"/>
            </a:endParaRPr>
          </a:p>
        </p:txBody>
      </p:sp>
      <p:sp>
        <p:nvSpPr>
          <p:cNvPr id="68198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9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077825"/>
            <a:ext cx="7315200" cy="1403461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 sz="4000" b="1" dirty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600" b="1" dirty="0">
                <a:solidFill>
                  <a:srgbClr val="C80000"/>
                </a:solidFill>
                <a:latin typeface="Verdana" pitchFamily="34" charset="0"/>
              </a:rPr>
              <a:t>KEEP IN MIND: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rgbClr val="C80000"/>
                </a:solidFill>
                <a:latin typeface="Verdana" pitchFamily="34" charset="0"/>
              </a:rPr>
              <a:t>“units of analysis”</a:t>
            </a:r>
            <a:endParaRPr lang="en-US" b="1" dirty="0">
              <a:solidFill>
                <a:srgbClr val="C8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566" y="600438"/>
            <a:ext cx="7315200" cy="592931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latin typeface="Verdana" pitchFamily="34" charset="0"/>
              </a:rPr>
              <a:t>units of analysis may include:</a:t>
            </a:r>
          </a:p>
          <a:p>
            <a:pPr marL="1538288" indent="-158750" eaLnBrk="1" hangingPunct="1">
              <a:lnSpc>
                <a:spcPct val="60000"/>
              </a:lnSpc>
              <a:spcBef>
                <a:spcPts val="300"/>
              </a:spcBef>
              <a:buFontTx/>
              <a:buNone/>
              <a:tabLst>
                <a:tab pos="1030288" algn="l"/>
              </a:tabLst>
              <a:defRPr/>
            </a:pPr>
            <a:endParaRPr lang="en-US" sz="2000" b="1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one person</a:t>
            </a:r>
            <a:endParaRPr lang="en-US" sz="1800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the family</a:t>
            </a:r>
            <a:endParaRPr lang="en-US" sz="1600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nation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the world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an item or action itself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“cultural metaphor”</a:t>
            </a:r>
          </a:p>
        </p:txBody>
      </p:sp>
    </p:spTree>
    <p:extLst>
      <p:ext uri="{BB962C8B-B14F-4D97-AF65-F5344CB8AC3E}">
        <p14:creationId xmlns:p14="http://schemas.microsoft.com/office/powerpoint/2010/main" val="387937608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566" y="600438"/>
            <a:ext cx="7315200" cy="5997026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latin typeface="Verdana" pitchFamily="34" charset="0"/>
              </a:rPr>
              <a:t>units of analysis may include:</a:t>
            </a:r>
          </a:p>
          <a:p>
            <a:pPr marL="1538288" indent="-158750" eaLnBrk="1" hangingPunct="1">
              <a:lnSpc>
                <a:spcPct val="60000"/>
              </a:lnSpc>
              <a:spcBef>
                <a:spcPts val="300"/>
              </a:spcBef>
              <a:buFontTx/>
              <a:buNone/>
              <a:tabLst>
                <a:tab pos="1030288" algn="l"/>
              </a:tabLst>
              <a:defRPr/>
            </a:pPr>
            <a:endParaRPr lang="en-US" sz="2000" b="1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one person</a:t>
            </a:r>
            <a:endParaRPr lang="en-US" sz="1800" dirty="0">
              <a:solidFill>
                <a:srgbClr val="D79694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the family</a:t>
            </a:r>
            <a:endParaRPr lang="en-US" sz="1600" dirty="0">
              <a:solidFill>
                <a:srgbClr val="D79694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nation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the world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3200" b="1" dirty="0">
                <a:latin typeface="Verdana" pitchFamily="34" charset="0"/>
              </a:rPr>
              <a:t>an item or action itself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“cultural metaphor”</a:t>
            </a:r>
          </a:p>
        </p:txBody>
      </p:sp>
    </p:spTree>
    <p:extLst>
      <p:ext uri="{BB962C8B-B14F-4D97-AF65-F5344CB8AC3E}">
        <p14:creationId xmlns:p14="http://schemas.microsoft.com/office/powerpoint/2010/main" val="118029452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566" y="600438"/>
            <a:ext cx="7315200" cy="5997026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latin typeface="Verdana" pitchFamily="34" charset="0"/>
              </a:rPr>
              <a:t>units of analysis may include:</a:t>
            </a:r>
          </a:p>
          <a:p>
            <a:pPr marL="1538288" indent="-158750" eaLnBrk="1" hangingPunct="1">
              <a:lnSpc>
                <a:spcPct val="60000"/>
              </a:lnSpc>
              <a:spcBef>
                <a:spcPts val="300"/>
              </a:spcBef>
              <a:buFontTx/>
              <a:buNone/>
              <a:tabLst>
                <a:tab pos="1030288" algn="l"/>
              </a:tabLst>
              <a:defRPr/>
            </a:pPr>
            <a:endParaRPr lang="en-US" sz="2000" b="1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one person</a:t>
            </a:r>
            <a:endParaRPr lang="en-US" sz="1800" dirty="0">
              <a:solidFill>
                <a:srgbClr val="D79694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the family</a:t>
            </a:r>
            <a:endParaRPr lang="en-US" sz="1600" dirty="0">
              <a:solidFill>
                <a:srgbClr val="D79694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nation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the world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3200" b="1" dirty="0">
                <a:latin typeface="Verdana" pitchFamily="34" charset="0"/>
              </a:rPr>
              <a:t>an item or action itself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“cultural metaphor”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71538" y="2743200"/>
            <a:ext cx="7358062" cy="227754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in the following case the item is . . .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“Cuisine”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824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1" name="Subtitle 2"/>
          <p:cNvSpPr txBox="1">
            <a:spLocks/>
          </p:cNvSpPr>
          <p:nvPr/>
        </p:nvSpPr>
        <p:spPr bwMode="auto">
          <a:xfrm>
            <a:off x="914400" y="1676400"/>
            <a:ext cx="7315200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Calibri" pitchFamily="34" charset="0"/>
              </a:rPr>
              <a:t>Cuisine</a:t>
            </a: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686082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686083" name="TextBox 4"/>
          <p:cNvSpPr txBox="1">
            <a:spLocks noChangeArrowheads="1"/>
          </p:cNvSpPr>
          <p:nvPr/>
        </p:nvSpPr>
        <p:spPr bwMode="auto">
          <a:xfrm>
            <a:off x="5368925" y="1676400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5" name="TextBox 1"/>
          <p:cNvSpPr txBox="1">
            <a:spLocks noChangeArrowheads="1"/>
          </p:cNvSpPr>
          <p:nvPr/>
        </p:nvSpPr>
        <p:spPr bwMode="auto">
          <a:xfrm>
            <a:off x="914400" y="1357313"/>
            <a:ext cx="73152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Calibri" pitchFamily="34" charset="0"/>
              </a:rPr>
              <a:t>cuisine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“refers to the foods, food preparation techniques, and taste preferences that are shared by the members of a group of people”</a:t>
            </a:r>
          </a:p>
          <a:p>
            <a:pPr algn="ctr"/>
            <a:endParaRPr lang="en-US" sz="32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white"/>
                </a:solidFill>
                <a:latin typeface="Calibri" pitchFamily="34" charset="0"/>
              </a:rPr>
              <a:t>applies only to groups of people that share a culture</a:t>
            </a:r>
          </a:p>
        </p:txBody>
      </p:sp>
      <p:sp>
        <p:nvSpPr>
          <p:cNvPr id="68710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9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29" name="TextBox 1"/>
          <p:cNvSpPr txBox="1">
            <a:spLocks noChangeArrowheads="1"/>
          </p:cNvSpPr>
          <p:nvPr/>
        </p:nvSpPr>
        <p:spPr bwMode="auto">
          <a:xfrm>
            <a:off x="914400" y="1357313"/>
            <a:ext cx="7315200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Calibri" pitchFamily="34" charset="0"/>
              </a:rPr>
              <a:t>cuisine</a:t>
            </a:r>
          </a:p>
          <a:p>
            <a:pPr algn="ctr"/>
            <a:endParaRPr lang="en-US" sz="24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“refers to the foods, food preparation techniques, and taste preferences that are shared by the members of a group of people”</a:t>
            </a:r>
          </a:p>
          <a:p>
            <a:pPr algn="ctr"/>
            <a:endParaRPr lang="en-US" sz="1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applies only to </a:t>
            </a:r>
            <a:r>
              <a:rPr lang="en-US" sz="4800" b="1" dirty="0">
                <a:solidFill>
                  <a:prstClr val="black"/>
                </a:solidFill>
                <a:latin typeface="Calibri" pitchFamily="34" charset="0"/>
              </a:rPr>
              <a:t>groups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of people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that share a culture</a:t>
            </a:r>
          </a:p>
        </p:txBody>
      </p:sp>
      <p:sp>
        <p:nvSpPr>
          <p:cNvPr id="68813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407C713-1574-D865-2234-10AAA3271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3A26A3-EA20-2F31-B014-C003F8B8BF4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4723D5AE-E0AD-7303-6ACC-E72733533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461665"/>
          </a:xfrm>
          <a:prstGeom prst="rect">
            <a:avLst/>
          </a:prstGeom>
          <a:solidFill>
            <a:srgbClr val="D5322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81A08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81A08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C81A08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131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3" name="TextBox 1"/>
          <p:cNvSpPr txBox="1">
            <a:spLocks noChangeArrowheads="1"/>
          </p:cNvSpPr>
          <p:nvPr/>
        </p:nvSpPr>
        <p:spPr bwMode="auto">
          <a:xfrm>
            <a:off x="914400" y="976313"/>
            <a:ext cx="7315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diet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in the biocultural model diagrammed,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diet is nested within cuisine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to demonstrate that a given set of preferred preparation techniques and dishes that characterize a particular culture group has an important impact on the diets of the individual members</a:t>
            </a:r>
          </a:p>
        </p:txBody>
      </p:sp>
      <p:sp>
        <p:nvSpPr>
          <p:cNvPr id="68915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10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7" name="TextBox 1"/>
          <p:cNvSpPr txBox="1">
            <a:spLocks noChangeArrowheads="1"/>
          </p:cNvSpPr>
          <p:nvPr/>
        </p:nvSpPr>
        <p:spPr bwMode="auto">
          <a:xfrm>
            <a:off x="914400" y="976313"/>
            <a:ext cx="7315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diet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in the biocultural model diagrammed,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diet is nested within cuisine </a:t>
            </a:r>
          </a:p>
          <a:p>
            <a:pPr algn="ctr"/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to demonstrate that a given set of preferred preparation techniques and dishes that characterize a particular culture group has an important impact on the diets of the individual members</a:t>
            </a:r>
          </a:p>
        </p:txBody>
      </p:sp>
      <p:sp>
        <p:nvSpPr>
          <p:cNvPr id="690178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10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TextBox 2"/>
          <p:cNvSpPr txBox="1">
            <a:spLocks noChangeArrowheads="1"/>
          </p:cNvSpPr>
          <p:nvPr/>
        </p:nvSpPr>
        <p:spPr bwMode="auto">
          <a:xfrm>
            <a:off x="928688" y="63246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691203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44813" y="2957513"/>
            <a:ext cx="3292475" cy="161448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5" name="TextBox 1"/>
          <p:cNvSpPr txBox="1">
            <a:spLocks noChangeArrowheads="1"/>
          </p:cNvSpPr>
          <p:nvPr/>
        </p:nvSpPr>
        <p:spPr bwMode="auto">
          <a:xfrm>
            <a:off x="914400" y="1544638"/>
            <a:ext cx="7315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algn="ctr"/>
            <a:endParaRPr lang="en-US" sz="20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“It is important to note that while acquired food preferences and tastes that are common among any particular group are power influences on diet,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people also eat novel food or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, at times,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simply deviate from the group’s preferences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69222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10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49" name="TextBox 1"/>
          <p:cNvSpPr txBox="1">
            <a:spLocks noChangeArrowheads="1"/>
          </p:cNvSpPr>
          <p:nvPr/>
        </p:nvSpPr>
        <p:spPr bwMode="auto">
          <a:xfrm>
            <a:off x="914400" y="1544638"/>
            <a:ext cx="73152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algn="ctr"/>
            <a:endParaRPr lang="en-US" sz="20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“It is important to note that while acquired food preferences and tastes that are common among any particular group are power influences on diet</a:t>
            </a:r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, </a:t>
            </a:r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people 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also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eat novel food or</a:t>
            </a:r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, </a:t>
            </a: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at times,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simply deviate from the group’s preferences</a:t>
            </a:r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693250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10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3" name="TextBox 1"/>
          <p:cNvSpPr txBox="1">
            <a:spLocks noChangeArrowheads="1"/>
          </p:cNvSpPr>
          <p:nvPr/>
        </p:nvSpPr>
        <p:spPr bwMode="auto">
          <a:xfrm>
            <a:off x="914400" y="1600200"/>
            <a:ext cx="73152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cuisines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dirty="0">
                <a:solidFill>
                  <a:srgbClr val="C80000"/>
                </a:solidFill>
                <a:latin typeface="Calibri" pitchFamily="34" charset="0"/>
              </a:rPr>
              <a:t>“It is also worth noting that 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a society’s cuisine interacts with its members’ biological makeup and nutrient requirements</a:t>
            </a:r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69427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10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7" name="TextBox 1"/>
          <p:cNvSpPr txBox="1">
            <a:spLocks noChangeArrowheads="1"/>
          </p:cNvSpPr>
          <p:nvPr/>
        </p:nvSpPr>
        <p:spPr bwMode="auto">
          <a:xfrm>
            <a:off x="914400" y="1587073"/>
            <a:ext cx="7315200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cuisines</a:t>
            </a:r>
          </a:p>
          <a:p>
            <a:pPr algn="ctr"/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“are influenced by the sociocultural and physical environments in which they develop”</a:t>
            </a:r>
          </a:p>
          <a:p>
            <a:pPr algn="ctr"/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88975" lvl="1" indent="-231775"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the physical/biological environment and the social/cultural environment provide opportunities and constraints for human food consumption</a:t>
            </a:r>
          </a:p>
        </p:txBody>
      </p:sp>
      <p:sp>
        <p:nvSpPr>
          <p:cNvPr id="695298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10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76350"/>
            <a:ext cx="7315200" cy="47397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Calibri"/>
              </a:rPr>
              <a:t>cuisines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D79694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D79694"/>
                </a:solidFill>
                <a:latin typeface="Calibri"/>
              </a:rPr>
              <a:t>“are influenced by the sociocultural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D79694"/>
                </a:solidFill>
                <a:latin typeface="Calibri"/>
              </a:rPr>
              <a:t>and physical environments in which they develop”</a:t>
            </a:r>
          </a:p>
          <a:p>
            <a:pPr marL="231775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dirty="0">
              <a:solidFill>
                <a:prstClr val="black"/>
              </a:solidFill>
              <a:latin typeface="Calibri"/>
            </a:endParaRP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it may be more correct to say that </a:t>
            </a: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people “like what they eat” </a:t>
            </a: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than to say that </a:t>
            </a: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they “eat what they like”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697347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44813" y="2957513"/>
            <a:ext cx="3292475" cy="161448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69" name="TextBox 1"/>
          <p:cNvSpPr txBox="1">
            <a:spLocks noChangeArrowheads="1"/>
          </p:cNvSpPr>
          <p:nvPr/>
        </p:nvSpPr>
        <p:spPr bwMode="auto">
          <a:xfrm>
            <a:off x="914400" y="2540000"/>
            <a:ext cx="73152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 dirty="0">
                <a:solidFill>
                  <a:prstClr val="black"/>
                </a:solidFill>
                <a:latin typeface="Calibri" pitchFamily="34" charset="0"/>
              </a:rPr>
              <a:t>cuisines</a:t>
            </a:r>
            <a:endParaRPr lang="en-US" sz="5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n-US" sz="32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Where do they come from?</a:t>
            </a:r>
            <a:endParaRPr lang="en-US" sz="3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98370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10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2939142"/>
            <a:ext cx="731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“Setting the Table”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is a good metaphor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for the beginning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of the course</a:t>
            </a:r>
            <a:endParaRPr lang="en-US" sz="3600" b="1" dirty="0">
              <a:solidFill>
                <a:srgbClr val="D79694"/>
              </a:solidFill>
              <a:latin typeface="Calibri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69" name="TextBox 1"/>
          <p:cNvSpPr txBox="1">
            <a:spLocks noChangeArrowheads="1"/>
          </p:cNvSpPr>
          <p:nvPr/>
        </p:nvSpPr>
        <p:spPr bwMode="auto">
          <a:xfrm>
            <a:off x="914400" y="2540000"/>
            <a:ext cx="73152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 dirty="0">
                <a:solidFill>
                  <a:prstClr val="black"/>
                </a:solidFill>
                <a:latin typeface="Calibri" pitchFamily="34" charset="0"/>
              </a:rPr>
              <a:t>cuisines</a:t>
            </a:r>
            <a:endParaRPr lang="en-US" sz="5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n-US" sz="32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Where do they come from?</a:t>
            </a:r>
            <a:endParaRPr lang="en-US" sz="3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98370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Ed., p. 10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71538" y="4815007"/>
            <a:ext cx="7358062" cy="1661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we’ll have a further look at </a:t>
            </a:r>
            <a:r>
              <a:rPr lang="en-US" sz="2400" b="1" i="1" dirty="0">
                <a:solidFill>
                  <a:srgbClr val="000000"/>
                </a:solidFill>
              </a:rPr>
              <a:t>cuisine(s)</a:t>
            </a:r>
            <a:r>
              <a:rPr lang="en-US" sz="2400" b="1" dirty="0">
                <a:solidFill>
                  <a:srgbClr val="000000"/>
                </a:solidFill>
              </a:rPr>
              <a:t> as we go through the semester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00566" y="2663370"/>
            <a:ext cx="7358062" cy="227754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and finally, a quick look at . . . 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The Environment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7" name="Subtitle 2"/>
          <p:cNvSpPr txBox="1">
            <a:spLocks/>
          </p:cNvSpPr>
          <p:nvPr/>
        </p:nvSpPr>
        <p:spPr bwMode="auto">
          <a:xfrm>
            <a:off x="914400" y="1676400"/>
            <a:ext cx="7315200" cy="431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700418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81587" y="1633764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00566" y="2663370"/>
            <a:ext cx="7358062" cy="227754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more specifically, and conceptually . . .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4000" b="1" i="1" dirty="0">
                <a:solidFill>
                  <a:srgbClr val="000000"/>
                </a:solidFill>
              </a:rPr>
              <a:t>Three</a:t>
            </a:r>
            <a:r>
              <a:rPr lang="en-US" sz="4000" b="1" dirty="0">
                <a:solidFill>
                  <a:srgbClr val="000000"/>
                </a:solidFill>
              </a:rPr>
              <a:t> Environments . . 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676400"/>
            <a:ext cx="7467600" cy="45366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Calibri"/>
              </a:rPr>
              <a:t>Nutritional Status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Calibri"/>
              </a:rPr>
              <a:t>Biological Makeup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Calibri"/>
              </a:rPr>
              <a:t>Human Nutrient Needs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Calibri"/>
              </a:rPr>
              <a:t>Diet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Calibri"/>
              </a:rPr>
              <a:t>Cuisine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dirty="0">
                <a:solidFill>
                  <a:srgbClr val="000000"/>
                </a:solidFill>
                <a:latin typeface="Calibri"/>
              </a:rPr>
              <a:t>The 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</a:rPr>
              <a:t>Physical</a:t>
            </a:r>
            <a:r>
              <a:rPr lang="en-US" sz="3200" dirty="0">
                <a:solidFill>
                  <a:srgbClr val="9BBB59">
                    <a:lumMod val="40000"/>
                    <a:lumOff val="60000"/>
                  </a:srgbClr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D79694"/>
                </a:solidFill>
                <a:latin typeface="Calibri"/>
              </a:rPr>
              <a:t>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</a:rPr>
              <a:t>Sociocultural</a:t>
            </a:r>
            <a:r>
              <a:rPr lang="en-US" sz="3200" dirty="0">
                <a:solidFill>
                  <a:srgbClr val="9BBB59">
                    <a:lumMod val="40000"/>
                    <a:lumOff val="60000"/>
                  </a:srgbClr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D79694"/>
                </a:solidFill>
                <a:latin typeface="Calibri"/>
              </a:rPr>
              <a:t>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</a:rPr>
              <a:t>Economic and Political </a:t>
            </a:r>
            <a:r>
              <a:rPr lang="en-US" sz="3200" dirty="0">
                <a:solidFill>
                  <a:srgbClr val="D79694"/>
                </a:solidFill>
                <a:latin typeface="Calibri"/>
              </a:rPr>
              <a:t>Environment</a:t>
            </a:r>
          </a:p>
        </p:txBody>
      </p:sp>
      <p:sp>
        <p:nvSpPr>
          <p:cNvPr id="701442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81587" y="1633764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702467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7550" y="4899025"/>
            <a:ext cx="1343025" cy="64611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0563" y="1501775"/>
            <a:ext cx="5202237" cy="10890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4063" y="4903788"/>
            <a:ext cx="1343025" cy="644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09863"/>
            <a:ext cx="73152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C80000"/>
                </a:solidFill>
                <a:latin typeface="Calibri"/>
              </a:rPr>
              <a:t>each of these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environments provides important opportunities and constraints </a:t>
            </a:r>
            <a:r>
              <a:rPr lang="en-US" sz="3200" b="1" dirty="0">
                <a:solidFill>
                  <a:srgbClr val="C80000"/>
                </a:solidFill>
                <a:latin typeface="Calibri"/>
              </a:rPr>
              <a:t>for human food consumption</a:t>
            </a:r>
          </a:p>
        </p:txBody>
      </p:sp>
      <p:sp>
        <p:nvSpPr>
          <p:cNvPr id="70349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10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09863"/>
            <a:ext cx="73152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C80000"/>
                </a:solidFill>
                <a:latin typeface="Calibri"/>
              </a:rPr>
              <a:t>each of these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environments provides important opportunities and constraints </a:t>
            </a:r>
            <a:r>
              <a:rPr lang="en-US" sz="3200" b="1" dirty="0">
                <a:solidFill>
                  <a:srgbClr val="C80000"/>
                </a:solidFill>
                <a:latin typeface="Calibri"/>
              </a:rPr>
              <a:t>for human food consumption</a:t>
            </a:r>
          </a:p>
        </p:txBody>
      </p:sp>
      <p:sp>
        <p:nvSpPr>
          <p:cNvPr id="70349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10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00566" y="1295400"/>
            <a:ext cx="7358062" cy="1661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we’ll see how this works as we go through the semester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00566" y="2267856"/>
            <a:ext cx="7358062" cy="227754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we’ll look at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Food Systems . . 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5" name="Subtitle 2"/>
          <p:cNvSpPr txBox="1">
            <a:spLocks/>
          </p:cNvSpPr>
          <p:nvPr/>
        </p:nvSpPr>
        <p:spPr bwMode="auto">
          <a:xfrm>
            <a:off x="914400" y="2749550"/>
            <a:ext cx="7315200" cy="336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>
              <a:spcBef>
                <a:spcPct val="20000"/>
              </a:spcBef>
            </a:pP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5400" b="1" dirty="0">
                <a:solidFill>
                  <a:srgbClr val="000000"/>
                </a:solidFill>
                <a:latin typeface="Calibri" pitchFamily="34" charset="0"/>
              </a:rPr>
              <a:t>Food Systems</a:t>
            </a:r>
          </a:p>
          <a:p>
            <a:pPr marL="342900" indent="-342900" algn="ctr">
              <a:spcBef>
                <a:spcPct val="20000"/>
              </a:spcBef>
            </a:pP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Next Steps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3313615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and the “Prologue” of the text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does a good job of doing just that</a:t>
            </a:r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 . . .</a:t>
            </a:r>
            <a:endParaRPr lang="en-US" sz="3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80000"/>
                </a:solidFill>
                <a:latin typeface="Calibri"/>
              </a:rPr>
              <a:t>Food System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“A chain of interconnected activities that take place in order to get food from the environment into the mouths of people”</a:t>
            </a:r>
          </a:p>
        </p:txBody>
      </p:sp>
      <p:sp>
        <p:nvSpPr>
          <p:cNvPr id="78541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14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80000"/>
                </a:solidFill>
                <a:latin typeface="Calibri"/>
              </a:rPr>
              <a:t>Food System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includes . .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food production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processing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distribution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marketing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preparation . . .</a:t>
            </a:r>
          </a:p>
        </p:txBody>
      </p:sp>
      <p:sp>
        <p:nvSpPr>
          <p:cNvPr id="78643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14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80000"/>
                </a:solidFill>
                <a:latin typeface="Calibri"/>
              </a:rPr>
              <a:t>Food System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also includes . .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the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knowledge 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and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customs 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that surround food and food consumption</a:t>
            </a:r>
          </a:p>
        </p:txBody>
      </p:sp>
      <p:sp>
        <p:nvSpPr>
          <p:cNvPr id="78745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14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80000"/>
                </a:solidFill>
                <a:latin typeface="Calibri"/>
              </a:rPr>
              <a:t>Food System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“. . . it is convenient to view the components in our model as a food system 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44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set of mutually interacting components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.”</a:t>
            </a:r>
          </a:p>
        </p:txBody>
      </p:sp>
      <p:sp>
        <p:nvSpPr>
          <p:cNvPr id="78848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14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789507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789507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276600" y="2133600"/>
            <a:ext cx="68580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5813" y="5043488"/>
            <a:ext cx="252730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95888" y="2133600"/>
            <a:ext cx="68580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5400000">
            <a:off x="5322094" y="3571082"/>
            <a:ext cx="2439987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5400000">
            <a:off x="1435894" y="3591719"/>
            <a:ext cx="2439988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5400000">
            <a:off x="5789613" y="2592388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5400000">
            <a:off x="4391025" y="2592388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2943225" y="2592388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5400000">
            <a:off x="5803900" y="4551363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957513" y="4557713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3894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80000"/>
                </a:solidFill>
                <a:latin typeface="Calibri"/>
              </a:rPr>
              <a:t>Food System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“If change occurs in one component, the others must change in order for the system to maintain balance.”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prstClr val="black"/>
              </a:solidFill>
              <a:latin typeface="Calibri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  <a:latin typeface="Calibri"/>
              </a:rPr>
              <a:t> e.g., pigs and pork in the Scottish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D79694"/>
                </a:solidFill>
                <a:latin typeface="Calibri"/>
              </a:rPr>
              <a:t>cuisine</a:t>
            </a:r>
          </a:p>
        </p:txBody>
      </p:sp>
      <p:sp>
        <p:nvSpPr>
          <p:cNvPr id="79053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14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D79694"/>
                </a:solidFill>
                <a:latin typeface="Calibri"/>
              </a:rPr>
              <a:t>Food System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D79694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D79694"/>
                </a:solidFill>
                <a:latin typeface="Calibri"/>
              </a:rPr>
              <a:t>“If change occurs in one component, the others must change in order for the system to maintain balance.”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" b="1" dirty="0">
              <a:solidFill>
                <a:prstClr val="black"/>
              </a:solidFill>
              <a:latin typeface="Calibri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 e.g., pigs and pork in the Scottish cuisine</a:t>
            </a:r>
          </a:p>
        </p:txBody>
      </p:sp>
      <p:sp>
        <p:nvSpPr>
          <p:cNvPr id="79155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14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7" name="TextBox 1"/>
          <p:cNvSpPr txBox="1">
            <a:spLocks noChangeArrowheads="1"/>
          </p:cNvSpPr>
          <p:nvPr/>
        </p:nvSpPr>
        <p:spPr bwMode="auto">
          <a:xfrm>
            <a:off x="914400" y="1600200"/>
            <a:ext cx="7315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3600" b="1" dirty="0">
                <a:solidFill>
                  <a:srgbClr val="C80000"/>
                </a:solidFill>
                <a:latin typeface="Calibri" pitchFamily="34" charset="0"/>
              </a:rPr>
              <a:t>“The rise and fall of pig raising and pork consumption </a:t>
            </a:r>
          </a:p>
          <a:p>
            <a:pPr lvl="1" algn="ctr"/>
            <a:r>
              <a:rPr lang="en-US" sz="1600" dirty="0">
                <a:solidFill>
                  <a:srgbClr val="C80000"/>
                </a:solidFill>
                <a:latin typeface="Calibri" pitchFamily="34" charset="0"/>
              </a:rPr>
              <a:t>[in Scotland from prehistoric times to the present]</a:t>
            </a:r>
          </a:p>
          <a:p>
            <a:pPr lvl="1" algn="ctr"/>
            <a:r>
              <a:rPr lang="en-US" sz="3600" b="1" dirty="0">
                <a:solidFill>
                  <a:srgbClr val="C80000"/>
                </a:solidFill>
                <a:latin typeface="Calibri" pitchFamily="34" charset="0"/>
              </a:rPr>
              <a:t>and the changing value place on pork as a food in Scottish cuisine, suggests the </a:t>
            </a:r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important interactions between several factors . . .</a:t>
            </a:r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”</a:t>
            </a:r>
            <a:endParaRPr lang="en-US" sz="3200" b="1" dirty="0">
              <a:solidFill>
                <a:srgbClr val="D79694"/>
              </a:solidFill>
              <a:latin typeface="Calibri" pitchFamily="34" charset="0"/>
            </a:endParaRPr>
          </a:p>
        </p:txBody>
      </p:sp>
      <p:sp>
        <p:nvSpPr>
          <p:cNvPr id="79257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59962"/>
            <a:ext cx="7315200" cy="46628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6175" lvl="5" indent="-231775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the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physical environment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1146175" lvl="5" indent="-231775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the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technologies 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used to exploit the environment</a:t>
            </a:r>
          </a:p>
          <a:p>
            <a:pPr marL="1146175" lvl="5" indent="-231775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the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relationship between colonizers and the colonized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1146175" lvl="5" indent="-231775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the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meanings and values 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placed on foods</a:t>
            </a:r>
          </a:p>
        </p:txBody>
      </p:sp>
      <p:sp>
        <p:nvSpPr>
          <p:cNvPr id="79462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3313615"/>
            <a:ext cx="7315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As you go through the semester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there are some fundamental things to look at . . .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97468"/>
            <a:ext cx="7315200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5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no one factor alone </a:t>
            </a:r>
          </a:p>
          <a:p>
            <a:pPr marL="0" lvl="5" algn="ctr"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accounts for the presence or absence of pork on the dinner plates of Scots either currently or in the past</a:t>
            </a:r>
          </a:p>
        </p:txBody>
      </p:sp>
      <p:sp>
        <p:nvSpPr>
          <p:cNvPr id="79565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32380"/>
            <a:ext cx="7315200" cy="32778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6175" lvl="5" indent="-231775">
              <a:buFont typeface="Arial" pitchFamily="34" charset="0"/>
              <a:buChar char="•"/>
              <a:defRPr/>
            </a:pPr>
            <a:endParaRPr lang="en-US" sz="1100" b="1" dirty="0">
              <a:solidFill>
                <a:prstClr val="black"/>
              </a:solidFill>
              <a:latin typeface="Calibri"/>
            </a:endParaRPr>
          </a:p>
          <a:p>
            <a:pPr marL="0" lvl="5" algn="ctr"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however, </a:t>
            </a:r>
          </a:p>
          <a:p>
            <a:pPr marL="0" lvl="5" algn="ctr">
              <a:defRPr/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all factors have contributed </a:t>
            </a:r>
          </a:p>
          <a:p>
            <a:pPr marL="0" lvl="5" algn="ctr"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to patterns of food production, distribution, and consumption that influence Scottish diets</a:t>
            </a:r>
          </a:p>
        </p:txBody>
      </p:sp>
      <p:sp>
        <p:nvSpPr>
          <p:cNvPr id="79667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00566" y="2663370"/>
            <a:ext cx="7358062" cy="227754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finally, a brief look at our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“Next Steps” . . 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1" name="Subtitle 2"/>
          <p:cNvSpPr txBox="1">
            <a:spLocks/>
          </p:cNvSpPr>
          <p:nvPr/>
        </p:nvSpPr>
        <p:spPr bwMode="auto">
          <a:xfrm>
            <a:off x="914400" y="2749550"/>
            <a:ext cx="7315200" cy="31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Biocultural Framework </a:t>
            </a:r>
          </a:p>
          <a:p>
            <a:pPr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for the Study of Diet and Nutrition</a:t>
            </a:r>
          </a:p>
          <a:p>
            <a:pPr algn="ctr">
              <a:spcBef>
                <a:spcPct val="20000"/>
              </a:spcBef>
            </a:pPr>
            <a:endParaRPr lang="en-US" sz="10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Food Systems</a:t>
            </a:r>
          </a:p>
          <a:p>
            <a:pPr algn="ctr">
              <a:spcBef>
                <a:spcPct val="20000"/>
              </a:spcBef>
            </a:pPr>
            <a:endParaRPr lang="en-US" sz="1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5400" b="1" dirty="0">
                <a:solidFill>
                  <a:srgbClr val="000000"/>
                </a:solidFill>
                <a:latin typeface="Calibri" pitchFamily="34" charset="0"/>
              </a:rPr>
              <a:t>Next Steps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5" name="Subtitle 2"/>
          <p:cNvSpPr txBox="1">
            <a:spLocks/>
          </p:cNvSpPr>
          <p:nvPr/>
        </p:nvSpPr>
        <p:spPr bwMode="auto">
          <a:xfrm>
            <a:off x="990600" y="3048000"/>
            <a:ext cx="7315200" cy="24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I. “Evolutionary and Historical Roots of Human Dietary Practices”</a:t>
            </a:r>
          </a:p>
          <a:p>
            <a:pPr algn="ctr">
              <a:spcBef>
                <a:spcPts val="600"/>
              </a:spcBef>
            </a:pP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 looks at the evolutionary and historical roots of human dietary practices</a:t>
            </a:r>
          </a:p>
        </p:txBody>
      </p:sp>
      <p:sp>
        <p:nvSpPr>
          <p:cNvPr id="79974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914400" y="2516255"/>
            <a:ext cx="7315200" cy="26653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we’ll look at the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primate and hominid diets and their implications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for diet and health today</a:t>
            </a:r>
          </a:p>
        </p:txBody>
      </p:sp>
      <p:sp>
        <p:nvSpPr>
          <p:cNvPr id="800770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914400" y="1915368"/>
            <a:ext cx="7315200" cy="41806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we’ll look at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contemporary food systems within a historical context</a:t>
            </a: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, </a:t>
            </a:r>
          </a:p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focusing on the impact of a series of dramatic changes in </a:t>
            </a:r>
          </a:p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the ways people interact with the environment</a:t>
            </a:r>
            <a:r>
              <a:rPr lang="en-US" sz="40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to obtain food</a:t>
            </a:r>
          </a:p>
        </p:txBody>
      </p:sp>
      <p:sp>
        <p:nvSpPr>
          <p:cNvPr id="80179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7" name="Subtitle 2"/>
          <p:cNvSpPr txBox="1">
            <a:spLocks/>
          </p:cNvSpPr>
          <p:nvPr/>
        </p:nvSpPr>
        <p:spPr bwMode="auto">
          <a:xfrm>
            <a:off x="914400" y="2084388"/>
            <a:ext cx="7315200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II. “Food and Culture”</a:t>
            </a:r>
          </a:p>
          <a:p>
            <a:pPr algn="ctr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covers modern human populations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and how the technology, social organization, and ideology related to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food production, distribution, and consumption form a set of interacting phenomena that both influence and are influenced by the foods and diets that people consume</a:t>
            </a:r>
          </a:p>
        </p:txBody>
      </p:sp>
      <p:sp>
        <p:nvSpPr>
          <p:cNvPr id="802818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7" name="Subtitle 2"/>
          <p:cNvSpPr txBox="1">
            <a:spLocks/>
          </p:cNvSpPr>
          <p:nvPr/>
        </p:nvSpPr>
        <p:spPr bwMode="auto">
          <a:xfrm>
            <a:off x="914400" y="2043428"/>
            <a:ext cx="7315200" cy="428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we’ll look at</a:t>
            </a: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modern human populations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and how the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technology, social organization, and ideology 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related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to</a:t>
            </a:r>
            <a:endParaRPr lang="en-US" sz="28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food production, distribution, and consumption form a set of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interacting phenomena 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that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both influence and are influenced by the foods and diets that people consume</a:t>
            </a:r>
          </a:p>
        </p:txBody>
      </p:sp>
      <p:sp>
        <p:nvSpPr>
          <p:cNvPr id="802818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914400" y="2438400"/>
            <a:ext cx="73152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we’ll look at</a:t>
            </a: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the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concept of culture and the influence it has on food practices</a:t>
            </a: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including what is considered edible and how groups select certain items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to make up their diet</a:t>
            </a:r>
          </a:p>
        </p:txBody>
      </p:sp>
      <p:sp>
        <p:nvSpPr>
          <p:cNvPr id="803842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2776478"/>
            <a:ext cx="7315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and, being “fundamental”,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they</a:t>
            </a: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, by definition,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lay 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at the foundation of 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studies of the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Anthropology of Food . . .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914400" y="2097088"/>
            <a:ext cx="73152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we’ll have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a more detailed examination of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the major components of culture: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technology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social organization</a:t>
            </a:r>
            <a:endParaRPr lang="en-US" sz="3200" b="1" dirty="0">
              <a:solidFill>
                <a:srgbClr val="C0504D">
                  <a:lumMod val="60000"/>
                  <a:lumOff val="40000"/>
                </a:srgbClr>
              </a:solidFill>
              <a:latin typeface="Calibri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ideology</a:t>
            </a:r>
            <a:endParaRPr lang="en-US" sz="3200" b="1" dirty="0">
              <a:solidFill>
                <a:srgbClr val="C0504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80486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16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805891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834063" y="1981200"/>
            <a:ext cx="1343025" cy="644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6363" y="1981200"/>
            <a:ext cx="1341437" cy="644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981200"/>
            <a:ext cx="1341438" cy="644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914400" y="1374775"/>
            <a:ext cx="7315200" cy="49059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III. Looking at “Strategies for Addressing Nutrition Challenges”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we’ll move beyond the concept of culture to explore the 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need for and processes of change in contemporary nutrition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it examines some of the important issues in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hunger and dietary change </a:t>
            </a: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and examines issues and various ways to improve human dietary patterns</a:t>
            </a:r>
            <a:endParaRPr lang="en-US" sz="2800" b="1" dirty="0">
              <a:solidFill>
                <a:srgbClr val="C0504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80691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7" name="Subtitle 2"/>
          <p:cNvSpPr txBox="1">
            <a:spLocks/>
          </p:cNvSpPr>
          <p:nvPr/>
        </p:nvSpPr>
        <p:spPr bwMode="auto">
          <a:xfrm>
            <a:off x="914400" y="1566863"/>
            <a:ext cx="73152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we’ll look at</a:t>
            </a:r>
          </a:p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the world food situation and the numerous factors that contribute to</a:t>
            </a:r>
          </a:p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. . .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undernourishment</a:t>
            </a:r>
          </a:p>
          <a:p>
            <a:pPr algn="ctr">
              <a:spcBef>
                <a:spcPts val="0"/>
              </a:spcBef>
            </a:pPr>
            <a:r>
              <a:rPr lang="en-US" sz="4400" b="1" dirty="0" err="1">
                <a:solidFill>
                  <a:prstClr val="black"/>
                </a:solidFill>
                <a:latin typeface="Calibri" pitchFamily="34" charset="0"/>
              </a:rPr>
              <a:t>undernutrition</a:t>
            </a:r>
            <a:endParaRPr lang="en-US" sz="4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micronutrient malnutrition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hunger</a:t>
            </a:r>
          </a:p>
        </p:txBody>
      </p:sp>
      <p:sp>
        <p:nvSpPr>
          <p:cNvPr id="807938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16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762000" y="1625596"/>
            <a:ext cx="769620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we’ll examines</a:t>
            </a:r>
            <a:r>
              <a:rPr lang="en-US" sz="28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alibri"/>
              </a:rPr>
              <a:t>the 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types of solutions </a:t>
            </a:r>
            <a:r>
              <a:rPr lang="en-US" sz="28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that can be implemented at the</a:t>
            </a:r>
            <a:endParaRPr lang="en-US" sz="3200" b="1" dirty="0">
              <a:solidFill>
                <a:srgbClr val="C0504D">
                  <a:lumMod val="60000"/>
                  <a:lumOff val="40000"/>
                </a:srgbClr>
              </a:solidFill>
              <a:latin typeface="Calibri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international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national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household levels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to improve the food supply and make appropriate food available to families and individuals</a:t>
            </a:r>
          </a:p>
        </p:txBody>
      </p:sp>
      <p:sp>
        <p:nvSpPr>
          <p:cNvPr id="808962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16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00566" y="1707952"/>
            <a:ext cx="7358062" cy="461664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and the units of analysis </a:t>
            </a:r>
          </a:p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with these latter topics, </a:t>
            </a:r>
          </a:p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topics which will be covered towards the end of the semester,</a:t>
            </a:r>
          </a:p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 are . . . </a:t>
            </a:r>
            <a:endParaRPr lang="en-US" sz="4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566" y="600438"/>
            <a:ext cx="7315200" cy="592931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latin typeface="Verdana" pitchFamily="34" charset="0"/>
              </a:rPr>
              <a:t>units of analysis may include:</a:t>
            </a:r>
          </a:p>
          <a:p>
            <a:pPr marL="1538288" indent="-158750" eaLnBrk="1" hangingPunct="1">
              <a:lnSpc>
                <a:spcPct val="60000"/>
              </a:lnSpc>
              <a:spcBef>
                <a:spcPts val="300"/>
              </a:spcBef>
              <a:buFontTx/>
              <a:buNone/>
              <a:tabLst>
                <a:tab pos="1030288" algn="l"/>
              </a:tabLst>
              <a:defRPr/>
            </a:pPr>
            <a:endParaRPr lang="en-US" sz="2000" b="1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one person</a:t>
            </a:r>
            <a:endParaRPr lang="en-US" sz="1800" dirty="0">
              <a:solidFill>
                <a:srgbClr val="D79694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the family</a:t>
            </a:r>
            <a:endParaRPr lang="en-US" sz="1600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nation / several nations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the world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an item or action itself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“cultural metaphor”</a:t>
            </a:r>
          </a:p>
        </p:txBody>
      </p:sp>
    </p:spTree>
    <p:extLst>
      <p:ext uri="{BB962C8B-B14F-4D97-AF65-F5344CB8AC3E}">
        <p14:creationId xmlns:p14="http://schemas.microsoft.com/office/powerpoint/2010/main" val="3206094350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77170-0761-D687-868C-14944129D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C9EF87-46FE-1110-9F64-020D1D19980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5BD71B2-2A46-42AD-CE0A-F4F8487E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461665"/>
          </a:xfrm>
          <a:prstGeom prst="rect">
            <a:avLst/>
          </a:prstGeom>
          <a:solidFill>
            <a:srgbClr val="D5322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81A08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81A08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C81A08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C9D210-8CC9-CE04-C9DB-AA4716D4A06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19456"/>
            <a:ext cx="4572000" cy="6400800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BCB8DE13-19E7-E742-7BBD-695FFDC90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644650" cy="461665"/>
          </a:xfrm>
          <a:prstGeom prst="rect">
            <a:avLst/>
          </a:prstGeom>
          <a:solidFill>
            <a:srgbClr val="BBC7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BBC6C3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9881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" y="-3630"/>
            <a:ext cx="90954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20314" y="4343400"/>
            <a:ext cx="63664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>Bon Appétit . . .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E3A2DF7-0D00-5B54-A740-A812AAEEB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BD6A1B-7E1C-53FF-B2A3-DFD9ABEC891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57A46E24-6FFB-0689-D5FF-B57A35DA5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461665"/>
          </a:xfrm>
          <a:prstGeom prst="rect">
            <a:avLst/>
          </a:prstGeom>
          <a:solidFill>
            <a:srgbClr val="D5322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81A08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81A08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C81A08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265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2776478"/>
            <a:ext cx="73152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and the major components are brought together by the diagram</a:t>
            </a: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“</a:t>
            </a:r>
            <a:r>
              <a:rPr lang="en-US" sz="3600" b="1" i="1" dirty="0">
                <a:solidFill>
                  <a:prstClr val="black"/>
                </a:solidFill>
                <a:latin typeface="Calibri" pitchFamily="34" charset="0"/>
              </a:rPr>
              <a:t>Biocultural Framework for the Study of Diet and Nutrition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” . . .</a:t>
            </a:r>
          </a:p>
          <a:p>
            <a:pPr marL="342900" indent="-342900" algn="ctr"/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(Figure 1.1.)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2_Office Theme">
  <a:themeElements>
    <a:clrScheme name="2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8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10010</TotalTime>
  <Words>2886</Words>
  <Application>Microsoft Office PowerPoint</Application>
  <PresentationFormat>On-screen Show (4:3)</PresentationFormat>
  <Paragraphs>571</Paragraphs>
  <Slides>89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89</vt:i4>
      </vt:variant>
    </vt:vector>
  </HeadingPairs>
  <TitlesOfParts>
    <vt:vector size="107" baseType="lpstr">
      <vt:lpstr>Arial</vt:lpstr>
      <vt:lpstr>Calibri</vt:lpstr>
      <vt:lpstr>Verdana</vt:lpstr>
      <vt:lpstr>Office Theme</vt:lpstr>
      <vt:lpstr>1_Office Theme</vt:lpstr>
      <vt:lpstr>Default Design</vt:lpstr>
      <vt:lpstr>15_Default Design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48_Office Theme</vt:lpstr>
      <vt:lpstr>49_Office Theme</vt:lpstr>
      <vt:lpstr>2_Office Theme</vt:lpstr>
      <vt:lpstr>16_Default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687</cp:revision>
  <dcterms:created xsi:type="dcterms:W3CDTF">2008-08-15T08:52:03Z</dcterms:created>
  <dcterms:modified xsi:type="dcterms:W3CDTF">2026-01-02T05:35:12Z</dcterms:modified>
</cp:coreProperties>
</file>