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68" r:id="rId3"/>
    <p:sldMasterId id="2147484769" r:id="rId4"/>
    <p:sldMasterId id="2147484805" r:id="rId5"/>
  </p:sldMasterIdLst>
  <p:notesMasterIdLst>
    <p:notesMasterId r:id="rId66"/>
  </p:notesMasterIdLst>
  <p:sldIdLst>
    <p:sldId id="999" r:id="rId6"/>
    <p:sldId id="1140" r:id="rId7"/>
    <p:sldId id="994" r:id="rId8"/>
    <p:sldId id="1121" r:id="rId9"/>
    <p:sldId id="1087" r:id="rId10"/>
    <p:sldId id="1089" r:id="rId11"/>
    <p:sldId id="1090" r:id="rId12"/>
    <p:sldId id="1122" r:id="rId13"/>
    <p:sldId id="1091" r:id="rId14"/>
    <p:sldId id="853" r:id="rId15"/>
    <p:sldId id="854" r:id="rId16"/>
    <p:sldId id="1092" r:id="rId17"/>
    <p:sldId id="1093" r:id="rId18"/>
    <p:sldId id="1094" r:id="rId19"/>
    <p:sldId id="1123" r:id="rId20"/>
    <p:sldId id="1110" r:id="rId21"/>
    <p:sldId id="1111" r:id="rId22"/>
    <p:sldId id="855" r:id="rId23"/>
    <p:sldId id="856" r:id="rId24"/>
    <p:sldId id="1129" r:id="rId25"/>
    <p:sldId id="858" r:id="rId26"/>
    <p:sldId id="1130" r:id="rId27"/>
    <p:sldId id="859" r:id="rId28"/>
    <p:sldId id="860" r:id="rId29"/>
    <p:sldId id="1095" r:id="rId30"/>
    <p:sldId id="1096" r:id="rId31"/>
    <p:sldId id="1098" r:id="rId32"/>
    <p:sldId id="1119" r:id="rId33"/>
    <p:sldId id="1113" r:id="rId34"/>
    <p:sldId id="1100" r:id="rId35"/>
    <p:sldId id="863" r:id="rId36"/>
    <p:sldId id="865" r:id="rId37"/>
    <p:sldId id="866" r:id="rId38"/>
    <p:sldId id="867" r:id="rId39"/>
    <p:sldId id="868" r:id="rId40"/>
    <p:sldId id="1131" r:id="rId41"/>
    <p:sldId id="1132" r:id="rId42"/>
    <p:sldId id="869" r:id="rId43"/>
    <p:sldId id="1133" r:id="rId44"/>
    <p:sldId id="1134" r:id="rId45"/>
    <p:sldId id="1135" r:id="rId46"/>
    <p:sldId id="1136" r:id="rId47"/>
    <p:sldId id="870" r:id="rId48"/>
    <p:sldId id="871" r:id="rId49"/>
    <p:sldId id="1137" r:id="rId50"/>
    <p:sldId id="872" r:id="rId51"/>
    <p:sldId id="873" r:id="rId52"/>
    <p:sldId id="874" r:id="rId53"/>
    <p:sldId id="875" r:id="rId54"/>
    <p:sldId id="876" r:id="rId55"/>
    <p:sldId id="1106" r:id="rId56"/>
    <p:sldId id="877" r:id="rId57"/>
    <p:sldId id="878" r:id="rId58"/>
    <p:sldId id="1124" r:id="rId59"/>
    <p:sldId id="1107" r:id="rId60"/>
    <p:sldId id="1108" r:id="rId61"/>
    <p:sldId id="880" r:id="rId62"/>
    <p:sldId id="881" r:id="rId63"/>
    <p:sldId id="882" r:id="rId64"/>
    <p:sldId id="1141"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79694"/>
    <a:srgbClr val="FFFFFF"/>
    <a:srgbClr val="C80000"/>
    <a:srgbClr val="99CCFF"/>
    <a:srgbClr val="BBE0E3"/>
    <a:srgbClr val="C81A08"/>
    <a:srgbClr val="1F497D"/>
    <a:srgbClr val="5F9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58" autoAdjust="0"/>
  </p:normalViewPr>
  <p:slideViewPr>
    <p:cSldViewPr>
      <p:cViewPr>
        <p:scale>
          <a:sx n="66" d="100"/>
          <a:sy n="66" d="100"/>
        </p:scale>
        <p:origin x="1276" y="12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60B4C35-B42A-4BD8-99BD-B7E1FC11DCFA}" type="datetimeFigureOut">
              <a:rPr lang="en-US"/>
              <a:pPr>
                <a:defRPr/>
              </a:pPr>
              <a:t>1/1/2026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C47CB33-1C69-436E-8EF3-04CD19091C9B}" type="slidenum">
              <a:rPr lang="en-US"/>
              <a:pPr>
                <a:defRPr/>
              </a:pPr>
              <a:t>‹#›</a:t>
            </a:fld>
            <a:endParaRPr lang="en-US"/>
          </a:p>
        </p:txBody>
      </p:sp>
    </p:spTree>
    <p:extLst>
      <p:ext uri="{BB962C8B-B14F-4D97-AF65-F5344CB8AC3E}">
        <p14:creationId xmlns:p14="http://schemas.microsoft.com/office/powerpoint/2010/main" val="3460787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196A33B-2160-491C-9266-8794DBD7B3DD}" type="datetimeFigureOut">
              <a:rPr lang="en-US"/>
              <a:pPr>
                <a:defRPr/>
              </a:pPr>
              <a:t>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309F40-22CF-4FF3-A1DF-35A6C37CC4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0CF514-DCBD-4EAA-980B-3884F781744C}" type="datetimeFigureOut">
              <a:rPr lang="en-US"/>
              <a:pPr>
                <a:defRPr/>
              </a:pPr>
              <a:t>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7A234B-E3B7-4BD5-B2E5-EE13E8D372D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6CBDDF-A4D9-4A01-88BE-28C124D8078F}" type="datetimeFigureOut">
              <a:rPr lang="en-US"/>
              <a:pPr>
                <a:defRPr/>
              </a:pPr>
              <a:t>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FADA9F-F4B5-4368-B438-691F5949ABB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04F95CA-2FE5-4EC4-8A7D-FE5CDECACF7A}" type="datetimeFigureOut">
              <a:rPr lang="en-US"/>
              <a:pPr>
                <a:defRPr/>
              </a:pPr>
              <a:t>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076D3B-7FA1-45B0-BD81-1289D288A7A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7EE293-9290-4566-94AC-109F11FDBA05}" type="datetimeFigureOut">
              <a:rPr lang="en-US"/>
              <a:pPr>
                <a:defRPr/>
              </a:pPr>
              <a:t>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A6E34-5A52-442F-9110-8D3DA68CCEB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F2F11CB-A805-4596-926D-D47944A64D7A}" type="datetimeFigureOut">
              <a:rPr lang="en-US"/>
              <a:pPr>
                <a:defRPr/>
              </a:pPr>
              <a:t>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9B6354-BCE0-4ED0-90E3-7C1F762FEB8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AF50EAA-A428-4F01-AF82-04EE9592DB65}" type="datetimeFigureOut">
              <a:rPr lang="en-US"/>
              <a:pPr>
                <a:defRPr/>
              </a:pPr>
              <a:t>1/1/2026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7858FA-61B6-4961-998F-863A870B175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8C78228-FE22-4DF8-9340-9E15054CD8CF}" type="datetimeFigureOut">
              <a:rPr lang="en-US"/>
              <a:pPr>
                <a:defRPr/>
              </a:pPr>
              <a:t>1/1/2026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6EEC16-C3BC-4345-A100-FB7591A7EEA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4F151B4-66E1-4DCC-9CE6-162B96EB1872}" type="datetimeFigureOut">
              <a:rPr lang="en-US"/>
              <a:pPr>
                <a:defRPr/>
              </a:pPr>
              <a:t>1/1/2026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48E2D0-38D4-42BB-8A8B-C0E0928D81C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1BD77E-71F3-4EF1-BD39-668319394041}" type="datetimeFigureOut">
              <a:rPr lang="en-US"/>
              <a:pPr>
                <a:defRPr/>
              </a:pPr>
              <a:t>1/1/2026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365AB6-D741-4508-9566-7A40A7E127F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FB40D4F-8D84-4F8B-B5A3-471BD9A57E19}" type="datetimeFigureOut">
              <a:rPr lang="en-US"/>
              <a:pPr>
                <a:defRPr/>
              </a:pPr>
              <a:t>1/1/2026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970E2E-2803-41F9-82C7-43FB8CE692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C0475D-A02E-418E-96F6-725210C6B0BC}" type="datetimeFigureOut">
              <a:rPr lang="en-US"/>
              <a:pPr>
                <a:defRPr/>
              </a:pPr>
              <a:t>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FAEA7F-C664-494B-9983-7A4CBB5A229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3DBB8F-3C31-4EBC-BE37-0A1B8B93102F}" type="datetimeFigureOut">
              <a:rPr lang="en-US"/>
              <a:pPr>
                <a:defRPr/>
              </a:pPr>
              <a:t>1/1/2026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02B324-1B03-46CE-8071-6B1C28F3AC0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194559-3A47-42FB-9283-3F3240B89ED7}" type="datetimeFigureOut">
              <a:rPr lang="en-US"/>
              <a:pPr>
                <a:defRPr/>
              </a:pPr>
              <a:t>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E0619D-7493-4401-A4C1-23FFFC6BE06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1998B9-9415-4543-89A1-16B991672B5E}" type="datetimeFigureOut">
              <a:rPr lang="en-US"/>
              <a:pPr>
                <a:defRPr/>
              </a:pPr>
              <a:t>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1C5D65-0E31-42C3-9306-DC6DA194AD7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6FBD9-1D7F-4544-8DAF-ABE603D757A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321C99-BB30-458A-8BA3-DC2A13CCE74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249261-5B96-430F-8B25-01A57B8F2864}"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A21B9-9156-45B9-8475-F3FEB50A6A6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A45581-C3A3-49A3-A962-1CADE7A7D8E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A9699E-6051-48F5-A7A2-7A687A81E23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76A756-9AF5-4B1D-8A82-A58A2D2E03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D9ED73-1413-4132-A9E2-161A5F62F3A2}" type="datetimeFigureOut">
              <a:rPr lang="en-US"/>
              <a:pPr>
                <a:defRPr/>
              </a:pPr>
              <a:t>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B0D361-F471-472C-8A59-123C0449FE8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BB5004-DB0D-41A1-A8FE-EE80884816D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9EED6B-0970-4E0B-A5FA-9BB0DA483D9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DBD893-F224-454B-8AEA-A2E860D8A31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C8AD53-2A7C-4A1F-A059-633DD0616E1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196A33B-2160-491C-9266-8794DBD7B3DD}" type="datetimeFigureOut">
              <a:rPr lang="en-US">
                <a:solidFill>
                  <a:prstClr val="black">
                    <a:tint val="75000"/>
                  </a:prstClr>
                </a:solidFill>
              </a:rPr>
              <a:pPr>
                <a:defRPr/>
              </a:pPr>
              <a:t>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309F40-22CF-4FF3-A1DF-35A6C37CC4D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C0475D-A02E-418E-96F6-725210C6B0BC}" type="datetimeFigureOut">
              <a:rPr lang="en-US">
                <a:solidFill>
                  <a:prstClr val="black">
                    <a:tint val="75000"/>
                  </a:prstClr>
                </a:solidFill>
              </a:rPr>
              <a:pPr>
                <a:defRPr/>
              </a:pPr>
              <a:t>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FAEA7F-C664-494B-9983-7A4CBB5A229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D9ED73-1413-4132-A9E2-161A5F62F3A2}" type="datetimeFigureOut">
              <a:rPr lang="en-US">
                <a:solidFill>
                  <a:prstClr val="black">
                    <a:tint val="75000"/>
                  </a:prstClr>
                </a:solidFill>
              </a:rPr>
              <a:pPr>
                <a:defRPr/>
              </a:pPr>
              <a:t>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B0D361-F471-472C-8A59-123C0449FE8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EDD4093-7EFE-44B1-A822-CD506C467BFC}" type="datetimeFigureOut">
              <a:rPr lang="en-US">
                <a:solidFill>
                  <a:prstClr val="black">
                    <a:tint val="75000"/>
                  </a:prstClr>
                </a:solidFill>
              </a:rPr>
              <a:pPr>
                <a:defRPr/>
              </a:pPr>
              <a:t>1/1/2026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E0A9FD-5A93-4695-85B5-F026CDC7A2D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F0E05EB-0DB5-403F-8C9F-F7D1D56489DA}" type="datetimeFigureOut">
              <a:rPr lang="en-US">
                <a:solidFill>
                  <a:prstClr val="black">
                    <a:tint val="75000"/>
                  </a:prstClr>
                </a:solidFill>
              </a:rPr>
              <a:pPr>
                <a:defRPr/>
              </a:pPr>
              <a:t>1/1/2026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50F08D8-EF64-4900-BA63-408975A1543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218E7CF-B342-4225-9725-BDC5EA2E16E1}" type="datetimeFigureOut">
              <a:rPr lang="en-US">
                <a:solidFill>
                  <a:prstClr val="black">
                    <a:tint val="75000"/>
                  </a:prstClr>
                </a:solidFill>
              </a:rPr>
              <a:pPr>
                <a:defRPr/>
              </a:pPr>
              <a:t>1/1/2026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F0E3E1-0318-45E4-AFD1-86414D835E6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EDD4093-7EFE-44B1-A822-CD506C467BFC}" type="datetimeFigureOut">
              <a:rPr lang="en-US"/>
              <a:pPr>
                <a:defRPr/>
              </a:pPr>
              <a:t>1/1/2026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E0A9FD-5A93-4695-85B5-F026CDC7A2D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877C9A-92A2-4BDB-B15A-F34A0BD927BE}" type="datetimeFigureOut">
              <a:rPr lang="en-US">
                <a:solidFill>
                  <a:prstClr val="black">
                    <a:tint val="75000"/>
                  </a:prstClr>
                </a:solidFill>
              </a:rPr>
              <a:pPr>
                <a:defRPr/>
              </a:pPr>
              <a:t>1/1/2026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386076-5900-4AB4-A0E8-992CFA44C26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AB0891-EC2B-4B2F-99A4-DF909CAA2DEF}" type="datetimeFigureOut">
              <a:rPr lang="en-US">
                <a:solidFill>
                  <a:prstClr val="black">
                    <a:tint val="75000"/>
                  </a:prstClr>
                </a:solidFill>
              </a:rPr>
              <a:pPr>
                <a:defRPr/>
              </a:pPr>
              <a:t>1/1/2026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BF008E-8E8C-4310-A4FC-B88ED705F52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F06D9A-25BA-4AC9-BFA4-AB9DA75AAAEB}" type="datetimeFigureOut">
              <a:rPr lang="en-US">
                <a:solidFill>
                  <a:prstClr val="black">
                    <a:tint val="75000"/>
                  </a:prstClr>
                </a:solidFill>
              </a:rPr>
              <a:pPr>
                <a:defRPr/>
              </a:pPr>
              <a:t>1/1/2026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7F245D-A9B0-4E4B-9596-56275C8B8DF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0CF514-DCBD-4EAA-980B-3884F781744C}" type="datetimeFigureOut">
              <a:rPr lang="en-US">
                <a:solidFill>
                  <a:prstClr val="black">
                    <a:tint val="75000"/>
                  </a:prstClr>
                </a:solidFill>
              </a:rPr>
              <a:pPr>
                <a:defRPr/>
              </a:pPr>
              <a:t>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7A234B-E3B7-4BD5-B2E5-EE13E8D372D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6CBDDF-A4D9-4A01-88BE-28C124D8078F}" type="datetimeFigureOut">
              <a:rPr lang="en-US">
                <a:solidFill>
                  <a:prstClr val="black">
                    <a:tint val="75000"/>
                  </a:prstClr>
                </a:solidFill>
              </a:rPr>
              <a:pPr>
                <a:defRPr/>
              </a:pPr>
              <a:t>1/1/2026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FADA9F-F4B5-4368-B438-691F5949ABB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3D4E32-63CC-48DF-9361-FA5E4BC40329}" type="slidenum">
              <a:rPr lang="en-US"/>
              <a:pPr>
                <a:defRPr/>
              </a:pPr>
              <a:t>‹#›</a:t>
            </a:fld>
            <a:endParaRPr lang="en-US"/>
          </a:p>
        </p:txBody>
      </p:sp>
    </p:spTree>
    <p:extLst>
      <p:ext uri="{BB962C8B-B14F-4D97-AF65-F5344CB8AC3E}">
        <p14:creationId xmlns:p14="http://schemas.microsoft.com/office/powerpoint/2010/main" val="945808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3139F2-22FB-435D-8BA3-09FA7B213311}" type="slidenum">
              <a:rPr lang="en-US"/>
              <a:pPr>
                <a:defRPr/>
              </a:pPr>
              <a:t>‹#›</a:t>
            </a:fld>
            <a:endParaRPr lang="en-US"/>
          </a:p>
        </p:txBody>
      </p:sp>
    </p:spTree>
    <p:extLst>
      <p:ext uri="{BB962C8B-B14F-4D97-AF65-F5344CB8AC3E}">
        <p14:creationId xmlns:p14="http://schemas.microsoft.com/office/powerpoint/2010/main" val="12838288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7DABD1-22D8-4C80-BD46-79924F725225}" type="slidenum">
              <a:rPr lang="en-US"/>
              <a:pPr>
                <a:defRPr/>
              </a:pPr>
              <a:t>‹#›</a:t>
            </a:fld>
            <a:endParaRPr lang="en-US"/>
          </a:p>
        </p:txBody>
      </p:sp>
    </p:spTree>
    <p:extLst>
      <p:ext uri="{BB962C8B-B14F-4D97-AF65-F5344CB8AC3E}">
        <p14:creationId xmlns:p14="http://schemas.microsoft.com/office/powerpoint/2010/main" val="3920719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600203"/>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3" y="1600203"/>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08FCEF-B8D5-4468-A51E-0740AB274CCF}" type="slidenum">
              <a:rPr lang="en-US"/>
              <a:pPr>
                <a:defRPr/>
              </a:pPr>
              <a:t>‹#›</a:t>
            </a:fld>
            <a:endParaRPr lang="en-US"/>
          </a:p>
        </p:txBody>
      </p:sp>
    </p:spTree>
    <p:extLst>
      <p:ext uri="{BB962C8B-B14F-4D97-AF65-F5344CB8AC3E}">
        <p14:creationId xmlns:p14="http://schemas.microsoft.com/office/powerpoint/2010/main" val="296266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5024F6-B620-4AC4-9478-7FD18131366C}" type="slidenum">
              <a:rPr lang="en-US"/>
              <a:pPr>
                <a:defRPr/>
              </a:pPr>
              <a:t>‹#›</a:t>
            </a:fld>
            <a:endParaRPr lang="en-US"/>
          </a:p>
        </p:txBody>
      </p:sp>
    </p:spTree>
    <p:extLst>
      <p:ext uri="{BB962C8B-B14F-4D97-AF65-F5344CB8AC3E}">
        <p14:creationId xmlns:p14="http://schemas.microsoft.com/office/powerpoint/2010/main" val="81374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F0E05EB-0DB5-403F-8C9F-F7D1D56489DA}" type="datetimeFigureOut">
              <a:rPr lang="en-US"/>
              <a:pPr>
                <a:defRPr/>
              </a:pPr>
              <a:t>1/1/2026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0F08D8-EF64-4900-BA63-408975A1543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6E0C6D-E7EE-4178-AE0F-20687D11E62C}" type="slidenum">
              <a:rPr lang="en-US"/>
              <a:pPr>
                <a:defRPr/>
              </a:pPr>
              <a:t>‹#›</a:t>
            </a:fld>
            <a:endParaRPr lang="en-US"/>
          </a:p>
        </p:txBody>
      </p:sp>
    </p:spTree>
    <p:extLst>
      <p:ext uri="{BB962C8B-B14F-4D97-AF65-F5344CB8AC3E}">
        <p14:creationId xmlns:p14="http://schemas.microsoft.com/office/powerpoint/2010/main" val="30088455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502CC9-0DCA-4AFA-A602-20A24AD545EF}" type="slidenum">
              <a:rPr lang="en-US"/>
              <a:pPr>
                <a:defRPr/>
              </a:pPr>
              <a:t>‹#›</a:t>
            </a:fld>
            <a:endParaRPr lang="en-US"/>
          </a:p>
        </p:txBody>
      </p:sp>
    </p:spTree>
    <p:extLst>
      <p:ext uri="{BB962C8B-B14F-4D97-AF65-F5344CB8AC3E}">
        <p14:creationId xmlns:p14="http://schemas.microsoft.com/office/powerpoint/2010/main" val="10048152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8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053"/>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F75D57-BA86-4120-A4EF-0377F2C85988}" type="slidenum">
              <a:rPr lang="en-US"/>
              <a:pPr>
                <a:defRPr/>
              </a:pPr>
              <a:t>‹#›</a:t>
            </a:fld>
            <a:endParaRPr lang="en-US"/>
          </a:p>
        </p:txBody>
      </p:sp>
    </p:spTree>
    <p:extLst>
      <p:ext uri="{BB962C8B-B14F-4D97-AF65-F5344CB8AC3E}">
        <p14:creationId xmlns:p14="http://schemas.microsoft.com/office/powerpoint/2010/main" val="2774108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C42493-CE95-4811-A533-35CBD7E8A8C8}" type="slidenum">
              <a:rPr lang="en-US"/>
              <a:pPr>
                <a:defRPr/>
              </a:pPr>
              <a:t>‹#›</a:t>
            </a:fld>
            <a:endParaRPr lang="en-US"/>
          </a:p>
        </p:txBody>
      </p:sp>
    </p:spTree>
    <p:extLst>
      <p:ext uri="{BB962C8B-B14F-4D97-AF65-F5344CB8AC3E}">
        <p14:creationId xmlns:p14="http://schemas.microsoft.com/office/powerpoint/2010/main" val="2858775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E8A6A5-F8E2-4D0D-BA52-891E00FFA31B}" type="slidenum">
              <a:rPr lang="en-US"/>
              <a:pPr>
                <a:defRPr/>
              </a:pPr>
              <a:t>‹#›</a:t>
            </a:fld>
            <a:endParaRPr lang="en-US"/>
          </a:p>
        </p:txBody>
      </p:sp>
    </p:spTree>
    <p:extLst>
      <p:ext uri="{BB962C8B-B14F-4D97-AF65-F5344CB8AC3E}">
        <p14:creationId xmlns:p14="http://schemas.microsoft.com/office/powerpoint/2010/main" val="21597619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4641"/>
            <a:ext cx="603673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357CDB-3C38-4149-B78B-FC145E08960A}" type="slidenum">
              <a:rPr lang="en-US"/>
              <a:pPr>
                <a:defRPr/>
              </a:pPr>
              <a:t>‹#›</a:t>
            </a:fld>
            <a:endParaRPr lang="en-US"/>
          </a:p>
        </p:txBody>
      </p:sp>
    </p:spTree>
    <p:extLst>
      <p:ext uri="{BB962C8B-B14F-4D97-AF65-F5344CB8AC3E}">
        <p14:creationId xmlns:p14="http://schemas.microsoft.com/office/powerpoint/2010/main" val="149364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218E7CF-B342-4225-9725-BDC5EA2E16E1}" type="datetimeFigureOut">
              <a:rPr lang="en-US"/>
              <a:pPr>
                <a:defRPr/>
              </a:pPr>
              <a:t>1/1/2026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F0E3E1-0318-45E4-AFD1-86414D835E6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877C9A-92A2-4BDB-B15A-F34A0BD927BE}" type="datetimeFigureOut">
              <a:rPr lang="en-US"/>
              <a:pPr>
                <a:defRPr/>
              </a:pPr>
              <a:t>1/1/2026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386076-5900-4AB4-A0E8-992CFA44C2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AB0891-EC2B-4B2F-99A4-DF909CAA2DEF}" type="datetimeFigureOut">
              <a:rPr lang="en-US"/>
              <a:pPr>
                <a:defRPr/>
              </a:pPr>
              <a:t>1/1/2026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BF008E-8E8C-4310-A4FC-B88ED705F52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F06D9A-25BA-4AC9-BFA4-AB9DA75AAAEB}" type="datetimeFigureOut">
              <a:rPr lang="en-US"/>
              <a:pPr>
                <a:defRPr/>
              </a:pPr>
              <a:t>1/1/2026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7F245D-A9B0-4E4B-9596-56275C8B8D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1324D76-3343-4BF9-B43F-0FA2426F5768}" type="datetimeFigureOut">
              <a:rPr lang="en-US"/>
              <a:pPr>
                <a:defRPr/>
              </a:pPr>
              <a:t>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90EB106-A7C1-4E85-B269-71EB5FBBB6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D8434697-F7A6-415D-8044-8C0B615F115B}" type="datetimeFigureOut">
              <a:rPr lang="en-US"/>
              <a:pPr>
                <a:defRPr/>
              </a:pPr>
              <a:t>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97262D3A-F80A-451D-900F-F724FAD61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77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defRPr>
            </a:lvl1pPr>
          </a:lstStyle>
          <a:p>
            <a:pPr>
              <a:defRPr/>
            </a:pPr>
            <a:endParaRPr lang="en-US"/>
          </a:p>
        </p:txBody>
      </p:sp>
      <p:sp>
        <p:nvSpPr>
          <p:cNvPr id="2677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p>
        </p:txBody>
      </p:sp>
      <p:sp>
        <p:nvSpPr>
          <p:cNvPr id="2677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C68807E-B72E-45A3-909B-DEE34D8842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1324D76-3343-4BF9-B43F-0FA2426F5768}" type="datetimeFigureOut">
              <a:rPr lang="en-US">
                <a:solidFill>
                  <a:prstClr val="black">
                    <a:tint val="75000"/>
                  </a:prstClr>
                </a:solidFill>
              </a:rPr>
              <a:pPr>
                <a:defRPr/>
              </a:pPr>
              <a:t>1/1/2026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90EB106-A7C1-4E85-B269-71EB5FBBB69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770" r:id="rId1"/>
    <p:sldLayoutId id="2147484771" r:id="rId2"/>
    <p:sldLayoutId id="2147484772" r:id="rId3"/>
    <p:sldLayoutId id="2147484773" r:id="rId4"/>
    <p:sldLayoutId id="2147484774" r:id="rId5"/>
    <p:sldLayoutId id="2147484775" r:id="rId6"/>
    <p:sldLayoutId id="2147484776" r:id="rId7"/>
    <p:sldLayoutId id="2147484777" r:id="rId8"/>
    <p:sldLayoutId id="2147484778" r:id="rId9"/>
    <p:sldLayoutId id="2147484779" r:id="rId10"/>
    <p:sldLayoutId id="21474847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9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239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239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7A03666-DA0D-4712-BFE9-739D4BB76FF3}" type="slidenum">
              <a:rPr lang="en-US"/>
              <a:pPr>
                <a:defRPr/>
              </a:pPr>
              <a:t>‹#›</a:t>
            </a:fld>
            <a:endParaRPr lang="en-US"/>
          </a:p>
        </p:txBody>
      </p:sp>
    </p:spTree>
    <p:extLst>
      <p:ext uri="{BB962C8B-B14F-4D97-AF65-F5344CB8AC3E}">
        <p14:creationId xmlns:p14="http://schemas.microsoft.com/office/powerpoint/2010/main" val="2896687956"/>
      </p:ext>
    </p:extLst>
  </p:cSld>
  <p:clrMap bg1="lt1" tx1="dk1" bg2="lt2" tx2="dk2" accent1="accent1" accent2="accent2" accent3="accent3" accent4="accent4" accent5="accent5" accent6="accent6" hlink="hlink" folHlink="folHlink"/>
  <p:sldLayoutIdLst>
    <p:sldLayoutId id="2147484806" r:id="rId1"/>
    <p:sldLayoutId id="2147484807" r:id="rId2"/>
    <p:sldLayoutId id="2147484808" r:id="rId3"/>
    <p:sldLayoutId id="2147484809" r:id="rId4"/>
    <p:sldLayoutId id="2147484810" r:id="rId5"/>
    <p:sldLayoutId id="2147484811" r:id="rId6"/>
    <p:sldLayoutId id="2147484812" r:id="rId7"/>
    <p:sldLayoutId id="2147484813" r:id="rId8"/>
    <p:sldLayoutId id="2147484814" r:id="rId9"/>
    <p:sldLayoutId id="2147484815" r:id="rId10"/>
    <p:sldLayoutId id="21474848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Nutrient#Essential_nutrients" TargetMode="External"/><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www.mnlocavore.com/2012/11/locavore-on-the-road-duluth-grill/dultuh-grill/" TargetMode="External"/><Relationship Id="rId1" Type="http://schemas.openxmlformats.org/officeDocument/2006/relationships/slideLayout" Target="../slideLayouts/slideLayout4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1B192-1193-24A3-BFC6-B2BF1733036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C2F8100-E2D8-A94E-6E11-8568E6ADE8C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0" y="228600"/>
            <a:ext cx="4572000" cy="6400800"/>
          </a:xfrm>
          <a:prstGeom prst="rect">
            <a:avLst/>
          </a:prstGeom>
        </p:spPr>
      </p:pic>
      <p:sp>
        <p:nvSpPr>
          <p:cNvPr id="5" name="Rectangle 11">
            <a:extLst>
              <a:ext uri="{FF2B5EF4-FFF2-40B4-BE49-F238E27FC236}">
                <a16:creationId xmlns:a16="http://schemas.microsoft.com/office/drawing/2014/main" id="{0818835A-04E8-23EC-7DB0-DB5EC133295C}"/>
              </a:ext>
            </a:extLst>
          </p:cNvPr>
          <p:cNvSpPr>
            <a:spLocks noChangeArrowheads="1"/>
          </p:cNvSpPr>
          <p:nvPr/>
        </p:nvSpPr>
        <p:spPr bwMode="auto">
          <a:xfrm>
            <a:off x="3749675" y="6019800"/>
            <a:ext cx="1644650" cy="461665"/>
          </a:xfrm>
          <a:prstGeom prst="rect">
            <a:avLst/>
          </a:prstGeom>
          <a:solidFill>
            <a:srgbClr val="BBC6C3"/>
          </a:solid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highlight>
                  <a:srgbClr val="BBC6C3"/>
                </a:highligh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highlight>
                  <a:srgbClr val="BBC6C3"/>
                </a:highlight>
                <a:uLnTx/>
                <a:uFillTx/>
                <a:latin typeface="Arial" pitchFamily="34" charset="0"/>
                <a:ea typeface="+mn-ea"/>
                <a:cs typeface="+mn-cs"/>
              </a:rPr>
              <a:t>© 2010-2026</a:t>
            </a:r>
            <a:endParaRPr kumimoji="1" lang="en-US" sz="1200" b="0" i="0" u="none" strike="noStrike" kern="1200" cap="none" spc="0" normalizeH="0" baseline="0" noProof="0" dirty="0">
              <a:ln>
                <a:noFill/>
              </a:ln>
              <a:solidFill>
                <a:srgbClr val="000000"/>
              </a:solidFill>
              <a:effectLst/>
              <a:highlight>
                <a:srgbClr val="BBC6C3"/>
              </a:highlight>
              <a:uLnTx/>
              <a:uFillTx/>
              <a:latin typeface="Arial" pitchFamily="34" charset="0"/>
              <a:ea typeface="+mn-ea"/>
              <a:cs typeface="+mn-cs"/>
            </a:endParaRPr>
          </a:p>
        </p:txBody>
      </p:sp>
      <p:pic>
        <p:nvPicPr>
          <p:cNvPr id="11" name="Picture 10">
            <a:extLst>
              <a:ext uri="{FF2B5EF4-FFF2-40B4-BE49-F238E27FC236}">
                <a16:creationId xmlns:a16="http://schemas.microsoft.com/office/drawing/2014/main" id="{8B836D2C-4DF4-D05D-79D7-F72D4F07DEF6}"/>
              </a:ext>
            </a:extLst>
          </p:cNvPr>
          <p:cNvPicPr>
            <a:picLocks/>
          </p:cNvPicPr>
          <p:nvPr/>
        </p:nvPicPr>
        <p:blipFill>
          <a:blip r:embed="rId3"/>
          <a:stretch>
            <a:fillRect/>
          </a:stretch>
        </p:blipFill>
        <p:spPr>
          <a:xfrm>
            <a:off x="2286000" y="228600"/>
            <a:ext cx="4572000" cy="6401355"/>
          </a:xfrm>
          <a:prstGeom prst="rect">
            <a:avLst/>
          </a:prstGeom>
        </p:spPr>
      </p:pic>
      <p:sp>
        <p:nvSpPr>
          <p:cNvPr id="12" name="Rectangle 11">
            <a:extLst>
              <a:ext uri="{FF2B5EF4-FFF2-40B4-BE49-F238E27FC236}">
                <a16:creationId xmlns:a16="http://schemas.microsoft.com/office/drawing/2014/main" id="{28C9CACC-76BD-D388-0DE0-135CB52ABD9E}"/>
              </a:ext>
            </a:extLst>
          </p:cNvPr>
          <p:cNvSpPr>
            <a:spLocks noChangeArrowheads="1"/>
          </p:cNvSpPr>
          <p:nvPr/>
        </p:nvSpPr>
        <p:spPr bwMode="auto">
          <a:xfrm>
            <a:off x="1281803" y="1295400"/>
            <a:ext cx="6534161" cy="954107"/>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w="6350">
                  <a:solidFill>
                    <a:srgbClr val="0C0600"/>
                  </a:solidFill>
                  <a:prstDash val="solid"/>
                  <a:miter lim="800000"/>
                </a:ln>
                <a:solidFill>
                  <a:srgbClr val="000000"/>
                </a:solidFill>
                <a:effectLst>
                  <a:outerShdw blurRad="50800" dist="165100" dir="18900000" algn="bl" rotWithShape="0">
                    <a:prstClr val="black">
                      <a:alpha val="40000"/>
                    </a:prstClr>
                  </a:outerShdw>
                </a:effectLst>
                <a:uLnTx/>
                <a:uFillTx/>
                <a:latin typeface="Arial" charset="0"/>
                <a:ea typeface="+mn-ea"/>
                <a:cs typeface="+mn-cs"/>
              </a:rPr>
              <a:t>use your up/down arrow keys and/or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w="6350">
                  <a:solidFill>
                    <a:srgbClr val="0C0600"/>
                  </a:solidFill>
                  <a:prstDash val="solid"/>
                  <a:miter lim="800000"/>
                </a:ln>
                <a:solidFill>
                  <a:srgbClr val="000000"/>
                </a:solidFill>
                <a:effectLst>
                  <a:outerShdw blurRad="50800" dist="165100" dir="18900000" algn="bl" rotWithShape="0">
                    <a:prstClr val="black">
                      <a:alpha val="40000"/>
                    </a:prstClr>
                  </a:outerShdw>
                </a:effectLst>
                <a:uLnTx/>
                <a:uFillTx/>
                <a:latin typeface="Arial" charset="0"/>
                <a:ea typeface="+mn-ea"/>
                <a:cs typeface="+mn-cs"/>
              </a:rPr>
              <a:t>your space bar to advance the slides</a:t>
            </a:r>
          </a:p>
        </p:txBody>
      </p:sp>
    </p:spTree>
    <p:extLst>
      <p:ext uri="{BB962C8B-B14F-4D97-AF65-F5344CB8AC3E}">
        <p14:creationId xmlns:p14="http://schemas.microsoft.com/office/powerpoint/2010/main" val="1224461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TextBox 1"/>
          <p:cNvSpPr txBox="1">
            <a:spLocks noChangeArrowheads="1"/>
          </p:cNvSpPr>
          <p:nvPr/>
        </p:nvSpPr>
        <p:spPr bwMode="auto">
          <a:xfrm>
            <a:off x="914400" y="1905000"/>
            <a:ext cx="7315200" cy="2677656"/>
          </a:xfrm>
          <a:prstGeom prst="rect">
            <a:avLst/>
          </a:prstGeom>
          <a:noFill/>
          <a:ln w="9525">
            <a:noFill/>
            <a:miter lim="800000"/>
            <a:headEnd/>
            <a:tailEnd/>
          </a:ln>
        </p:spPr>
        <p:txBody>
          <a:bodyPr>
            <a:spAutoFit/>
          </a:bodyPr>
          <a:lstStyle/>
          <a:p>
            <a:pPr algn="ctr"/>
            <a:r>
              <a:rPr lang="en-US" sz="4400" b="1" dirty="0">
                <a:solidFill>
                  <a:prstClr val="black"/>
                </a:solidFill>
                <a:latin typeface="Calibri" pitchFamily="34" charset="0"/>
              </a:rPr>
              <a:t> </a:t>
            </a:r>
            <a:r>
              <a:rPr lang="en-US" sz="4800" b="1" dirty="0">
                <a:solidFill>
                  <a:prstClr val="black"/>
                </a:solidFill>
                <a:latin typeface="Calibri" pitchFamily="34" charset="0"/>
              </a:rPr>
              <a:t>essential nutrients</a:t>
            </a:r>
            <a:endParaRPr lang="en-US" sz="4400" b="1" dirty="0">
              <a:solidFill>
                <a:prstClr val="black"/>
              </a:solidFill>
              <a:latin typeface="Calibri" pitchFamily="34" charset="0"/>
            </a:endParaRPr>
          </a:p>
          <a:p>
            <a:pPr algn="ctr"/>
            <a:endParaRPr lang="en-US" sz="2400" b="1" dirty="0">
              <a:solidFill>
                <a:prstClr val="black"/>
              </a:solidFill>
              <a:latin typeface="Calibri" pitchFamily="34" charset="0"/>
            </a:endParaRPr>
          </a:p>
          <a:p>
            <a:pPr algn="ctr"/>
            <a:r>
              <a:rPr lang="en-US" sz="3200" b="1" dirty="0">
                <a:solidFill>
                  <a:prstClr val="black"/>
                </a:solidFill>
                <a:latin typeface="Calibri" pitchFamily="34" charset="0"/>
              </a:rPr>
              <a:t>“nutrients that are indispensable for health and cannot be synthesized by </a:t>
            </a:r>
          </a:p>
          <a:p>
            <a:pPr algn="ctr"/>
            <a:r>
              <a:rPr lang="en-US" sz="3200" b="1" dirty="0">
                <a:solidFill>
                  <a:prstClr val="black"/>
                </a:solidFill>
                <a:latin typeface="Calibri" pitchFamily="34" charset="0"/>
              </a:rPr>
              <a:t>the human body, but must be ingested”</a:t>
            </a:r>
          </a:p>
        </p:txBody>
      </p:sp>
      <p:sp>
        <p:nvSpPr>
          <p:cNvPr id="466946" name="TextBox 2"/>
          <p:cNvSpPr txBox="1">
            <a:spLocks noChangeArrowheads="1"/>
          </p:cNvSpPr>
          <p:nvPr/>
        </p:nvSpPr>
        <p:spPr bwMode="auto">
          <a:xfrm>
            <a:off x="928688" y="6246813"/>
            <a:ext cx="7315200" cy="368300"/>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Box 1"/>
          <p:cNvSpPr txBox="1">
            <a:spLocks noChangeArrowheads="1"/>
          </p:cNvSpPr>
          <p:nvPr/>
        </p:nvSpPr>
        <p:spPr bwMode="auto">
          <a:xfrm>
            <a:off x="914400" y="1905000"/>
            <a:ext cx="7315200" cy="2800767"/>
          </a:xfrm>
          <a:prstGeom prst="rect">
            <a:avLst/>
          </a:prstGeom>
          <a:noFill/>
          <a:ln w="9525">
            <a:noFill/>
            <a:miter lim="800000"/>
            <a:headEnd/>
            <a:tailEnd/>
          </a:ln>
        </p:spPr>
        <p:txBody>
          <a:bodyPr>
            <a:spAutoFit/>
          </a:bodyPr>
          <a:lstStyle/>
          <a:p>
            <a:pPr algn="ctr"/>
            <a:r>
              <a:rPr lang="en-US" sz="4800" b="1" dirty="0">
                <a:solidFill>
                  <a:prstClr val="black"/>
                </a:solidFill>
                <a:latin typeface="Calibri" pitchFamily="34" charset="0"/>
              </a:rPr>
              <a:t> </a:t>
            </a:r>
            <a:r>
              <a:rPr lang="en-US" sz="4800" b="1" dirty="0">
                <a:solidFill>
                  <a:schemeClr val="accent2">
                    <a:lumMod val="50000"/>
                  </a:schemeClr>
                </a:solidFill>
                <a:latin typeface="Calibri" pitchFamily="34" charset="0"/>
              </a:rPr>
              <a:t>essential nutrients</a:t>
            </a:r>
          </a:p>
          <a:p>
            <a:pPr algn="ctr"/>
            <a:endParaRPr lang="en-US" sz="2400" b="1" dirty="0">
              <a:solidFill>
                <a:srgbClr val="D79694"/>
              </a:solidFill>
              <a:latin typeface="Calibri" pitchFamily="34" charset="0"/>
            </a:endParaRPr>
          </a:p>
          <a:p>
            <a:pPr algn="ctr"/>
            <a:r>
              <a:rPr lang="en-US" sz="3200" b="1" dirty="0">
                <a:solidFill>
                  <a:srgbClr val="D79694"/>
                </a:solidFill>
                <a:latin typeface="Calibri" pitchFamily="34" charset="0"/>
              </a:rPr>
              <a:t>“nutrients that are indispensable for health and </a:t>
            </a:r>
            <a:r>
              <a:rPr lang="en-US" sz="3600" b="1" dirty="0">
                <a:solidFill>
                  <a:prstClr val="black"/>
                </a:solidFill>
                <a:latin typeface="Calibri" pitchFamily="34" charset="0"/>
              </a:rPr>
              <a:t>cannot be synthesized by the human body</a:t>
            </a:r>
            <a:r>
              <a:rPr lang="en-US" sz="3200" b="1" dirty="0">
                <a:solidFill>
                  <a:srgbClr val="D79694"/>
                </a:solidFill>
                <a:latin typeface="Calibri" pitchFamily="34" charset="0"/>
              </a:rPr>
              <a:t>, but must be ingested”</a:t>
            </a:r>
          </a:p>
        </p:txBody>
      </p:sp>
      <p:sp>
        <p:nvSpPr>
          <p:cNvPr id="467970"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TextBox 1"/>
          <p:cNvSpPr txBox="1">
            <a:spLocks noChangeArrowheads="1"/>
          </p:cNvSpPr>
          <p:nvPr/>
        </p:nvSpPr>
        <p:spPr bwMode="auto">
          <a:xfrm>
            <a:off x="914400" y="1905000"/>
            <a:ext cx="7315200" cy="3262432"/>
          </a:xfrm>
          <a:prstGeom prst="rect">
            <a:avLst/>
          </a:prstGeom>
          <a:noFill/>
          <a:ln w="9525">
            <a:noFill/>
            <a:miter lim="800000"/>
            <a:headEnd/>
            <a:tailEnd/>
          </a:ln>
        </p:spPr>
        <p:txBody>
          <a:bodyPr>
            <a:spAutoFit/>
          </a:bodyPr>
          <a:lstStyle/>
          <a:p>
            <a:pPr algn="ctr"/>
            <a:r>
              <a:rPr lang="en-US" sz="4400" b="1" dirty="0">
                <a:solidFill>
                  <a:srgbClr val="000000"/>
                </a:solidFill>
                <a:latin typeface="Calibri" pitchFamily="34" charset="0"/>
              </a:rPr>
              <a:t> </a:t>
            </a:r>
            <a:r>
              <a:rPr lang="en-US" sz="4800" b="1" dirty="0">
                <a:solidFill>
                  <a:srgbClr val="000000"/>
                </a:solidFill>
                <a:latin typeface="Calibri" pitchFamily="34" charset="0"/>
              </a:rPr>
              <a:t>essential </a:t>
            </a:r>
            <a:r>
              <a:rPr lang="en-US" sz="4800" b="1" dirty="0">
                <a:solidFill>
                  <a:srgbClr val="D79694"/>
                </a:solidFill>
                <a:latin typeface="Calibri" pitchFamily="34" charset="0"/>
              </a:rPr>
              <a:t>nutri</a:t>
            </a:r>
            <a:r>
              <a:rPr lang="en-US" sz="4800" b="1" dirty="0">
                <a:solidFill>
                  <a:srgbClr val="000000"/>
                </a:solidFill>
                <a:latin typeface="Calibri" pitchFamily="34" charset="0"/>
              </a:rPr>
              <a:t>ents</a:t>
            </a:r>
            <a:endParaRPr lang="en-US" sz="4400" b="1" dirty="0">
              <a:solidFill>
                <a:srgbClr val="000000"/>
              </a:solidFill>
              <a:latin typeface="Calibri" pitchFamily="34" charset="0"/>
            </a:endParaRPr>
          </a:p>
          <a:p>
            <a:pPr algn="ctr"/>
            <a:endParaRPr lang="en-US" sz="2400" b="1" dirty="0">
              <a:solidFill>
                <a:prstClr val="black"/>
              </a:solidFill>
              <a:latin typeface="Calibri" pitchFamily="34" charset="0"/>
            </a:endParaRPr>
          </a:p>
          <a:p>
            <a:pPr algn="ctr"/>
            <a:r>
              <a:rPr lang="en-US" sz="3200" b="1" dirty="0">
                <a:solidFill>
                  <a:prstClr val="black"/>
                </a:solidFill>
                <a:latin typeface="Calibri" pitchFamily="34" charset="0"/>
              </a:rPr>
              <a:t>that’s why you hear the word</a:t>
            </a:r>
          </a:p>
          <a:p>
            <a:pPr algn="ctr"/>
            <a:r>
              <a:rPr lang="en-US" sz="5400" b="1" dirty="0">
                <a:solidFill>
                  <a:prstClr val="black"/>
                </a:solidFill>
                <a:latin typeface="Calibri" pitchFamily="34" charset="0"/>
              </a:rPr>
              <a:t>“</a:t>
            </a:r>
            <a:r>
              <a:rPr lang="en-US" sz="5400" b="1" i="1" dirty="0">
                <a:solidFill>
                  <a:srgbClr val="D79694"/>
                </a:solidFill>
                <a:latin typeface="Calibri" pitchFamily="34" charset="0"/>
              </a:rPr>
              <a:t>nutri</a:t>
            </a:r>
            <a:r>
              <a:rPr lang="en-US" sz="5400" b="1" i="1" dirty="0">
                <a:solidFill>
                  <a:prstClr val="black"/>
                </a:solidFill>
                <a:latin typeface="Calibri" pitchFamily="34" charset="0"/>
              </a:rPr>
              <a:t>tion</a:t>
            </a:r>
            <a:r>
              <a:rPr lang="en-US" sz="5400" b="1" dirty="0">
                <a:solidFill>
                  <a:prstClr val="black"/>
                </a:solidFill>
                <a:latin typeface="Calibri" pitchFamily="34" charset="0"/>
              </a:rPr>
              <a:t>”</a:t>
            </a:r>
          </a:p>
          <a:p>
            <a:pPr algn="ctr"/>
            <a:r>
              <a:rPr lang="en-US" sz="3200" b="1" dirty="0">
                <a:solidFill>
                  <a:prstClr val="black"/>
                </a:solidFill>
                <a:latin typeface="Calibri" pitchFamily="34" charset="0"/>
              </a:rPr>
              <a:t>so often</a:t>
            </a:r>
          </a:p>
          <a:p>
            <a:pPr algn="ctr"/>
            <a:r>
              <a:rPr lang="en-US" sz="1600" dirty="0">
                <a:solidFill>
                  <a:prstClr val="black"/>
                </a:solidFill>
                <a:latin typeface="Calibri" pitchFamily="34" charset="0"/>
              </a:rPr>
              <a:t>(to the point where you don’t even pay much attention to it any more)</a:t>
            </a:r>
          </a:p>
        </p:txBody>
      </p:sp>
      <p:sp>
        <p:nvSpPr>
          <p:cNvPr id="466946" name="TextBox 2"/>
          <p:cNvSpPr txBox="1">
            <a:spLocks noChangeArrowheads="1"/>
          </p:cNvSpPr>
          <p:nvPr/>
        </p:nvSpPr>
        <p:spPr bwMode="auto">
          <a:xfrm>
            <a:off x="928688" y="6246813"/>
            <a:ext cx="7315200" cy="368300"/>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Box 1"/>
          <p:cNvSpPr txBox="1">
            <a:spLocks noChangeArrowheads="1"/>
          </p:cNvSpPr>
          <p:nvPr/>
        </p:nvSpPr>
        <p:spPr bwMode="auto">
          <a:xfrm>
            <a:off x="914400" y="1905000"/>
            <a:ext cx="7315200" cy="3046988"/>
          </a:xfrm>
          <a:prstGeom prst="rect">
            <a:avLst/>
          </a:prstGeom>
          <a:noFill/>
          <a:ln w="9525">
            <a:noFill/>
            <a:miter lim="800000"/>
            <a:headEnd/>
            <a:tailEnd/>
          </a:ln>
        </p:spPr>
        <p:txBody>
          <a:bodyPr>
            <a:spAutoFit/>
          </a:bodyPr>
          <a:lstStyle/>
          <a:p>
            <a:pPr algn="ctr"/>
            <a:r>
              <a:rPr lang="en-US" sz="4800" b="1" dirty="0">
                <a:solidFill>
                  <a:prstClr val="black"/>
                </a:solidFill>
                <a:latin typeface="Calibri" pitchFamily="34" charset="0"/>
              </a:rPr>
              <a:t> essential nutrients</a:t>
            </a:r>
          </a:p>
          <a:p>
            <a:pPr algn="ctr"/>
            <a:endParaRPr lang="en-US" sz="2400" b="1" dirty="0">
              <a:solidFill>
                <a:srgbClr val="D79694"/>
              </a:solidFill>
              <a:latin typeface="Calibri" pitchFamily="34" charset="0"/>
            </a:endParaRPr>
          </a:p>
          <a:p>
            <a:pPr algn="ctr"/>
            <a:r>
              <a:rPr lang="en-US" sz="2400" b="1" dirty="0">
                <a:solidFill>
                  <a:srgbClr val="D79694"/>
                </a:solidFill>
                <a:latin typeface="Calibri" pitchFamily="34" charset="0"/>
              </a:rPr>
              <a:t>“nutrients that are indispensable for health and </a:t>
            </a:r>
            <a:r>
              <a:rPr lang="en-US" sz="3600" b="1" dirty="0">
                <a:solidFill>
                  <a:prstClr val="black"/>
                </a:solidFill>
                <a:latin typeface="Calibri" pitchFamily="34" charset="0"/>
              </a:rPr>
              <a:t>cannot be synthesized </a:t>
            </a:r>
          </a:p>
          <a:p>
            <a:pPr algn="ctr"/>
            <a:r>
              <a:rPr lang="en-US" sz="3600" b="1" dirty="0">
                <a:solidFill>
                  <a:prstClr val="black"/>
                </a:solidFill>
                <a:latin typeface="Calibri" pitchFamily="34" charset="0"/>
              </a:rPr>
              <a:t>by the human body</a:t>
            </a:r>
            <a:r>
              <a:rPr lang="en-US" sz="2400" b="1" dirty="0">
                <a:solidFill>
                  <a:srgbClr val="D79694"/>
                </a:solidFill>
                <a:latin typeface="Calibri" pitchFamily="34" charset="0"/>
              </a:rPr>
              <a:t>, </a:t>
            </a:r>
          </a:p>
          <a:p>
            <a:pPr algn="ctr"/>
            <a:r>
              <a:rPr lang="en-US" sz="2400" b="1" dirty="0">
                <a:solidFill>
                  <a:srgbClr val="D79694"/>
                </a:solidFill>
                <a:latin typeface="Calibri" pitchFamily="34" charset="0"/>
              </a:rPr>
              <a:t>but must be ingested”</a:t>
            </a:r>
            <a:endParaRPr lang="en-US" sz="3200" b="1" dirty="0">
              <a:solidFill>
                <a:srgbClr val="D79694"/>
              </a:solidFill>
              <a:latin typeface="Calibri" pitchFamily="34" charset="0"/>
            </a:endParaRPr>
          </a:p>
        </p:txBody>
      </p:sp>
      <p:sp>
        <p:nvSpPr>
          <p:cNvPr id="467970"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
        <p:nvSpPr>
          <p:cNvPr id="4" name="Rectangle 3"/>
          <p:cNvSpPr/>
          <p:nvPr/>
        </p:nvSpPr>
        <p:spPr>
          <a:xfrm>
            <a:off x="1200053" y="5051048"/>
            <a:ext cx="6757427" cy="892552"/>
          </a:xfrm>
          <a:prstGeom prst="rect">
            <a:avLst/>
          </a:prstGeom>
        </p:spPr>
        <p:txBody>
          <a:bodyPr wrap="none">
            <a:spAutoFit/>
          </a:bodyPr>
          <a:lstStyle/>
          <a:p>
            <a:pPr algn="ctr"/>
            <a:r>
              <a:rPr lang="en-US" sz="2800" b="1" dirty="0">
                <a:solidFill>
                  <a:prstClr val="black"/>
                </a:solidFill>
                <a:latin typeface="Calibri" pitchFamily="34" charset="0"/>
              </a:rPr>
              <a:t>you </a:t>
            </a:r>
            <a:r>
              <a:rPr lang="en-US" sz="3600" b="1" dirty="0">
                <a:solidFill>
                  <a:prstClr val="black"/>
                </a:solidFill>
                <a:latin typeface="Calibri" pitchFamily="34" charset="0"/>
              </a:rPr>
              <a:t>MUST </a:t>
            </a:r>
            <a:r>
              <a:rPr lang="en-US" sz="2800" b="1" dirty="0">
                <a:solidFill>
                  <a:prstClr val="black"/>
                </a:solidFill>
                <a:latin typeface="Calibri" pitchFamily="34" charset="0"/>
              </a:rPr>
              <a:t>get them from the food you eat</a:t>
            </a:r>
          </a:p>
          <a:p>
            <a:pPr algn="ctr"/>
            <a:r>
              <a:rPr lang="en-US" sz="1600" dirty="0">
                <a:solidFill>
                  <a:prstClr val="black"/>
                </a:solidFill>
                <a:latin typeface="Calibri" pitchFamily="34" charset="0"/>
              </a:rPr>
              <a:t>(if you want to remain alive / healthy)</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Box 1"/>
          <p:cNvSpPr txBox="1">
            <a:spLocks noChangeArrowheads="1"/>
          </p:cNvSpPr>
          <p:nvPr/>
        </p:nvSpPr>
        <p:spPr bwMode="auto">
          <a:xfrm>
            <a:off x="928914" y="2728686"/>
            <a:ext cx="7315200" cy="2062103"/>
          </a:xfrm>
          <a:prstGeom prst="rect">
            <a:avLst/>
          </a:prstGeom>
          <a:noFill/>
          <a:ln w="9525">
            <a:noFill/>
            <a:miter lim="800000"/>
            <a:headEnd/>
            <a:tailEnd/>
          </a:ln>
        </p:spPr>
        <p:txBody>
          <a:bodyPr>
            <a:spAutoFit/>
          </a:bodyPr>
          <a:lstStyle/>
          <a:p>
            <a:pPr algn="ctr"/>
            <a:r>
              <a:rPr lang="en-US" sz="1600" dirty="0">
                <a:solidFill>
                  <a:prstClr val="black"/>
                </a:solidFill>
                <a:latin typeface="Calibri" pitchFamily="34" charset="0"/>
              </a:rPr>
              <a:t>in theory</a:t>
            </a:r>
          </a:p>
          <a:p>
            <a:pPr algn="ctr"/>
            <a:r>
              <a:rPr lang="en-US" sz="4800" b="1" dirty="0">
                <a:solidFill>
                  <a:prstClr val="black"/>
                </a:solidFill>
                <a:latin typeface="Calibri" pitchFamily="34" charset="0"/>
              </a:rPr>
              <a:t>it’s as</a:t>
            </a:r>
          </a:p>
          <a:p>
            <a:pPr algn="ctr"/>
            <a:r>
              <a:rPr lang="en-US" sz="4800" b="1" dirty="0">
                <a:solidFill>
                  <a:prstClr val="black"/>
                </a:solidFill>
                <a:latin typeface="Calibri" pitchFamily="34" charset="0"/>
              </a:rPr>
              <a:t>simple as that . . .</a:t>
            </a:r>
          </a:p>
          <a:p>
            <a:pPr algn="ctr"/>
            <a:r>
              <a:rPr lang="en-US" sz="1600" dirty="0">
                <a:solidFill>
                  <a:prstClr val="black"/>
                </a:solidFill>
                <a:latin typeface="Calibri" pitchFamily="34" charset="0"/>
              </a:rPr>
              <a:t>(at least  for the bio-physical intake part)</a:t>
            </a:r>
            <a:endParaRPr lang="en-US" sz="1600" dirty="0">
              <a:solidFill>
                <a:srgbClr val="D79694"/>
              </a:solidFill>
              <a:latin typeface="Calibri" pitchFamily="34" charset="0"/>
            </a:endParaRPr>
          </a:p>
        </p:txBody>
      </p:sp>
      <p:sp>
        <p:nvSpPr>
          <p:cNvPr id="467970"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Box 1"/>
          <p:cNvSpPr txBox="1">
            <a:spLocks noChangeArrowheads="1"/>
          </p:cNvSpPr>
          <p:nvPr/>
        </p:nvSpPr>
        <p:spPr bwMode="auto">
          <a:xfrm>
            <a:off x="914400" y="1295400"/>
            <a:ext cx="7315200" cy="3170099"/>
          </a:xfrm>
          <a:prstGeom prst="rect">
            <a:avLst/>
          </a:prstGeom>
          <a:noFill/>
          <a:ln w="9525">
            <a:noFill/>
            <a:miter lim="800000"/>
            <a:headEnd/>
            <a:tailEnd/>
          </a:ln>
        </p:spPr>
        <p:txBody>
          <a:bodyPr>
            <a:spAutoFit/>
          </a:bodyPr>
          <a:lstStyle/>
          <a:p>
            <a:pPr algn="ctr"/>
            <a:r>
              <a:rPr lang="en-US" sz="4000" b="1" dirty="0">
                <a:solidFill>
                  <a:prstClr val="black"/>
                </a:solidFill>
                <a:latin typeface="Calibri" pitchFamily="34" charset="0"/>
              </a:rPr>
              <a:t>. . . but later on you will also see that you need to get all “48 or so” essential nutrients </a:t>
            </a:r>
            <a:r>
              <a:rPr lang="en-US" sz="4000" b="1" i="1" dirty="0">
                <a:solidFill>
                  <a:prstClr val="black"/>
                </a:solidFill>
                <a:latin typeface="Calibri" pitchFamily="34" charset="0"/>
              </a:rPr>
              <a:t>without exceeding about</a:t>
            </a:r>
            <a:r>
              <a:rPr lang="en-US" sz="4000" b="1" dirty="0">
                <a:solidFill>
                  <a:prstClr val="black"/>
                </a:solidFill>
                <a:latin typeface="Calibri" pitchFamily="34" charset="0"/>
              </a:rPr>
              <a:t>* a 2,000,000-2,300,000 calorie per day limit</a:t>
            </a:r>
            <a:endParaRPr lang="en-US" sz="4000" b="1" dirty="0">
              <a:solidFill>
                <a:srgbClr val="D79694"/>
              </a:solidFill>
              <a:latin typeface="Calibri" pitchFamily="34" charset="0"/>
            </a:endParaRPr>
          </a:p>
        </p:txBody>
      </p:sp>
      <p:sp>
        <p:nvSpPr>
          <p:cNvPr id="467970"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
        <p:nvSpPr>
          <p:cNvPr id="4" name="TextBox 1"/>
          <p:cNvSpPr txBox="1">
            <a:spLocks noChangeArrowheads="1"/>
          </p:cNvSpPr>
          <p:nvPr/>
        </p:nvSpPr>
        <p:spPr bwMode="auto">
          <a:xfrm>
            <a:off x="914400" y="4678740"/>
            <a:ext cx="7315200" cy="1569660"/>
          </a:xfrm>
          <a:prstGeom prst="rect">
            <a:avLst/>
          </a:prstGeom>
          <a:noFill/>
          <a:ln w="9525">
            <a:noFill/>
            <a:miter lim="800000"/>
            <a:headEnd/>
            <a:tailEnd/>
          </a:ln>
        </p:spPr>
        <p:txBody>
          <a:bodyPr>
            <a:spAutoFit/>
          </a:bodyPr>
          <a:lstStyle/>
          <a:p>
            <a:pPr algn="ctr"/>
            <a:r>
              <a:rPr lang="en-US" sz="2400" dirty="0">
                <a:solidFill>
                  <a:prstClr val="black"/>
                </a:solidFill>
                <a:latin typeface="Calibri" pitchFamily="34" charset="0"/>
              </a:rPr>
              <a:t>*it’s “</a:t>
            </a:r>
            <a:r>
              <a:rPr lang="en-US" sz="2400" b="1" i="1" dirty="0">
                <a:solidFill>
                  <a:prstClr val="black"/>
                </a:solidFill>
                <a:latin typeface="Calibri" pitchFamily="34" charset="0"/>
              </a:rPr>
              <a:t>about</a:t>
            </a:r>
            <a:r>
              <a:rPr lang="en-US" sz="2400" dirty="0">
                <a:solidFill>
                  <a:prstClr val="black"/>
                </a:solidFill>
                <a:latin typeface="Calibri" pitchFamily="34" charset="0"/>
              </a:rPr>
              <a:t> a 2,000,000-2,300,000 calorie per day limit” as individual needs and situations vary.  This is the number commonly used in discussions for illustration purposes.  More on this later on.</a:t>
            </a:r>
            <a:endParaRPr lang="en-US" sz="2400" dirty="0">
              <a:solidFill>
                <a:srgbClr val="D79694"/>
              </a:solidFill>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TextBox 1"/>
          <p:cNvSpPr txBox="1">
            <a:spLocks noChangeArrowheads="1"/>
          </p:cNvSpPr>
          <p:nvPr/>
        </p:nvSpPr>
        <p:spPr bwMode="auto">
          <a:xfrm>
            <a:off x="914400" y="1571946"/>
            <a:ext cx="7315200" cy="4647426"/>
          </a:xfrm>
          <a:prstGeom prst="rect">
            <a:avLst/>
          </a:prstGeom>
          <a:noFill/>
          <a:ln w="9525">
            <a:noFill/>
            <a:miter lim="800000"/>
            <a:headEnd/>
            <a:tailEnd/>
          </a:ln>
        </p:spPr>
        <p:txBody>
          <a:bodyPr>
            <a:spAutoFit/>
          </a:bodyPr>
          <a:lstStyle/>
          <a:p>
            <a:pPr algn="ctr"/>
            <a:endParaRPr lang="en-US" sz="2400" b="1" dirty="0">
              <a:solidFill>
                <a:srgbClr val="000000"/>
              </a:solidFill>
              <a:latin typeface="Calibri" pitchFamily="34" charset="0"/>
            </a:endParaRPr>
          </a:p>
          <a:p>
            <a:pPr algn="ctr"/>
            <a:r>
              <a:rPr lang="en-US" sz="1600" dirty="0">
                <a:solidFill>
                  <a:srgbClr val="000000"/>
                </a:solidFill>
                <a:latin typeface="Calibri" pitchFamily="34" charset="0"/>
              </a:rPr>
              <a:t>for e.g.,</a:t>
            </a:r>
            <a:r>
              <a:rPr lang="en-US" sz="3200" b="1" dirty="0">
                <a:solidFill>
                  <a:srgbClr val="000000"/>
                </a:solidFill>
                <a:latin typeface="Calibri" pitchFamily="34" charset="0"/>
              </a:rPr>
              <a:t> humans </a:t>
            </a:r>
          </a:p>
          <a:p>
            <a:pPr algn="ctr"/>
            <a:r>
              <a:rPr lang="en-US" sz="1600" dirty="0">
                <a:solidFill>
                  <a:srgbClr val="000000"/>
                </a:solidFill>
                <a:latin typeface="Calibri" pitchFamily="34" charset="0"/>
              </a:rPr>
              <a:t>(and a few other primates and other animals) </a:t>
            </a:r>
          </a:p>
          <a:p>
            <a:pPr algn="ctr"/>
            <a:r>
              <a:rPr lang="en-US" sz="3200" b="1" dirty="0">
                <a:solidFill>
                  <a:srgbClr val="000000"/>
                </a:solidFill>
                <a:latin typeface="Calibri" pitchFamily="34" charset="0"/>
              </a:rPr>
              <a:t>do not have the ability </a:t>
            </a:r>
          </a:p>
          <a:p>
            <a:pPr algn="ctr"/>
            <a:r>
              <a:rPr lang="en-US" sz="3200" b="1" dirty="0">
                <a:solidFill>
                  <a:srgbClr val="000000"/>
                </a:solidFill>
                <a:latin typeface="Calibri" pitchFamily="34" charset="0"/>
              </a:rPr>
              <a:t>to synthesize vitamin C . . . </a:t>
            </a:r>
          </a:p>
          <a:p>
            <a:pPr algn="ctr"/>
            <a:endParaRPr lang="en-US" sz="1600" b="1" dirty="0">
              <a:solidFill>
                <a:prstClr val="black"/>
              </a:solidFill>
              <a:latin typeface="Calibri" pitchFamily="34" charset="0"/>
            </a:endParaRPr>
          </a:p>
          <a:p>
            <a:pPr algn="ctr"/>
            <a:r>
              <a:rPr lang="en-US" sz="3200" b="1" dirty="0">
                <a:solidFill>
                  <a:srgbClr val="FFFFFF"/>
                </a:solidFill>
                <a:latin typeface="Calibri" pitchFamily="34" charset="0"/>
              </a:rPr>
              <a:t>probably due to a mutation that changed the enzyme synthesizing </a:t>
            </a:r>
          </a:p>
          <a:p>
            <a:pPr algn="ctr"/>
            <a:r>
              <a:rPr lang="en-US" sz="3200" b="1" dirty="0">
                <a:solidFill>
                  <a:srgbClr val="FFFFFF"/>
                </a:solidFill>
                <a:latin typeface="Calibri" pitchFamily="34" charset="0"/>
              </a:rPr>
              <a:t>ascorbic acid </a:t>
            </a:r>
            <a:r>
              <a:rPr lang="en-US" sz="1600" dirty="0">
                <a:solidFill>
                  <a:srgbClr val="FFFFFF"/>
                </a:solidFill>
                <a:latin typeface="Calibri" pitchFamily="34" charset="0"/>
              </a:rPr>
              <a:t>(vitamin C) </a:t>
            </a:r>
          </a:p>
          <a:p>
            <a:pPr algn="ctr"/>
            <a:r>
              <a:rPr lang="en-US" sz="3200" b="1" dirty="0">
                <a:solidFill>
                  <a:srgbClr val="FFFFFF"/>
                </a:solidFill>
                <a:latin typeface="Calibri" pitchFamily="34" charset="0"/>
              </a:rPr>
              <a:t>from blood sugar </a:t>
            </a:r>
            <a:r>
              <a:rPr lang="en-US" sz="1600" dirty="0">
                <a:solidFill>
                  <a:srgbClr val="FFFFFF"/>
                </a:solidFill>
                <a:latin typeface="Calibri" pitchFamily="34" charset="0"/>
              </a:rPr>
              <a:t>(glucose)</a:t>
            </a:r>
          </a:p>
          <a:p>
            <a:pPr algn="ctr"/>
            <a:r>
              <a:rPr lang="en-US" sz="1600" dirty="0">
                <a:solidFill>
                  <a:srgbClr val="FFFFFF"/>
                </a:solidFill>
                <a:latin typeface="Calibri" pitchFamily="34" charset="0"/>
              </a:rPr>
              <a:t>(more on enzymes with “Human Nutrient Needs”)</a:t>
            </a:r>
          </a:p>
        </p:txBody>
      </p:sp>
      <p:sp>
        <p:nvSpPr>
          <p:cNvPr id="466946" name="TextBox 2"/>
          <p:cNvSpPr txBox="1">
            <a:spLocks noChangeArrowheads="1"/>
          </p:cNvSpPr>
          <p:nvPr/>
        </p:nvSpPr>
        <p:spPr bwMode="auto">
          <a:xfrm>
            <a:off x="928688" y="6246813"/>
            <a:ext cx="7315200" cy="368300"/>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TextBox 1"/>
          <p:cNvSpPr txBox="1">
            <a:spLocks noChangeArrowheads="1"/>
          </p:cNvSpPr>
          <p:nvPr/>
        </p:nvSpPr>
        <p:spPr bwMode="auto">
          <a:xfrm>
            <a:off x="914400" y="1571946"/>
            <a:ext cx="7315200" cy="4647426"/>
          </a:xfrm>
          <a:prstGeom prst="rect">
            <a:avLst/>
          </a:prstGeom>
          <a:noFill/>
          <a:ln w="9525">
            <a:noFill/>
            <a:miter lim="800000"/>
            <a:headEnd/>
            <a:tailEnd/>
          </a:ln>
        </p:spPr>
        <p:txBody>
          <a:bodyPr>
            <a:spAutoFit/>
          </a:bodyPr>
          <a:lstStyle/>
          <a:p>
            <a:pPr algn="ctr"/>
            <a:endParaRPr lang="en-US" sz="2400" b="1" dirty="0">
              <a:solidFill>
                <a:srgbClr val="D79694"/>
              </a:solidFill>
              <a:latin typeface="Calibri" pitchFamily="34" charset="0"/>
            </a:endParaRPr>
          </a:p>
          <a:p>
            <a:pPr algn="ctr"/>
            <a:r>
              <a:rPr lang="en-US" sz="1600" dirty="0">
                <a:solidFill>
                  <a:srgbClr val="D79694"/>
                </a:solidFill>
                <a:latin typeface="Calibri" pitchFamily="34" charset="0"/>
              </a:rPr>
              <a:t>for e.g.,</a:t>
            </a:r>
            <a:r>
              <a:rPr lang="en-US" sz="3200" b="1" dirty="0">
                <a:solidFill>
                  <a:srgbClr val="D79694"/>
                </a:solidFill>
                <a:latin typeface="Calibri" pitchFamily="34" charset="0"/>
              </a:rPr>
              <a:t> humans </a:t>
            </a:r>
          </a:p>
          <a:p>
            <a:pPr algn="ctr"/>
            <a:r>
              <a:rPr lang="en-US" sz="1600" dirty="0">
                <a:solidFill>
                  <a:srgbClr val="D79694"/>
                </a:solidFill>
                <a:latin typeface="Calibri" pitchFamily="34" charset="0"/>
              </a:rPr>
              <a:t>(and a few other primates and other animals) </a:t>
            </a:r>
          </a:p>
          <a:p>
            <a:pPr algn="ctr"/>
            <a:r>
              <a:rPr lang="en-US" sz="3200" b="1" dirty="0">
                <a:solidFill>
                  <a:srgbClr val="D79694"/>
                </a:solidFill>
                <a:latin typeface="Calibri" pitchFamily="34" charset="0"/>
              </a:rPr>
              <a:t>do not have the ability </a:t>
            </a:r>
          </a:p>
          <a:p>
            <a:pPr algn="ctr"/>
            <a:r>
              <a:rPr lang="en-US" sz="3200" b="1" dirty="0">
                <a:solidFill>
                  <a:srgbClr val="D79694"/>
                </a:solidFill>
                <a:latin typeface="Calibri" pitchFamily="34" charset="0"/>
              </a:rPr>
              <a:t>to synthesize vitamin C . . . </a:t>
            </a:r>
          </a:p>
          <a:p>
            <a:pPr algn="ctr"/>
            <a:endParaRPr lang="en-US" sz="1600" b="1" dirty="0">
              <a:solidFill>
                <a:prstClr val="black"/>
              </a:solidFill>
              <a:latin typeface="Calibri" pitchFamily="34" charset="0"/>
            </a:endParaRPr>
          </a:p>
          <a:p>
            <a:pPr algn="ctr"/>
            <a:r>
              <a:rPr lang="en-US" sz="3200" b="1" dirty="0">
                <a:solidFill>
                  <a:prstClr val="black"/>
                </a:solidFill>
                <a:latin typeface="Calibri" pitchFamily="34" charset="0"/>
              </a:rPr>
              <a:t>probably due to a mutation that changed the enzyme which synthesizes </a:t>
            </a:r>
          </a:p>
          <a:p>
            <a:pPr algn="ctr"/>
            <a:r>
              <a:rPr lang="en-US" sz="3200" b="1" dirty="0">
                <a:solidFill>
                  <a:prstClr val="black"/>
                </a:solidFill>
                <a:latin typeface="Calibri" pitchFamily="34" charset="0"/>
              </a:rPr>
              <a:t>ascorbic acid </a:t>
            </a:r>
            <a:r>
              <a:rPr lang="en-US" sz="1600" dirty="0">
                <a:solidFill>
                  <a:prstClr val="black"/>
                </a:solidFill>
                <a:latin typeface="Calibri" pitchFamily="34" charset="0"/>
              </a:rPr>
              <a:t>(vitamin C) </a:t>
            </a:r>
          </a:p>
          <a:p>
            <a:pPr algn="ctr"/>
            <a:r>
              <a:rPr lang="en-US" sz="3200" b="1" dirty="0">
                <a:solidFill>
                  <a:prstClr val="black"/>
                </a:solidFill>
                <a:latin typeface="Calibri" pitchFamily="34" charset="0"/>
              </a:rPr>
              <a:t>from blood sugar </a:t>
            </a:r>
            <a:r>
              <a:rPr lang="en-US" sz="1600" dirty="0">
                <a:solidFill>
                  <a:prstClr val="black"/>
                </a:solidFill>
                <a:latin typeface="Calibri" pitchFamily="34" charset="0"/>
              </a:rPr>
              <a:t>(glucose)</a:t>
            </a:r>
          </a:p>
          <a:p>
            <a:pPr algn="ctr"/>
            <a:r>
              <a:rPr lang="en-US" sz="1600" dirty="0">
                <a:solidFill>
                  <a:prstClr val="black"/>
                </a:solidFill>
                <a:latin typeface="Calibri" pitchFamily="34" charset="0"/>
              </a:rPr>
              <a:t>(more on enzymes with “Human Nutrient Needs”) </a:t>
            </a:r>
          </a:p>
        </p:txBody>
      </p:sp>
      <p:sp>
        <p:nvSpPr>
          <p:cNvPr id="466946" name="TextBox 2"/>
          <p:cNvSpPr txBox="1">
            <a:spLocks noChangeArrowheads="1"/>
          </p:cNvSpPr>
          <p:nvPr/>
        </p:nvSpPr>
        <p:spPr bwMode="auto">
          <a:xfrm>
            <a:off x="928688" y="6246813"/>
            <a:ext cx="7315200" cy="368300"/>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Subtitle 2"/>
          <p:cNvSpPr txBox="1">
            <a:spLocks/>
          </p:cNvSpPr>
          <p:nvPr/>
        </p:nvSpPr>
        <p:spPr bwMode="auto">
          <a:xfrm>
            <a:off x="914400" y="2940546"/>
            <a:ext cx="7315200" cy="3231654"/>
          </a:xfrm>
          <a:prstGeom prst="rect">
            <a:avLst/>
          </a:prstGeom>
          <a:noFill/>
          <a:ln w="9525">
            <a:noFill/>
            <a:miter lim="800000"/>
            <a:headEnd/>
            <a:tailEnd/>
          </a:ln>
        </p:spPr>
        <p:txBody>
          <a:bodyPr>
            <a:spAutoFit/>
          </a:bodyPr>
          <a:lstStyle/>
          <a:p>
            <a:pPr marL="342900" indent="-342900" algn="ctr"/>
            <a:r>
              <a:rPr lang="en-US" sz="3600" b="1" dirty="0">
                <a:solidFill>
                  <a:prstClr val="black"/>
                </a:solidFill>
                <a:latin typeface="Calibri" pitchFamily="34" charset="0"/>
              </a:rPr>
              <a:t>The following table lists </a:t>
            </a:r>
          </a:p>
          <a:p>
            <a:pPr marL="342900" indent="-342900" algn="ctr"/>
            <a:r>
              <a:rPr lang="en-US" sz="3600" b="1" dirty="0">
                <a:solidFill>
                  <a:prstClr val="black"/>
                </a:solidFill>
                <a:latin typeface="Calibri" pitchFamily="34" charset="0"/>
              </a:rPr>
              <a:t>Nutrients That Are Essential</a:t>
            </a:r>
          </a:p>
          <a:p>
            <a:pPr marL="342900" indent="-342900" algn="ctr"/>
            <a:r>
              <a:rPr lang="en-US" sz="3600" b="1" dirty="0">
                <a:solidFill>
                  <a:prstClr val="black"/>
                </a:solidFill>
                <a:latin typeface="Calibri" pitchFamily="34" charset="0"/>
              </a:rPr>
              <a:t>for Human Health . . .</a:t>
            </a:r>
          </a:p>
          <a:p>
            <a:pPr marL="342900" indent="-342900" algn="ctr"/>
            <a:r>
              <a:rPr lang="en-US" sz="3600" b="1" dirty="0">
                <a:solidFill>
                  <a:prstClr val="black"/>
                </a:solidFill>
                <a:latin typeface="Calibri" pitchFamily="34" charset="0"/>
              </a:rPr>
              <a:t>48 of them</a:t>
            </a:r>
          </a:p>
          <a:p>
            <a:pPr marL="342900" indent="-342900" algn="ctr"/>
            <a:endParaRPr lang="en-US" sz="3600" b="1" dirty="0">
              <a:solidFill>
                <a:srgbClr val="000000"/>
              </a:solidFill>
              <a:latin typeface="Calibri" pitchFamily="34" charset="0"/>
            </a:endParaRPr>
          </a:p>
          <a:p>
            <a:pPr marL="342900" indent="-342900" algn="ctr"/>
            <a:r>
              <a:rPr lang="en-US" sz="2400" dirty="0">
                <a:solidFill>
                  <a:srgbClr val="FFFFFF"/>
                </a:solidFill>
                <a:latin typeface="Calibri" pitchFamily="34" charset="0"/>
              </a:rPr>
              <a:t>(Wikipedia has 3 “pages” of them . . .)</a:t>
            </a:r>
          </a:p>
        </p:txBody>
      </p:sp>
      <p:sp>
        <p:nvSpPr>
          <p:cNvPr id="468997" name="TextBox 3"/>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0018" name="Picture 2" descr="table_nutrients"/>
          <p:cNvPicPr>
            <a:picLocks noChangeAspect="1" noChangeArrowheads="1"/>
          </p:cNvPicPr>
          <p:nvPr/>
        </p:nvPicPr>
        <p:blipFill>
          <a:blip r:embed="rId2" cstate="print"/>
          <a:srcRect/>
          <a:stretch>
            <a:fillRect/>
          </a:stretch>
        </p:blipFill>
        <p:spPr bwMode="auto">
          <a:xfrm>
            <a:off x="685800" y="0"/>
            <a:ext cx="7772400" cy="6821321"/>
          </a:xfrm>
          <a:prstGeom prst="rect">
            <a:avLst/>
          </a:prstGeom>
          <a:noFill/>
          <a:ln w="9525">
            <a:noFill/>
            <a:miter lim="800000"/>
            <a:headEnd/>
            <a:tailEnd/>
          </a:ln>
        </p:spPr>
      </p:pic>
      <p:sp>
        <p:nvSpPr>
          <p:cNvPr id="5" name="TextBox 4"/>
          <p:cNvSpPr txBox="1">
            <a:spLocks noChangeArrowheads="1"/>
          </p:cNvSpPr>
          <p:nvPr/>
        </p:nvSpPr>
        <p:spPr bwMode="auto">
          <a:xfrm>
            <a:off x="928688" y="6491287"/>
            <a:ext cx="7315200" cy="366713"/>
          </a:xfrm>
          <a:prstGeom prst="rect">
            <a:avLst/>
          </a:prstGeom>
          <a:noFill/>
          <a:ln w="9525">
            <a:noFill/>
            <a:miter lim="800000"/>
            <a:headEnd/>
            <a:tailEnd/>
          </a:ln>
        </p:spPr>
        <p:txBody>
          <a:bodyPr>
            <a:spAutoFit/>
          </a:bodyPr>
          <a:lstStyle/>
          <a:p>
            <a:pPr algn="ctr"/>
            <a:r>
              <a:rPr lang="en-US" i="1" dirty="0">
                <a:solidFill>
                  <a:srgbClr val="000000"/>
                </a:solidFill>
                <a:latin typeface="Calibri" pitchFamily="34" charset="0"/>
              </a:rPr>
              <a:t>The Cultural Feast</a:t>
            </a:r>
            <a:r>
              <a:rPr lang="en-US" dirty="0">
                <a:solidFill>
                  <a:srgbClr val="000000"/>
                </a:solidFill>
                <a:latin typeface="Calibri" pitchFamily="34" charset="0"/>
              </a:rPr>
              <a:t>, 2</a:t>
            </a:r>
            <a:r>
              <a:rPr lang="en-US" baseline="30000" dirty="0">
                <a:solidFill>
                  <a:srgbClr val="000000"/>
                </a:solidFill>
                <a:latin typeface="Calibri" pitchFamily="34" charset="0"/>
              </a:rPr>
              <a:t>nd</a:t>
            </a:r>
            <a:r>
              <a:rPr lang="en-US" dirty="0">
                <a:solidFill>
                  <a:srgbClr val="000000"/>
                </a:solidFill>
                <a:latin typeface="Calibri" pitchFamily="34" charset="0"/>
              </a:rPr>
              <a:t> </a:t>
            </a:r>
            <a:r>
              <a:rPr lang="en-US" i="1" dirty="0">
                <a:solidFill>
                  <a:srgbClr val="000000"/>
                </a:solidFill>
                <a:latin typeface="Calibri" pitchFamily="34" charset="0"/>
              </a:rPr>
              <a:t>Ed.</a:t>
            </a:r>
            <a:r>
              <a:rPr lang="en-US" dirty="0">
                <a:solidFill>
                  <a:srgbClr val="000000"/>
                </a:solidFill>
                <a:latin typeface="Calibri" pitchFamily="34" charset="0"/>
              </a:rPr>
              <a:t>, p. 7</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6CEE3-BC04-0B24-D175-7C5EC6EB7C2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35F728E-DF2A-3824-6616-CD00ED973C8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0" y="228600"/>
            <a:ext cx="4572000" cy="6400800"/>
          </a:xfrm>
          <a:prstGeom prst="rect">
            <a:avLst/>
          </a:prstGeom>
        </p:spPr>
      </p:pic>
      <p:sp>
        <p:nvSpPr>
          <p:cNvPr id="5" name="Rectangle 11">
            <a:extLst>
              <a:ext uri="{FF2B5EF4-FFF2-40B4-BE49-F238E27FC236}">
                <a16:creationId xmlns:a16="http://schemas.microsoft.com/office/drawing/2014/main" id="{96D687EA-F818-213F-3718-D0B3216A9475}"/>
              </a:ext>
            </a:extLst>
          </p:cNvPr>
          <p:cNvSpPr>
            <a:spLocks noChangeArrowheads="1"/>
          </p:cNvSpPr>
          <p:nvPr/>
        </p:nvSpPr>
        <p:spPr bwMode="auto">
          <a:xfrm>
            <a:off x="3749675" y="6019800"/>
            <a:ext cx="1644650" cy="461665"/>
          </a:xfrm>
          <a:prstGeom prst="rect">
            <a:avLst/>
          </a:prstGeom>
          <a:solidFill>
            <a:srgbClr val="BBC6C3"/>
          </a:solid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highlight>
                  <a:srgbClr val="BBC6C3"/>
                </a:highligh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highlight>
                  <a:srgbClr val="BBC6C3"/>
                </a:highlight>
                <a:uLnTx/>
                <a:uFillTx/>
                <a:latin typeface="Arial" pitchFamily="34" charset="0"/>
                <a:ea typeface="+mn-ea"/>
                <a:cs typeface="+mn-cs"/>
              </a:rPr>
              <a:t>© 2010-2026</a:t>
            </a:r>
            <a:endParaRPr kumimoji="1" lang="en-US" sz="1200" b="0" i="0" u="none" strike="noStrike" kern="1200" cap="none" spc="0" normalizeH="0" baseline="0" noProof="0" dirty="0">
              <a:ln>
                <a:noFill/>
              </a:ln>
              <a:solidFill>
                <a:srgbClr val="000000"/>
              </a:solidFill>
              <a:effectLst/>
              <a:highlight>
                <a:srgbClr val="BBC6C3"/>
              </a:highlight>
              <a:uLnTx/>
              <a:uFillTx/>
              <a:latin typeface="Arial" pitchFamily="34" charset="0"/>
              <a:ea typeface="+mn-ea"/>
              <a:cs typeface="+mn-cs"/>
            </a:endParaRPr>
          </a:p>
        </p:txBody>
      </p:sp>
      <p:pic>
        <p:nvPicPr>
          <p:cNvPr id="11" name="Picture 10">
            <a:extLst>
              <a:ext uri="{FF2B5EF4-FFF2-40B4-BE49-F238E27FC236}">
                <a16:creationId xmlns:a16="http://schemas.microsoft.com/office/drawing/2014/main" id="{0DFEDA97-2900-81EB-1697-0699D5273352}"/>
              </a:ext>
            </a:extLst>
          </p:cNvPr>
          <p:cNvPicPr>
            <a:picLocks/>
          </p:cNvPicPr>
          <p:nvPr/>
        </p:nvPicPr>
        <p:blipFill>
          <a:blip r:embed="rId3"/>
          <a:stretch>
            <a:fillRect/>
          </a:stretch>
        </p:blipFill>
        <p:spPr>
          <a:xfrm>
            <a:off x="2286000" y="228600"/>
            <a:ext cx="4572000" cy="6401355"/>
          </a:xfrm>
          <a:prstGeom prst="rect">
            <a:avLst/>
          </a:prstGeom>
        </p:spPr>
      </p:pic>
    </p:spTree>
    <p:extLst>
      <p:ext uri="{BB962C8B-B14F-4D97-AF65-F5344CB8AC3E}">
        <p14:creationId xmlns:p14="http://schemas.microsoft.com/office/powerpoint/2010/main" val="1206672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Subtitle 2"/>
          <p:cNvSpPr txBox="1">
            <a:spLocks/>
          </p:cNvSpPr>
          <p:nvPr/>
        </p:nvSpPr>
        <p:spPr bwMode="auto">
          <a:xfrm>
            <a:off x="914400" y="2940546"/>
            <a:ext cx="7315200" cy="3077766"/>
          </a:xfrm>
          <a:prstGeom prst="rect">
            <a:avLst/>
          </a:prstGeom>
          <a:noFill/>
          <a:ln w="9525">
            <a:noFill/>
            <a:miter lim="800000"/>
            <a:headEnd/>
            <a:tailEnd/>
          </a:ln>
        </p:spPr>
        <p:txBody>
          <a:bodyPr>
            <a:spAutoFit/>
          </a:bodyPr>
          <a:lstStyle/>
          <a:p>
            <a:pPr marL="342900" indent="-342900" algn="ctr"/>
            <a:r>
              <a:rPr lang="en-US" sz="3600" b="1" dirty="0">
                <a:solidFill>
                  <a:schemeClr val="bg1">
                    <a:lumMod val="75000"/>
                  </a:schemeClr>
                </a:solidFill>
                <a:latin typeface="Calibri" pitchFamily="34" charset="0"/>
              </a:rPr>
              <a:t>The following table lists </a:t>
            </a:r>
          </a:p>
          <a:p>
            <a:pPr marL="342900" indent="-342900" algn="ctr"/>
            <a:r>
              <a:rPr lang="en-US" sz="3600" b="1" dirty="0">
                <a:solidFill>
                  <a:schemeClr val="bg1">
                    <a:lumMod val="75000"/>
                  </a:schemeClr>
                </a:solidFill>
                <a:latin typeface="Calibri" pitchFamily="34" charset="0"/>
              </a:rPr>
              <a:t>Nutrients That Are Essential</a:t>
            </a:r>
          </a:p>
          <a:p>
            <a:pPr marL="342900" indent="-342900" algn="ctr"/>
            <a:r>
              <a:rPr lang="en-US" sz="3600" b="1" dirty="0">
                <a:solidFill>
                  <a:schemeClr val="bg1">
                    <a:lumMod val="75000"/>
                  </a:schemeClr>
                </a:solidFill>
                <a:latin typeface="Calibri" pitchFamily="34" charset="0"/>
              </a:rPr>
              <a:t>for Human Health . . .</a:t>
            </a:r>
          </a:p>
          <a:p>
            <a:pPr marL="342900" indent="-342900" algn="ctr"/>
            <a:r>
              <a:rPr lang="en-US" sz="3600" b="1" dirty="0">
                <a:solidFill>
                  <a:schemeClr val="bg1">
                    <a:lumMod val="75000"/>
                  </a:schemeClr>
                </a:solidFill>
                <a:latin typeface="Calibri" pitchFamily="34" charset="0"/>
              </a:rPr>
              <a:t>48 of them</a:t>
            </a:r>
          </a:p>
          <a:p>
            <a:pPr marL="342900" indent="-342900" algn="ctr"/>
            <a:endParaRPr lang="en-US" b="1" dirty="0">
              <a:solidFill>
                <a:srgbClr val="000000"/>
              </a:solidFill>
              <a:latin typeface="Calibri" pitchFamily="34" charset="0"/>
            </a:endParaRPr>
          </a:p>
          <a:p>
            <a:pPr marL="342900" indent="-342900" algn="ctr"/>
            <a:r>
              <a:rPr lang="en-US" sz="3200" b="1" dirty="0">
                <a:solidFill>
                  <a:srgbClr val="000000"/>
                </a:solidFill>
                <a:latin typeface="Calibri" pitchFamily="34" charset="0"/>
              </a:rPr>
              <a:t>(Wikipedia has 3 “pages” of them . . .)</a:t>
            </a:r>
          </a:p>
        </p:txBody>
      </p:sp>
      <p:sp>
        <p:nvSpPr>
          <p:cNvPr id="5" name="Subtitle 2"/>
          <p:cNvSpPr txBox="1">
            <a:spLocks/>
          </p:cNvSpPr>
          <p:nvPr/>
        </p:nvSpPr>
        <p:spPr>
          <a:xfrm>
            <a:off x="0" y="392289"/>
            <a:ext cx="9144000" cy="769441"/>
          </a:xfrm>
          <a:prstGeom prst="rect">
            <a:avLst/>
          </a:prstGeom>
          <a:gradFill flip="none" rotWithShape="1">
            <a:gsLst>
              <a:gs pos="100000">
                <a:srgbClr val="C80000"/>
              </a:gs>
              <a:gs pos="53000">
                <a:schemeClr val="bg1">
                  <a:alpha val="77000"/>
                </a:schemeClr>
              </a:gs>
              <a:gs pos="83000">
                <a:srgbClr val="D4DEFF"/>
              </a:gs>
              <a:gs pos="100000">
                <a:srgbClr val="FFC000"/>
              </a:gs>
            </a:gsLst>
            <a:lin ang="5400000" scaled="1"/>
            <a:tileRect/>
          </a:gradFill>
        </p:spPr>
        <p:txBody>
          <a:bodyPr>
            <a:spAutoFit/>
          </a:bodyPr>
          <a:lstStyle/>
          <a:p>
            <a:pPr marL="342900" indent="-342900" algn="ctr" eaLnBrk="0" hangingPunct="0">
              <a:spcBef>
                <a:spcPct val="20000"/>
              </a:spcBef>
              <a:defRPr/>
            </a:pPr>
            <a:r>
              <a:rPr lang="en-US" sz="2000" kern="0" dirty="0">
                <a:solidFill>
                  <a:prstClr val="black"/>
                </a:solidFill>
                <a:latin typeface="Calibri"/>
              </a:rPr>
              <a:t>“Setting the Table”</a:t>
            </a:r>
          </a:p>
          <a:p>
            <a:pPr marL="342900" indent="-342900" algn="ctr" eaLnBrk="0" hangingPunct="0">
              <a:spcBef>
                <a:spcPct val="20000"/>
              </a:spcBef>
              <a:defRPr/>
            </a:pPr>
            <a:endParaRPr lang="en-US" sz="2000" kern="0" dirty="0">
              <a:solidFill>
                <a:prstClr val="black"/>
              </a:solidFill>
              <a:latin typeface="Calibri"/>
            </a:endParaRPr>
          </a:p>
        </p:txBody>
      </p:sp>
      <p:sp>
        <p:nvSpPr>
          <p:cNvPr id="468997" name="TextBox 3"/>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7</a:t>
            </a:r>
          </a:p>
        </p:txBody>
      </p:sp>
    </p:spTree>
    <p:extLst>
      <p:ext uri="{BB962C8B-B14F-4D97-AF65-F5344CB8AC3E}">
        <p14:creationId xmlns:p14="http://schemas.microsoft.com/office/powerpoint/2010/main" val="1871571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422" y="228600"/>
            <a:ext cx="8686800" cy="6392717"/>
          </a:xfrm>
          <a:prstGeom prst="rect">
            <a:avLst/>
          </a:prstGeom>
        </p:spPr>
      </p:pic>
      <p:sp>
        <p:nvSpPr>
          <p:cNvPr id="5" name="TextBox 2"/>
          <p:cNvSpPr txBox="1">
            <a:spLocks noChangeArrowheads="1"/>
          </p:cNvSpPr>
          <p:nvPr/>
        </p:nvSpPr>
        <p:spPr bwMode="auto">
          <a:xfrm>
            <a:off x="914400" y="6248400"/>
            <a:ext cx="7315200" cy="461665"/>
          </a:xfrm>
          <a:prstGeom prst="rect">
            <a:avLst/>
          </a:prstGeom>
          <a:noFill/>
          <a:ln w="9525">
            <a:noFill/>
            <a:miter lim="800000"/>
            <a:headEnd/>
            <a:tailEnd/>
          </a:ln>
        </p:spPr>
        <p:txBody>
          <a:bodyPr>
            <a:spAutoFit/>
          </a:bodyPr>
          <a:lstStyle/>
          <a:p>
            <a:pPr algn="ctr"/>
            <a:r>
              <a:rPr lang="en-US" sz="1200" dirty="0">
                <a:solidFill>
                  <a:srgbClr val="FFFFFF"/>
                </a:solidFill>
                <a:latin typeface="Calibri" pitchFamily="34" charset="0"/>
                <a:hlinkClick r:id="rId3"/>
              </a:rPr>
              <a:t>https://en.wikipedia.org/wiki/Nutrient#Essential_nutrients</a:t>
            </a:r>
          </a:p>
          <a:p>
            <a:pPr algn="ctr"/>
            <a:r>
              <a:rPr lang="en-US" sz="1200" dirty="0">
                <a:solidFill>
                  <a:srgbClr val="FFFFFF"/>
                </a:solidFill>
                <a:latin typeface="Calibri" pitchFamily="34" charset="0"/>
                <a:hlinkClick r:id="rId3"/>
              </a:rPr>
              <a:t>Wikipedia</a:t>
            </a:r>
            <a:endParaRPr lang="en-US" dirty="0">
              <a:solidFill>
                <a:srgbClr val="FFFFFF"/>
              </a:solidFill>
              <a:latin typeface="Calibri"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1043"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4" name="TextBox 2"/>
          <p:cNvSpPr txBox="1">
            <a:spLocks noChangeArrowheads="1"/>
          </p:cNvSpPr>
          <p:nvPr/>
        </p:nvSpPr>
        <p:spPr bwMode="auto">
          <a:xfrm>
            <a:off x="899886" y="6333443"/>
            <a:ext cx="7315200" cy="277813"/>
          </a:xfrm>
          <a:prstGeom prst="rect">
            <a:avLst/>
          </a:prstGeom>
          <a:noFill/>
          <a:ln w="9525">
            <a:noFill/>
            <a:miter lim="800000"/>
            <a:headEnd/>
            <a:tailEnd/>
          </a:ln>
        </p:spPr>
        <p:txBody>
          <a:bodyPr>
            <a:spAutoFit/>
          </a:bodyPr>
          <a:lstStyle/>
          <a:p>
            <a:pPr algn="ctr"/>
            <a:r>
              <a:rPr lang="en-US" sz="1200" dirty="0">
                <a:solidFill>
                  <a:srgbClr val="FFFFFF"/>
                </a:solidFill>
                <a:latin typeface="Calibri" pitchFamily="34" charset="0"/>
              </a:rPr>
              <a:t>Wikipedia</a:t>
            </a:r>
            <a:endParaRPr lang="en-US" dirty="0">
              <a:solidFill>
                <a:srgbClr val="FFFFFF"/>
              </a:solidFill>
              <a:latin typeface="Calibri" pitchFamily="34" charset="0"/>
            </a:endParaRPr>
          </a:p>
        </p:txBody>
      </p:sp>
    </p:spTree>
    <p:extLst>
      <p:ext uri="{BB962C8B-B14F-4D97-AF65-F5344CB8AC3E}">
        <p14:creationId xmlns:p14="http://schemas.microsoft.com/office/powerpoint/2010/main" val="34280384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2067"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4" name="TextBox 2"/>
          <p:cNvSpPr txBox="1">
            <a:spLocks noChangeArrowheads="1"/>
          </p:cNvSpPr>
          <p:nvPr/>
        </p:nvSpPr>
        <p:spPr bwMode="auto">
          <a:xfrm>
            <a:off x="899886" y="6333443"/>
            <a:ext cx="7315200" cy="277813"/>
          </a:xfrm>
          <a:prstGeom prst="rect">
            <a:avLst/>
          </a:prstGeom>
          <a:noFill/>
          <a:ln w="9525">
            <a:noFill/>
            <a:miter lim="800000"/>
            <a:headEnd/>
            <a:tailEnd/>
          </a:ln>
        </p:spPr>
        <p:txBody>
          <a:bodyPr>
            <a:spAutoFit/>
          </a:bodyPr>
          <a:lstStyle/>
          <a:p>
            <a:pPr algn="ctr"/>
            <a:r>
              <a:rPr lang="en-US" sz="1200" dirty="0">
                <a:solidFill>
                  <a:srgbClr val="FFFFFF"/>
                </a:solidFill>
                <a:latin typeface="Calibri" pitchFamily="34" charset="0"/>
              </a:rPr>
              <a:t>Wikipedia</a:t>
            </a:r>
            <a:endParaRPr lang="en-US" dirty="0">
              <a:solidFill>
                <a:srgbClr val="FFFFFF"/>
              </a:solidFill>
              <a:latin typeface="Calibri"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3090" name="TextBox 2"/>
          <p:cNvSpPr txBox="1">
            <a:spLocks noChangeArrowheads="1"/>
          </p:cNvSpPr>
          <p:nvPr/>
        </p:nvSpPr>
        <p:spPr bwMode="auto">
          <a:xfrm>
            <a:off x="899886" y="6333443"/>
            <a:ext cx="7315200" cy="277813"/>
          </a:xfrm>
          <a:prstGeom prst="rect">
            <a:avLst/>
          </a:prstGeom>
          <a:noFill/>
          <a:ln w="9525">
            <a:noFill/>
            <a:miter lim="800000"/>
            <a:headEnd/>
            <a:tailEnd/>
          </a:ln>
        </p:spPr>
        <p:txBody>
          <a:bodyPr>
            <a:spAutoFit/>
          </a:bodyPr>
          <a:lstStyle/>
          <a:p>
            <a:pPr algn="ctr"/>
            <a:r>
              <a:rPr lang="en-US" sz="1200" dirty="0">
                <a:solidFill>
                  <a:srgbClr val="FFFFFF"/>
                </a:solidFill>
                <a:latin typeface="Calibri" pitchFamily="34" charset="0"/>
              </a:rPr>
              <a:t>Wikipedia</a:t>
            </a:r>
            <a:endParaRPr lang="en-US" dirty="0">
              <a:solidFill>
                <a:srgbClr val="FFFFFF"/>
              </a:solidFill>
              <a:latin typeface="Calibri" pitchFamily="34" charset="0"/>
            </a:endParaRPr>
          </a:p>
        </p:txBody>
      </p:sp>
      <p:pic>
        <p:nvPicPr>
          <p:cNvPr id="473091"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Box 1"/>
          <p:cNvSpPr txBox="1">
            <a:spLocks noChangeArrowheads="1"/>
          </p:cNvSpPr>
          <p:nvPr/>
        </p:nvSpPr>
        <p:spPr bwMode="auto">
          <a:xfrm>
            <a:off x="928914" y="1610142"/>
            <a:ext cx="7315200" cy="2123658"/>
          </a:xfrm>
          <a:prstGeom prst="rect">
            <a:avLst/>
          </a:prstGeom>
          <a:noFill/>
          <a:ln w="9525">
            <a:noFill/>
            <a:miter lim="800000"/>
            <a:headEnd/>
            <a:tailEnd/>
          </a:ln>
        </p:spPr>
        <p:txBody>
          <a:bodyPr>
            <a:spAutoFit/>
          </a:bodyPr>
          <a:lstStyle/>
          <a:p>
            <a:pPr algn="ctr"/>
            <a:r>
              <a:rPr lang="en-US" sz="4400" b="1" dirty="0">
                <a:solidFill>
                  <a:prstClr val="black"/>
                </a:solidFill>
                <a:latin typeface="Calibri" pitchFamily="34" charset="0"/>
              </a:rPr>
              <a:t>and humans can eat</a:t>
            </a:r>
          </a:p>
          <a:p>
            <a:pPr algn="ctr"/>
            <a:r>
              <a:rPr lang="en-US" sz="4400" b="1" dirty="0">
                <a:solidFill>
                  <a:prstClr val="black"/>
                </a:solidFill>
                <a:latin typeface="Calibri" pitchFamily="34" charset="0"/>
              </a:rPr>
              <a:t>almost anything</a:t>
            </a:r>
            <a:r>
              <a:rPr lang="en-US" sz="3200" dirty="0">
                <a:solidFill>
                  <a:prstClr val="black"/>
                </a:solidFill>
                <a:latin typeface="Calibri" pitchFamily="34" charset="0"/>
              </a:rPr>
              <a:t>*</a:t>
            </a:r>
            <a:endParaRPr lang="en-US" sz="4400" dirty="0">
              <a:solidFill>
                <a:prstClr val="black"/>
              </a:solidFill>
              <a:latin typeface="Calibri" pitchFamily="34" charset="0"/>
            </a:endParaRPr>
          </a:p>
          <a:p>
            <a:pPr algn="ctr"/>
            <a:r>
              <a:rPr lang="en-US" sz="4400" b="1" dirty="0">
                <a:solidFill>
                  <a:prstClr val="black"/>
                </a:solidFill>
                <a:latin typeface="Calibri" pitchFamily="34" charset="0"/>
              </a:rPr>
              <a:t>to get essential nutrients . . .</a:t>
            </a:r>
            <a:endParaRPr lang="en-US" sz="2800" b="1" dirty="0">
              <a:solidFill>
                <a:srgbClr val="D79694"/>
              </a:solidFill>
              <a:latin typeface="Calibri" pitchFamily="34" charset="0"/>
            </a:endParaRPr>
          </a:p>
        </p:txBody>
      </p:sp>
      <p:sp>
        <p:nvSpPr>
          <p:cNvPr id="467970"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
        <p:nvSpPr>
          <p:cNvPr id="4" name="TextBox 1"/>
          <p:cNvSpPr txBox="1">
            <a:spLocks noChangeArrowheads="1"/>
          </p:cNvSpPr>
          <p:nvPr/>
        </p:nvSpPr>
        <p:spPr bwMode="auto">
          <a:xfrm>
            <a:off x="914400" y="4016276"/>
            <a:ext cx="7315200" cy="2308324"/>
          </a:xfrm>
          <a:prstGeom prst="rect">
            <a:avLst/>
          </a:prstGeom>
          <a:noFill/>
          <a:ln w="9525">
            <a:noFill/>
            <a:miter lim="800000"/>
            <a:headEnd/>
            <a:tailEnd/>
          </a:ln>
        </p:spPr>
        <p:txBody>
          <a:bodyPr>
            <a:spAutoFit/>
          </a:bodyPr>
          <a:lstStyle/>
          <a:p>
            <a:pPr algn="ctr"/>
            <a:r>
              <a:rPr lang="en-US" sz="2400" dirty="0">
                <a:solidFill>
                  <a:prstClr val="black"/>
                </a:solidFill>
                <a:latin typeface="Calibri" pitchFamily="34" charset="0"/>
              </a:rPr>
              <a:t>*That is almost anything that’s not poison.  But even then, humans regularly eat poisonous things, but usually only after processing them—using some culturally invented process.  In other words, culture allows humans to even eat poisonous food, and to do that on a regular basis.   But, read on, there is . . . a dilemma . . . </a:t>
            </a:r>
            <a:endParaRPr lang="en-US" sz="2400" dirty="0">
              <a:solidFill>
                <a:srgbClr val="D79694"/>
              </a:solidFill>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Box 1"/>
          <p:cNvSpPr txBox="1">
            <a:spLocks noChangeArrowheads="1"/>
          </p:cNvSpPr>
          <p:nvPr/>
        </p:nvSpPr>
        <p:spPr bwMode="auto">
          <a:xfrm>
            <a:off x="928914" y="2843856"/>
            <a:ext cx="7315200" cy="2123658"/>
          </a:xfrm>
          <a:prstGeom prst="rect">
            <a:avLst/>
          </a:prstGeom>
          <a:noFill/>
          <a:ln w="9525">
            <a:noFill/>
            <a:miter lim="800000"/>
            <a:headEnd/>
            <a:tailEnd/>
          </a:ln>
        </p:spPr>
        <p:txBody>
          <a:bodyPr>
            <a:spAutoFit/>
          </a:bodyPr>
          <a:lstStyle/>
          <a:p>
            <a:pPr algn="ctr"/>
            <a:r>
              <a:rPr lang="en-US" sz="4400" b="1" dirty="0">
                <a:solidFill>
                  <a:prstClr val="black"/>
                </a:solidFill>
                <a:latin typeface="Calibri" pitchFamily="34" charset="0"/>
              </a:rPr>
              <a:t>that’s why we’re called</a:t>
            </a:r>
          </a:p>
          <a:p>
            <a:pPr algn="ctr"/>
            <a:r>
              <a:rPr lang="en-US" sz="4400" b="1" dirty="0" err="1">
                <a:solidFill>
                  <a:prstClr val="black"/>
                </a:solidFill>
                <a:latin typeface="Calibri" pitchFamily="34" charset="0"/>
              </a:rPr>
              <a:t>omni</a:t>
            </a:r>
            <a:r>
              <a:rPr lang="en-US" sz="4400" b="1" dirty="0">
                <a:solidFill>
                  <a:prstClr val="black"/>
                </a:solidFill>
                <a:latin typeface="Calibri" pitchFamily="34" charset="0"/>
              </a:rPr>
              <a:t> – </a:t>
            </a:r>
            <a:r>
              <a:rPr lang="en-US" sz="4400" b="1" dirty="0" err="1">
                <a:solidFill>
                  <a:prstClr val="black"/>
                </a:solidFill>
                <a:latin typeface="Calibri" pitchFamily="34" charset="0"/>
              </a:rPr>
              <a:t>vores</a:t>
            </a:r>
            <a:endParaRPr lang="en-US" sz="4400" b="1" dirty="0">
              <a:solidFill>
                <a:prstClr val="black"/>
              </a:solidFill>
              <a:latin typeface="Calibri" pitchFamily="34" charset="0"/>
            </a:endParaRPr>
          </a:p>
          <a:p>
            <a:pPr algn="ctr"/>
            <a:r>
              <a:rPr lang="en-US" sz="4400" b="1" dirty="0">
                <a:solidFill>
                  <a:prstClr val="black"/>
                </a:solidFill>
                <a:latin typeface="Calibri" pitchFamily="34" charset="0"/>
              </a:rPr>
              <a:t> . . .</a:t>
            </a:r>
            <a:endParaRPr lang="en-US" sz="3200" b="1" dirty="0">
              <a:solidFill>
                <a:srgbClr val="D79694"/>
              </a:solidFill>
              <a:latin typeface="Calibri" pitchFamily="34" charset="0"/>
            </a:endParaRPr>
          </a:p>
        </p:txBody>
      </p:sp>
      <p:sp>
        <p:nvSpPr>
          <p:cNvPr id="467970"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Box 1"/>
          <p:cNvSpPr txBox="1">
            <a:spLocks noChangeArrowheads="1"/>
          </p:cNvSpPr>
          <p:nvPr/>
        </p:nvSpPr>
        <p:spPr bwMode="auto">
          <a:xfrm>
            <a:off x="928914" y="2289597"/>
            <a:ext cx="7315200" cy="2554545"/>
          </a:xfrm>
          <a:prstGeom prst="rect">
            <a:avLst/>
          </a:prstGeom>
          <a:noFill/>
          <a:ln w="9525">
            <a:noFill/>
            <a:miter lim="800000"/>
            <a:headEnd/>
            <a:tailEnd/>
          </a:ln>
        </p:spPr>
        <p:txBody>
          <a:bodyPr>
            <a:spAutoFit/>
          </a:bodyPr>
          <a:lstStyle/>
          <a:p>
            <a:pPr algn="ctr"/>
            <a:r>
              <a:rPr lang="en-US" sz="3600" b="1" dirty="0">
                <a:solidFill>
                  <a:prstClr val="black"/>
                </a:solidFill>
                <a:latin typeface="Calibri" pitchFamily="34" charset="0"/>
              </a:rPr>
              <a:t>but</a:t>
            </a:r>
          </a:p>
          <a:p>
            <a:pPr algn="ctr"/>
            <a:r>
              <a:rPr lang="en-US" sz="4400" b="1" dirty="0">
                <a:solidFill>
                  <a:prstClr val="black"/>
                </a:solidFill>
                <a:latin typeface="Calibri" pitchFamily="34" charset="0"/>
              </a:rPr>
              <a:t>“</a:t>
            </a:r>
            <a:r>
              <a:rPr lang="en-US" sz="4400" b="1" i="1" dirty="0">
                <a:solidFill>
                  <a:prstClr val="black"/>
                </a:solidFill>
                <a:latin typeface="Calibri" pitchFamily="34" charset="0"/>
              </a:rPr>
              <a:t>almost</a:t>
            </a:r>
            <a:r>
              <a:rPr lang="en-US" sz="4400" b="1" dirty="0">
                <a:solidFill>
                  <a:prstClr val="black"/>
                </a:solidFill>
                <a:latin typeface="Calibri" pitchFamily="34" charset="0"/>
              </a:rPr>
              <a:t> </a:t>
            </a:r>
            <a:r>
              <a:rPr lang="en-US" sz="3600" b="1" dirty="0">
                <a:solidFill>
                  <a:prstClr val="black"/>
                </a:solidFill>
                <a:latin typeface="Calibri" pitchFamily="34" charset="0"/>
              </a:rPr>
              <a:t>anything</a:t>
            </a:r>
            <a:r>
              <a:rPr lang="en-US" sz="4400" b="1" dirty="0">
                <a:solidFill>
                  <a:prstClr val="black"/>
                </a:solidFill>
                <a:latin typeface="Calibri" pitchFamily="34" charset="0"/>
              </a:rPr>
              <a:t>”</a:t>
            </a:r>
          </a:p>
          <a:p>
            <a:pPr algn="ctr"/>
            <a:r>
              <a:rPr lang="en-US" sz="4400" b="1" dirty="0">
                <a:solidFill>
                  <a:prstClr val="black"/>
                </a:solidFill>
                <a:latin typeface="Calibri" pitchFamily="34" charset="0"/>
              </a:rPr>
              <a:t> </a:t>
            </a:r>
            <a:r>
              <a:rPr lang="en-US" sz="3600" b="1" dirty="0">
                <a:solidFill>
                  <a:prstClr val="black"/>
                </a:solidFill>
                <a:latin typeface="Calibri" pitchFamily="34" charset="0"/>
              </a:rPr>
              <a:t>means we have . . .</a:t>
            </a:r>
          </a:p>
          <a:p>
            <a:pPr algn="ctr"/>
            <a:r>
              <a:rPr lang="en-US" sz="3600" b="1" dirty="0">
                <a:solidFill>
                  <a:srgbClr val="FFFFFF"/>
                </a:solidFill>
                <a:latin typeface="Calibri" pitchFamily="34" charset="0"/>
              </a:rPr>
              <a:t>we have a dilemma . . .</a:t>
            </a:r>
          </a:p>
        </p:txBody>
      </p:sp>
      <p:sp>
        <p:nvSpPr>
          <p:cNvPr id="467970"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Box 1"/>
          <p:cNvSpPr txBox="1">
            <a:spLocks noChangeArrowheads="1"/>
          </p:cNvSpPr>
          <p:nvPr/>
        </p:nvSpPr>
        <p:spPr bwMode="auto">
          <a:xfrm>
            <a:off x="928914" y="2289597"/>
            <a:ext cx="7315200" cy="2554545"/>
          </a:xfrm>
          <a:prstGeom prst="rect">
            <a:avLst/>
          </a:prstGeom>
          <a:noFill/>
          <a:ln w="9525">
            <a:noFill/>
            <a:miter lim="800000"/>
            <a:headEnd/>
            <a:tailEnd/>
          </a:ln>
        </p:spPr>
        <p:txBody>
          <a:bodyPr>
            <a:spAutoFit/>
          </a:bodyPr>
          <a:lstStyle/>
          <a:p>
            <a:pPr algn="ctr"/>
            <a:r>
              <a:rPr lang="en-US" sz="3600" b="1" dirty="0">
                <a:solidFill>
                  <a:prstClr val="black"/>
                </a:solidFill>
                <a:latin typeface="Calibri" pitchFamily="34" charset="0"/>
              </a:rPr>
              <a:t>but</a:t>
            </a:r>
          </a:p>
          <a:p>
            <a:pPr algn="ctr"/>
            <a:r>
              <a:rPr lang="en-US" sz="4400" b="1" dirty="0">
                <a:solidFill>
                  <a:prstClr val="black"/>
                </a:solidFill>
                <a:latin typeface="Calibri" pitchFamily="34" charset="0"/>
              </a:rPr>
              <a:t>“</a:t>
            </a:r>
            <a:r>
              <a:rPr lang="en-US" sz="4400" b="1" i="1" dirty="0">
                <a:solidFill>
                  <a:prstClr val="black"/>
                </a:solidFill>
                <a:latin typeface="Calibri" pitchFamily="34" charset="0"/>
              </a:rPr>
              <a:t>almost</a:t>
            </a:r>
            <a:r>
              <a:rPr lang="en-US" sz="4400" b="1" dirty="0">
                <a:solidFill>
                  <a:prstClr val="black"/>
                </a:solidFill>
                <a:latin typeface="Calibri" pitchFamily="34" charset="0"/>
              </a:rPr>
              <a:t> </a:t>
            </a:r>
            <a:r>
              <a:rPr lang="en-US" sz="3600" b="1" dirty="0">
                <a:solidFill>
                  <a:prstClr val="black"/>
                </a:solidFill>
                <a:latin typeface="Calibri" pitchFamily="34" charset="0"/>
              </a:rPr>
              <a:t>anything</a:t>
            </a:r>
            <a:r>
              <a:rPr lang="en-US" sz="4400" b="1" dirty="0">
                <a:solidFill>
                  <a:prstClr val="black"/>
                </a:solidFill>
                <a:latin typeface="Calibri" pitchFamily="34" charset="0"/>
              </a:rPr>
              <a:t>”</a:t>
            </a:r>
          </a:p>
          <a:p>
            <a:pPr algn="ctr"/>
            <a:r>
              <a:rPr lang="en-US" sz="4400" b="1" dirty="0">
                <a:solidFill>
                  <a:prstClr val="black"/>
                </a:solidFill>
                <a:latin typeface="Calibri" pitchFamily="34" charset="0"/>
              </a:rPr>
              <a:t> </a:t>
            </a:r>
            <a:r>
              <a:rPr lang="en-US" sz="3600" b="1" dirty="0">
                <a:solidFill>
                  <a:prstClr val="black"/>
                </a:solidFill>
                <a:latin typeface="Calibri" pitchFamily="34" charset="0"/>
              </a:rPr>
              <a:t>means we have . . .</a:t>
            </a:r>
          </a:p>
          <a:p>
            <a:pPr algn="ctr"/>
            <a:r>
              <a:rPr lang="en-US" sz="3600" b="1" dirty="0">
                <a:solidFill>
                  <a:prstClr val="black"/>
                </a:solidFill>
                <a:latin typeface="Calibri" pitchFamily="34" charset="0"/>
              </a:rPr>
              <a:t>we have a dilemma . . .</a:t>
            </a:r>
            <a:endParaRPr lang="en-US" sz="3600" b="1" dirty="0">
              <a:solidFill>
                <a:srgbClr val="D79694"/>
              </a:solidFill>
              <a:latin typeface="Calibri" pitchFamily="34" charset="0"/>
            </a:endParaRPr>
          </a:p>
        </p:txBody>
      </p:sp>
      <p:sp>
        <p:nvSpPr>
          <p:cNvPr id="467970"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extBox 1"/>
          <p:cNvSpPr txBox="1">
            <a:spLocks noChangeArrowheads="1"/>
          </p:cNvSpPr>
          <p:nvPr/>
        </p:nvSpPr>
        <p:spPr bwMode="auto">
          <a:xfrm>
            <a:off x="928914" y="2289597"/>
            <a:ext cx="7315200" cy="2554545"/>
          </a:xfrm>
          <a:prstGeom prst="rect">
            <a:avLst/>
          </a:prstGeom>
          <a:noFill/>
          <a:ln w="9525">
            <a:noFill/>
            <a:miter lim="800000"/>
            <a:headEnd/>
            <a:tailEnd/>
          </a:ln>
        </p:spPr>
        <p:txBody>
          <a:bodyPr>
            <a:spAutoFit/>
          </a:bodyPr>
          <a:lstStyle/>
          <a:p>
            <a:pPr algn="ctr"/>
            <a:r>
              <a:rPr lang="en-US" sz="3600" b="1" dirty="0">
                <a:solidFill>
                  <a:srgbClr val="D79694"/>
                </a:solidFill>
                <a:latin typeface="Calibri" pitchFamily="34" charset="0"/>
              </a:rPr>
              <a:t>but</a:t>
            </a:r>
          </a:p>
          <a:p>
            <a:pPr algn="ctr"/>
            <a:r>
              <a:rPr lang="en-US" sz="4400" b="1" dirty="0">
                <a:solidFill>
                  <a:srgbClr val="D79694"/>
                </a:solidFill>
                <a:latin typeface="Calibri" pitchFamily="34" charset="0"/>
              </a:rPr>
              <a:t>“</a:t>
            </a:r>
            <a:r>
              <a:rPr lang="en-US" sz="4400" b="1" i="1" dirty="0">
                <a:solidFill>
                  <a:srgbClr val="D79694"/>
                </a:solidFill>
                <a:latin typeface="Calibri" pitchFamily="34" charset="0"/>
              </a:rPr>
              <a:t>almost</a:t>
            </a:r>
            <a:r>
              <a:rPr lang="en-US" sz="4400" b="1" dirty="0">
                <a:solidFill>
                  <a:srgbClr val="D79694"/>
                </a:solidFill>
                <a:latin typeface="Calibri" pitchFamily="34" charset="0"/>
              </a:rPr>
              <a:t> </a:t>
            </a:r>
            <a:r>
              <a:rPr lang="en-US" sz="3600" b="1" dirty="0">
                <a:solidFill>
                  <a:srgbClr val="D79694"/>
                </a:solidFill>
                <a:latin typeface="Calibri" pitchFamily="34" charset="0"/>
              </a:rPr>
              <a:t>anything</a:t>
            </a:r>
            <a:r>
              <a:rPr lang="en-US" sz="4400" b="1" dirty="0">
                <a:solidFill>
                  <a:srgbClr val="D79694"/>
                </a:solidFill>
                <a:latin typeface="Calibri" pitchFamily="34" charset="0"/>
              </a:rPr>
              <a:t>”</a:t>
            </a:r>
          </a:p>
          <a:p>
            <a:pPr algn="ctr"/>
            <a:r>
              <a:rPr lang="en-US" sz="4400" b="1" dirty="0">
                <a:solidFill>
                  <a:srgbClr val="D79694"/>
                </a:solidFill>
                <a:latin typeface="Calibri" pitchFamily="34" charset="0"/>
              </a:rPr>
              <a:t> </a:t>
            </a:r>
            <a:r>
              <a:rPr lang="en-US" sz="3600" b="1" dirty="0">
                <a:solidFill>
                  <a:srgbClr val="D79694"/>
                </a:solidFill>
                <a:latin typeface="Calibri" pitchFamily="34" charset="0"/>
              </a:rPr>
              <a:t>means we have . . .</a:t>
            </a:r>
          </a:p>
          <a:p>
            <a:pPr algn="ctr"/>
            <a:r>
              <a:rPr lang="en-US" sz="3600" b="1" dirty="0">
                <a:solidFill>
                  <a:srgbClr val="D79694"/>
                </a:solidFill>
                <a:latin typeface="Calibri" pitchFamily="34" charset="0"/>
              </a:rPr>
              <a:t>we have a dilemma . . .</a:t>
            </a:r>
          </a:p>
        </p:txBody>
      </p:sp>
      <p:sp>
        <p:nvSpPr>
          <p:cNvPr id="467970"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5</a:t>
            </a:r>
          </a:p>
        </p:txBody>
      </p:sp>
      <p:sp>
        <p:nvSpPr>
          <p:cNvPr id="4" name="TextBox 1"/>
          <p:cNvSpPr txBox="1">
            <a:spLocks noChangeArrowheads="1"/>
          </p:cNvSpPr>
          <p:nvPr/>
        </p:nvSpPr>
        <p:spPr bwMode="auto">
          <a:xfrm>
            <a:off x="925284" y="4787075"/>
            <a:ext cx="7315200" cy="1323439"/>
          </a:xfrm>
          <a:prstGeom prst="rect">
            <a:avLst/>
          </a:prstGeom>
          <a:noFill/>
          <a:ln w="9525">
            <a:noFill/>
            <a:miter lim="800000"/>
            <a:headEnd/>
            <a:tailEnd/>
          </a:ln>
        </p:spPr>
        <p:txBody>
          <a:bodyPr>
            <a:spAutoFit/>
          </a:bodyPr>
          <a:lstStyle/>
          <a:p>
            <a:pPr algn="ctr"/>
            <a:r>
              <a:rPr lang="en-US" sz="3600" b="1" dirty="0">
                <a:solidFill>
                  <a:prstClr val="black"/>
                </a:solidFill>
                <a:latin typeface="Calibri" pitchFamily="34" charset="0"/>
              </a:rPr>
              <a:t>the now-well-known . . .</a:t>
            </a:r>
          </a:p>
          <a:p>
            <a:pPr algn="ctr"/>
            <a:r>
              <a:rPr lang="en-US" sz="4400" b="1" dirty="0">
                <a:solidFill>
                  <a:srgbClr val="FFFFFF"/>
                </a:solidFill>
                <a:latin typeface="Calibri" pitchFamily="34" charset="0"/>
              </a:rPr>
              <a:t>Omnivore’s Dilemma</a:t>
            </a:r>
            <a:endParaRPr lang="en-US" sz="2800" b="1" dirty="0">
              <a:solidFill>
                <a:srgbClr val="FFFFFF"/>
              </a:solidFill>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3606F-F2EA-D0E0-0700-0126EC1A2DF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5AE91B9-0F1F-ECEF-7E44-F55CCA2F420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0" y="228600"/>
            <a:ext cx="4572000" cy="6400800"/>
          </a:xfrm>
          <a:prstGeom prst="rect">
            <a:avLst/>
          </a:prstGeom>
        </p:spPr>
      </p:pic>
    </p:spTree>
    <p:extLst>
      <p:ext uri="{BB962C8B-B14F-4D97-AF65-F5344CB8AC3E}">
        <p14:creationId xmlns:p14="http://schemas.microsoft.com/office/powerpoint/2010/main" val="2231986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0258" name="Picture 3"/>
          <p:cNvPicPr>
            <a:picLocks noChangeAspect="1" noChangeArrowheads="1"/>
          </p:cNvPicPr>
          <p:nvPr/>
        </p:nvPicPr>
        <p:blipFill>
          <a:blip r:embed="rId2" cstate="print"/>
          <a:srcRect/>
          <a:stretch>
            <a:fillRect/>
          </a:stretch>
        </p:blipFill>
        <p:spPr bwMode="auto">
          <a:xfrm>
            <a:off x="2657475" y="595313"/>
            <a:ext cx="3829050" cy="56673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Subtitle 2"/>
          <p:cNvSpPr txBox="1">
            <a:spLocks/>
          </p:cNvSpPr>
          <p:nvPr/>
        </p:nvSpPr>
        <p:spPr bwMode="auto">
          <a:xfrm>
            <a:off x="914400" y="61913"/>
            <a:ext cx="7315200" cy="369887"/>
          </a:xfrm>
          <a:prstGeom prst="rect">
            <a:avLst/>
          </a:prstGeom>
          <a:noFill/>
          <a:ln w="9525">
            <a:noFill/>
            <a:miter lim="800000"/>
            <a:headEnd/>
            <a:tailEnd/>
          </a:ln>
        </p:spPr>
        <p:txBody>
          <a:bodyPr>
            <a:spAutoFit/>
          </a:bodyPr>
          <a:lstStyle/>
          <a:p>
            <a:pPr marL="342900" indent="-342900" algn="ctr">
              <a:spcBef>
                <a:spcPct val="20000"/>
              </a:spcBef>
            </a:pPr>
            <a:r>
              <a:rPr lang="en-US" dirty="0">
                <a:solidFill>
                  <a:prstClr val="black"/>
                </a:solidFill>
                <a:latin typeface="Calibri" pitchFamily="34" charset="0"/>
              </a:rPr>
              <a:t>“Setting the Table”</a:t>
            </a:r>
          </a:p>
        </p:txBody>
      </p:sp>
      <p:sp>
        <p:nvSpPr>
          <p:cNvPr id="3" name="Subtitle 2"/>
          <p:cNvSpPr txBox="1">
            <a:spLocks/>
          </p:cNvSpPr>
          <p:nvPr/>
        </p:nvSpPr>
        <p:spPr>
          <a:xfrm>
            <a:off x="914400" y="1676400"/>
            <a:ext cx="7315200" cy="4659313"/>
          </a:xfrm>
          <a:prstGeom prst="rect">
            <a:avLst/>
          </a:prstGeom>
        </p:spPr>
        <p:txBody>
          <a:bodyPr>
            <a:spAutoFit/>
          </a:bodyPr>
          <a:lstStyle/>
          <a:p>
            <a:pPr marL="800100" lvl="1" indent="-342900" fontAlgn="auto">
              <a:spcBef>
                <a:spcPct val="20000"/>
              </a:spcBef>
              <a:spcAft>
                <a:spcPts val="0"/>
              </a:spcAft>
              <a:buFont typeface="Arial" pitchFamily="34" charset="0"/>
              <a:buChar char="•"/>
              <a:defRPr/>
            </a:pPr>
            <a:r>
              <a:rPr lang="en-US" sz="2800" dirty="0">
                <a:solidFill>
                  <a:srgbClr val="D79694"/>
                </a:solidFill>
                <a:latin typeface="Calibri"/>
              </a:rPr>
              <a:t>Nutritional Status</a:t>
            </a:r>
          </a:p>
          <a:p>
            <a:pPr marL="800100" lvl="1" indent="-342900" fontAlgn="auto">
              <a:spcBef>
                <a:spcPct val="20000"/>
              </a:spcBef>
              <a:spcAft>
                <a:spcPts val="0"/>
              </a:spcAft>
              <a:buFont typeface="Arial" pitchFamily="34" charset="0"/>
              <a:buChar char="•"/>
              <a:defRPr/>
            </a:pPr>
            <a:r>
              <a:rPr lang="en-US" sz="2800" b="1" dirty="0">
                <a:solidFill>
                  <a:srgbClr val="C80000"/>
                </a:solidFill>
                <a:latin typeface="Calibri"/>
              </a:rPr>
              <a:t>Biological Makeup</a:t>
            </a:r>
          </a:p>
          <a:p>
            <a:pPr marL="800100" lvl="1" indent="-342900" fontAlgn="auto">
              <a:spcBef>
                <a:spcPct val="20000"/>
              </a:spcBef>
              <a:spcAft>
                <a:spcPts val="0"/>
              </a:spcAft>
              <a:buFont typeface="Arial" pitchFamily="34" charset="0"/>
              <a:buChar char="•"/>
              <a:defRPr/>
            </a:pPr>
            <a:r>
              <a:rPr lang="en-US" sz="2800" dirty="0">
                <a:solidFill>
                  <a:srgbClr val="D79694"/>
                </a:solidFill>
                <a:latin typeface="Calibri"/>
              </a:rPr>
              <a:t>Human Nutrient Needs</a:t>
            </a:r>
          </a:p>
          <a:p>
            <a:pPr marL="800100" lvl="1" indent="-342900" fontAlgn="auto">
              <a:spcBef>
                <a:spcPct val="20000"/>
              </a:spcBef>
              <a:spcAft>
                <a:spcPts val="0"/>
              </a:spcAft>
              <a:buFont typeface="Arial" pitchFamily="34" charset="0"/>
              <a:buChar char="•"/>
              <a:defRPr/>
            </a:pPr>
            <a:r>
              <a:rPr lang="en-US" sz="2800" dirty="0">
                <a:solidFill>
                  <a:srgbClr val="9BBB59">
                    <a:lumMod val="40000"/>
                    <a:lumOff val="60000"/>
                  </a:srgbClr>
                </a:solidFill>
                <a:latin typeface="Calibri"/>
              </a:rPr>
              <a:t>Diet</a:t>
            </a:r>
          </a:p>
          <a:p>
            <a:pPr marL="800100" lvl="1" indent="-342900" fontAlgn="auto">
              <a:spcBef>
                <a:spcPct val="20000"/>
              </a:spcBef>
              <a:spcAft>
                <a:spcPts val="0"/>
              </a:spcAft>
              <a:buFont typeface="Arial" pitchFamily="34" charset="0"/>
              <a:buChar char="•"/>
              <a:defRPr/>
            </a:pPr>
            <a:r>
              <a:rPr lang="en-US" sz="2800" dirty="0">
                <a:solidFill>
                  <a:srgbClr val="9BBB59">
                    <a:lumMod val="40000"/>
                    <a:lumOff val="60000"/>
                  </a:srgbClr>
                </a:solidFill>
                <a:latin typeface="Calibri"/>
              </a:rPr>
              <a:t>Cuisine</a:t>
            </a:r>
          </a:p>
          <a:p>
            <a:pPr marL="800100" lvl="1" indent="-342900" fontAlgn="auto">
              <a:spcBef>
                <a:spcPct val="20000"/>
              </a:spcBef>
              <a:spcAft>
                <a:spcPts val="0"/>
              </a:spcAft>
              <a:buFont typeface="Arial" pitchFamily="34" charset="0"/>
              <a:buChar char="•"/>
              <a:defRPr/>
            </a:pPr>
            <a:r>
              <a:rPr lang="en-US" sz="2800" dirty="0">
                <a:solidFill>
                  <a:srgbClr val="9BBB59">
                    <a:lumMod val="40000"/>
                    <a:lumOff val="60000"/>
                  </a:srgbClr>
                </a:solidFill>
                <a:latin typeface="Calibri"/>
              </a:rPr>
              <a:t>The Environment</a:t>
            </a:r>
          </a:p>
          <a:p>
            <a:pPr marL="1257300" lvl="2" indent="-342900" fontAlgn="auto">
              <a:spcBef>
                <a:spcPct val="20000"/>
              </a:spcBef>
              <a:spcAft>
                <a:spcPts val="0"/>
              </a:spcAft>
              <a:buFont typeface="Arial" pitchFamily="34" charset="0"/>
              <a:buChar char="•"/>
              <a:defRPr/>
            </a:pPr>
            <a:r>
              <a:rPr lang="en-US" sz="2800" dirty="0">
                <a:solidFill>
                  <a:srgbClr val="9BBB59">
                    <a:lumMod val="40000"/>
                    <a:lumOff val="60000"/>
                  </a:srgbClr>
                </a:solidFill>
                <a:latin typeface="Calibri"/>
              </a:rPr>
              <a:t>Physical Environment</a:t>
            </a:r>
          </a:p>
          <a:p>
            <a:pPr marL="1257300" lvl="2" indent="-342900" fontAlgn="auto">
              <a:spcBef>
                <a:spcPct val="20000"/>
              </a:spcBef>
              <a:spcAft>
                <a:spcPts val="0"/>
              </a:spcAft>
              <a:buFont typeface="Arial" pitchFamily="34" charset="0"/>
              <a:buChar char="•"/>
              <a:defRPr/>
            </a:pPr>
            <a:r>
              <a:rPr lang="en-US" sz="2800" dirty="0">
                <a:solidFill>
                  <a:srgbClr val="9BBB59">
                    <a:lumMod val="40000"/>
                    <a:lumOff val="60000"/>
                  </a:srgbClr>
                </a:solidFill>
                <a:latin typeface="Calibri"/>
              </a:rPr>
              <a:t>Sociocultural Environment</a:t>
            </a:r>
          </a:p>
          <a:p>
            <a:pPr marL="1257300" lvl="2" indent="-342900" fontAlgn="auto">
              <a:spcBef>
                <a:spcPct val="20000"/>
              </a:spcBef>
              <a:spcAft>
                <a:spcPts val="0"/>
              </a:spcAft>
              <a:buFont typeface="Arial" pitchFamily="34" charset="0"/>
              <a:buChar char="•"/>
              <a:defRPr/>
            </a:pPr>
            <a:r>
              <a:rPr lang="en-US" sz="2800" dirty="0">
                <a:solidFill>
                  <a:prstClr val="white"/>
                </a:solidFill>
                <a:latin typeface="Calibri"/>
              </a:rPr>
              <a:t>Economic and Political Environment</a:t>
            </a:r>
          </a:p>
        </p:txBody>
      </p:sp>
      <p:sp>
        <p:nvSpPr>
          <p:cNvPr id="476163" name="Subtitle 2"/>
          <p:cNvSpPr txBox="1">
            <a:spLocks/>
          </p:cNvSpPr>
          <p:nvPr/>
        </p:nvSpPr>
        <p:spPr bwMode="auto">
          <a:xfrm>
            <a:off x="914400" y="609600"/>
            <a:ext cx="7315200" cy="1077913"/>
          </a:xfrm>
          <a:prstGeom prst="rect">
            <a:avLst/>
          </a:prstGeom>
          <a:noFill/>
          <a:ln w="9525">
            <a:noFill/>
            <a:miter lim="800000"/>
            <a:headEnd/>
            <a:tailEnd/>
          </a:ln>
        </p:spPr>
        <p:txBody>
          <a:bodyPr>
            <a:spAutoFit/>
          </a:bodyPr>
          <a:lstStyle/>
          <a:p>
            <a:pPr marL="342900" indent="-342900" algn="ctr"/>
            <a:r>
              <a:rPr lang="en-US" sz="3200" b="1">
                <a:solidFill>
                  <a:srgbClr val="C80000"/>
                </a:solidFill>
                <a:latin typeface="Calibri" pitchFamily="34" charset="0"/>
              </a:rPr>
              <a:t>Biocultural Framework </a:t>
            </a:r>
          </a:p>
          <a:p>
            <a:pPr marL="342900" indent="-342900" algn="ctr"/>
            <a:r>
              <a:rPr lang="en-US" sz="3200" b="1">
                <a:solidFill>
                  <a:srgbClr val="C80000"/>
                </a:solidFill>
                <a:latin typeface="Calibri" pitchFamily="34" charset="0"/>
              </a:rPr>
              <a:t>for the Study of Diet and Nutrition</a:t>
            </a:r>
            <a:endParaRPr lang="en-US" sz="3200">
              <a:solidFill>
                <a:srgbClr val="C80000"/>
              </a:solidFill>
              <a:latin typeface="Calibri" pitchFamily="34" charset="0"/>
            </a:endParaRPr>
          </a:p>
        </p:txBody>
      </p:sp>
      <p:sp>
        <p:nvSpPr>
          <p:cNvPr id="476164" name="TextBox 4"/>
          <p:cNvSpPr txBox="1">
            <a:spLocks noChangeArrowheads="1"/>
          </p:cNvSpPr>
          <p:nvPr/>
        </p:nvSpPr>
        <p:spPr bwMode="auto">
          <a:xfrm>
            <a:off x="5368925" y="1870075"/>
            <a:ext cx="1547813" cy="1200150"/>
          </a:xfrm>
          <a:prstGeom prst="rect">
            <a:avLst/>
          </a:prstGeom>
          <a:noFill/>
          <a:ln w="9525">
            <a:noFill/>
            <a:miter lim="800000"/>
            <a:headEnd/>
            <a:tailEnd/>
          </a:ln>
        </p:spPr>
        <p:txBody>
          <a:bodyPr wrap="none">
            <a:spAutoFit/>
          </a:bodyPr>
          <a:lstStyle/>
          <a:p>
            <a:pPr algn="ctr"/>
            <a:r>
              <a:rPr lang="en-US" sz="2400" b="1">
                <a:solidFill>
                  <a:prstClr val="black"/>
                </a:solidFill>
                <a:latin typeface="Calibri" pitchFamily="34" charset="0"/>
              </a:rPr>
              <a:t>individual</a:t>
            </a:r>
          </a:p>
          <a:p>
            <a:pPr algn="ctr"/>
            <a:r>
              <a:rPr lang="en-US" sz="2400" b="1">
                <a:solidFill>
                  <a:prstClr val="black"/>
                </a:solidFill>
                <a:latin typeface="Calibri" pitchFamily="34" charset="0"/>
              </a:rPr>
              <a:t>nutritional</a:t>
            </a:r>
          </a:p>
          <a:p>
            <a:pPr algn="ctr"/>
            <a:r>
              <a:rPr lang="en-US" sz="2400" b="1">
                <a:solidFill>
                  <a:prstClr val="black"/>
                </a:solidFill>
                <a:latin typeface="Calibri" pitchFamily="34" charset="0"/>
              </a:rPr>
              <a:t>needs </a:t>
            </a:r>
          </a:p>
        </p:txBody>
      </p:sp>
      <p:sp>
        <p:nvSpPr>
          <p:cNvPr id="7" name="Rectangle 5"/>
          <p:cNvSpPr>
            <a:spLocks noChangeArrowheads="1"/>
          </p:cNvSpPr>
          <p:nvPr/>
        </p:nvSpPr>
        <p:spPr bwMode="auto">
          <a:xfrm>
            <a:off x="1828800" y="4627563"/>
            <a:ext cx="7010400" cy="1471172"/>
          </a:xfrm>
          <a:prstGeom prst="rect">
            <a:avLst/>
          </a:prstGeom>
          <a:solidFill>
            <a:schemeClr val="bg1"/>
          </a:solidFill>
          <a:ln w="9525">
            <a:noFill/>
            <a:miter lim="800000"/>
            <a:headEnd/>
            <a:tailEnd/>
          </a:ln>
        </p:spPr>
        <p:txBody>
          <a:bodyPr>
            <a:spAutoFit/>
          </a:bodyPr>
          <a:lstStyle/>
          <a:p>
            <a:pPr marL="342900" indent="-342900" eaLnBrk="0" hangingPunct="0">
              <a:spcBef>
                <a:spcPct val="20000"/>
              </a:spcBef>
              <a:buClr>
                <a:srgbClr val="009999"/>
              </a:buClr>
              <a:buFontTx/>
              <a:buChar char="•"/>
              <a:defRPr/>
            </a:pPr>
            <a:r>
              <a:rPr kumimoji="1" lang="en-US" sz="3200" b="1" dirty="0">
                <a:solidFill>
                  <a:srgbClr val="9BBB59">
                    <a:lumMod val="20000"/>
                    <a:lumOff val="80000"/>
                  </a:srgbClr>
                </a:solidFill>
                <a:latin typeface="Verdana" pitchFamily="34" charset="0"/>
              </a:rPr>
              <a:t>carnivorous</a:t>
            </a:r>
            <a:r>
              <a:rPr kumimoji="1" lang="en-US" sz="3200" dirty="0">
                <a:solidFill>
                  <a:srgbClr val="9BBB59">
                    <a:lumMod val="20000"/>
                    <a:lumOff val="80000"/>
                  </a:srgbClr>
                </a:solidFill>
                <a:latin typeface="Verdana" pitchFamily="34" charset="0"/>
              </a:rPr>
              <a:t> </a:t>
            </a:r>
            <a:r>
              <a:rPr kumimoji="1" lang="en-US" sz="2000" dirty="0">
                <a:solidFill>
                  <a:srgbClr val="9BBB59">
                    <a:lumMod val="20000"/>
                    <a:lumOff val="80000"/>
                  </a:srgbClr>
                </a:solidFill>
                <a:latin typeface="Verdana" pitchFamily="34" charset="0"/>
              </a:rPr>
              <a:t>(chiefly meats)</a:t>
            </a:r>
            <a:endParaRPr kumimoji="1" lang="en-US" sz="3200" dirty="0">
              <a:solidFill>
                <a:srgbClr val="9BBB59">
                  <a:lumMod val="20000"/>
                  <a:lumOff val="80000"/>
                </a:srgbClr>
              </a:solidFill>
              <a:latin typeface="Verdana" pitchFamily="34" charset="0"/>
            </a:endParaRPr>
          </a:p>
          <a:p>
            <a:pPr marL="342900" indent="-342900" eaLnBrk="0" hangingPunct="0">
              <a:spcBef>
                <a:spcPct val="20000"/>
              </a:spcBef>
              <a:buClr>
                <a:srgbClr val="009999"/>
              </a:buClr>
              <a:defRPr/>
            </a:pPr>
            <a:r>
              <a:rPr kumimoji="1" lang="en-US" sz="4800" b="1" dirty="0">
                <a:solidFill>
                  <a:srgbClr val="000000"/>
                </a:solidFill>
                <a:latin typeface="Verdana" pitchFamily="34" charset="0"/>
              </a:rPr>
              <a:t> </a:t>
            </a:r>
            <a:r>
              <a:rPr kumimoji="1" lang="en-US" sz="4800" b="1" dirty="0">
                <a:solidFill>
                  <a:schemeClr val="accent2">
                    <a:lumMod val="50000"/>
                  </a:schemeClr>
                </a:solidFill>
                <a:latin typeface="Verdana" pitchFamily="34" charset="0"/>
              </a:rPr>
              <a:t>omnivorous</a:t>
            </a:r>
            <a:endParaRPr kumimoji="1" lang="en-US" sz="3600" dirty="0">
              <a:solidFill>
                <a:schemeClr val="accent2">
                  <a:lumMod val="50000"/>
                </a:schemeClr>
              </a:solidFill>
              <a:latin typeface="Verdana" pitchFamily="34" charset="0"/>
            </a:endParaRPr>
          </a:p>
        </p:txBody>
      </p:sp>
      <p:sp>
        <p:nvSpPr>
          <p:cNvPr id="10" name="Rectangle 9"/>
          <p:cNvSpPr/>
          <p:nvPr/>
        </p:nvSpPr>
        <p:spPr>
          <a:xfrm>
            <a:off x="0" y="0"/>
            <a:ext cx="9144000" cy="3733800"/>
          </a:xfrm>
          <a:prstGeom prst="rect">
            <a:avLst/>
          </a:prstGeom>
          <a:gradFill flip="none" rotWithShape="1">
            <a:gsLst>
              <a:gs pos="100000">
                <a:schemeClr val="bg1"/>
              </a:gs>
              <a:gs pos="53000">
                <a:schemeClr val="bg1">
                  <a:alpha val="77000"/>
                </a:schemeClr>
              </a:gs>
              <a:gs pos="83000">
                <a:srgbClr val="D4DEFF"/>
              </a:gs>
              <a:gs pos="100000">
                <a:srgbClr val="FFC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Box 7"/>
          <p:cNvSpPr txBox="1">
            <a:spLocks noChangeArrowheads="1"/>
          </p:cNvSpPr>
          <p:nvPr/>
        </p:nvSpPr>
        <p:spPr bwMode="auto">
          <a:xfrm>
            <a:off x="903514" y="4114800"/>
            <a:ext cx="6705600" cy="1138773"/>
          </a:xfrm>
          <a:prstGeom prst="rect">
            <a:avLst/>
          </a:prstGeom>
          <a:solidFill>
            <a:schemeClr val="bg1"/>
          </a:solidFill>
          <a:ln w="9525">
            <a:noFill/>
            <a:miter lim="800000"/>
            <a:headEnd/>
            <a:tailEnd/>
          </a:ln>
        </p:spPr>
        <p:txBody>
          <a:bodyPr>
            <a:spAutoFit/>
          </a:bodyPr>
          <a:lstStyle/>
          <a:p>
            <a:pPr algn="ctr"/>
            <a:endParaRPr lang="en-US" sz="3200" b="1" dirty="0">
              <a:solidFill>
                <a:prstClr val="black"/>
              </a:solidFill>
              <a:latin typeface="Calibri" pitchFamily="34" charset="0"/>
            </a:endParaRPr>
          </a:p>
          <a:p>
            <a:pPr algn="ctr"/>
            <a:r>
              <a:rPr lang="en-US" sz="3600" b="1" dirty="0">
                <a:solidFill>
                  <a:prstClr val="black"/>
                </a:solidFill>
                <a:latin typeface="Calibri" pitchFamily="34" charset="0"/>
              </a:rPr>
              <a:t>nowadays, we often see the word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351457" y="3326118"/>
            <a:ext cx="6449971" cy="1107996"/>
          </a:xfrm>
          <a:prstGeom prst="rect">
            <a:avLst/>
          </a:prstGeom>
        </p:spPr>
        <p:txBody>
          <a:bodyPr wrap="none">
            <a:spAutoFit/>
          </a:bodyPr>
          <a:lstStyle/>
          <a:p>
            <a:pPr algn="ctr"/>
            <a:r>
              <a:rPr lang="en-US" sz="3200" b="1" dirty="0"/>
              <a:t>let’s have a look at that word . . .</a:t>
            </a:r>
          </a:p>
          <a:p>
            <a:endParaRPr lang="en-US" dirty="0"/>
          </a:p>
          <a:p>
            <a:pPr algn="ctr"/>
            <a:r>
              <a:rPr lang="en-US" sz="1600" dirty="0"/>
              <a:t>(REM: One of the four main areas of anthropology is linguistics)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188291" name="Rectangle 3"/>
          <p:cNvSpPr>
            <a:spLocks noGrp="1" noChangeArrowheads="1"/>
          </p:cNvSpPr>
          <p:nvPr>
            <p:ph type="body" sz="half" idx="2"/>
          </p:nvPr>
        </p:nvSpPr>
        <p:spPr>
          <a:xfrm>
            <a:off x="1828800" y="2078038"/>
            <a:ext cx="6019800" cy="2189162"/>
          </a:xfrm>
        </p:spPr>
        <p:txBody>
          <a:bodyPr>
            <a:spAutoFit/>
          </a:bodyPr>
          <a:lstStyle/>
          <a:p>
            <a:pPr eaLnBrk="1" hangingPunct="1">
              <a:defRPr/>
            </a:pPr>
            <a:r>
              <a:rPr lang="en-US" sz="3200" b="1" dirty="0">
                <a:solidFill>
                  <a:schemeClr val="accent3">
                    <a:lumMod val="20000"/>
                    <a:lumOff val="80000"/>
                  </a:schemeClr>
                </a:solidFill>
              </a:rPr>
              <a:t>herbivorous</a:t>
            </a:r>
            <a:r>
              <a:rPr lang="en-US" sz="3200" dirty="0">
                <a:solidFill>
                  <a:schemeClr val="accent3">
                    <a:lumMod val="20000"/>
                    <a:lumOff val="80000"/>
                  </a:schemeClr>
                </a:solidFill>
              </a:rPr>
              <a:t> </a:t>
            </a:r>
            <a:r>
              <a:rPr lang="en-US" sz="2000" dirty="0">
                <a:solidFill>
                  <a:schemeClr val="accent3">
                    <a:lumMod val="20000"/>
                    <a:lumOff val="80000"/>
                  </a:schemeClr>
                </a:solidFill>
              </a:rPr>
              <a:t>(plants)</a:t>
            </a:r>
          </a:p>
          <a:p>
            <a:pPr eaLnBrk="1" hangingPunct="1">
              <a:defRPr/>
            </a:pPr>
            <a:r>
              <a:rPr lang="en-US" sz="3200" b="1" dirty="0">
                <a:solidFill>
                  <a:schemeClr val="accent3">
                    <a:lumMod val="20000"/>
                    <a:lumOff val="80000"/>
                  </a:schemeClr>
                </a:solidFill>
              </a:rPr>
              <a:t>insectivorous</a:t>
            </a:r>
            <a:r>
              <a:rPr lang="en-US" sz="3200" dirty="0">
                <a:solidFill>
                  <a:schemeClr val="accent3">
                    <a:lumMod val="20000"/>
                    <a:lumOff val="80000"/>
                  </a:schemeClr>
                </a:solidFill>
              </a:rPr>
              <a:t> </a:t>
            </a:r>
            <a:r>
              <a:rPr lang="en-US" sz="2000" dirty="0">
                <a:solidFill>
                  <a:schemeClr val="accent3">
                    <a:lumMod val="20000"/>
                    <a:lumOff val="80000"/>
                  </a:schemeClr>
                </a:solidFill>
              </a:rPr>
              <a:t>(insects)</a:t>
            </a:r>
            <a:endParaRPr lang="en-US" sz="3200" dirty="0">
              <a:solidFill>
                <a:schemeClr val="accent3">
                  <a:lumMod val="20000"/>
                  <a:lumOff val="80000"/>
                </a:schemeClr>
              </a:solidFill>
            </a:endParaRPr>
          </a:p>
          <a:p>
            <a:pPr marL="457200" lvl="1" indent="114300" eaLnBrk="1" hangingPunct="1">
              <a:defRPr/>
            </a:pPr>
            <a:r>
              <a:rPr lang="en-US" b="1" dirty="0">
                <a:solidFill>
                  <a:schemeClr val="accent3">
                    <a:lumMod val="20000"/>
                    <a:lumOff val="80000"/>
                  </a:schemeClr>
                </a:solidFill>
              </a:rPr>
              <a:t> </a:t>
            </a:r>
            <a:r>
              <a:rPr lang="en-US" b="1" dirty="0" err="1">
                <a:solidFill>
                  <a:schemeClr val="accent3">
                    <a:lumMod val="20000"/>
                    <a:lumOff val="80000"/>
                  </a:schemeClr>
                </a:solidFill>
              </a:rPr>
              <a:t>frugivorous</a:t>
            </a:r>
            <a:r>
              <a:rPr lang="en-US" sz="2800" dirty="0">
                <a:solidFill>
                  <a:schemeClr val="accent3">
                    <a:lumMod val="20000"/>
                    <a:lumOff val="80000"/>
                  </a:schemeClr>
                </a:solidFill>
              </a:rPr>
              <a:t> </a:t>
            </a:r>
            <a:r>
              <a:rPr lang="en-US" sz="1800" dirty="0">
                <a:solidFill>
                  <a:schemeClr val="accent3">
                    <a:lumMod val="20000"/>
                    <a:lumOff val="80000"/>
                  </a:schemeClr>
                </a:solidFill>
              </a:rPr>
              <a:t>(fruits)</a:t>
            </a:r>
          </a:p>
          <a:p>
            <a:pPr marL="457200" lvl="1" indent="114300" eaLnBrk="1" hangingPunct="1">
              <a:defRPr/>
            </a:pPr>
            <a:r>
              <a:rPr lang="en-US" b="1" dirty="0">
                <a:solidFill>
                  <a:schemeClr val="accent3">
                    <a:lumMod val="20000"/>
                    <a:lumOff val="80000"/>
                  </a:schemeClr>
                </a:solidFill>
              </a:rPr>
              <a:t> </a:t>
            </a:r>
            <a:r>
              <a:rPr lang="en-US" b="1" dirty="0" err="1">
                <a:solidFill>
                  <a:schemeClr val="accent3">
                    <a:lumMod val="20000"/>
                    <a:lumOff val="80000"/>
                  </a:schemeClr>
                </a:solidFill>
              </a:rPr>
              <a:t>graminivorous</a:t>
            </a:r>
            <a:r>
              <a:rPr lang="en-US" sz="2800" dirty="0">
                <a:solidFill>
                  <a:schemeClr val="accent3">
                    <a:lumMod val="20000"/>
                    <a:lumOff val="80000"/>
                  </a:schemeClr>
                </a:solidFill>
              </a:rPr>
              <a:t> </a:t>
            </a:r>
            <a:r>
              <a:rPr lang="en-US" sz="1800" dirty="0">
                <a:solidFill>
                  <a:schemeClr val="accent3">
                    <a:lumMod val="20000"/>
                    <a:lumOff val="80000"/>
                  </a:schemeClr>
                </a:solidFill>
              </a:rPr>
              <a:t>(grasses)</a:t>
            </a:r>
          </a:p>
        </p:txBody>
      </p:sp>
      <p:sp>
        <p:nvSpPr>
          <p:cNvPr id="2188292" name="Rectangle 4"/>
          <p:cNvSpPr>
            <a:spLocks noChangeArrowheads="1"/>
          </p:cNvSpPr>
          <p:nvPr/>
        </p:nvSpPr>
        <p:spPr bwMode="auto">
          <a:xfrm>
            <a:off x="838200" y="1050925"/>
            <a:ext cx="7467600" cy="701675"/>
          </a:xfrm>
          <a:prstGeom prst="rect">
            <a:avLst/>
          </a:prstGeom>
          <a:noFill/>
          <a:ln w="9525">
            <a:noFill/>
            <a:miter lim="800000"/>
            <a:headEnd/>
            <a:tailEnd/>
          </a:ln>
        </p:spPr>
        <p:txBody>
          <a:bodyPr>
            <a:spAutoFit/>
          </a:bodyPr>
          <a:lstStyle/>
          <a:p>
            <a:pPr marL="342900" indent="-342900" eaLnBrk="0" hangingPunct="0">
              <a:spcBef>
                <a:spcPct val="20000"/>
              </a:spcBef>
              <a:buClr>
                <a:srgbClr val="009999"/>
              </a:buClr>
              <a:defRPr/>
            </a:pPr>
            <a:r>
              <a:rPr kumimoji="1" lang="en-US" sz="4000" dirty="0">
                <a:solidFill>
                  <a:srgbClr val="FFFFFF">
                    <a:lumMod val="20000"/>
                    <a:lumOff val="80000"/>
                  </a:srgbClr>
                </a:solidFill>
                <a:latin typeface="Verdana" pitchFamily="34" charset="0"/>
              </a:rPr>
              <a:t>Diet classifications: </a:t>
            </a:r>
          </a:p>
        </p:txBody>
      </p:sp>
      <p:sp>
        <p:nvSpPr>
          <p:cNvPr id="2188293" name="Rectangle 5"/>
          <p:cNvSpPr>
            <a:spLocks noChangeArrowheads="1"/>
          </p:cNvSpPr>
          <p:nvPr/>
        </p:nvSpPr>
        <p:spPr bwMode="auto">
          <a:xfrm>
            <a:off x="1828800" y="4627563"/>
            <a:ext cx="7010400" cy="1471172"/>
          </a:xfrm>
          <a:prstGeom prst="rect">
            <a:avLst/>
          </a:prstGeom>
          <a:solidFill>
            <a:schemeClr val="bg1"/>
          </a:solidFill>
          <a:ln w="9525">
            <a:noFill/>
            <a:miter lim="800000"/>
            <a:headEnd/>
            <a:tailEnd/>
          </a:ln>
        </p:spPr>
        <p:txBody>
          <a:bodyPr>
            <a:spAutoFit/>
          </a:bodyPr>
          <a:lstStyle/>
          <a:p>
            <a:pPr marL="342900" indent="-342900" eaLnBrk="0" hangingPunct="0">
              <a:spcBef>
                <a:spcPct val="20000"/>
              </a:spcBef>
              <a:buClr>
                <a:srgbClr val="009999"/>
              </a:buClr>
              <a:buFontTx/>
              <a:buChar char="•"/>
              <a:defRPr/>
            </a:pPr>
            <a:r>
              <a:rPr kumimoji="1" lang="en-US" sz="3200" b="1" dirty="0">
                <a:solidFill>
                  <a:srgbClr val="FFFFFF">
                    <a:lumMod val="20000"/>
                    <a:lumOff val="80000"/>
                  </a:srgbClr>
                </a:solidFill>
                <a:latin typeface="Verdana" pitchFamily="34" charset="0"/>
              </a:rPr>
              <a:t>carnivorous</a:t>
            </a:r>
            <a:r>
              <a:rPr kumimoji="1" lang="en-US" sz="3200" dirty="0">
                <a:solidFill>
                  <a:srgbClr val="FFFFFF">
                    <a:lumMod val="20000"/>
                    <a:lumOff val="80000"/>
                  </a:srgbClr>
                </a:solidFill>
                <a:latin typeface="Verdana" pitchFamily="34" charset="0"/>
              </a:rPr>
              <a:t> </a:t>
            </a:r>
            <a:r>
              <a:rPr kumimoji="1" lang="en-US" sz="2000" dirty="0">
                <a:solidFill>
                  <a:srgbClr val="FFFFFF">
                    <a:lumMod val="20000"/>
                    <a:lumOff val="80000"/>
                  </a:srgbClr>
                </a:solidFill>
                <a:latin typeface="Verdana" pitchFamily="34" charset="0"/>
              </a:rPr>
              <a:t>(chiefly meats)</a:t>
            </a:r>
            <a:endParaRPr kumimoji="1" lang="en-US" sz="3200" dirty="0">
              <a:solidFill>
                <a:srgbClr val="FFFFFF">
                  <a:lumMod val="20000"/>
                  <a:lumOff val="80000"/>
                </a:srgbClr>
              </a:solidFill>
              <a:latin typeface="Verdana" pitchFamily="34" charset="0"/>
            </a:endParaRPr>
          </a:p>
          <a:p>
            <a:pPr marL="342900" indent="-342900" eaLnBrk="0" hangingPunct="0">
              <a:spcBef>
                <a:spcPct val="20000"/>
              </a:spcBef>
              <a:buClr>
                <a:srgbClr val="009999"/>
              </a:buClr>
              <a:defRPr/>
            </a:pPr>
            <a:r>
              <a:rPr kumimoji="1" lang="en-US" sz="4800" b="1" dirty="0">
                <a:solidFill>
                  <a:srgbClr val="000000"/>
                </a:solidFill>
                <a:latin typeface="Verdana" pitchFamily="34" charset="0"/>
              </a:rPr>
              <a:t> omni</a:t>
            </a:r>
            <a:r>
              <a:rPr kumimoji="1" lang="en-US" sz="4800" b="1" dirty="0">
                <a:solidFill>
                  <a:srgbClr val="C80000"/>
                </a:solidFill>
                <a:latin typeface="Verdana" pitchFamily="34" charset="0"/>
              </a:rPr>
              <a:t>vorous</a:t>
            </a:r>
            <a:endParaRPr kumimoji="1" lang="en-US" sz="4800" dirty="0">
              <a:solidFill>
                <a:srgbClr val="C80000"/>
              </a:solidFill>
              <a:latin typeface="Verdana" pitchFamily="34" charset="0"/>
            </a:endParaRPr>
          </a:p>
        </p:txBody>
      </p:sp>
      <p:sp>
        <p:nvSpPr>
          <p:cNvPr id="478213" name="Rectangle 4"/>
          <p:cNvSpPr>
            <a:spLocks noChangeArrowheads="1"/>
          </p:cNvSpPr>
          <p:nvPr/>
        </p:nvSpPr>
        <p:spPr bwMode="auto">
          <a:xfrm>
            <a:off x="1676400" y="4648200"/>
            <a:ext cx="685800" cy="533400"/>
          </a:xfrm>
          <a:prstGeom prst="rect">
            <a:avLst/>
          </a:prstGeom>
          <a:solidFill>
            <a:schemeClr val="bg1"/>
          </a:solidFill>
          <a:ln w="28575" algn="ctr">
            <a:noFill/>
            <a:round/>
            <a:headEnd/>
            <a:tailEnd/>
          </a:ln>
        </p:spPr>
        <p:txBody>
          <a:bodyPr wrap="none" anchor="ctr"/>
          <a:lstStyle/>
          <a:p>
            <a:pPr algn="ctr" eaLnBrk="0" hangingPunct="0"/>
            <a:endParaRPr lang="en-US">
              <a:solidFill>
                <a:srgbClr val="000000"/>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188291" name="Rectangle 3"/>
          <p:cNvSpPr>
            <a:spLocks noGrp="1" noChangeArrowheads="1"/>
          </p:cNvSpPr>
          <p:nvPr>
            <p:ph type="body" sz="half" idx="2"/>
          </p:nvPr>
        </p:nvSpPr>
        <p:spPr>
          <a:xfrm>
            <a:off x="1828800" y="2078038"/>
            <a:ext cx="6019800" cy="2189162"/>
          </a:xfrm>
        </p:spPr>
        <p:txBody>
          <a:bodyPr>
            <a:spAutoFit/>
          </a:bodyPr>
          <a:lstStyle/>
          <a:p>
            <a:pPr eaLnBrk="1" hangingPunct="1">
              <a:defRPr/>
            </a:pPr>
            <a:r>
              <a:rPr lang="en-US" sz="3200" b="1" dirty="0">
                <a:solidFill>
                  <a:schemeClr val="accent3">
                    <a:lumMod val="20000"/>
                    <a:lumOff val="80000"/>
                  </a:schemeClr>
                </a:solidFill>
              </a:rPr>
              <a:t>herbivorous</a:t>
            </a:r>
            <a:r>
              <a:rPr lang="en-US" sz="3200" dirty="0">
                <a:solidFill>
                  <a:schemeClr val="accent3">
                    <a:lumMod val="20000"/>
                    <a:lumOff val="80000"/>
                  </a:schemeClr>
                </a:solidFill>
              </a:rPr>
              <a:t> </a:t>
            </a:r>
            <a:r>
              <a:rPr lang="en-US" sz="2000" dirty="0">
                <a:solidFill>
                  <a:schemeClr val="accent3">
                    <a:lumMod val="20000"/>
                    <a:lumOff val="80000"/>
                  </a:schemeClr>
                </a:solidFill>
              </a:rPr>
              <a:t>(plants)</a:t>
            </a:r>
          </a:p>
          <a:p>
            <a:pPr eaLnBrk="1" hangingPunct="1">
              <a:defRPr/>
            </a:pPr>
            <a:r>
              <a:rPr lang="en-US" sz="3200" b="1" dirty="0">
                <a:solidFill>
                  <a:schemeClr val="accent3">
                    <a:lumMod val="20000"/>
                    <a:lumOff val="80000"/>
                  </a:schemeClr>
                </a:solidFill>
              </a:rPr>
              <a:t>insectivorous</a:t>
            </a:r>
            <a:r>
              <a:rPr lang="en-US" sz="3200" dirty="0">
                <a:solidFill>
                  <a:schemeClr val="accent3">
                    <a:lumMod val="20000"/>
                    <a:lumOff val="80000"/>
                  </a:schemeClr>
                </a:solidFill>
              </a:rPr>
              <a:t> </a:t>
            </a:r>
            <a:r>
              <a:rPr lang="en-US" sz="2000" dirty="0">
                <a:solidFill>
                  <a:schemeClr val="accent3">
                    <a:lumMod val="20000"/>
                    <a:lumOff val="80000"/>
                  </a:schemeClr>
                </a:solidFill>
              </a:rPr>
              <a:t>(insects)</a:t>
            </a:r>
            <a:endParaRPr lang="en-US" sz="3200" dirty="0">
              <a:solidFill>
                <a:schemeClr val="accent3">
                  <a:lumMod val="20000"/>
                  <a:lumOff val="80000"/>
                </a:schemeClr>
              </a:solidFill>
            </a:endParaRPr>
          </a:p>
          <a:p>
            <a:pPr marL="457200" lvl="1" indent="114300" eaLnBrk="1" hangingPunct="1">
              <a:defRPr/>
            </a:pPr>
            <a:r>
              <a:rPr lang="en-US" b="1" dirty="0">
                <a:solidFill>
                  <a:schemeClr val="accent3">
                    <a:lumMod val="20000"/>
                    <a:lumOff val="80000"/>
                  </a:schemeClr>
                </a:solidFill>
              </a:rPr>
              <a:t> </a:t>
            </a:r>
            <a:r>
              <a:rPr lang="en-US" b="1" dirty="0" err="1">
                <a:solidFill>
                  <a:schemeClr val="accent3">
                    <a:lumMod val="20000"/>
                    <a:lumOff val="80000"/>
                  </a:schemeClr>
                </a:solidFill>
              </a:rPr>
              <a:t>frugivorous</a:t>
            </a:r>
            <a:r>
              <a:rPr lang="en-US" sz="2800" dirty="0">
                <a:solidFill>
                  <a:schemeClr val="accent3">
                    <a:lumMod val="20000"/>
                    <a:lumOff val="80000"/>
                  </a:schemeClr>
                </a:solidFill>
              </a:rPr>
              <a:t> </a:t>
            </a:r>
            <a:r>
              <a:rPr lang="en-US" sz="1800" dirty="0">
                <a:solidFill>
                  <a:schemeClr val="accent3">
                    <a:lumMod val="20000"/>
                    <a:lumOff val="80000"/>
                  </a:schemeClr>
                </a:solidFill>
              </a:rPr>
              <a:t>(fruits)</a:t>
            </a:r>
          </a:p>
          <a:p>
            <a:pPr marL="457200" lvl="1" indent="114300" eaLnBrk="1" hangingPunct="1">
              <a:defRPr/>
            </a:pPr>
            <a:r>
              <a:rPr lang="en-US" b="1" dirty="0">
                <a:solidFill>
                  <a:schemeClr val="accent3">
                    <a:lumMod val="20000"/>
                    <a:lumOff val="80000"/>
                  </a:schemeClr>
                </a:solidFill>
              </a:rPr>
              <a:t> </a:t>
            </a:r>
            <a:r>
              <a:rPr lang="en-US" b="1" dirty="0" err="1">
                <a:solidFill>
                  <a:schemeClr val="accent3">
                    <a:lumMod val="20000"/>
                    <a:lumOff val="80000"/>
                  </a:schemeClr>
                </a:solidFill>
              </a:rPr>
              <a:t>graminivorous</a:t>
            </a:r>
            <a:r>
              <a:rPr lang="en-US" sz="2800" dirty="0">
                <a:solidFill>
                  <a:schemeClr val="accent3">
                    <a:lumMod val="20000"/>
                    <a:lumOff val="80000"/>
                  </a:schemeClr>
                </a:solidFill>
              </a:rPr>
              <a:t> </a:t>
            </a:r>
            <a:r>
              <a:rPr lang="en-US" sz="1800" dirty="0">
                <a:solidFill>
                  <a:schemeClr val="accent3">
                    <a:lumMod val="20000"/>
                    <a:lumOff val="80000"/>
                  </a:schemeClr>
                </a:solidFill>
              </a:rPr>
              <a:t>(grasses)</a:t>
            </a:r>
          </a:p>
        </p:txBody>
      </p:sp>
      <p:sp>
        <p:nvSpPr>
          <p:cNvPr id="2188292" name="Rectangle 4"/>
          <p:cNvSpPr>
            <a:spLocks noChangeArrowheads="1"/>
          </p:cNvSpPr>
          <p:nvPr/>
        </p:nvSpPr>
        <p:spPr bwMode="auto">
          <a:xfrm>
            <a:off x="838200" y="1050925"/>
            <a:ext cx="7467600" cy="701675"/>
          </a:xfrm>
          <a:prstGeom prst="rect">
            <a:avLst/>
          </a:prstGeom>
          <a:noFill/>
          <a:ln w="9525">
            <a:noFill/>
            <a:miter lim="800000"/>
            <a:headEnd/>
            <a:tailEnd/>
          </a:ln>
        </p:spPr>
        <p:txBody>
          <a:bodyPr>
            <a:spAutoFit/>
          </a:bodyPr>
          <a:lstStyle/>
          <a:p>
            <a:pPr marL="342900" indent="-342900" eaLnBrk="0" hangingPunct="0">
              <a:spcBef>
                <a:spcPct val="20000"/>
              </a:spcBef>
              <a:buClr>
                <a:srgbClr val="009999"/>
              </a:buClr>
              <a:defRPr/>
            </a:pPr>
            <a:r>
              <a:rPr kumimoji="1" lang="en-US" sz="4000" dirty="0">
                <a:solidFill>
                  <a:srgbClr val="FFFFFF">
                    <a:lumMod val="20000"/>
                    <a:lumOff val="80000"/>
                  </a:srgbClr>
                </a:solidFill>
                <a:latin typeface="Verdana" pitchFamily="34" charset="0"/>
              </a:rPr>
              <a:t>Diet classifications: </a:t>
            </a:r>
          </a:p>
        </p:txBody>
      </p:sp>
      <p:sp>
        <p:nvSpPr>
          <p:cNvPr id="2188293" name="Rectangle 5"/>
          <p:cNvSpPr>
            <a:spLocks noChangeArrowheads="1"/>
          </p:cNvSpPr>
          <p:nvPr/>
        </p:nvSpPr>
        <p:spPr bwMode="auto">
          <a:xfrm>
            <a:off x="1828800" y="4627563"/>
            <a:ext cx="7010400" cy="1471172"/>
          </a:xfrm>
          <a:prstGeom prst="rect">
            <a:avLst/>
          </a:prstGeom>
          <a:solidFill>
            <a:schemeClr val="bg1"/>
          </a:solidFill>
          <a:ln w="9525">
            <a:noFill/>
            <a:miter lim="800000"/>
            <a:headEnd/>
            <a:tailEnd/>
          </a:ln>
        </p:spPr>
        <p:txBody>
          <a:bodyPr>
            <a:spAutoFit/>
          </a:bodyPr>
          <a:lstStyle/>
          <a:p>
            <a:pPr marL="342900" indent="-342900" eaLnBrk="0" hangingPunct="0">
              <a:spcBef>
                <a:spcPct val="20000"/>
              </a:spcBef>
              <a:buClr>
                <a:srgbClr val="009999"/>
              </a:buClr>
              <a:buFontTx/>
              <a:buChar char="•"/>
              <a:defRPr/>
            </a:pPr>
            <a:r>
              <a:rPr kumimoji="1" lang="en-US" sz="3200" b="1" dirty="0">
                <a:solidFill>
                  <a:srgbClr val="FFFFFF">
                    <a:lumMod val="20000"/>
                    <a:lumOff val="80000"/>
                  </a:srgbClr>
                </a:solidFill>
                <a:latin typeface="Verdana" pitchFamily="34" charset="0"/>
              </a:rPr>
              <a:t>carnivorous</a:t>
            </a:r>
            <a:r>
              <a:rPr kumimoji="1" lang="en-US" sz="3200" dirty="0">
                <a:solidFill>
                  <a:srgbClr val="FFFFFF">
                    <a:lumMod val="20000"/>
                    <a:lumOff val="80000"/>
                  </a:srgbClr>
                </a:solidFill>
                <a:latin typeface="Verdana" pitchFamily="34" charset="0"/>
              </a:rPr>
              <a:t> </a:t>
            </a:r>
            <a:r>
              <a:rPr kumimoji="1" lang="en-US" sz="2000" dirty="0">
                <a:solidFill>
                  <a:srgbClr val="FFFFFF">
                    <a:lumMod val="20000"/>
                    <a:lumOff val="80000"/>
                  </a:srgbClr>
                </a:solidFill>
                <a:latin typeface="Verdana" pitchFamily="34" charset="0"/>
              </a:rPr>
              <a:t>(chiefly meats)</a:t>
            </a:r>
            <a:endParaRPr kumimoji="1" lang="en-US" sz="3200" dirty="0">
              <a:solidFill>
                <a:srgbClr val="FFFFFF">
                  <a:lumMod val="20000"/>
                  <a:lumOff val="80000"/>
                </a:srgbClr>
              </a:solidFill>
              <a:latin typeface="Verdana" pitchFamily="34" charset="0"/>
            </a:endParaRPr>
          </a:p>
          <a:p>
            <a:pPr marL="342900" indent="-342900" eaLnBrk="0" hangingPunct="0">
              <a:spcBef>
                <a:spcPct val="20000"/>
              </a:spcBef>
              <a:buClr>
                <a:srgbClr val="009999"/>
              </a:buClr>
              <a:defRPr/>
            </a:pPr>
            <a:r>
              <a:rPr kumimoji="1" lang="en-US" sz="3200" b="1" dirty="0">
                <a:solidFill>
                  <a:srgbClr val="C80000"/>
                </a:solidFill>
                <a:latin typeface="Verdana" pitchFamily="34" charset="0"/>
              </a:rPr>
              <a:t> omni</a:t>
            </a:r>
            <a:r>
              <a:rPr kumimoji="1" lang="en-US" sz="4800" b="1" dirty="0">
                <a:solidFill>
                  <a:srgbClr val="000000"/>
                </a:solidFill>
                <a:latin typeface="Verdana" pitchFamily="34" charset="0"/>
              </a:rPr>
              <a:t>vorous</a:t>
            </a:r>
            <a:endParaRPr kumimoji="1" lang="en-US" sz="4800" dirty="0">
              <a:solidFill>
                <a:srgbClr val="000000"/>
              </a:solidFill>
              <a:latin typeface="Verdana" pitchFamily="34" charset="0"/>
            </a:endParaRPr>
          </a:p>
        </p:txBody>
      </p:sp>
      <p:sp>
        <p:nvSpPr>
          <p:cNvPr id="479237" name="Rectangle 4"/>
          <p:cNvSpPr>
            <a:spLocks noChangeArrowheads="1"/>
          </p:cNvSpPr>
          <p:nvPr/>
        </p:nvSpPr>
        <p:spPr bwMode="auto">
          <a:xfrm>
            <a:off x="1676400" y="4648200"/>
            <a:ext cx="685800" cy="533400"/>
          </a:xfrm>
          <a:prstGeom prst="rect">
            <a:avLst/>
          </a:prstGeom>
          <a:solidFill>
            <a:schemeClr val="bg1"/>
          </a:solidFill>
          <a:ln w="28575" algn="ctr">
            <a:noFill/>
            <a:round/>
            <a:headEnd/>
            <a:tailEnd/>
          </a:ln>
        </p:spPr>
        <p:txBody>
          <a:bodyPr wrap="none" anchor="ctr"/>
          <a:lstStyle/>
          <a:p>
            <a:pPr algn="ctr" eaLnBrk="0" hangingPunct="0"/>
            <a:endParaRPr lang="en-US">
              <a:solidFill>
                <a:srgbClr val="000000"/>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1282"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1282"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3" name="Oval 7"/>
          <p:cNvSpPr>
            <a:spLocks noChangeArrowheads="1"/>
          </p:cNvSpPr>
          <p:nvPr/>
        </p:nvSpPr>
        <p:spPr bwMode="auto">
          <a:xfrm>
            <a:off x="3649663" y="3625169"/>
            <a:ext cx="1684337" cy="504145"/>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Tree>
    <p:extLst>
      <p:ext uri="{BB962C8B-B14F-4D97-AF65-F5344CB8AC3E}">
        <p14:creationId xmlns:p14="http://schemas.microsoft.com/office/powerpoint/2010/main" val="200438191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1282"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3" name="Oval 7"/>
          <p:cNvSpPr>
            <a:spLocks noChangeArrowheads="1"/>
          </p:cNvSpPr>
          <p:nvPr/>
        </p:nvSpPr>
        <p:spPr bwMode="auto">
          <a:xfrm>
            <a:off x="3649663" y="3625169"/>
            <a:ext cx="1684337" cy="504145"/>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
        <p:nvSpPr>
          <p:cNvPr id="4" name="Rectangle 3"/>
          <p:cNvSpPr/>
          <p:nvPr/>
        </p:nvSpPr>
        <p:spPr>
          <a:xfrm>
            <a:off x="3751950" y="4114800"/>
            <a:ext cx="1981200" cy="369332"/>
          </a:xfrm>
          <a:prstGeom prst="rect">
            <a:avLst/>
          </a:prstGeom>
          <a:noFill/>
        </p:spPr>
        <p:txBody>
          <a:bodyPr wrap="square">
            <a:spAutoFit/>
          </a:bodyPr>
          <a:lstStyle/>
          <a:p>
            <a:pPr algn="ctr"/>
            <a:r>
              <a:rPr lang="en-US" b="1" dirty="0">
                <a:solidFill>
                  <a:prstClr val="black"/>
                </a:solidFill>
                <a:latin typeface="Calibri" pitchFamily="34" charset="0"/>
              </a:rPr>
              <a:t>comes from </a:t>
            </a:r>
            <a:endParaRPr lang="en-US" dirty="0"/>
          </a:p>
        </p:txBody>
      </p:sp>
      <p:sp>
        <p:nvSpPr>
          <p:cNvPr id="5" name="Oval 7"/>
          <p:cNvSpPr>
            <a:spLocks noChangeArrowheads="1"/>
          </p:cNvSpPr>
          <p:nvPr/>
        </p:nvSpPr>
        <p:spPr bwMode="auto">
          <a:xfrm>
            <a:off x="3656489" y="4495800"/>
            <a:ext cx="2439511" cy="623887"/>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Tree>
    <p:extLst>
      <p:ext uri="{BB962C8B-B14F-4D97-AF65-F5344CB8AC3E}">
        <p14:creationId xmlns:p14="http://schemas.microsoft.com/office/powerpoint/2010/main" val="258504981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2306"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9" name="Rectangle 8"/>
          <p:cNvSpPr/>
          <p:nvPr/>
        </p:nvSpPr>
        <p:spPr>
          <a:xfrm>
            <a:off x="4495800" y="1002268"/>
            <a:ext cx="675185" cy="369332"/>
          </a:xfrm>
          <a:prstGeom prst="rect">
            <a:avLst/>
          </a:prstGeom>
          <a:noFill/>
        </p:spPr>
        <p:txBody>
          <a:bodyPr wrap="square">
            <a:spAutoFit/>
          </a:bodyPr>
          <a:lstStyle/>
          <a:p>
            <a:r>
              <a:rPr lang="en-US" b="1" dirty="0">
                <a:solidFill>
                  <a:prstClr val="black"/>
                </a:solidFill>
                <a:latin typeface="Calibri" pitchFamily="34" charset="0"/>
              </a:rPr>
              <a:t>as in </a:t>
            </a:r>
            <a:endParaRPr lang="en-US" dirty="0"/>
          </a:p>
        </p:txBody>
      </p:sp>
      <p:sp>
        <p:nvSpPr>
          <p:cNvPr id="10" name="Oval 7"/>
          <p:cNvSpPr>
            <a:spLocks noChangeArrowheads="1"/>
          </p:cNvSpPr>
          <p:nvPr/>
        </p:nvSpPr>
        <p:spPr bwMode="auto">
          <a:xfrm>
            <a:off x="4114800" y="1338942"/>
            <a:ext cx="1371600" cy="5334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2306"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9" name="Rectangle 8"/>
          <p:cNvSpPr/>
          <p:nvPr/>
        </p:nvSpPr>
        <p:spPr>
          <a:xfrm>
            <a:off x="4495800" y="1002268"/>
            <a:ext cx="675185" cy="369332"/>
          </a:xfrm>
          <a:prstGeom prst="rect">
            <a:avLst/>
          </a:prstGeom>
          <a:noFill/>
        </p:spPr>
        <p:txBody>
          <a:bodyPr wrap="square">
            <a:spAutoFit/>
          </a:bodyPr>
          <a:lstStyle/>
          <a:p>
            <a:r>
              <a:rPr lang="en-US" b="1" dirty="0">
                <a:solidFill>
                  <a:prstClr val="black"/>
                </a:solidFill>
                <a:latin typeface="Calibri" pitchFamily="34" charset="0"/>
              </a:rPr>
              <a:t>as in </a:t>
            </a:r>
            <a:endParaRPr lang="en-US" dirty="0"/>
          </a:p>
        </p:txBody>
      </p:sp>
      <p:sp>
        <p:nvSpPr>
          <p:cNvPr id="10" name="Oval 7"/>
          <p:cNvSpPr>
            <a:spLocks noChangeArrowheads="1"/>
          </p:cNvSpPr>
          <p:nvPr/>
        </p:nvSpPr>
        <p:spPr bwMode="auto">
          <a:xfrm>
            <a:off x="4114800" y="1338942"/>
            <a:ext cx="1371600" cy="5334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
        <p:nvSpPr>
          <p:cNvPr id="5" name="Rectangle 4"/>
          <p:cNvSpPr/>
          <p:nvPr/>
        </p:nvSpPr>
        <p:spPr>
          <a:xfrm>
            <a:off x="4695372" y="2362200"/>
            <a:ext cx="1981200" cy="369332"/>
          </a:xfrm>
          <a:prstGeom prst="rect">
            <a:avLst/>
          </a:prstGeom>
          <a:solidFill>
            <a:srgbClr val="FFFFFF"/>
          </a:solidFill>
        </p:spPr>
        <p:txBody>
          <a:bodyPr wrap="square">
            <a:spAutoFit/>
          </a:bodyPr>
          <a:lstStyle/>
          <a:p>
            <a:pPr algn="ctr"/>
            <a:r>
              <a:rPr lang="en-US" b="1" dirty="0">
                <a:solidFill>
                  <a:prstClr val="black"/>
                </a:solidFill>
                <a:latin typeface="Calibri" pitchFamily="34" charset="0"/>
              </a:rPr>
              <a:t>comes from </a:t>
            </a:r>
            <a:endParaRPr lang="en-US" dirty="0"/>
          </a:p>
        </p:txBody>
      </p:sp>
      <p:sp>
        <p:nvSpPr>
          <p:cNvPr id="6" name="Oval 7"/>
          <p:cNvSpPr>
            <a:spLocks noChangeArrowheads="1"/>
          </p:cNvSpPr>
          <p:nvPr/>
        </p:nvSpPr>
        <p:spPr bwMode="auto">
          <a:xfrm>
            <a:off x="4460321" y="3323772"/>
            <a:ext cx="2812161" cy="6858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Tree>
    <p:extLst>
      <p:ext uri="{BB962C8B-B14F-4D97-AF65-F5344CB8AC3E}">
        <p14:creationId xmlns:p14="http://schemas.microsoft.com/office/powerpoint/2010/main" val="34995093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914400" y="2086428"/>
            <a:ext cx="7315200" cy="4438138"/>
          </a:xfrm>
          <a:prstGeom prst="rect">
            <a:avLst/>
          </a:prstGeom>
          <a:noFill/>
          <a:ln w="9525">
            <a:noFill/>
            <a:miter lim="800000"/>
            <a:headEnd/>
            <a:tailEnd/>
          </a:ln>
        </p:spPr>
        <p:txBody>
          <a:bodyPr>
            <a:spAutoFit/>
          </a:bodyPr>
          <a:lstStyle/>
          <a:p>
            <a:pPr marL="800100" lvl="1" indent="-342900">
              <a:spcBef>
                <a:spcPct val="20000"/>
              </a:spcBef>
              <a:buFont typeface="Arial" charset="0"/>
              <a:buChar char="•"/>
            </a:pPr>
            <a:r>
              <a:rPr lang="en-US" sz="2800" dirty="0">
                <a:solidFill>
                  <a:srgbClr val="C80000"/>
                </a:solidFill>
                <a:latin typeface="Calibri" pitchFamily="34" charset="0"/>
              </a:rPr>
              <a:t>Nutritional Status</a:t>
            </a:r>
          </a:p>
          <a:p>
            <a:pPr marL="800100" lvl="1" indent="-342900">
              <a:spcBef>
                <a:spcPct val="20000"/>
              </a:spcBef>
              <a:buFont typeface="Arial" charset="0"/>
              <a:buChar char="•"/>
            </a:pPr>
            <a:r>
              <a:rPr lang="en-US" sz="4000" b="1" dirty="0">
                <a:solidFill>
                  <a:srgbClr val="000000"/>
                </a:solidFill>
                <a:latin typeface="Calibri" pitchFamily="34" charset="0"/>
              </a:rPr>
              <a:t>Biological Makeup</a:t>
            </a:r>
          </a:p>
          <a:p>
            <a:pPr marL="800100" lvl="1" indent="-342900">
              <a:spcBef>
                <a:spcPct val="20000"/>
              </a:spcBef>
              <a:buFont typeface="Arial" charset="0"/>
              <a:buChar char="•"/>
            </a:pPr>
            <a:r>
              <a:rPr lang="en-US" sz="2800" dirty="0">
                <a:solidFill>
                  <a:srgbClr val="C80000"/>
                </a:solidFill>
                <a:latin typeface="Calibri" pitchFamily="34" charset="0"/>
              </a:rPr>
              <a:t>Human Nutrient Needs</a:t>
            </a:r>
          </a:p>
          <a:p>
            <a:pPr marL="800100" lvl="1" indent="-342900">
              <a:spcBef>
                <a:spcPct val="20000"/>
              </a:spcBef>
              <a:buFont typeface="Arial" charset="0"/>
              <a:buChar char="•"/>
            </a:pPr>
            <a:r>
              <a:rPr lang="en-US" sz="2800" dirty="0">
                <a:solidFill>
                  <a:srgbClr val="C80000"/>
                </a:solidFill>
                <a:latin typeface="Calibri" pitchFamily="34" charset="0"/>
              </a:rPr>
              <a:t>Diet</a:t>
            </a:r>
          </a:p>
          <a:p>
            <a:pPr marL="800100" lvl="1" indent="-342900">
              <a:spcBef>
                <a:spcPct val="20000"/>
              </a:spcBef>
              <a:buFont typeface="Arial" charset="0"/>
              <a:buChar char="•"/>
            </a:pPr>
            <a:r>
              <a:rPr lang="en-US" sz="2800" dirty="0">
                <a:solidFill>
                  <a:srgbClr val="C80000"/>
                </a:solidFill>
                <a:latin typeface="Calibri" pitchFamily="34" charset="0"/>
              </a:rPr>
              <a:t>Cuisine</a:t>
            </a:r>
          </a:p>
          <a:p>
            <a:pPr marL="800100" lvl="1" indent="-342900">
              <a:spcBef>
                <a:spcPct val="20000"/>
              </a:spcBef>
              <a:buFont typeface="Arial" charset="0"/>
              <a:buChar char="•"/>
            </a:pPr>
            <a:r>
              <a:rPr lang="en-US" sz="2800" dirty="0">
                <a:solidFill>
                  <a:srgbClr val="C80000"/>
                </a:solidFill>
                <a:latin typeface="Calibri" pitchFamily="34" charset="0"/>
              </a:rPr>
              <a:t>The Environment</a:t>
            </a:r>
          </a:p>
          <a:p>
            <a:pPr marL="1257300" lvl="2" indent="-342900">
              <a:spcBef>
                <a:spcPct val="20000"/>
              </a:spcBef>
              <a:buFont typeface="Arial" charset="0"/>
              <a:buChar char="•"/>
            </a:pPr>
            <a:r>
              <a:rPr lang="en-US" sz="2000" dirty="0">
                <a:solidFill>
                  <a:srgbClr val="C80000"/>
                </a:solidFill>
                <a:latin typeface="Calibri" pitchFamily="34" charset="0"/>
              </a:rPr>
              <a:t>Physical Environment</a:t>
            </a:r>
          </a:p>
          <a:p>
            <a:pPr marL="1257300" lvl="2" indent="-342900">
              <a:spcBef>
                <a:spcPct val="20000"/>
              </a:spcBef>
              <a:buFont typeface="Arial" charset="0"/>
              <a:buChar char="•"/>
            </a:pPr>
            <a:r>
              <a:rPr lang="en-US" sz="2000" dirty="0">
                <a:solidFill>
                  <a:srgbClr val="C80000"/>
                </a:solidFill>
                <a:latin typeface="Calibri" pitchFamily="34" charset="0"/>
              </a:rPr>
              <a:t>Sociocultural Environment</a:t>
            </a:r>
          </a:p>
          <a:p>
            <a:pPr marL="1257300" lvl="2" indent="-342900">
              <a:spcBef>
                <a:spcPct val="20000"/>
              </a:spcBef>
              <a:buFont typeface="Arial" charset="0"/>
              <a:buChar char="•"/>
            </a:pPr>
            <a:r>
              <a:rPr lang="en-US" sz="2000" dirty="0">
                <a:solidFill>
                  <a:srgbClr val="C80000"/>
                </a:solidFill>
                <a:latin typeface="Calibri" pitchFamily="34" charset="0"/>
              </a:rPr>
              <a:t>Economic and Political Environment</a:t>
            </a:r>
          </a:p>
        </p:txBody>
      </p:sp>
      <p:sp>
        <p:nvSpPr>
          <p:cNvPr id="437250" name="Subtitle 2"/>
          <p:cNvSpPr txBox="1">
            <a:spLocks/>
          </p:cNvSpPr>
          <p:nvPr/>
        </p:nvSpPr>
        <p:spPr bwMode="auto">
          <a:xfrm>
            <a:off x="914400" y="609600"/>
            <a:ext cx="7315200" cy="1569660"/>
          </a:xfrm>
          <a:prstGeom prst="rect">
            <a:avLst/>
          </a:prstGeom>
          <a:noFill/>
          <a:ln w="9525">
            <a:noFill/>
            <a:miter lim="800000"/>
            <a:headEnd/>
            <a:tailEnd/>
          </a:ln>
        </p:spPr>
        <p:txBody>
          <a:bodyPr>
            <a:spAutoFit/>
          </a:bodyPr>
          <a:lstStyle/>
          <a:p>
            <a:pPr marL="342900" indent="-342900" algn="ctr"/>
            <a:r>
              <a:rPr lang="en-US" sz="1600" dirty="0">
                <a:solidFill>
                  <a:srgbClr val="000000"/>
                </a:solidFill>
                <a:latin typeface="Calibri" pitchFamily="34" charset="0"/>
              </a:rPr>
              <a:t>the</a:t>
            </a:r>
          </a:p>
          <a:p>
            <a:pPr marL="342900" indent="-342900" algn="ctr"/>
            <a:r>
              <a:rPr lang="en-US" sz="3200" b="1" dirty="0">
                <a:solidFill>
                  <a:srgbClr val="000000"/>
                </a:solidFill>
                <a:latin typeface="Calibri" pitchFamily="34" charset="0"/>
              </a:rPr>
              <a:t>Biocultural Framework </a:t>
            </a:r>
          </a:p>
          <a:p>
            <a:pPr marL="342900" indent="-342900" algn="ctr"/>
            <a:r>
              <a:rPr lang="en-US" sz="3200" b="1" dirty="0">
                <a:solidFill>
                  <a:srgbClr val="000000"/>
                </a:solidFill>
                <a:latin typeface="Calibri" pitchFamily="34" charset="0"/>
              </a:rPr>
              <a:t>for the Study of Diet and Nutrition</a:t>
            </a:r>
          </a:p>
          <a:p>
            <a:pPr marL="342900" indent="-342900" algn="ctr"/>
            <a:r>
              <a:rPr lang="en-US" sz="1600" dirty="0">
                <a:solidFill>
                  <a:srgbClr val="000000"/>
                </a:solidFill>
                <a:latin typeface="Calibri" pitchFamily="34" charset="0"/>
              </a:rPr>
              <a:t>includes</a:t>
            </a:r>
          </a:p>
        </p:txBody>
      </p:sp>
      <p:sp>
        <p:nvSpPr>
          <p:cNvPr id="4" name="TextBox 4"/>
          <p:cNvSpPr txBox="1">
            <a:spLocks noChangeArrowheads="1"/>
          </p:cNvSpPr>
          <p:nvPr/>
        </p:nvSpPr>
        <p:spPr bwMode="auto">
          <a:xfrm>
            <a:off x="5995987" y="2334078"/>
            <a:ext cx="1547813" cy="1200150"/>
          </a:xfrm>
          <a:prstGeom prst="rect">
            <a:avLst/>
          </a:prstGeom>
          <a:noFill/>
          <a:ln w="9525">
            <a:solidFill>
              <a:srgbClr val="D79694"/>
            </a:solidFill>
            <a:miter lim="800000"/>
            <a:headEnd/>
            <a:tailEnd/>
          </a:ln>
        </p:spPr>
        <p:txBody>
          <a:bodyPr wrap="none">
            <a:spAutoFit/>
          </a:bodyPr>
          <a:lstStyle/>
          <a:p>
            <a:pPr algn="ctr"/>
            <a:r>
              <a:rPr lang="en-US" sz="2400" b="1" dirty="0">
                <a:solidFill>
                  <a:srgbClr val="D79694"/>
                </a:solidFill>
                <a:latin typeface="Calibri" pitchFamily="34" charset="0"/>
              </a:rPr>
              <a:t>individual</a:t>
            </a:r>
          </a:p>
          <a:p>
            <a:pPr algn="ctr"/>
            <a:r>
              <a:rPr lang="en-US" sz="2400" b="1" dirty="0">
                <a:solidFill>
                  <a:srgbClr val="D79694"/>
                </a:solidFill>
                <a:latin typeface="Calibri" pitchFamily="34" charset="0"/>
              </a:rPr>
              <a:t>nutritional</a:t>
            </a:r>
          </a:p>
          <a:p>
            <a:pPr algn="ctr"/>
            <a:r>
              <a:rPr lang="en-US" sz="2400" b="1" dirty="0">
                <a:solidFill>
                  <a:srgbClr val="D79694"/>
                </a:solidFill>
                <a:latin typeface="Calibri" pitchFamily="34" charset="0"/>
              </a:rPr>
              <a:t>needs </a:t>
            </a:r>
          </a:p>
        </p:txBody>
      </p:sp>
      <p:sp>
        <p:nvSpPr>
          <p:cNvPr id="6" name="Rectangle 5"/>
          <p:cNvSpPr/>
          <p:nvPr/>
        </p:nvSpPr>
        <p:spPr>
          <a:xfrm>
            <a:off x="6019800" y="2362200"/>
            <a:ext cx="1524000" cy="1143000"/>
          </a:xfrm>
          <a:prstGeom prst="rect">
            <a:avLst/>
          </a:prstGeom>
          <a:noFill/>
          <a:ln w="76200">
            <a:solidFill>
              <a:srgbClr val="D796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2306"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9" name="Rectangle 8"/>
          <p:cNvSpPr/>
          <p:nvPr/>
        </p:nvSpPr>
        <p:spPr>
          <a:xfrm>
            <a:off x="4495800" y="1002268"/>
            <a:ext cx="675185" cy="369332"/>
          </a:xfrm>
          <a:prstGeom prst="rect">
            <a:avLst/>
          </a:prstGeom>
          <a:noFill/>
        </p:spPr>
        <p:txBody>
          <a:bodyPr wrap="square">
            <a:spAutoFit/>
          </a:bodyPr>
          <a:lstStyle/>
          <a:p>
            <a:r>
              <a:rPr lang="en-US" b="1" dirty="0">
                <a:solidFill>
                  <a:prstClr val="black"/>
                </a:solidFill>
                <a:latin typeface="Calibri" pitchFamily="34" charset="0"/>
              </a:rPr>
              <a:t>as in </a:t>
            </a:r>
            <a:endParaRPr lang="en-US" dirty="0"/>
          </a:p>
        </p:txBody>
      </p:sp>
      <p:sp>
        <p:nvSpPr>
          <p:cNvPr id="10" name="Oval 7"/>
          <p:cNvSpPr>
            <a:spLocks noChangeArrowheads="1"/>
          </p:cNvSpPr>
          <p:nvPr/>
        </p:nvSpPr>
        <p:spPr bwMode="auto">
          <a:xfrm>
            <a:off x="4114800" y="1338942"/>
            <a:ext cx="1371600" cy="5334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
        <p:nvSpPr>
          <p:cNvPr id="5" name="Rectangle 4"/>
          <p:cNvSpPr/>
          <p:nvPr/>
        </p:nvSpPr>
        <p:spPr>
          <a:xfrm>
            <a:off x="4695372" y="2362200"/>
            <a:ext cx="1981200" cy="369332"/>
          </a:xfrm>
          <a:prstGeom prst="rect">
            <a:avLst/>
          </a:prstGeom>
          <a:solidFill>
            <a:srgbClr val="FFFFFF"/>
          </a:solidFill>
        </p:spPr>
        <p:txBody>
          <a:bodyPr wrap="square">
            <a:spAutoFit/>
          </a:bodyPr>
          <a:lstStyle/>
          <a:p>
            <a:pPr algn="ctr"/>
            <a:r>
              <a:rPr lang="en-US" b="1" dirty="0">
                <a:solidFill>
                  <a:prstClr val="black"/>
                </a:solidFill>
                <a:latin typeface="Calibri" pitchFamily="34" charset="0"/>
              </a:rPr>
              <a:t>comes from </a:t>
            </a:r>
            <a:endParaRPr lang="en-US" dirty="0"/>
          </a:p>
        </p:txBody>
      </p:sp>
      <p:sp>
        <p:nvSpPr>
          <p:cNvPr id="7" name="Rectangle 6"/>
          <p:cNvSpPr/>
          <p:nvPr/>
        </p:nvSpPr>
        <p:spPr>
          <a:xfrm>
            <a:off x="3476172" y="3821668"/>
            <a:ext cx="1981200" cy="369332"/>
          </a:xfrm>
          <a:prstGeom prst="rect">
            <a:avLst/>
          </a:prstGeom>
          <a:solidFill>
            <a:srgbClr val="FFFFFF"/>
          </a:solidFill>
        </p:spPr>
        <p:txBody>
          <a:bodyPr wrap="square">
            <a:spAutoFit/>
          </a:bodyPr>
          <a:lstStyle/>
          <a:p>
            <a:pPr algn="ctr"/>
            <a:r>
              <a:rPr lang="en-US" b="1" dirty="0">
                <a:solidFill>
                  <a:prstClr val="black"/>
                </a:solidFill>
                <a:latin typeface="Calibri" pitchFamily="34" charset="0"/>
              </a:rPr>
              <a:t>meaning</a:t>
            </a:r>
            <a:endParaRPr lang="en-US" dirty="0"/>
          </a:p>
        </p:txBody>
      </p:sp>
      <p:sp>
        <p:nvSpPr>
          <p:cNvPr id="8" name="Oval 7"/>
          <p:cNvSpPr>
            <a:spLocks noChangeArrowheads="1"/>
          </p:cNvSpPr>
          <p:nvPr/>
        </p:nvSpPr>
        <p:spPr bwMode="auto">
          <a:xfrm>
            <a:off x="2525459" y="4337730"/>
            <a:ext cx="3826383" cy="506413"/>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Tree>
    <p:extLst>
      <p:ext uri="{BB962C8B-B14F-4D97-AF65-F5344CB8AC3E}">
        <p14:creationId xmlns:p14="http://schemas.microsoft.com/office/powerpoint/2010/main" val="99238465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2306"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9" name="Rectangle 8"/>
          <p:cNvSpPr/>
          <p:nvPr/>
        </p:nvSpPr>
        <p:spPr>
          <a:xfrm>
            <a:off x="4495800" y="1002268"/>
            <a:ext cx="675185" cy="369332"/>
          </a:xfrm>
          <a:prstGeom prst="rect">
            <a:avLst/>
          </a:prstGeom>
          <a:noFill/>
        </p:spPr>
        <p:txBody>
          <a:bodyPr wrap="square">
            <a:spAutoFit/>
          </a:bodyPr>
          <a:lstStyle/>
          <a:p>
            <a:r>
              <a:rPr lang="en-US" b="1" dirty="0">
                <a:solidFill>
                  <a:prstClr val="black"/>
                </a:solidFill>
                <a:latin typeface="Calibri" pitchFamily="34" charset="0"/>
              </a:rPr>
              <a:t>as in </a:t>
            </a:r>
            <a:endParaRPr lang="en-US" dirty="0"/>
          </a:p>
        </p:txBody>
      </p:sp>
      <p:sp>
        <p:nvSpPr>
          <p:cNvPr id="10" name="Oval 7"/>
          <p:cNvSpPr>
            <a:spLocks noChangeArrowheads="1"/>
          </p:cNvSpPr>
          <p:nvPr/>
        </p:nvSpPr>
        <p:spPr bwMode="auto">
          <a:xfrm>
            <a:off x="4114800" y="1338942"/>
            <a:ext cx="1371600" cy="5334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
        <p:nvSpPr>
          <p:cNvPr id="5" name="Rectangle 4"/>
          <p:cNvSpPr/>
          <p:nvPr/>
        </p:nvSpPr>
        <p:spPr>
          <a:xfrm>
            <a:off x="4695372" y="2362200"/>
            <a:ext cx="1981200" cy="369332"/>
          </a:xfrm>
          <a:prstGeom prst="rect">
            <a:avLst/>
          </a:prstGeom>
          <a:solidFill>
            <a:srgbClr val="FFFFFF"/>
          </a:solidFill>
        </p:spPr>
        <p:txBody>
          <a:bodyPr wrap="square">
            <a:spAutoFit/>
          </a:bodyPr>
          <a:lstStyle/>
          <a:p>
            <a:pPr algn="ctr"/>
            <a:r>
              <a:rPr lang="en-US" b="1" dirty="0">
                <a:solidFill>
                  <a:prstClr val="black"/>
                </a:solidFill>
                <a:latin typeface="Calibri" pitchFamily="34" charset="0"/>
              </a:rPr>
              <a:t>comes from </a:t>
            </a:r>
            <a:endParaRPr lang="en-US" dirty="0"/>
          </a:p>
        </p:txBody>
      </p:sp>
      <p:sp>
        <p:nvSpPr>
          <p:cNvPr id="7" name="Rectangle 6"/>
          <p:cNvSpPr/>
          <p:nvPr/>
        </p:nvSpPr>
        <p:spPr>
          <a:xfrm>
            <a:off x="3476172" y="3821668"/>
            <a:ext cx="1981200" cy="369332"/>
          </a:xfrm>
          <a:prstGeom prst="rect">
            <a:avLst/>
          </a:prstGeom>
          <a:solidFill>
            <a:srgbClr val="FFFFFF"/>
          </a:solidFill>
        </p:spPr>
        <p:txBody>
          <a:bodyPr wrap="square">
            <a:spAutoFit/>
          </a:bodyPr>
          <a:lstStyle/>
          <a:p>
            <a:pPr algn="ctr"/>
            <a:r>
              <a:rPr lang="en-US" b="1" dirty="0">
                <a:solidFill>
                  <a:prstClr val="black"/>
                </a:solidFill>
                <a:latin typeface="Calibri" pitchFamily="34" charset="0"/>
              </a:rPr>
              <a:t>meaning</a:t>
            </a:r>
            <a:endParaRPr lang="en-US" dirty="0"/>
          </a:p>
        </p:txBody>
      </p:sp>
      <p:sp>
        <p:nvSpPr>
          <p:cNvPr id="8" name="Oval 7"/>
          <p:cNvSpPr>
            <a:spLocks noChangeArrowheads="1"/>
          </p:cNvSpPr>
          <p:nvPr/>
        </p:nvSpPr>
        <p:spPr bwMode="auto">
          <a:xfrm>
            <a:off x="2529114" y="4786086"/>
            <a:ext cx="3162300" cy="506413"/>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Tree>
    <p:extLst>
      <p:ext uri="{BB962C8B-B14F-4D97-AF65-F5344CB8AC3E}">
        <p14:creationId xmlns:p14="http://schemas.microsoft.com/office/powerpoint/2010/main" val="188416139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2306"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9" name="Rectangle 8"/>
          <p:cNvSpPr/>
          <p:nvPr/>
        </p:nvSpPr>
        <p:spPr>
          <a:xfrm>
            <a:off x="4495800" y="1002268"/>
            <a:ext cx="675185" cy="369332"/>
          </a:xfrm>
          <a:prstGeom prst="rect">
            <a:avLst/>
          </a:prstGeom>
          <a:noFill/>
        </p:spPr>
        <p:txBody>
          <a:bodyPr wrap="square">
            <a:spAutoFit/>
          </a:bodyPr>
          <a:lstStyle/>
          <a:p>
            <a:r>
              <a:rPr lang="en-US" b="1" dirty="0">
                <a:solidFill>
                  <a:prstClr val="black"/>
                </a:solidFill>
                <a:latin typeface="Calibri" pitchFamily="34" charset="0"/>
              </a:rPr>
              <a:t>as in </a:t>
            </a:r>
            <a:endParaRPr lang="en-US" dirty="0"/>
          </a:p>
        </p:txBody>
      </p:sp>
      <p:sp>
        <p:nvSpPr>
          <p:cNvPr id="10" name="Oval 7"/>
          <p:cNvSpPr>
            <a:spLocks noChangeArrowheads="1"/>
          </p:cNvSpPr>
          <p:nvPr/>
        </p:nvSpPr>
        <p:spPr bwMode="auto">
          <a:xfrm>
            <a:off x="4114800" y="1338942"/>
            <a:ext cx="1371600" cy="5334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
        <p:nvSpPr>
          <p:cNvPr id="5" name="Rectangle 4"/>
          <p:cNvSpPr/>
          <p:nvPr/>
        </p:nvSpPr>
        <p:spPr>
          <a:xfrm>
            <a:off x="4695372" y="2362200"/>
            <a:ext cx="1981200" cy="369332"/>
          </a:xfrm>
          <a:prstGeom prst="rect">
            <a:avLst/>
          </a:prstGeom>
          <a:solidFill>
            <a:srgbClr val="FFFFFF"/>
          </a:solidFill>
        </p:spPr>
        <p:txBody>
          <a:bodyPr wrap="square">
            <a:spAutoFit/>
          </a:bodyPr>
          <a:lstStyle/>
          <a:p>
            <a:pPr algn="ctr"/>
            <a:r>
              <a:rPr lang="en-US" b="1" dirty="0">
                <a:solidFill>
                  <a:prstClr val="black"/>
                </a:solidFill>
                <a:latin typeface="Calibri" pitchFamily="34" charset="0"/>
              </a:rPr>
              <a:t>comes from </a:t>
            </a:r>
            <a:endParaRPr lang="en-US" dirty="0"/>
          </a:p>
        </p:txBody>
      </p:sp>
      <p:sp>
        <p:nvSpPr>
          <p:cNvPr id="7" name="Rectangle 6"/>
          <p:cNvSpPr/>
          <p:nvPr/>
        </p:nvSpPr>
        <p:spPr>
          <a:xfrm>
            <a:off x="3476172" y="3821668"/>
            <a:ext cx="1981200" cy="369332"/>
          </a:xfrm>
          <a:prstGeom prst="rect">
            <a:avLst/>
          </a:prstGeom>
          <a:solidFill>
            <a:srgbClr val="FFFFFF"/>
          </a:solidFill>
        </p:spPr>
        <p:txBody>
          <a:bodyPr wrap="square">
            <a:spAutoFit/>
          </a:bodyPr>
          <a:lstStyle/>
          <a:p>
            <a:pPr algn="ctr"/>
            <a:r>
              <a:rPr lang="en-US" b="1" dirty="0">
                <a:solidFill>
                  <a:prstClr val="black"/>
                </a:solidFill>
                <a:latin typeface="Calibri" pitchFamily="34" charset="0"/>
              </a:rPr>
              <a:t>meaning</a:t>
            </a:r>
            <a:endParaRPr lang="en-US" dirty="0"/>
          </a:p>
        </p:txBody>
      </p:sp>
      <p:sp>
        <p:nvSpPr>
          <p:cNvPr id="11" name="Oval 10"/>
          <p:cNvSpPr>
            <a:spLocks noChangeArrowheads="1"/>
          </p:cNvSpPr>
          <p:nvPr/>
        </p:nvSpPr>
        <p:spPr bwMode="auto">
          <a:xfrm>
            <a:off x="5190899" y="4343400"/>
            <a:ext cx="966787" cy="5334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Tree>
    <p:extLst>
      <p:ext uri="{BB962C8B-B14F-4D97-AF65-F5344CB8AC3E}">
        <p14:creationId xmlns:p14="http://schemas.microsoft.com/office/powerpoint/2010/main" val="219503905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3330" name="Picture 2"/>
          <p:cNvPicPr>
            <a:picLocks noChangeAspect="1" noChangeArrowheads="1"/>
          </p:cNvPicPr>
          <p:nvPr/>
        </p:nvPicPr>
        <p:blipFill>
          <a:blip r:embed="rId2" cstate="print"/>
          <a:srcRect/>
          <a:stretch>
            <a:fillRect/>
          </a:stretch>
        </p:blipFill>
        <p:spPr bwMode="auto">
          <a:xfrm>
            <a:off x="1371600" y="228600"/>
            <a:ext cx="6400800" cy="64008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4354"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484355" name="Oval 7"/>
          <p:cNvSpPr>
            <a:spLocks noChangeArrowheads="1"/>
          </p:cNvSpPr>
          <p:nvPr/>
        </p:nvSpPr>
        <p:spPr bwMode="auto">
          <a:xfrm>
            <a:off x="4246698" y="3704772"/>
            <a:ext cx="1089660" cy="4572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4354"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484355" name="Oval 7"/>
          <p:cNvSpPr>
            <a:spLocks noChangeArrowheads="1"/>
          </p:cNvSpPr>
          <p:nvPr/>
        </p:nvSpPr>
        <p:spPr bwMode="auto">
          <a:xfrm>
            <a:off x="4246698" y="3704772"/>
            <a:ext cx="1089660" cy="4572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
        <p:nvSpPr>
          <p:cNvPr id="4" name="Oval 7"/>
          <p:cNvSpPr>
            <a:spLocks noChangeArrowheads="1"/>
          </p:cNvSpPr>
          <p:nvPr/>
        </p:nvSpPr>
        <p:spPr bwMode="auto">
          <a:xfrm>
            <a:off x="2286000" y="4495800"/>
            <a:ext cx="1711325" cy="685800"/>
          </a:xfrm>
          <a:prstGeom prst="ellipse">
            <a:avLst/>
          </a:prstGeom>
          <a:noFill/>
          <a:ln w="76200">
            <a:solidFill>
              <a:srgbClr val="FFC000"/>
            </a:solidFill>
            <a:round/>
            <a:headEnd/>
            <a:tailEnd/>
          </a:ln>
        </p:spPr>
        <p:txBody>
          <a:bodyPr wrap="none" anchor="ctr"/>
          <a:lstStyle/>
          <a:p>
            <a:endParaRPr lang="en-US">
              <a:solidFill>
                <a:srgbClr val="000000"/>
              </a:solidFill>
              <a:latin typeface="Calibri" pitchFamily="34" charset="0"/>
            </a:endParaRPr>
          </a:p>
        </p:txBody>
      </p:sp>
    </p:spTree>
    <p:extLst>
      <p:ext uri="{BB962C8B-B14F-4D97-AF65-F5344CB8AC3E}">
        <p14:creationId xmlns:p14="http://schemas.microsoft.com/office/powerpoint/2010/main" val="191106520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6401" name="Rectangle 1027"/>
          <p:cNvSpPr>
            <a:spLocks noGrp="1" noChangeArrowheads="1"/>
          </p:cNvSpPr>
          <p:nvPr>
            <p:ph type="body" sz="half" idx="2"/>
          </p:nvPr>
        </p:nvSpPr>
        <p:spPr>
          <a:xfrm>
            <a:off x="914400" y="1184275"/>
            <a:ext cx="7315200" cy="5386090"/>
          </a:xfrm>
        </p:spPr>
        <p:txBody>
          <a:bodyPr>
            <a:spAutoFit/>
          </a:bodyPr>
          <a:lstStyle/>
          <a:p>
            <a:pPr marL="1143000" indent="-231775" eaLnBrk="1" hangingPunct="1">
              <a:spcBef>
                <a:spcPts val="600"/>
              </a:spcBef>
            </a:pPr>
            <a:r>
              <a:rPr lang="en-US" sz="3200" b="1" dirty="0">
                <a:solidFill>
                  <a:schemeClr val="bg1"/>
                </a:solidFill>
                <a:latin typeface="Arial" charset="0"/>
                <a:cs typeface="Arial" charset="0"/>
              </a:rPr>
              <a:t>herbivorous </a:t>
            </a:r>
            <a:r>
              <a:rPr lang="en-US" sz="2000" dirty="0">
                <a:solidFill>
                  <a:schemeClr val="bg1"/>
                </a:solidFill>
                <a:latin typeface="Arial" charset="0"/>
                <a:cs typeface="Arial" charset="0"/>
              </a:rPr>
              <a:t>(principally plants)</a:t>
            </a:r>
            <a:endParaRPr lang="en-US" sz="1600" dirty="0">
              <a:solidFill>
                <a:schemeClr val="bg1"/>
              </a:solidFill>
              <a:latin typeface="Arial" charset="0"/>
              <a:cs typeface="Arial" charset="0"/>
            </a:endParaRPr>
          </a:p>
          <a:p>
            <a:pPr marL="1143000" indent="-231775" eaLnBrk="1" hangingPunct="1">
              <a:spcBef>
                <a:spcPts val="600"/>
              </a:spcBef>
            </a:pPr>
            <a:r>
              <a:rPr lang="en-US" sz="3200" b="1" dirty="0">
                <a:solidFill>
                  <a:schemeClr val="bg1"/>
                </a:solidFill>
                <a:latin typeface="Arial" charset="0"/>
                <a:cs typeface="Arial" charset="0"/>
              </a:rPr>
              <a:t>insectivorous </a:t>
            </a:r>
            <a:r>
              <a:rPr lang="en-US" sz="2000" dirty="0">
                <a:solidFill>
                  <a:schemeClr val="bg1"/>
                </a:solidFill>
                <a:latin typeface="Arial" charset="0"/>
                <a:cs typeface="Arial" charset="0"/>
              </a:rPr>
              <a:t>(principally insects)</a:t>
            </a:r>
            <a:endParaRPr lang="en-US" sz="1600" dirty="0">
              <a:solidFill>
                <a:schemeClr val="bg1"/>
              </a:solidFill>
              <a:latin typeface="Arial" charset="0"/>
              <a:cs typeface="Arial" charset="0"/>
            </a:endParaRPr>
          </a:p>
          <a:p>
            <a:pPr marL="1143000" indent="-231775" eaLnBrk="1" hangingPunct="1">
              <a:spcBef>
                <a:spcPts val="600"/>
              </a:spcBef>
            </a:pPr>
            <a:r>
              <a:rPr lang="en-US" sz="3200" b="1" dirty="0" err="1">
                <a:solidFill>
                  <a:schemeClr val="bg1"/>
                </a:solidFill>
                <a:latin typeface="Arial" charset="0"/>
                <a:cs typeface="Arial" charset="0"/>
              </a:rPr>
              <a:t>frugivorous</a:t>
            </a:r>
            <a:r>
              <a:rPr lang="en-US" sz="3200" b="1" dirty="0">
                <a:solidFill>
                  <a:schemeClr val="bg1"/>
                </a:solidFill>
                <a:latin typeface="Arial" charset="0"/>
                <a:cs typeface="Arial" charset="0"/>
              </a:rPr>
              <a:t> </a:t>
            </a:r>
            <a:r>
              <a:rPr lang="en-US" sz="2000" dirty="0">
                <a:solidFill>
                  <a:schemeClr val="bg1"/>
                </a:solidFill>
                <a:latin typeface="Arial" charset="0"/>
                <a:cs typeface="Arial" charset="0"/>
              </a:rPr>
              <a:t>(principally fruits)</a:t>
            </a:r>
          </a:p>
          <a:p>
            <a:pPr marL="1143000" indent="-231775" eaLnBrk="1" hangingPunct="1">
              <a:spcBef>
                <a:spcPts val="600"/>
              </a:spcBef>
            </a:pPr>
            <a:r>
              <a:rPr lang="en-US" sz="3200" b="1" dirty="0" err="1">
                <a:solidFill>
                  <a:schemeClr val="bg1"/>
                </a:solidFill>
                <a:latin typeface="Arial" charset="0"/>
                <a:cs typeface="Arial" charset="0"/>
              </a:rPr>
              <a:t>graminivorous</a:t>
            </a:r>
            <a:r>
              <a:rPr lang="en-US" sz="3200" b="1" dirty="0">
                <a:solidFill>
                  <a:schemeClr val="bg1"/>
                </a:solidFill>
                <a:latin typeface="Arial" charset="0"/>
                <a:cs typeface="Arial" charset="0"/>
              </a:rPr>
              <a:t> </a:t>
            </a:r>
            <a:r>
              <a:rPr lang="en-US" sz="2000" dirty="0">
                <a:solidFill>
                  <a:schemeClr val="bg1"/>
                </a:solidFill>
                <a:latin typeface="Arial" charset="0"/>
                <a:cs typeface="Arial" charset="0"/>
              </a:rPr>
              <a:t>(principally grasses)</a:t>
            </a:r>
          </a:p>
          <a:p>
            <a:pPr marL="1143000" indent="-231775" eaLnBrk="1" hangingPunct="1">
              <a:spcBef>
                <a:spcPts val="600"/>
              </a:spcBef>
            </a:pPr>
            <a:r>
              <a:rPr lang="en-US" sz="3200" b="1" dirty="0" err="1">
                <a:solidFill>
                  <a:schemeClr val="bg1"/>
                </a:solidFill>
                <a:latin typeface="Arial" charset="0"/>
                <a:cs typeface="Arial" charset="0"/>
              </a:rPr>
              <a:t>folivorous</a:t>
            </a:r>
            <a:r>
              <a:rPr lang="en-US" sz="3200" b="1" dirty="0">
                <a:solidFill>
                  <a:schemeClr val="bg1"/>
                </a:solidFill>
                <a:latin typeface="Arial" charset="0"/>
                <a:cs typeface="Arial" charset="0"/>
              </a:rPr>
              <a:t> </a:t>
            </a:r>
            <a:r>
              <a:rPr lang="en-US" sz="2000" dirty="0">
                <a:solidFill>
                  <a:schemeClr val="bg1"/>
                </a:solidFill>
                <a:latin typeface="Arial" charset="0"/>
                <a:cs typeface="Arial" charset="0"/>
              </a:rPr>
              <a:t>(principally leaf eating)</a:t>
            </a:r>
          </a:p>
          <a:p>
            <a:pPr marL="1143000" indent="-231775" eaLnBrk="1" hangingPunct="1">
              <a:spcBef>
                <a:spcPts val="600"/>
              </a:spcBef>
            </a:pPr>
            <a:r>
              <a:rPr lang="en-US" sz="3200" b="1" dirty="0" err="1">
                <a:solidFill>
                  <a:schemeClr val="bg1"/>
                </a:solidFill>
                <a:latin typeface="Arial" charset="0"/>
                <a:cs typeface="Arial" charset="0"/>
              </a:rPr>
              <a:t>proteinivorous</a:t>
            </a:r>
            <a:r>
              <a:rPr lang="en-US" sz="3200" b="1" dirty="0">
                <a:solidFill>
                  <a:schemeClr val="bg1"/>
                </a:solidFill>
                <a:latin typeface="Arial" charset="0"/>
                <a:cs typeface="Arial" charset="0"/>
              </a:rPr>
              <a:t> </a:t>
            </a:r>
            <a:r>
              <a:rPr lang="en-US" sz="2000" dirty="0">
                <a:solidFill>
                  <a:schemeClr val="bg1"/>
                </a:solidFill>
                <a:latin typeface="Arial" charset="0"/>
                <a:cs typeface="Arial" charset="0"/>
              </a:rPr>
              <a:t>(principally protein eating)</a:t>
            </a:r>
            <a:r>
              <a:rPr kumimoji="1" lang="en-US" sz="2000" dirty="0">
                <a:solidFill>
                  <a:schemeClr val="bg1"/>
                </a:solidFill>
                <a:latin typeface="Arial" charset="0"/>
                <a:cs typeface="Arial" charset="0"/>
              </a:rPr>
              <a:t> </a:t>
            </a:r>
          </a:p>
          <a:p>
            <a:pPr marL="1143000" indent="-231775" eaLnBrk="1" hangingPunct="1">
              <a:spcBef>
                <a:spcPts val="600"/>
              </a:spcBef>
            </a:pPr>
            <a:r>
              <a:rPr kumimoji="1" lang="en-US" sz="3200" b="1" dirty="0">
                <a:solidFill>
                  <a:schemeClr val="bg1"/>
                </a:solidFill>
                <a:latin typeface="Arial" charset="0"/>
                <a:cs typeface="Arial" charset="0"/>
              </a:rPr>
              <a:t>carnivorous </a:t>
            </a:r>
            <a:r>
              <a:rPr kumimoji="1" lang="en-US" sz="2000" dirty="0">
                <a:solidFill>
                  <a:schemeClr val="bg1"/>
                </a:solidFill>
                <a:latin typeface="Arial" charset="0"/>
                <a:cs typeface="Arial" charset="0"/>
              </a:rPr>
              <a:t>(chiefly meats) </a:t>
            </a:r>
          </a:p>
          <a:p>
            <a:pPr marL="1143000" indent="-231775" eaLnBrk="1" hangingPunct="1">
              <a:spcBef>
                <a:spcPts val="600"/>
              </a:spcBef>
              <a:buNone/>
            </a:pPr>
            <a:r>
              <a:rPr kumimoji="1" lang="en-US" sz="4800" b="1" dirty="0">
                <a:solidFill>
                  <a:schemeClr val="tx2">
                    <a:lumMod val="75000"/>
                  </a:schemeClr>
                </a:solidFill>
                <a:latin typeface="Arial" charset="0"/>
                <a:cs typeface="Arial" charset="0"/>
              </a:rPr>
              <a:t> omni</a:t>
            </a:r>
            <a:r>
              <a:rPr kumimoji="1" lang="en-US" sz="4800" b="1" dirty="0">
                <a:solidFill>
                  <a:schemeClr val="tx2">
                    <a:lumMod val="60000"/>
                    <a:lumOff val="40000"/>
                  </a:schemeClr>
                </a:solidFill>
                <a:latin typeface="Arial" charset="0"/>
                <a:cs typeface="Arial" charset="0"/>
              </a:rPr>
              <a:t>vorous</a:t>
            </a:r>
            <a:r>
              <a:rPr kumimoji="1" lang="en-US" sz="3200" b="1" dirty="0">
                <a:solidFill>
                  <a:srgbClr val="003300"/>
                </a:solidFill>
                <a:latin typeface="Arial" charset="0"/>
                <a:cs typeface="Arial" charset="0"/>
              </a:rPr>
              <a:t> </a:t>
            </a:r>
            <a:r>
              <a:rPr kumimoji="1" lang="en-US" sz="2000" dirty="0">
                <a:solidFill>
                  <a:srgbClr val="003300"/>
                </a:solidFill>
                <a:latin typeface="Arial" charset="0"/>
                <a:cs typeface="Arial" charset="0"/>
              </a:rPr>
              <a:t>(“devours” “all”)</a:t>
            </a:r>
          </a:p>
          <a:p>
            <a:pPr marL="1143000" indent="-231775" eaLnBrk="1" hangingPunct="1">
              <a:spcBef>
                <a:spcPts val="600"/>
              </a:spcBef>
            </a:pPr>
            <a:r>
              <a:rPr kumimoji="1" lang="en-US" sz="3200" b="1" dirty="0" err="1">
                <a:solidFill>
                  <a:schemeClr val="bg1"/>
                </a:solidFill>
                <a:latin typeface="Arial" charset="0"/>
                <a:cs typeface="Arial" charset="0"/>
              </a:rPr>
              <a:t>locavore</a:t>
            </a:r>
            <a:r>
              <a:rPr kumimoji="1" lang="en-US" sz="3200" b="1" dirty="0">
                <a:solidFill>
                  <a:schemeClr val="bg1"/>
                </a:solidFill>
                <a:latin typeface="Arial" charset="0"/>
                <a:cs typeface="Arial" charset="0"/>
              </a:rPr>
              <a:t> </a:t>
            </a:r>
            <a:r>
              <a:rPr kumimoji="1" lang="en-US" sz="2000" dirty="0">
                <a:solidFill>
                  <a:schemeClr val="bg1"/>
                </a:solidFill>
                <a:latin typeface="Arial" charset="0"/>
                <a:cs typeface="Arial" charset="0"/>
              </a:rPr>
              <a:t>(principally locally available foods)</a:t>
            </a:r>
            <a:endParaRPr lang="en-US" sz="2000" b="1" dirty="0">
              <a:solidFill>
                <a:schemeClr val="bg1"/>
              </a:solidFill>
            </a:endParaRPr>
          </a:p>
        </p:txBody>
      </p:sp>
      <p:sp>
        <p:nvSpPr>
          <p:cNvPr id="486402" name="Rectangle 1028"/>
          <p:cNvSpPr>
            <a:spLocks noChangeArrowheads="1"/>
          </p:cNvSpPr>
          <p:nvPr/>
        </p:nvSpPr>
        <p:spPr bwMode="auto">
          <a:xfrm>
            <a:off x="838200" y="619125"/>
            <a:ext cx="7467600" cy="523875"/>
          </a:xfrm>
          <a:prstGeom prst="rect">
            <a:avLst/>
          </a:prstGeom>
          <a:noFill/>
          <a:ln w="9525">
            <a:noFill/>
            <a:miter lim="800000"/>
            <a:headEnd/>
            <a:tailEnd/>
          </a:ln>
        </p:spPr>
        <p:txBody>
          <a:bodyPr>
            <a:spAutoFit/>
          </a:bodyPr>
          <a:lstStyle/>
          <a:p>
            <a:pPr marL="342900" indent="-342900" algn="ctr" eaLnBrk="0" hangingPunct="0">
              <a:spcBef>
                <a:spcPts val="1100"/>
              </a:spcBef>
              <a:buClr>
                <a:srgbClr val="808000"/>
              </a:buClr>
            </a:pPr>
            <a:r>
              <a:rPr kumimoji="1" lang="en-US" sz="2800" dirty="0">
                <a:solidFill>
                  <a:prstClr val="white"/>
                </a:solidFill>
                <a:latin typeface="Verdana" pitchFamily="34" charset="0"/>
              </a:rPr>
              <a:t>diet classifications</a:t>
            </a:r>
          </a:p>
        </p:txBody>
      </p:sp>
      <p:sp>
        <p:nvSpPr>
          <p:cNvPr id="4" name="Rectangle 3"/>
          <p:cNvSpPr/>
          <p:nvPr/>
        </p:nvSpPr>
        <p:spPr>
          <a:xfrm>
            <a:off x="2714172" y="4797754"/>
            <a:ext cx="2924628" cy="461665"/>
          </a:xfrm>
          <a:prstGeom prst="rect">
            <a:avLst/>
          </a:prstGeom>
          <a:solidFill>
            <a:srgbClr val="FFFFFF"/>
          </a:solidFill>
        </p:spPr>
        <p:txBody>
          <a:bodyPr wrap="square">
            <a:spAutoFit/>
          </a:bodyPr>
          <a:lstStyle/>
          <a:p>
            <a:pPr algn="ctr"/>
            <a:r>
              <a:rPr lang="en-US" sz="2400" b="1" dirty="0">
                <a:solidFill>
                  <a:prstClr val="black"/>
                </a:solidFill>
                <a:latin typeface="Calibri" pitchFamily="34" charset="0"/>
              </a:rPr>
              <a:t>and from that we get</a:t>
            </a:r>
            <a:endParaRPr lang="en-US" sz="2400"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7425" name="Rectangle 1027"/>
          <p:cNvSpPr>
            <a:spLocks noGrp="1" noChangeArrowheads="1"/>
          </p:cNvSpPr>
          <p:nvPr>
            <p:ph type="body" sz="half" idx="2"/>
          </p:nvPr>
        </p:nvSpPr>
        <p:spPr>
          <a:xfrm>
            <a:off x="914400" y="1184275"/>
            <a:ext cx="7315200" cy="5140325"/>
          </a:xfrm>
        </p:spPr>
        <p:txBody>
          <a:bodyPr>
            <a:spAutoFit/>
          </a:bodyPr>
          <a:lstStyle/>
          <a:p>
            <a:pPr marL="1143000" indent="-231775" eaLnBrk="1" hangingPunct="1">
              <a:spcBef>
                <a:spcPts val="600"/>
              </a:spcBef>
            </a:pPr>
            <a:r>
              <a:rPr lang="en-US" sz="3200" b="1" dirty="0">
                <a:solidFill>
                  <a:schemeClr val="bg1"/>
                </a:solidFill>
                <a:latin typeface="Arial" charset="0"/>
                <a:cs typeface="Arial" charset="0"/>
              </a:rPr>
              <a:t>herbivorous </a:t>
            </a:r>
            <a:r>
              <a:rPr lang="en-US" sz="2000" dirty="0">
                <a:solidFill>
                  <a:schemeClr val="bg1"/>
                </a:solidFill>
                <a:latin typeface="Arial" charset="0"/>
                <a:cs typeface="Arial" charset="0"/>
              </a:rPr>
              <a:t>(principally plants)</a:t>
            </a:r>
            <a:endParaRPr lang="en-US" sz="1600" dirty="0">
              <a:solidFill>
                <a:schemeClr val="bg1"/>
              </a:solidFill>
              <a:latin typeface="Arial" charset="0"/>
              <a:cs typeface="Arial" charset="0"/>
            </a:endParaRPr>
          </a:p>
          <a:p>
            <a:pPr marL="1143000" indent="-231775" eaLnBrk="1" hangingPunct="1">
              <a:spcBef>
                <a:spcPts val="600"/>
              </a:spcBef>
            </a:pPr>
            <a:r>
              <a:rPr lang="en-US" sz="3200" b="1" dirty="0">
                <a:solidFill>
                  <a:schemeClr val="bg1"/>
                </a:solidFill>
                <a:latin typeface="Arial" charset="0"/>
                <a:cs typeface="Arial" charset="0"/>
              </a:rPr>
              <a:t>insectivorous </a:t>
            </a:r>
            <a:r>
              <a:rPr lang="en-US" sz="2000" dirty="0">
                <a:solidFill>
                  <a:schemeClr val="bg1"/>
                </a:solidFill>
                <a:latin typeface="Arial" charset="0"/>
                <a:cs typeface="Arial" charset="0"/>
              </a:rPr>
              <a:t>(principally insects)</a:t>
            </a:r>
            <a:endParaRPr lang="en-US" sz="1600" dirty="0">
              <a:solidFill>
                <a:schemeClr val="bg1"/>
              </a:solidFill>
              <a:latin typeface="Arial" charset="0"/>
              <a:cs typeface="Arial" charset="0"/>
            </a:endParaRPr>
          </a:p>
          <a:p>
            <a:pPr marL="1143000" indent="-231775" eaLnBrk="1" hangingPunct="1">
              <a:spcBef>
                <a:spcPts val="600"/>
              </a:spcBef>
            </a:pPr>
            <a:r>
              <a:rPr lang="en-US" sz="3200" b="1" dirty="0" err="1">
                <a:solidFill>
                  <a:schemeClr val="bg1"/>
                </a:solidFill>
                <a:latin typeface="Arial" charset="0"/>
                <a:cs typeface="Arial" charset="0"/>
              </a:rPr>
              <a:t>frugivorous</a:t>
            </a:r>
            <a:r>
              <a:rPr lang="en-US" sz="3200" b="1" dirty="0">
                <a:solidFill>
                  <a:schemeClr val="bg1"/>
                </a:solidFill>
                <a:latin typeface="Arial" charset="0"/>
                <a:cs typeface="Arial" charset="0"/>
              </a:rPr>
              <a:t> </a:t>
            </a:r>
            <a:r>
              <a:rPr lang="en-US" sz="2000" dirty="0">
                <a:solidFill>
                  <a:schemeClr val="bg1"/>
                </a:solidFill>
                <a:latin typeface="Arial" charset="0"/>
                <a:cs typeface="Arial" charset="0"/>
              </a:rPr>
              <a:t>(principally fruits)</a:t>
            </a:r>
          </a:p>
          <a:p>
            <a:pPr marL="1143000" indent="-231775" eaLnBrk="1" hangingPunct="1">
              <a:spcBef>
                <a:spcPts val="600"/>
              </a:spcBef>
            </a:pPr>
            <a:r>
              <a:rPr lang="en-US" sz="3200" b="1" dirty="0" err="1">
                <a:solidFill>
                  <a:schemeClr val="bg1"/>
                </a:solidFill>
                <a:latin typeface="Arial" charset="0"/>
                <a:cs typeface="Arial" charset="0"/>
              </a:rPr>
              <a:t>graminivorous</a:t>
            </a:r>
            <a:r>
              <a:rPr lang="en-US" sz="3200" b="1" dirty="0">
                <a:solidFill>
                  <a:schemeClr val="bg1"/>
                </a:solidFill>
                <a:latin typeface="Arial" charset="0"/>
                <a:cs typeface="Arial" charset="0"/>
              </a:rPr>
              <a:t> </a:t>
            </a:r>
            <a:r>
              <a:rPr lang="en-US" sz="2000" dirty="0">
                <a:solidFill>
                  <a:schemeClr val="bg1"/>
                </a:solidFill>
                <a:latin typeface="Arial" charset="0"/>
                <a:cs typeface="Arial" charset="0"/>
              </a:rPr>
              <a:t>(principally grasses)</a:t>
            </a:r>
          </a:p>
          <a:p>
            <a:pPr marL="1143000" indent="-231775" eaLnBrk="1" hangingPunct="1">
              <a:spcBef>
                <a:spcPts val="600"/>
              </a:spcBef>
            </a:pPr>
            <a:r>
              <a:rPr lang="en-US" sz="3200" b="1" dirty="0" err="1">
                <a:solidFill>
                  <a:schemeClr val="bg1"/>
                </a:solidFill>
                <a:latin typeface="Arial" charset="0"/>
                <a:cs typeface="Arial" charset="0"/>
              </a:rPr>
              <a:t>folivorous</a:t>
            </a:r>
            <a:r>
              <a:rPr lang="en-US" sz="3200" b="1" dirty="0">
                <a:solidFill>
                  <a:schemeClr val="bg1"/>
                </a:solidFill>
                <a:latin typeface="Arial" charset="0"/>
                <a:cs typeface="Arial" charset="0"/>
              </a:rPr>
              <a:t> </a:t>
            </a:r>
            <a:r>
              <a:rPr lang="en-US" sz="2000" dirty="0">
                <a:solidFill>
                  <a:schemeClr val="bg1"/>
                </a:solidFill>
                <a:latin typeface="Arial" charset="0"/>
                <a:cs typeface="Arial" charset="0"/>
              </a:rPr>
              <a:t>(principally leaf eating)</a:t>
            </a:r>
          </a:p>
          <a:p>
            <a:pPr marL="1143000" indent="-231775" eaLnBrk="1" hangingPunct="1">
              <a:spcBef>
                <a:spcPts val="600"/>
              </a:spcBef>
            </a:pPr>
            <a:r>
              <a:rPr lang="en-US" sz="3200" b="1" dirty="0" err="1">
                <a:solidFill>
                  <a:schemeClr val="bg1"/>
                </a:solidFill>
                <a:latin typeface="Arial" charset="0"/>
                <a:cs typeface="Arial" charset="0"/>
              </a:rPr>
              <a:t>proteinivorous</a:t>
            </a:r>
            <a:r>
              <a:rPr lang="en-US" sz="3200" b="1" dirty="0">
                <a:solidFill>
                  <a:schemeClr val="bg1"/>
                </a:solidFill>
                <a:latin typeface="Arial" charset="0"/>
                <a:cs typeface="Arial" charset="0"/>
              </a:rPr>
              <a:t> </a:t>
            </a:r>
            <a:r>
              <a:rPr lang="en-US" sz="2000" dirty="0">
                <a:solidFill>
                  <a:schemeClr val="bg1"/>
                </a:solidFill>
                <a:latin typeface="Arial" charset="0"/>
                <a:cs typeface="Arial" charset="0"/>
              </a:rPr>
              <a:t>(principally protein eating)</a:t>
            </a:r>
            <a:r>
              <a:rPr kumimoji="1" lang="en-US" sz="2000" dirty="0">
                <a:solidFill>
                  <a:schemeClr val="bg1"/>
                </a:solidFill>
                <a:latin typeface="Arial" charset="0"/>
                <a:cs typeface="Arial" charset="0"/>
              </a:rPr>
              <a:t> </a:t>
            </a:r>
          </a:p>
          <a:p>
            <a:pPr marL="1143000" indent="-231775" eaLnBrk="1" hangingPunct="1">
              <a:spcBef>
                <a:spcPts val="600"/>
              </a:spcBef>
            </a:pPr>
            <a:r>
              <a:rPr kumimoji="1" lang="en-US" sz="3200" b="1" dirty="0">
                <a:solidFill>
                  <a:schemeClr val="bg1"/>
                </a:solidFill>
                <a:latin typeface="Arial" charset="0"/>
                <a:cs typeface="Arial" charset="0"/>
              </a:rPr>
              <a:t>carnivorous </a:t>
            </a:r>
            <a:r>
              <a:rPr kumimoji="1" lang="en-US" sz="2000" dirty="0">
                <a:solidFill>
                  <a:schemeClr val="bg1"/>
                </a:solidFill>
                <a:latin typeface="Arial" charset="0"/>
                <a:cs typeface="Arial" charset="0"/>
              </a:rPr>
              <a:t>(chiefly meats) </a:t>
            </a:r>
          </a:p>
          <a:p>
            <a:pPr marL="1143000" indent="-231775" eaLnBrk="1" hangingPunct="1">
              <a:spcBef>
                <a:spcPts val="600"/>
              </a:spcBef>
              <a:buNone/>
            </a:pPr>
            <a:r>
              <a:rPr kumimoji="1" lang="en-US" sz="3200" b="1" dirty="0">
                <a:solidFill>
                  <a:srgbClr val="003300"/>
                </a:solidFill>
                <a:latin typeface="Arial" charset="0"/>
                <a:cs typeface="Arial" charset="0"/>
              </a:rPr>
              <a:t> omnivorous </a:t>
            </a:r>
            <a:r>
              <a:rPr kumimoji="1" lang="en-US" sz="2000" dirty="0">
                <a:solidFill>
                  <a:srgbClr val="003300"/>
                </a:solidFill>
                <a:latin typeface="Arial" charset="0"/>
                <a:cs typeface="Arial" charset="0"/>
              </a:rPr>
              <a:t>(“devours” “all”)</a:t>
            </a:r>
          </a:p>
          <a:p>
            <a:pPr marL="1143000" indent="-231775" eaLnBrk="1" hangingPunct="1">
              <a:spcBef>
                <a:spcPts val="600"/>
              </a:spcBef>
            </a:pPr>
            <a:r>
              <a:rPr kumimoji="1" lang="en-US" sz="3200" b="1" dirty="0" err="1">
                <a:solidFill>
                  <a:schemeClr val="bg1"/>
                </a:solidFill>
                <a:latin typeface="Arial" charset="0"/>
                <a:cs typeface="Arial" charset="0"/>
              </a:rPr>
              <a:t>locavore</a:t>
            </a:r>
            <a:r>
              <a:rPr kumimoji="1" lang="en-US" sz="3200" b="1" dirty="0">
                <a:solidFill>
                  <a:schemeClr val="bg1"/>
                </a:solidFill>
                <a:latin typeface="Arial" charset="0"/>
                <a:cs typeface="Arial" charset="0"/>
              </a:rPr>
              <a:t> </a:t>
            </a:r>
            <a:r>
              <a:rPr kumimoji="1" lang="en-US" sz="2000" dirty="0">
                <a:solidFill>
                  <a:schemeClr val="bg1"/>
                </a:solidFill>
                <a:latin typeface="Arial" charset="0"/>
                <a:cs typeface="Arial" charset="0"/>
              </a:rPr>
              <a:t>(principally locally available foods)</a:t>
            </a:r>
            <a:endParaRPr lang="en-US" sz="2000" b="1" dirty="0">
              <a:solidFill>
                <a:schemeClr val="bg1"/>
              </a:solidFill>
            </a:endParaRPr>
          </a:p>
        </p:txBody>
      </p:sp>
      <p:sp>
        <p:nvSpPr>
          <p:cNvPr id="487426" name="Rectangle 1028"/>
          <p:cNvSpPr>
            <a:spLocks noChangeArrowheads="1"/>
          </p:cNvSpPr>
          <p:nvPr/>
        </p:nvSpPr>
        <p:spPr bwMode="auto">
          <a:xfrm>
            <a:off x="838200" y="619125"/>
            <a:ext cx="7467600" cy="523875"/>
          </a:xfrm>
          <a:prstGeom prst="rect">
            <a:avLst/>
          </a:prstGeom>
          <a:noFill/>
          <a:ln w="9525">
            <a:noFill/>
            <a:miter lim="800000"/>
            <a:headEnd/>
            <a:tailEnd/>
          </a:ln>
        </p:spPr>
        <p:txBody>
          <a:bodyPr>
            <a:spAutoFit/>
          </a:bodyPr>
          <a:lstStyle/>
          <a:p>
            <a:pPr marL="342900" indent="-342900" algn="ctr" eaLnBrk="0" hangingPunct="0">
              <a:spcBef>
                <a:spcPts val="1100"/>
              </a:spcBef>
              <a:buClr>
                <a:srgbClr val="808000"/>
              </a:buClr>
            </a:pPr>
            <a:r>
              <a:rPr kumimoji="1" lang="en-US" sz="2800" dirty="0">
                <a:solidFill>
                  <a:prstClr val="white"/>
                </a:solidFill>
                <a:latin typeface="Verdana" pitchFamily="34" charset="0"/>
              </a:rPr>
              <a:t>diet classifications</a:t>
            </a:r>
          </a:p>
        </p:txBody>
      </p:sp>
      <p:sp>
        <p:nvSpPr>
          <p:cNvPr id="487427" name="TextBox 3"/>
          <p:cNvSpPr txBox="1">
            <a:spLocks noChangeArrowheads="1"/>
          </p:cNvSpPr>
          <p:nvPr/>
        </p:nvSpPr>
        <p:spPr bwMode="auto">
          <a:xfrm>
            <a:off x="914400" y="2423886"/>
            <a:ext cx="7315200" cy="2123658"/>
          </a:xfrm>
          <a:prstGeom prst="rect">
            <a:avLst/>
          </a:prstGeom>
          <a:noFill/>
          <a:ln w="9525">
            <a:noFill/>
            <a:miter lim="800000"/>
            <a:headEnd/>
            <a:tailEnd/>
          </a:ln>
        </p:spPr>
        <p:txBody>
          <a:bodyPr>
            <a:spAutoFit/>
          </a:bodyPr>
          <a:lstStyle/>
          <a:p>
            <a:pPr algn="ctr"/>
            <a:r>
              <a:rPr lang="en-US" sz="4400" b="1" dirty="0">
                <a:solidFill>
                  <a:prstClr val="black"/>
                </a:solidFill>
                <a:latin typeface="Calibri" pitchFamily="34" charset="0"/>
              </a:rPr>
              <a:t>that’s just one </a:t>
            </a:r>
          </a:p>
          <a:p>
            <a:pPr algn="ctr"/>
            <a:r>
              <a:rPr lang="en-US" sz="4400" b="1" dirty="0">
                <a:solidFill>
                  <a:prstClr val="black"/>
                </a:solidFill>
                <a:latin typeface="Calibri" pitchFamily="34" charset="0"/>
              </a:rPr>
              <a:t>diet classification,</a:t>
            </a:r>
          </a:p>
          <a:p>
            <a:pPr algn="ctr"/>
            <a:r>
              <a:rPr lang="en-US" sz="4400" b="1" dirty="0">
                <a:solidFill>
                  <a:prstClr val="black"/>
                </a:solidFill>
                <a:latin typeface="Calibri" pitchFamily="34" charset="0"/>
              </a:rPr>
              <a:t>there are many . . .</a:t>
            </a:r>
            <a:endParaRPr lang="en-US" sz="4400" dirty="0">
              <a:solidFill>
                <a:prstClr val="black"/>
              </a:solidFill>
              <a:latin typeface="Calibri"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8449" name="Rectangle 1027"/>
          <p:cNvSpPr>
            <a:spLocks noGrp="1" noChangeArrowheads="1"/>
          </p:cNvSpPr>
          <p:nvPr>
            <p:ph type="body" sz="half" idx="2"/>
          </p:nvPr>
        </p:nvSpPr>
        <p:spPr>
          <a:xfrm>
            <a:off x="914400" y="1184275"/>
            <a:ext cx="7315200" cy="5140325"/>
          </a:xfrm>
        </p:spPr>
        <p:txBody>
          <a:bodyPr>
            <a:spAutoFit/>
          </a:bodyPr>
          <a:lstStyle/>
          <a:p>
            <a:pPr marL="1143000" indent="-231775" eaLnBrk="1" hangingPunct="1">
              <a:spcBef>
                <a:spcPts val="600"/>
              </a:spcBef>
            </a:pPr>
            <a:r>
              <a:rPr lang="en-US" sz="3200" b="1">
                <a:latin typeface="Arial" charset="0"/>
                <a:cs typeface="Arial" charset="0"/>
              </a:rPr>
              <a:t>herbivorous </a:t>
            </a:r>
            <a:r>
              <a:rPr lang="en-US" sz="2000">
                <a:latin typeface="Arial" charset="0"/>
                <a:cs typeface="Arial" charset="0"/>
              </a:rPr>
              <a:t>(principally plants)</a:t>
            </a:r>
            <a:endParaRPr lang="en-US" sz="1600">
              <a:latin typeface="Arial" charset="0"/>
              <a:cs typeface="Arial" charset="0"/>
            </a:endParaRPr>
          </a:p>
          <a:p>
            <a:pPr marL="1143000" indent="-231775" eaLnBrk="1" hangingPunct="1">
              <a:spcBef>
                <a:spcPts val="600"/>
              </a:spcBef>
            </a:pPr>
            <a:r>
              <a:rPr lang="en-US" sz="3200" b="1">
                <a:latin typeface="Arial" charset="0"/>
                <a:cs typeface="Arial" charset="0"/>
              </a:rPr>
              <a:t>insectivorous </a:t>
            </a:r>
            <a:r>
              <a:rPr lang="en-US" sz="2000">
                <a:latin typeface="Arial" charset="0"/>
                <a:cs typeface="Arial" charset="0"/>
              </a:rPr>
              <a:t>(principally insects)</a:t>
            </a:r>
            <a:endParaRPr lang="en-US" sz="1600">
              <a:latin typeface="Arial" charset="0"/>
              <a:cs typeface="Arial" charset="0"/>
            </a:endParaRPr>
          </a:p>
          <a:p>
            <a:pPr marL="1143000" indent="-231775" eaLnBrk="1" hangingPunct="1">
              <a:spcBef>
                <a:spcPts val="600"/>
              </a:spcBef>
            </a:pPr>
            <a:r>
              <a:rPr lang="en-US" sz="3200" b="1">
                <a:latin typeface="Arial" charset="0"/>
                <a:cs typeface="Arial" charset="0"/>
              </a:rPr>
              <a:t>frugivorous </a:t>
            </a:r>
            <a:r>
              <a:rPr lang="en-US" sz="2000">
                <a:latin typeface="Arial" charset="0"/>
                <a:cs typeface="Arial" charset="0"/>
              </a:rPr>
              <a:t>(principally fruits)</a:t>
            </a:r>
          </a:p>
          <a:p>
            <a:pPr marL="1143000" indent="-231775" eaLnBrk="1" hangingPunct="1">
              <a:spcBef>
                <a:spcPts val="600"/>
              </a:spcBef>
            </a:pPr>
            <a:r>
              <a:rPr lang="en-US" sz="3200" b="1">
                <a:latin typeface="Arial" charset="0"/>
                <a:cs typeface="Arial" charset="0"/>
              </a:rPr>
              <a:t>graminivorous </a:t>
            </a:r>
            <a:r>
              <a:rPr lang="en-US" sz="2000">
                <a:latin typeface="Arial" charset="0"/>
                <a:cs typeface="Arial" charset="0"/>
              </a:rPr>
              <a:t>(principally grasses)</a:t>
            </a:r>
          </a:p>
          <a:p>
            <a:pPr marL="1143000" indent="-231775" eaLnBrk="1" hangingPunct="1">
              <a:spcBef>
                <a:spcPts val="600"/>
              </a:spcBef>
            </a:pPr>
            <a:r>
              <a:rPr lang="en-US" sz="3200" b="1">
                <a:latin typeface="Arial" charset="0"/>
                <a:cs typeface="Arial" charset="0"/>
              </a:rPr>
              <a:t>folivorous </a:t>
            </a:r>
            <a:r>
              <a:rPr lang="en-US" sz="2000">
                <a:latin typeface="Arial" charset="0"/>
                <a:cs typeface="Arial" charset="0"/>
              </a:rPr>
              <a:t>(principally leaf eating)</a:t>
            </a:r>
          </a:p>
          <a:p>
            <a:pPr marL="1143000" indent="-231775" eaLnBrk="1" hangingPunct="1">
              <a:spcBef>
                <a:spcPts val="600"/>
              </a:spcBef>
            </a:pPr>
            <a:r>
              <a:rPr lang="en-US" sz="3200" b="1">
                <a:latin typeface="Arial" charset="0"/>
                <a:cs typeface="Arial" charset="0"/>
              </a:rPr>
              <a:t>proteinivorous </a:t>
            </a:r>
            <a:r>
              <a:rPr lang="en-US" sz="2000">
                <a:latin typeface="Arial" charset="0"/>
                <a:cs typeface="Arial" charset="0"/>
              </a:rPr>
              <a:t>(principally protein eating)</a:t>
            </a:r>
            <a:r>
              <a:rPr kumimoji="1" lang="en-US" sz="2000">
                <a:solidFill>
                  <a:srgbClr val="003300"/>
                </a:solidFill>
                <a:latin typeface="Arial" charset="0"/>
                <a:cs typeface="Arial" charset="0"/>
              </a:rPr>
              <a:t> </a:t>
            </a:r>
          </a:p>
          <a:p>
            <a:pPr marL="1143000" indent="-231775" eaLnBrk="1" hangingPunct="1">
              <a:spcBef>
                <a:spcPts val="600"/>
              </a:spcBef>
            </a:pPr>
            <a:r>
              <a:rPr kumimoji="1" lang="en-US" sz="3200" b="1">
                <a:solidFill>
                  <a:srgbClr val="003300"/>
                </a:solidFill>
                <a:latin typeface="Arial" charset="0"/>
                <a:cs typeface="Arial" charset="0"/>
              </a:rPr>
              <a:t>carnivorous </a:t>
            </a:r>
            <a:r>
              <a:rPr kumimoji="1" lang="en-US" sz="2000">
                <a:solidFill>
                  <a:srgbClr val="003300"/>
                </a:solidFill>
                <a:latin typeface="Arial" charset="0"/>
                <a:cs typeface="Arial" charset="0"/>
              </a:rPr>
              <a:t>(chiefly meats) </a:t>
            </a:r>
          </a:p>
          <a:p>
            <a:pPr marL="1143000" indent="-231775" eaLnBrk="1" hangingPunct="1">
              <a:spcBef>
                <a:spcPts val="600"/>
              </a:spcBef>
            </a:pPr>
            <a:r>
              <a:rPr kumimoji="1" lang="en-US" sz="3200" b="1">
                <a:solidFill>
                  <a:srgbClr val="003300"/>
                </a:solidFill>
                <a:latin typeface="Arial" charset="0"/>
                <a:cs typeface="Arial" charset="0"/>
              </a:rPr>
              <a:t>omnivorous </a:t>
            </a:r>
            <a:r>
              <a:rPr kumimoji="1" lang="en-US" sz="2000">
                <a:solidFill>
                  <a:srgbClr val="003300"/>
                </a:solidFill>
                <a:latin typeface="Arial" charset="0"/>
                <a:cs typeface="Arial" charset="0"/>
              </a:rPr>
              <a:t>(“devours” “all”)</a:t>
            </a:r>
          </a:p>
          <a:p>
            <a:pPr marL="1143000" indent="-231775" eaLnBrk="1" hangingPunct="1">
              <a:spcBef>
                <a:spcPts val="600"/>
              </a:spcBef>
            </a:pPr>
            <a:r>
              <a:rPr kumimoji="1" lang="en-US" sz="3200" b="1">
                <a:solidFill>
                  <a:srgbClr val="003300"/>
                </a:solidFill>
                <a:latin typeface="Arial" charset="0"/>
                <a:cs typeface="Arial" charset="0"/>
              </a:rPr>
              <a:t>locavore </a:t>
            </a:r>
            <a:r>
              <a:rPr kumimoji="1" lang="en-US" sz="2000">
                <a:solidFill>
                  <a:srgbClr val="003300"/>
                </a:solidFill>
                <a:latin typeface="Arial" charset="0"/>
                <a:cs typeface="Arial" charset="0"/>
              </a:rPr>
              <a:t>(principally locally available foods)</a:t>
            </a:r>
            <a:endParaRPr lang="en-US" sz="2000" b="1"/>
          </a:p>
        </p:txBody>
      </p:sp>
      <p:sp>
        <p:nvSpPr>
          <p:cNvPr id="488450" name="Rectangle 1028"/>
          <p:cNvSpPr>
            <a:spLocks noChangeArrowheads="1"/>
          </p:cNvSpPr>
          <p:nvPr/>
        </p:nvSpPr>
        <p:spPr bwMode="auto">
          <a:xfrm>
            <a:off x="838200" y="619125"/>
            <a:ext cx="7467600" cy="523875"/>
          </a:xfrm>
          <a:prstGeom prst="rect">
            <a:avLst/>
          </a:prstGeom>
          <a:noFill/>
          <a:ln w="9525">
            <a:noFill/>
            <a:miter lim="800000"/>
            <a:headEnd/>
            <a:tailEnd/>
          </a:ln>
        </p:spPr>
        <p:txBody>
          <a:bodyPr>
            <a:spAutoFit/>
          </a:bodyPr>
          <a:lstStyle/>
          <a:p>
            <a:pPr marL="342900" indent="-342900" algn="ctr" eaLnBrk="0" hangingPunct="0">
              <a:spcBef>
                <a:spcPts val="1100"/>
              </a:spcBef>
              <a:buClr>
                <a:srgbClr val="808000"/>
              </a:buClr>
            </a:pPr>
            <a:r>
              <a:rPr kumimoji="1" lang="en-US" sz="2800" dirty="0">
                <a:solidFill>
                  <a:srgbClr val="003300"/>
                </a:solidFill>
                <a:latin typeface="Verdana" pitchFamily="34" charset="0"/>
              </a:rPr>
              <a:t>diet classifications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9473" name="Rectangle 1027"/>
          <p:cNvSpPr>
            <a:spLocks noGrp="1" noChangeArrowheads="1"/>
          </p:cNvSpPr>
          <p:nvPr>
            <p:ph type="body" sz="half" idx="2"/>
          </p:nvPr>
        </p:nvSpPr>
        <p:spPr>
          <a:xfrm>
            <a:off x="914400" y="1184275"/>
            <a:ext cx="7315200" cy="5140325"/>
          </a:xfrm>
        </p:spPr>
        <p:txBody>
          <a:bodyPr>
            <a:spAutoFit/>
          </a:bodyPr>
          <a:lstStyle/>
          <a:p>
            <a:pPr marL="1143000" indent="-231775" eaLnBrk="1" hangingPunct="1">
              <a:spcBef>
                <a:spcPts val="600"/>
              </a:spcBef>
            </a:pPr>
            <a:r>
              <a:rPr lang="en-US" sz="3200" b="1" dirty="0">
                <a:latin typeface="Arial" charset="0"/>
                <a:cs typeface="Arial" charset="0"/>
              </a:rPr>
              <a:t>herbivorous </a:t>
            </a:r>
            <a:r>
              <a:rPr lang="en-US" sz="2000" dirty="0">
                <a:latin typeface="Arial" charset="0"/>
                <a:cs typeface="Arial" charset="0"/>
              </a:rPr>
              <a:t>(principally plants)</a:t>
            </a:r>
            <a:endParaRPr lang="en-US" sz="1600" dirty="0">
              <a:latin typeface="Arial" charset="0"/>
              <a:cs typeface="Arial" charset="0"/>
            </a:endParaRPr>
          </a:p>
          <a:p>
            <a:pPr marL="1143000" indent="-231775" eaLnBrk="1" hangingPunct="1">
              <a:spcBef>
                <a:spcPts val="600"/>
              </a:spcBef>
            </a:pPr>
            <a:r>
              <a:rPr lang="en-US" sz="3200" b="1" dirty="0">
                <a:latin typeface="Arial" charset="0"/>
                <a:cs typeface="Arial" charset="0"/>
              </a:rPr>
              <a:t>insectivorous </a:t>
            </a:r>
            <a:r>
              <a:rPr lang="en-US" sz="2000" dirty="0">
                <a:latin typeface="Arial" charset="0"/>
                <a:cs typeface="Arial" charset="0"/>
              </a:rPr>
              <a:t>(principally insects)</a:t>
            </a:r>
            <a:endParaRPr lang="en-US" sz="1600" dirty="0">
              <a:latin typeface="Arial" charset="0"/>
              <a:cs typeface="Arial" charset="0"/>
            </a:endParaRPr>
          </a:p>
          <a:p>
            <a:pPr marL="1143000" indent="-231775" eaLnBrk="1" hangingPunct="1">
              <a:spcBef>
                <a:spcPts val="600"/>
              </a:spcBef>
            </a:pPr>
            <a:r>
              <a:rPr lang="en-US" sz="3200" b="1" dirty="0" err="1">
                <a:latin typeface="Arial" charset="0"/>
                <a:cs typeface="Arial" charset="0"/>
              </a:rPr>
              <a:t>frugivorous</a:t>
            </a:r>
            <a:r>
              <a:rPr lang="en-US" sz="3200" b="1" dirty="0">
                <a:latin typeface="Arial" charset="0"/>
                <a:cs typeface="Arial" charset="0"/>
              </a:rPr>
              <a:t> </a:t>
            </a:r>
            <a:r>
              <a:rPr lang="en-US" sz="2000" dirty="0">
                <a:latin typeface="Arial" charset="0"/>
                <a:cs typeface="Arial" charset="0"/>
              </a:rPr>
              <a:t>(principally fruits)</a:t>
            </a:r>
            <a:endParaRPr lang="en-US" sz="2000" dirty="0">
              <a:solidFill>
                <a:srgbClr val="D79694"/>
              </a:solidFill>
              <a:latin typeface="Arial" charset="0"/>
              <a:cs typeface="Arial" charset="0"/>
            </a:endParaRPr>
          </a:p>
          <a:p>
            <a:pPr marL="1143000" indent="-231775" eaLnBrk="1" hangingPunct="1">
              <a:spcBef>
                <a:spcPts val="600"/>
              </a:spcBef>
            </a:pPr>
            <a:r>
              <a:rPr lang="en-US" sz="3200" b="1" dirty="0" err="1">
                <a:solidFill>
                  <a:schemeClr val="accent1">
                    <a:lumMod val="20000"/>
                    <a:lumOff val="80000"/>
                  </a:schemeClr>
                </a:solidFill>
                <a:latin typeface="Arial" charset="0"/>
                <a:cs typeface="Arial" charset="0"/>
              </a:rPr>
              <a:t>graminivorous</a:t>
            </a:r>
            <a:r>
              <a:rPr lang="en-US" sz="3200" b="1" dirty="0">
                <a:solidFill>
                  <a:schemeClr val="accent1">
                    <a:lumMod val="20000"/>
                    <a:lumOff val="80000"/>
                  </a:schemeClr>
                </a:solidFill>
                <a:latin typeface="Arial" charset="0"/>
                <a:cs typeface="Arial" charset="0"/>
              </a:rPr>
              <a:t> </a:t>
            </a:r>
            <a:r>
              <a:rPr lang="en-US" sz="2000" dirty="0">
                <a:solidFill>
                  <a:schemeClr val="accent1">
                    <a:lumMod val="20000"/>
                    <a:lumOff val="80000"/>
                  </a:schemeClr>
                </a:solidFill>
                <a:latin typeface="Arial" charset="0"/>
                <a:cs typeface="Arial" charset="0"/>
              </a:rPr>
              <a:t>(principally grasses)</a:t>
            </a:r>
          </a:p>
          <a:p>
            <a:pPr marL="1143000" indent="-231775" eaLnBrk="1" hangingPunct="1">
              <a:spcBef>
                <a:spcPts val="600"/>
              </a:spcBef>
            </a:pPr>
            <a:r>
              <a:rPr lang="en-US" sz="3200" b="1" dirty="0" err="1">
                <a:solidFill>
                  <a:schemeClr val="accent1">
                    <a:lumMod val="20000"/>
                    <a:lumOff val="80000"/>
                  </a:schemeClr>
                </a:solidFill>
                <a:latin typeface="Arial" charset="0"/>
                <a:cs typeface="Arial" charset="0"/>
              </a:rPr>
              <a:t>folivorous</a:t>
            </a:r>
            <a:r>
              <a:rPr lang="en-US" sz="3200" b="1" dirty="0">
                <a:solidFill>
                  <a:schemeClr val="accent1">
                    <a:lumMod val="20000"/>
                    <a:lumOff val="80000"/>
                  </a:schemeClr>
                </a:solidFill>
                <a:latin typeface="Arial" charset="0"/>
                <a:cs typeface="Arial" charset="0"/>
              </a:rPr>
              <a:t> </a:t>
            </a:r>
            <a:r>
              <a:rPr lang="en-US" sz="2000" dirty="0">
                <a:solidFill>
                  <a:schemeClr val="accent1">
                    <a:lumMod val="20000"/>
                    <a:lumOff val="80000"/>
                  </a:schemeClr>
                </a:solidFill>
                <a:latin typeface="Arial" charset="0"/>
                <a:cs typeface="Arial" charset="0"/>
              </a:rPr>
              <a:t>(principally leaf eating)</a:t>
            </a:r>
          </a:p>
          <a:p>
            <a:pPr marL="1143000" indent="-231775" eaLnBrk="1" hangingPunct="1">
              <a:spcBef>
                <a:spcPts val="600"/>
              </a:spcBef>
            </a:pPr>
            <a:r>
              <a:rPr lang="en-US" sz="3200" b="1" dirty="0" err="1">
                <a:solidFill>
                  <a:schemeClr val="accent1">
                    <a:lumMod val="20000"/>
                    <a:lumOff val="80000"/>
                  </a:schemeClr>
                </a:solidFill>
                <a:latin typeface="Arial" charset="0"/>
                <a:cs typeface="Arial" charset="0"/>
              </a:rPr>
              <a:t>proteinivorous</a:t>
            </a:r>
            <a:r>
              <a:rPr lang="en-US" sz="3200" b="1" dirty="0">
                <a:solidFill>
                  <a:schemeClr val="accent1">
                    <a:lumMod val="20000"/>
                    <a:lumOff val="80000"/>
                  </a:schemeClr>
                </a:solidFill>
                <a:latin typeface="Arial" charset="0"/>
                <a:cs typeface="Arial" charset="0"/>
              </a:rPr>
              <a:t> </a:t>
            </a:r>
            <a:r>
              <a:rPr lang="en-US" sz="2000" dirty="0">
                <a:solidFill>
                  <a:schemeClr val="accent1">
                    <a:lumMod val="20000"/>
                    <a:lumOff val="80000"/>
                  </a:schemeClr>
                </a:solidFill>
                <a:latin typeface="Arial" charset="0"/>
                <a:cs typeface="Arial" charset="0"/>
              </a:rPr>
              <a:t>(principally protein eating)</a:t>
            </a:r>
            <a:r>
              <a:rPr kumimoji="1" lang="en-US" sz="2000" dirty="0">
                <a:solidFill>
                  <a:schemeClr val="accent1">
                    <a:lumMod val="20000"/>
                    <a:lumOff val="80000"/>
                  </a:schemeClr>
                </a:solidFill>
                <a:latin typeface="Arial" charset="0"/>
                <a:cs typeface="Arial" charset="0"/>
              </a:rPr>
              <a:t> </a:t>
            </a:r>
          </a:p>
          <a:p>
            <a:pPr marL="1143000" indent="-231775" eaLnBrk="1" hangingPunct="1">
              <a:spcBef>
                <a:spcPts val="600"/>
              </a:spcBef>
            </a:pPr>
            <a:r>
              <a:rPr kumimoji="1" lang="en-US" sz="3200" b="1" dirty="0">
                <a:solidFill>
                  <a:srgbClr val="003300"/>
                </a:solidFill>
                <a:latin typeface="Arial" charset="0"/>
                <a:cs typeface="Arial" charset="0"/>
              </a:rPr>
              <a:t>carnivorous </a:t>
            </a:r>
            <a:r>
              <a:rPr kumimoji="1" lang="en-US" sz="2000" dirty="0">
                <a:solidFill>
                  <a:srgbClr val="003300"/>
                </a:solidFill>
                <a:latin typeface="Arial" charset="0"/>
                <a:cs typeface="Arial" charset="0"/>
              </a:rPr>
              <a:t>(chiefly meats) </a:t>
            </a:r>
          </a:p>
          <a:p>
            <a:pPr marL="1143000" indent="-231775" eaLnBrk="1" hangingPunct="1">
              <a:spcBef>
                <a:spcPts val="600"/>
              </a:spcBef>
            </a:pPr>
            <a:r>
              <a:rPr kumimoji="1" lang="en-US" sz="3200" b="1" dirty="0">
                <a:solidFill>
                  <a:srgbClr val="003300"/>
                </a:solidFill>
                <a:latin typeface="Arial" charset="0"/>
                <a:cs typeface="Arial" charset="0"/>
              </a:rPr>
              <a:t>omnivorous </a:t>
            </a:r>
            <a:r>
              <a:rPr kumimoji="1" lang="en-US" sz="2000" dirty="0">
                <a:solidFill>
                  <a:srgbClr val="003300"/>
                </a:solidFill>
                <a:latin typeface="Arial" charset="0"/>
                <a:cs typeface="Arial" charset="0"/>
              </a:rPr>
              <a:t>(“devours” “all”)</a:t>
            </a:r>
          </a:p>
          <a:p>
            <a:pPr marL="1143000" indent="-231775" eaLnBrk="1" hangingPunct="1">
              <a:spcBef>
                <a:spcPts val="600"/>
              </a:spcBef>
            </a:pPr>
            <a:r>
              <a:rPr kumimoji="1" lang="en-US" sz="3200" b="1" dirty="0" err="1">
                <a:solidFill>
                  <a:srgbClr val="003300"/>
                </a:solidFill>
                <a:latin typeface="Arial" charset="0"/>
                <a:cs typeface="Arial" charset="0"/>
              </a:rPr>
              <a:t>locavore</a:t>
            </a:r>
            <a:r>
              <a:rPr kumimoji="1" lang="en-US" sz="3200" b="1" dirty="0">
                <a:solidFill>
                  <a:srgbClr val="003300"/>
                </a:solidFill>
                <a:latin typeface="Arial" charset="0"/>
                <a:cs typeface="Arial" charset="0"/>
              </a:rPr>
              <a:t> </a:t>
            </a:r>
            <a:r>
              <a:rPr kumimoji="1" lang="en-US" sz="2000" dirty="0">
                <a:solidFill>
                  <a:srgbClr val="003300"/>
                </a:solidFill>
                <a:latin typeface="Arial" charset="0"/>
                <a:cs typeface="Arial" charset="0"/>
              </a:rPr>
              <a:t>(principally locally available foods)</a:t>
            </a:r>
            <a:endParaRPr lang="en-US" sz="2000" b="1" dirty="0"/>
          </a:p>
        </p:txBody>
      </p:sp>
      <p:sp>
        <p:nvSpPr>
          <p:cNvPr id="489474" name="Rectangle 1028"/>
          <p:cNvSpPr>
            <a:spLocks noChangeArrowheads="1"/>
          </p:cNvSpPr>
          <p:nvPr/>
        </p:nvSpPr>
        <p:spPr bwMode="auto">
          <a:xfrm>
            <a:off x="838200" y="619125"/>
            <a:ext cx="7467600" cy="523875"/>
          </a:xfrm>
          <a:prstGeom prst="rect">
            <a:avLst/>
          </a:prstGeom>
          <a:noFill/>
          <a:ln w="9525">
            <a:noFill/>
            <a:miter lim="800000"/>
            <a:headEnd/>
            <a:tailEnd/>
          </a:ln>
        </p:spPr>
        <p:txBody>
          <a:bodyPr>
            <a:spAutoFit/>
          </a:bodyPr>
          <a:lstStyle/>
          <a:p>
            <a:pPr marL="342900" indent="-342900" algn="ctr" eaLnBrk="0" hangingPunct="0">
              <a:spcBef>
                <a:spcPts val="1100"/>
              </a:spcBef>
              <a:buClr>
                <a:srgbClr val="808000"/>
              </a:buClr>
            </a:pPr>
            <a:r>
              <a:rPr kumimoji="1" lang="en-US" sz="2800">
                <a:solidFill>
                  <a:srgbClr val="003300"/>
                </a:solidFill>
                <a:latin typeface="Verdana" pitchFamily="34" charset="0"/>
              </a:rPr>
              <a:t>diet classifications</a:t>
            </a:r>
          </a:p>
        </p:txBody>
      </p:sp>
      <p:sp>
        <p:nvSpPr>
          <p:cNvPr id="4" name="Rectangle 3"/>
          <p:cNvSpPr txBox="1">
            <a:spLocks noChangeArrowheads="1"/>
          </p:cNvSpPr>
          <p:nvPr/>
        </p:nvSpPr>
        <p:spPr bwMode="auto">
          <a:xfrm>
            <a:off x="886052" y="2910114"/>
            <a:ext cx="7358062" cy="1661993"/>
          </a:xfrm>
          <a:prstGeom prst="rect">
            <a:avLst/>
          </a:prstGeom>
          <a:solidFill>
            <a:schemeClr val="bg1"/>
          </a:solidFill>
          <a:ln w="76200">
            <a:solidFill>
              <a:srgbClr val="FFC000"/>
            </a:solidFill>
            <a:miter lim="800000"/>
            <a:headEnd/>
            <a:tailEnd/>
          </a:ln>
        </p:spPr>
        <p:txBody>
          <a:bodyPr vert="horz" wrap="square" lIns="457200" tIns="457200" rIns="457200" bIns="457200" numCol="1" anchor="t" anchorCtr="0" compatLnSpc="1">
            <a:prstTxWarp prst="textNoShape">
              <a:avLst/>
            </a:prstTxWarp>
            <a:spAutoFit/>
          </a:bodyPr>
          <a:lstStyle/>
          <a:p>
            <a:pPr indent="-514350" algn="ctr">
              <a:spcBef>
                <a:spcPts val="0"/>
              </a:spcBef>
              <a:spcAft>
                <a:spcPts val="0"/>
              </a:spcAft>
              <a:tabLst>
                <a:tab pos="0" algn="l"/>
              </a:tabLst>
              <a:defRPr/>
            </a:pPr>
            <a:r>
              <a:rPr lang="en-US" sz="2400" b="1" dirty="0">
                <a:solidFill>
                  <a:srgbClr val="000000"/>
                </a:solidFill>
              </a:rPr>
              <a:t>these six are the classifications most often used in the four areas of Anthropology</a:t>
            </a:r>
            <a:endParaRPr lang="en-US" sz="1600" dirty="0">
              <a:solidFill>
                <a:srgbClr val="000000"/>
              </a:solidFill>
              <a:latin typeface="Arial" charset="0"/>
            </a:endParaRPr>
          </a:p>
        </p:txBody>
      </p:sp>
      <p:sp>
        <p:nvSpPr>
          <p:cNvPr id="5" name="Striped Right Arrow 4"/>
          <p:cNvSpPr/>
          <p:nvPr/>
        </p:nvSpPr>
        <p:spPr>
          <a:xfrm rot="16200000">
            <a:off x="3086028" y="3024342"/>
            <a:ext cx="399288"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riped Right Arrow 5"/>
          <p:cNvSpPr/>
          <p:nvPr/>
        </p:nvSpPr>
        <p:spPr>
          <a:xfrm rot="5400000">
            <a:off x="3086028" y="4105656"/>
            <a:ext cx="399288"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Subtitle 2"/>
          <p:cNvSpPr txBox="1">
            <a:spLocks/>
          </p:cNvSpPr>
          <p:nvPr/>
        </p:nvSpPr>
        <p:spPr bwMode="auto">
          <a:xfrm>
            <a:off x="914400" y="2812140"/>
            <a:ext cx="7315200" cy="2185214"/>
          </a:xfrm>
          <a:prstGeom prst="rect">
            <a:avLst/>
          </a:prstGeom>
          <a:noFill/>
          <a:ln w="9525">
            <a:noFill/>
            <a:miter lim="800000"/>
            <a:headEnd/>
            <a:tailEnd/>
          </a:ln>
        </p:spPr>
        <p:txBody>
          <a:bodyPr>
            <a:spAutoFit/>
          </a:bodyPr>
          <a:lstStyle/>
          <a:p>
            <a:pPr marL="342900" indent="-342900" algn="ctr"/>
            <a:r>
              <a:rPr lang="en-US" sz="5400" b="1" dirty="0">
                <a:solidFill>
                  <a:prstClr val="black"/>
                </a:solidFill>
                <a:latin typeface="Calibri" pitchFamily="34" charset="0"/>
              </a:rPr>
              <a:t>nutrients . . .</a:t>
            </a:r>
          </a:p>
          <a:p>
            <a:pPr marL="342900" indent="-342900" algn="ctr"/>
            <a:r>
              <a:rPr lang="en-US" sz="5400" b="1" dirty="0">
                <a:solidFill>
                  <a:srgbClr val="FFFFFF"/>
                </a:solidFill>
                <a:latin typeface="Calibri" pitchFamily="34" charset="0"/>
              </a:rPr>
              <a:t>“essential nutrients” . . . </a:t>
            </a:r>
          </a:p>
          <a:p>
            <a:pPr marL="342900" indent="-342900" algn="ctr"/>
            <a:r>
              <a:rPr lang="en-US" sz="2800" b="1" dirty="0">
                <a:solidFill>
                  <a:srgbClr val="FFFFFF"/>
                </a:solidFill>
                <a:latin typeface="Calibri" pitchFamily="34" charset="0"/>
              </a:rPr>
              <a:t>that’s what it’s all about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0497" name="Rectangle 1027"/>
          <p:cNvSpPr>
            <a:spLocks noGrp="1" noChangeArrowheads="1"/>
          </p:cNvSpPr>
          <p:nvPr>
            <p:ph type="body" sz="half" idx="2"/>
          </p:nvPr>
        </p:nvSpPr>
        <p:spPr>
          <a:xfrm>
            <a:off x="914400" y="1184275"/>
            <a:ext cx="7543800" cy="5386090"/>
          </a:xfrm>
        </p:spPr>
        <p:txBody>
          <a:bodyPr wrap="square">
            <a:spAutoFit/>
          </a:bodyPr>
          <a:lstStyle/>
          <a:p>
            <a:pPr marL="1143000" indent="-231775" eaLnBrk="1" hangingPunct="1">
              <a:spcBef>
                <a:spcPts val="600"/>
              </a:spcBef>
            </a:pPr>
            <a:r>
              <a:rPr lang="en-US" sz="3200" b="1" dirty="0">
                <a:solidFill>
                  <a:srgbClr val="D79694"/>
                </a:solidFill>
                <a:latin typeface="Arial" charset="0"/>
                <a:cs typeface="Arial" charset="0"/>
              </a:rPr>
              <a:t>herbivorous </a:t>
            </a:r>
            <a:r>
              <a:rPr lang="en-US" sz="2000" dirty="0">
                <a:solidFill>
                  <a:srgbClr val="D79694"/>
                </a:solidFill>
                <a:latin typeface="Arial" charset="0"/>
                <a:cs typeface="Arial" charset="0"/>
              </a:rPr>
              <a:t>(principally plants)</a:t>
            </a:r>
            <a:endParaRPr lang="en-US" sz="1600" dirty="0">
              <a:solidFill>
                <a:srgbClr val="D79694"/>
              </a:solidFill>
              <a:latin typeface="Arial" charset="0"/>
              <a:cs typeface="Arial" charset="0"/>
            </a:endParaRPr>
          </a:p>
          <a:p>
            <a:pPr marL="1143000" indent="-231775" eaLnBrk="1" hangingPunct="1">
              <a:spcBef>
                <a:spcPts val="600"/>
              </a:spcBef>
            </a:pPr>
            <a:r>
              <a:rPr lang="en-US" sz="3200" b="1" dirty="0">
                <a:solidFill>
                  <a:srgbClr val="D79694"/>
                </a:solidFill>
                <a:latin typeface="Arial" charset="0"/>
                <a:cs typeface="Arial" charset="0"/>
              </a:rPr>
              <a:t>insectivorous </a:t>
            </a:r>
            <a:r>
              <a:rPr lang="en-US" sz="2000" dirty="0">
                <a:solidFill>
                  <a:srgbClr val="D79694"/>
                </a:solidFill>
                <a:latin typeface="Arial" charset="0"/>
                <a:cs typeface="Arial" charset="0"/>
              </a:rPr>
              <a:t>(principally insects)</a:t>
            </a:r>
            <a:endParaRPr lang="en-US" sz="1600" dirty="0">
              <a:solidFill>
                <a:srgbClr val="D79694"/>
              </a:solidFill>
              <a:latin typeface="Arial" charset="0"/>
              <a:cs typeface="Arial" charset="0"/>
            </a:endParaRPr>
          </a:p>
          <a:p>
            <a:pPr marL="1143000" indent="-231775" eaLnBrk="1" hangingPunct="1">
              <a:spcBef>
                <a:spcPts val="600"/>
              </a:spcBef>
            </a:pPr>
            <a:r>
              <a:rPr lang="en-US" sz="3200" b="1" dirty="0" err="1">
                <a:solidFill>
                  <a:srgbClr val="D79694"/>
                </a:solidFill>
                <a:latin typeface="Arial" charset="0"/>
                <a:cs typeface="Arial" charset="0"/>
              </a:rPr>
              <a:t>frugivorous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fruits)</a:t>
            </a:r>
          </a:p>
          <a:p>
            <a:pPr marL="1143000" indent="-231775" eaLnBrk="1" hangingPunct="1">
              <a:spcBef>
                <a:spcPts val="600"/>
              </a:spcBef>
            </a:pPr>
            <a:r>
              <a:rPr lang="en-US" sz="3200" b="1" dirty="0" err="1">
                <a:solidFill>
                  <a:srgbClr val="99CCFF"/>
                </a:solidFill>
                <a:latin typeface="Arial" charset="0"/>
                <a:cs typeface="Arial" charset="0"/>
              </a:rPr>
              <a:t>graminivorous</a:t>
            </a:r>
            <a:r>
              <a:rPr lang="en-US" sz="3200" b="1" dirty="0">
                <a:solidFill>
                  <a:srgbClr val="99CCFF"/>
                </a:solidFill>
                <a:latin typeface="Arial" charset="0"/>
                <a:cs typeface="Arial" charset="0"/>
              </a:rPr>
              <a:t> </a:t>
            </a:r>
            <a:r>
              <a:rPr lang="en-US" sz="2000" dirty="0">
                <a:solidFill>
                  <a:srgbClr val="99CCFF"/>
                </a:solidFill>
                <a:latin typeface="Arial" charset="0"/>
                <a:cs typeface="Arial" charset="0"/>
              </a:rPr>
              <a:t>(principally grasses)</a:t>
            </a:r>
          </a:p>
          <a:p>
            <a:pPr marL="1143000" indent="-231775" eaLnBrk="1" hangingPunct="1">
              <a:spcBef>
                <a:spcPts val="600"/>
              </a:spcBef>
            </a:pPr>
            <a:r>
              <a:rPr lang="en-US" sz="3200" b="1" dirty="0" err="1">
                <a:solidFill>
                  <a:srgbClr val="99CCFF"/>
                </a:solidFill>
                <a:latin typeface="Arial" charset="0"/>
                <a:cs typeface="Arial" charset="0"/>
              </a:rPr>
              <a:t>folivorous</a:t>
            </a:r>
            <a:r>
              <a:rPr lang="en-US" sz="3200" b="1" dirty="0">
                <a:solidFill>
                  <a:srgbClr val="99CCFF"/>
                </a:solidFill>
                <a:latin typeface="Arial" charset="0"/>
                <a:cs typeface="Arial" charset="0"/>
              </a:rPr>
              <a:t> </a:t>
            </a:r>
            <a:r>
              <a:rPr lang="en-US" sz="2000" dirty="0">
                <a:solidFill>
                  <a:srgbClr val="99CCFF"/>
                </a:solidFill>
                <a:latin typeface="Arial" charset="0"/>
                <a:cs typeface="Arial" charset="0"/>
              </a:rPr>
              <a:t>(principally leaf eating)</a:t>
            </a:r>
          </a:p>
          <a:p>
            <a:pPr marL="1143000" indent="-231775" eaLnBrk="1" hangingPunct="1">
              <a:spcBef>
                <a:spcPts val="600"/>
              </a:spcBef>
            </a:pPr>
            <a:r>
              <a:rPr lang="en-US" sz="3200" b="1" dirty="0" err="1">
                <a:solidFill>
                  <a:srgbClr val="99CCFF"/>
                </a:solidFill>
                <a:latin typeface="Arial" charset="0"/>
                <a:cs typeface="Arial" charset="0"/>
              </a:rPr>
              <a:t>proteinivorous</a:t>
            </a:r>
            <a:r>
              <a:rPr lang="en-US" sz="3200" b="1" dirty="0">
                <a:solidFill>
                  <a:srgbClr val="99CCFF"/>
                </a:solidFill>
                <a:latin typeface="Arial" charset="0"/>
                <a:cs typeface="Arial" charset="0"/>
              </a:rPr>
              <a:t> </a:t>
            </a:r>
            <a:r>
              <a:rPr lang="en-US" sz="2000" dirty="0">
                <a:solidFill>
                  <a:srgbClr val="99CCFF"/>
                </a:solidFill>
                <a:latin typeface="Arial" charset="0"/>
                <a:cs typeface="Arial" charset="0"/>
              </a:rPr>
              <a:t>(principally protein eating)</a:t>
            </a:r>
            <a:r>
              <a:rPr kumimoji="1" lang="en-US" sz="2000" dirty="0">
                <a:solidFill>
                  <a:srgbClr val="99CCFF"/>
                </a:solidFill>
                <a:latin typeface="Arial" charset="0"/>
                <a:cs typeface="Arial" charset="0"/>
              </a:rPr>
              <a:t> </a:t>
            </a:r>
          </a:p>
          <a:p>
            <a:pPr marL="1143000" indent="-231775" eaLnBrk="1" hangingPunct="1">
              <a:spcBef>
                <a:spcPts val="600"/>
              </a:spcBef>
            </a:pPr>
            <a:r>
              <a:rPr kumimoji="1" lang="en-US" sz="3200" b="1" dirty="0">
                <a:solidFill>
                  <a:srgbClr val="99CCFF"/>
                </a:solidFill>
                <a:latin typeface="Arial" charset="0"/>
                <a:cs typeface="Arial" charset="0"/>
              </a:rPr>
              <a:t>carnivorous </a:t>
            </a:r>
            <a:r>
              <a:rPr kumimoji="1" lang="en-US" sz="2000" dirty="0">
                <a:solidFill>
                  <a:srgbClr val="99CCFF"/>
                </a:solidFill>
                <a:latin typeface="Arial" charset="0"/>
                <a:cs typeface="Arial" charset="0"/>
              </a:rPr>
              <a:t>(chiefly meats) </a:t>
            </a:r>
          </a:p>
          <a:p>
            <a:pPr marL="1143000" indent="-231775" eaLnBrk="1" hangingPunct="1">
              <a:spcBef>
                <a:spcPts val="600"/>
              </a:spcBef>
            </a:pPr>
            <a:r>
              <a:rPr kumimoji="1" lang="en-US" sz="4000" b="1" dirty="0">
                <a:solidFill>
                  <a:srgbClr val="000000"/>
                </a:solidFill>
                <a:latin typeface="Arial" charset="0"/>
                <a:cs typeface="Arial" charset="0"/>
              </a:rPr>
              <a:t>omnivorous</a:t>
            </a:r>
            <a:r>
              <a:rPr kumimoji="1" lang="en-US" sz="3600" b="1" dirty="0">
                <a:solidFill>
                  <a:srgbClr val="000000"/>
                </a:solidFill>
                <a:latin typeface="Arial" charset="0"/>
                <a:cs typeface="Arial" charset="0"/>
              </a:rPr>
              <a:t> </a:t>
            </a:r>
            <a:r>
              <a:rPr kumimoji="1" lang="en-US" sz="2000" dirty="0">
                <a:solidFill>
                  <a:srgbClr val="000000"/>
                </a:solidFill>
                <a:latin typeface="Arial" charset="0"/>
                <a:cs typeface="Arial" charset="0"/>
              </a:rPr>
              <a:t>(“devours” “all”)</a:t>
            </a:r>
          </a:p>
          <a:p>
            <a:pPr marL="1143000" indent="-231775" eaLnBrk="1" hangingPunct="1">
              <a:spcBef>
                <a:spcPts val="600"/>
              </a:spcBef>
            </a:pPr>
            <a:r>
              <a:rPr kumimoji="1" lang="en-US" sz="4000" b="1" dirty="0" err="1">
                <a:solidFill>
                  <a:srgbClr val="003300"/>
                </a:solidFill>
                <a:latin typeface="Arial" charset="0"/>
                <a:cs typeface="Arial" charset="0"/>
              </a:rPr>
              <a:t>locavore</a:t>
            </a:r>
            <a:r>
              <a:rPr kumimoji="1" lang="en-US" sz="4000" b="1" dirty="0">
                <a:solidFill>
                  <a:srgbClr val="003300"/>
                </a:solidFill>
                <a:latin typeface="Arial" charset="0"/>
                <a:cs typeface="Arial" charset="0"/>
              </a:rPr>
              <a:t> </a:t>
            </a:r>
            <a:r>
              <a:rPr kumimoji="1" lang="en-US" sz="2000" dirty="0">
                <a:solidFill>
                  <a:srgbClr val="003300"/>
                </a:solidFill>
                <a:latin typeface="Arial" charset="0"/>
                <a:cs typeface="Arial" charset="0"/>
              </a:rPr>
              <a:t>(principally locally available foods)</a:t>
            </a:r>
            <a:endParaRPr lang="en-US" sz="2000" b="1" dirty="0"/>
          </a:p>
        </p:txBody>
      </p:sp>
      <p:sp>
        <p:nvSpPr>
          <p:cNvPr id="490498" name="Rectangle 1028"/>
          <p:cNvSpPr>
            <a:spLocks noChangeArrowheads="1"/>
          </p:cNvSpPr>
          <p:nvPr/>
        </p:nvSpPr>
        <p:spPr bwMode="auto">
          <a:xfrm>
            <a:off x="838200" y="619125"/>
            <a:ext cx="7467600" cy="523875"/>
          </a:xfrm>
          <a:prstGeom prst="rect">
            <a:avLst/>
          </a:prstGeom>
          <a:noFill/>
          <a:ln w="9525">
            <a:noFill/>
            <a:miter lim="800000"/>
            <a:headEnd/>
            <a:tailEnd/>
          </a:ln>
        </p:spPr>
        <p:txBody>
          <a:bodyPr>
            <a:spAutoFit/>
          </a:bodyPr>
          <a:lstStyle/>
          <a:p>
            <a:pPr marL="342900" indent="-342900" algn="ctr" eaLnBrk="0" hangingPunct="0">
              <a:spcBef>
                <a:spcPts val="1100"/>
              </a:spcBef>
              <a:buClr>
                <a:srgbClr val="808000"/>
              </a:buClr>
            </a:pPr>
            <a:r>
              <a:rPr kumimoji="1" lang="en-US" sz="2800">
                <a:solidFill>
                  <a:srgbClr val="003300"/>
                </a:solidFill>
                <a:latin typeface="Verdana" pitchFamily="34" charset="0"/>
              </a:rPr>
              <a:t>diet classifications</a:t>
            </a:r>
          </a:p>
        </p:txBody>
      </p:sp>
      <p:sp>
        <p:nvSpPr>
          <p:cNvPr id="5" name="Rectangle 3"/>
          <p:cNvSpPr txBox="1">
            <a:spLocks noChangeArrowheads="1"/>
          </p:cNvSpPr>
          <p:nvPr/>
        </p:nvSpPr>
        <p:spPr bwMode="auto">
          <a:xfrm>
            <a:off x="886052" y="3048000"/>
            <a:ext cx="7358062" cy="2031325"/>
          </a:xfrm>
          <a:prstGeom prst="rect">
            <a:avLst/>
          </a:prstGeom>
          <a:solidFill>
            <a:schemeClr val="bg1"/>
          </a:solidFill>
          <a:ln w="76200">
            <a:solidFill>
              <a:srgbClr val="FFC000"/>
            </a:solidFill>
            <a:miter lim="800000"/>
            <a:headEnd/>
            <a:tailEnd/>
          </a:ln>
        </p:spPr>
        <p:txBody>
          <a:bodyPr vert="horz" wrap="square" lIns="457200" tIns="457200" rIns="457200" bIns="457200" numCol="1" anchor="t" anchorCtr="0" compatLnSpc="1">
            <a:prstTxWarp prst="textNoShape">
              <a:avLst/>
            </a:prstTxWarp>
            <a:spAutoFit/>
          </a:bodyPr>
          <a:lstStyle/>
          <a:p>
            <a:pPr indent="-514350" algn="ctr">
              <a:spcBef>
                <a:spcPts val="0"/>
              </a:spcBef>
              <a:spcAft>
                <a:spcPts val="0"/>
              </a:spcAft>
              <a:tabLst>
                <a:tab pos="0" algn="l"/>
              </a:tabLst>
              <a:defRPr/>
            </a:pPr>
            <a:r>
              <a:rPr lang="en-US" sz="2400" b="1" dirty="0">
                <a:solidFill>
                  <a:srgbClr val="000000"/>
                </a:solidFill>
              </a:rPr>
              <a:t>and the two below are the diet classifications seen most often in the Anthropology of Food . . .</a:t>
            </a:r>
            <a:endParaRPr lang="en-US" sz="1600" dirty="0">
              <a:solidFill>
                <a:srgbClr val="000000"/>
              </a:solidFill>
              <a:latin typeface="Arial" charset="0"/>
            </a:endParaRPr>
          </a:p>
        </p:txBody>
      </p:sp>
      <p:sp>
        <p:nvSpPr>
          <p:cNvPr id="6" name="Striped Right Arrow 5"/>
          <p:cNvSpPr/>
          <p:nvPr/>
        </p:nvSpPr>
        <p:spPr>
          <a:xfrm rot="5400000">
            <a:off x="3086028" y="4624542"/>
            <a:ext cx="399288"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0497" name="Rectangle 1027"/>
          <p:cNvSpPr>
            <a:spLocks noGrp="1" noChangeArrowheads="1"/>
          </p:cNvSpPr>
          <p:nvPr>
            <p:ph type="body" sz="half" idx="2"/>
          </p:nvPr>
        </p:nvSpPr>
        <p:spPr>
          <a:xfrm>
            <a:off x="914400" y="1184275"/>
            <a:ext cx="7543800" cy="5262979"/>
          </a:xfrm>
        </p:spPr>
        <p:txBody>
          <a:bodyPr wrap="square">
            <a:spAutoFit/>
          </a:bodyPr>
          <a:lstStyle/>
          <a:p>
            <a:pPr marL="1143000" indent="-231775" eaLnBrk="1" hangingPunct="1">
              <a:spcBef>
                <a:spcPts val="600"/>
              </a:spcBef>
            </a:pPr>
            <a:r>
              <a:rPr lang="en-US" sz="3200" b="1" dirty="0">
                <a:solidFill>
                  <a:srgbClr val="D79694"/>
                </a:solidFill>
                <a:latin typeface="Arial" charset="0"/>
                <a:cs typeface="Arial" charset="0"/>
              </a:rPr>
              <a:t>herbivorous </a:t>
            </a:r>
            <a:r>
              <a:rPr lang="en-US" sz="2000" dirty="0">
                <a:solidFill>
                  <a:srgbClr val="D79694"/>
                </a:solidFill>
                <a:latin typeface="Arial" charset="0"/>
                <a:cs typeface="Arial" charset="0"/>
              </a:rPr>
              <a:t>(principally plants)</a:t>
            </a:r>
            <a:endParaRPr lang="en-US" sz="1600" dirty="0">
              <a:solidFill>
                <a:srgbClr val="D79694"/>
              </a:solidFill>
              <a:latin typeface="Arial" charset="0"/>
              <a:cs typeface="Arial" charset="0"/>
            </a:endParaRPr>
          </a:p>
          <a:p>
            <a:pPr marL="1143000" indent="-231775" eaLnBrk="1" hangingPunct="1">
              <a:spcBef>
                <a:spcPts val="600"/>
              </a:spcBef>
            </a:pPr>
            <a:r>
              <a:rPr lang="en-US" sz="3200" b="1" dirty="0">
                <a:solidFill>
                  <a:srgbClr val="D79694"/>
                </a:solidFill>
                <a:latin typeface="Arial" charset="0"/>
                <a:cs typeface="Arial" charset="0"/>
              </a:rPr>
              <a:t>insectivorous </a:t>
            </a:r>
            <a:r>
              <a:rPr lang="en-US" sz="2000" dirty="0">
                <a:solidFill>
                  <a:srgbClr val="D79694"/>
                </a:solidFill>
                <a:latin typeface="Arial" charset="0"/>
                <a:cs typeface="Arial" charset="0"/>
              </a:rPr>
              <a:t>(principally insects)</a:t>
            </a:r>
            <a:endParaRPr lang="en-US" sz="1600" dirty="0">
              <a:solidFill>
                <a:srgbClr val="D79694"/>
              </a:solidFill>
              <a:latin typeface="Arial" charset="0"/>
              <a:cs typeface="Arial" charset="0"/>
            </a:endParaRPr>
          </a:p>
          <a:p>
            <a:pPr marL="1143000" indent="-231775" eaLnBrk="1" hangingPunct="1">
              <a:spcBef>
                <a:spcPts val="600"/>
              </a:spcBef>
            </a:pPr>
            <a:r>
              <a:rPr lang="en-US" sz="3200" b="1" dirty="0" err="1">
                <a:solidFill>
                  <a:srgbClr val="D79694"/>
                </a:solidFill>
                <a:latin typeface="Arial" charset="0"/>
                <a:cs typeface="Arial" charset="0"/>
              </a:rPr>
              <a:t>frugivorous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fruits)</a:t>
            </a:r>
          </a:p>
          <a:p>
            <a:pPr marL="1143000" indent="-231775" eaLnBrk="1" hangingPunct="1">
              <a:spcBef>
                <a:spcPts val="600"/>
              </a:spcBef>
            </a:pPr>
            <a:r>
              <a:rPr lang="en-US" sz="3200" b="1" dirty="0" err="1">
                <a:solidFill>
                  <a:srgbClr val="D79694"/>
                </a:solidFill>
                <a:latin typeface="Arial" charset="0"/>
                <a:cs typeface="Arial" charset="0"/>
              </a:rPr>
              <a:t>graminivorous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grasses)</a:t>
            </a:r>
          </a:p>
          <a:p>
            <a:pPr marL="1143000" indent="-231775" eaLnBrk="1" hangingPunct="1">
              <a:spcBef>
                <a:spcPts val="600"/>
              </a:spcBef>
            </a:pPr>
            <a:r>
              <a:rPr lang="en-US" sz="3200" b="1" dirty="0" err="1">
                <a:solidFill>
                  <a:srgbClr val="D79694"/>
                </a:solidFill>
                <a:latin typeface="Arial" charset="0"/>
                <a:cs typeface="Arial" charset="0"/>
              </a:rPr>
              <a:t>folivorous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leaf eating)</a:t>
            </a:r>
          </a:p>
          <a:p>
            <a:pPr marL="1143000" indent="-231775" eaLnBrk="1" hangingPunct="1">
              <a:spcBef>
                <a:spcPts val="600"/>
              </a:spcBef>
            </a:pPr>
            <a:r>
              <a:rPr lang="en-US" sz="3200" b="1" dirty="0" err="1">
                <a:solidFill>
                  <a:srgbClr val="D79694"/>
                </a:solidFill>
                <a:latin typeface="Arial" charset="0"/>
                <a:cs typeface="Arial" charset="0"/>
              </a:rPr>
              <a:t>proteinivorous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protein eating)</a:t>
            </a:r>
            <a:r>
              <a:rPr kumimoji="1" lang="en-US" sz="2000" dirty="0">
                <a:solidFill>
                  <a:srgbClr val="D79694"/>
                </a:solidFill>
                <a:latin typeface="Arial" charset="0"/>
                <a:cs typeface="Arial" charset="0"/>
              </a:rPr>
              <a:t> </a:t>
            </a:r>
          </a:p>
          <a:p>
            <a:pPr marL="1143000" indent="-231775" eaLnBrk="1" hangingPunct="1">
              <a:spcBef>
                <a:spcPts val="600"/>
              </a:spcBef>
            </a:pPr>
            <a:r>
              <a:rPr kumimoji="1" lang="en-US" sz="3200" b="1" dirty="0">
                <a:solidFill>
                  <a:srgbClr val="D79694"/>
                </a:solidFill>
                <a:latin typeface="Arial" charset="0"/>
                <a:cs typeface="Arial" charset="0"/>
              </a:rPr>
              <a:t>carnivorous </a:t>
            </a:r>
            <a:r>
              <a:rPr kumimoji="1" lang="en-US" sz="2000" dirty="0">
                <a:solidFill>
                  <a:srgbClr val="D79694"/>
                </a:solidFill>
                <a:latin typeface="Arial" charset="0"/>
                <a:cs typeface="Arial" charset="0"/>
              </a:rPr>
              <a:t>(chiefly meats) </a:t>
            </a:r>
          </a:p>
          <a:p>
            <a:pPr marL="1143000" indent="-231775" eaLnBrk="1" hangingPunct="1">
              <a:spcBef>
                <a:spcPts val="600"/>
              </a:spcBef>
            </a:pPr>
            <a:r>
              <a:rPr kumimoji="1" lang="en-US" sz="3200" b="1" dirty="0">
                <a:solidFill>
                  <a:srgbClr val="D79694"/>
                </a:solidFill>
                <a:latin typeface="Arial" charset="0"/>
                <a:cs typeface="Arial" charset="0"/>
              </a:rPr>
              <a:t>omnivorous </a:t>
            </a:r>
            <a:r>
              <a:rPr kumimoji="1" lang="en-US" sz="2000" dirty="0">
                <a:solidFill>
                  <a:srgbClr val="D79694"/>
                </a:solidFill>
                <a:latin typeface="Arial" charset="0"/>
                <a:cs typeface="Arial" charset="0"/>
              </a:rPr>
              <a:t>(“devours” “all”)</a:t>
            </a:r>
          </a:p>
          <a:p>
            <a:pPr marL="1143000" indent="-231775" eaLnBrk="1" hangingPunct="1">
              <a:spcBef>
                <a:spcPts val="600"/>
              </a:spcBef>
            </a:pPr>
            <a:r>
              <a:rPr kumimoji="1" lang="en-US" sz="4000" b="1" dirty="0" err="1">
                <a:solidFill>
                  <a:srgbClr val="003300"/>
                </a:solidFill>
                <a:latin typeface="Arial" charset="0"/>
                <a:cs typeface="Arial" charset="0"/>
              </a:rPr>
              <a:t>locavore</a:t>
            </a:r>
            <a:r>
              <a:rPr kumimoji="1" lang="en-US" sz="3600" b="1" dirty="0">
                <a:solidFill>
                  <a:srgbClr val="003300"/>
                </a:solidFill>
                <a:latin typeface="Arial" charset="0"/>
                <a:cs typeface="Arial" charset="0"/>
              </a:rPr>
              <a:t> </a:t>
            </a:r>
            <a:r>
              <a:rPr kumimoji="1" lang="en-US" sz="2000" dirty="0">
                <a:solidFill>
                  <a:srgbClr val="003300"/>
                </a:solidFill>
                <a:latin typeface="Arial" charset="0"/>
                <a:cs typeface="Arial" charset="0"/>
              </a:rPr>
              <a:t>(principally locally available foods)</a:t>
            </a:r>
            <a:endParaRPr lang="en-US" sz="2000" b="1" dirty="0"/>
          </a:p>
        </p:txBody>
      </p:sp>
      <p:sp>
        <p:nvSpPr>
          <p:cNvPr id="490498" name="Rectangle 1028"/>
          <p:cNvSpPr>
            <a:spLocks noChangeArrowheads="1"/>
          </p:cNvSpPr>
          <p:nvPr/>
        </p:nvSpPr>
        <p:spPr bwMode="auto">
          <a:xfrm>
            <a:off x="838200" y="619125"/>
            <a:ext cx="7467600" cy="523875"/>
          </a:xfrm>
          <a:prstGeom prst="rect">
            <a:avLst/>
          </a:prstGeom>
          <a:noFill/>
          <a:ln w="9525">
            <a:noFill/>
            <a:miter lim="800000"/>
            <a:headEnd/>
            <a:tailEnd/>
          </a:ln>
        </p:spPr>
        <p:txBody>
          <a:bodyPr>
            <a:spAutoFit/>
          </a:bodyPr>
          <a:lstStyle/>
          <a:p>
            <a:pPr marL="342900" indent="-342900" algn="ctr" eaLnBrk="0" hangingPunct="0">
              <a:spcBef>
                <a:spcPts val="1100"/>
              </a:spcBef>
              <a:buClr>
                <a:srgbClr val="808000"/>
              </a:buClr>
            </a:pPr>
            <a:r>
              <a:rPr kumimoji="1" lang="en-US" sz="2800">
                <a:solidFill>
                  <a:srgbClr val="003300"/>
                </a:solidFill>
                <a:latin typeface="Verdana" pitchFamily="34" charset="0"/>
              </a:rPr>
              <a:t>diet classifications</a:t>
            </a:r>
          </a:p>
        </p:txBody>
      </p:sp>
      <p:sp>
        <p:nvSpPr>
          <p:cNvPr id="5" name="Rectangle 3"/>
          <p:cNvSpPr txBox="1">
            <a:spLocks noChangeArrowheads="1"/>
          </p:cNvSpPr>
          <p:nvPr/>
        </p:nvSpPr>
        <p:spPr bwMode="auto">
          <a:xfrm>
            <a:off x="886052" y="4393310"/>
            <a:ext cx="7358062" cy="1292662"/>
          </a:xfrm>
          <a:prstGeom prst="rect">
            <a:avLst/>
          </a:prstGeom>
          <a:solidFill>
            <a:schemeClr val="bg1"/>
          </a:solidFill>
          <a:ln w="76200">
            <a:solidFill>
              <a:srgbClr val="FFC000"/>
            </a:solidFill>
            <a:miter lim="800000"/>
            <a:headEnd/>
            <a:tailEnd/>
          </a:ln>
        </p:spPr>
        <p:txBody>
          <a:bodyPr vert="horz" wrap="square" lIns="457200" tIns="457200" rIns="457200" bIns="457200" numCol="1" anchor="t" anchorCtr="0" compatLnSpc="1">
            <a:prstTxWarp prst="textNoShape">
              <a:avLst/>
            </a:prstTxWarp>
            <a:spAutoFit/>
          </a:bodyPr>
          <a:lstStyle/>
          <a:p>
            <a:pPr indent="-514350" algn="ctr">
              <a:spcBef>
                <a:spcPts val="0"/>
              </a:spcBef>
              <a:spcAft>
                <a:spcPts val="0"/>
              </a:spcAft>
              <a:tabLst>
                <a:tab pos="0" algn="l"/>
              </a:tabLst>
              <a:defRPr/>
            </a:pPr>
            <a:r>
              <a:rPr lang="en-US" sz="2400" b="1" dirty="0">
                <a:solidFill>
                  <a:srgbClr val="000000"/>
                </a:solidFill>
              </a:rPr>
              <a:t>the newest one is . . .</a:t>
            </a:r>
            <a:endParaRPr lang="en-US" sz="1600" dirty="0">
              <a:solidFill>
                <a:srgbClr val="000000"/>
              </a:solidFill>
              <a:latin typeface="Arial" charset="0"/>
            </a:endParaRPr>
          </a:p>
        </p:txBody>
      </p:sp>
      <p:sp>
        <p:nvSpPr>
          <p:cNvPr id="6" name="Striped Right Arrow 5"/>
          <p:cNvSpPr/>
          <p:nvPr/>
        </p:nvSpPr>
        <p:spPr>
          <a:xfrm rot="5400000">
            <a:off x="3086028" y="5234142"/>
            <a:ext cx="399288"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TextBox 1"/>
          <p:cNvSpPr txBox="1">
            <a:spLocks noChangeArrowheads="1"/>
          </p:cNvSpPr>
          <p:nvPr/>
        </p:nvSpPr>
        <p:spPr bwMode="auto">
          <a:xfrm>
            <a:off x="914400" y="2800314"/>
            <a:ext cx="7315200" cy="2123658"/>
          </a:xfrm>
          <a:prstGeom prst="rect">
            <a:avLst/>
          </a:prstGeom>
          <a:noFill/>
          <a:ln w="9525">
            <a:noFill/>
            <a:miter lim="800000"/>
            <a:headEnd/>
            <a:tailEnd/>
          </a:ln>
        </p:spPr>
        <p:txBody>
          <a:bodyPr>
            <a:spAutoFit/>
          </a:bodyPr>
          <a:lstStyle/>
          <a:p>
            <a:pPr algn="ctr"/>
            <a:r>
              <a:rPr lang="en-US" sz="6000" b="1" i="1" dirty="0" err="1">
                <a:solidFill>
                  <a:schemeClr val="accent2">
                    <a:lumMod val="50000"/>
                  </a:schemeClr>
                </a:solidFill>
                <a:latin typeface="Calibri" pitchFamily="34" charset="0"/>
              </a:rPr>
              <a:t>locavore</a:t>
            </a:r>
            <a:endParaRPr lang="en-US" sz="6000" b="1" i="1" dirty="0">
              <a:solidFill>
                <a:schemeClr val="accent2">
                  <a:lumMod val="50000"/>
                </a:schemeClr>
              </a:solidFill>
              <a:latin typeface="Calibri" pitchFamily="34" charset="0"/>
            </a:endParaRPr>
          </a:p>
          <a:p>
            <a:pPr algn="ctr"/>
            <a:endParaRPr lang="en-US" sz="1600" b="1" dirty="0">
              <a:solidFill>
                <a:prstClr val="black"/>
              </a:solidFill>
              <a:latin typeface="Calibri" pitchFamily="34" charset="0"/>
            </a:endParaRPr>
          </a:p>
          <a:p>
            <a:pPr algn="ctr"/>
            <a:r>
              <a:rPr lang="en-US" sz="2800" b="1" dirty="0">
                <a:solidFill>
                  <a:prstClr val="black"/>
                </a:solidFill>
                <a:latin typeface="Calibri" pitchFamily="34" charset="0"/>
              </a:rPr>
              <a:t>2007 </a:t>
            </a:r>
            <a:r>
              <a:rPr lang="en-US" sz="2800" b="1" i="1" dirty="0">
                <a:solidFill>
                  <a:prstClr val="black"/>
                </a:solidFill>
                <a:latin typeface="Calibri" pitchFamily="34" charset="0"/>
              </a:rPr>
              <a:t>New Oxford American Dictionary</a:t>
            </a:r>
            <a:r>
              <a:rPr lang="en-US" sz="2800" b="1" dirty="0">
                <a:solidFill>
                  <a:prstClr val="black"/>
                </a:solidFill>
                <a:latin typeface="Calibri" pitchFamily="34" charset="0"/>
              </a:rPr>
              <a:t> </a:t>
            </a:r>
          </a:p>
          <a:p>
            <a:pPr algn="ctr"/>
            <a:r>
              <a:rPr lang="en-US" sz="2800" b="1" dirty="0">
                <a:solidFill>
                  <a:prstClr val="black"/>
                </a:solidFill>
                <a:latin typeface="Calibri" pitchFamily="34" charset="0"/>
              </a:rPr>
              <a:t>Word of the Year</a:t>
            </a:r>
            <a:endParaRPr lang="en-US" sz="2800" dirty="0">
              <a:solidFill>
                <a:prstClr val="black"/>
              </a:solidFill>
              <a:latin typeface="Calibri" pitchFamily="34"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2547" name="Rectangle 2"/>
          <p:cNvSpPr>
            <a:spLocks noChangeArrowheads="1"/>
          </p:cNvSpPr>
          <p:nvPr/>
        </p:nvSpPr>
        <p:spPr bwMode="auto">
          <a:xfrm>
            <a:off x="914400" y="6553200"/>
            <a:ext cx="7315200" cy="215444"/>
          </a:xfrm>
          <a:prstGeom prst="rect">
            <a:avLst/>
          </a:prstGeom>
          <a:noFill/>
          <a:ln w="9525">
            <a:noFill/>
            <a:miter lim="800000"/>
            <a:headEnd/>
            <a:tailEnd/>
          </a:ln>
        </p:spPr>
        <p:txBody>
          <a:bodyPr>
            <a:spAutoFit/>
          </a:bodyPr>
          <a:lstStyle/>
          <a:p>
            <a:pPr algn="ctr"/>
            <a:r>
              <a:rPr lang="en-US" sz="800" dirty="0">
                <a:solidFill>
                  <a:prstClr val="black"/>
                </a:solidFill>
                <a:latin typeface="Calibri" pitchFamily="34" charset="0"/>
                <a:hlinkClick r:id="rId2"/>
              </a:rPr>
              <a:t>http://www.mnlocavore.com/2012/11/locavore-on-the-road-duluth-grill/dultuh-grill/</a:t>
            </a:r>
            <a:endParaRPr lang="en-US" sz="800" dirty="0">
              <a:solidFill>
                <a:prstClr val="black"/>
              </a:solidFill>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634" y="533400"/>
            <a:ext cx="3324166" cy="24384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5486400"/>
            <a:ext cx="2857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112263"/>
            <a:ext cx="447675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211975"/>
            <a:ext cx="20574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57200"/>
            <a:ext cx="1219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3581400"/>
            <a:ext cx="13811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6162" y="1581150"/>
            <a:ext cx="985838"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5" y="18325"/>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1214005"/>
            <a:ext cx="1933575" cy="1757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742950"/>
            <a:ext cx="8686800" cy="5429250"/>
          </a:xfrm>
          <a:prstGeom prst="rect">
            <a:avLst/>
          </a:prstGeom>
          <a:noFill/>
          <a:ln w="9525">
            <a:noFill/>
            <a:miter lim="800000"/>
            <a:headEnd/>
            <a:tailEnd/>
          </a:ln>
        </p:spPr>
      </p:pic>
      <p:sp>
        <p:nvSpPr>
          <p:cNvPr id="6" name="TextBox 1"/>
          <p:cNvSpPr txBox="1">
            <a:spLocks noChangeArrowheads="1"/>
          </p:cNvSpPr>
          <p:nvPr/>
        </p:nvSpPr>
        <p:spPr bwMode="auto">
          <a:xfrm>
            <a:off x="685800" y="3124200"/>
            <a:ext cx="7772400" cy="2308324"/>
          </a:xfrm>
          <a:prstGeom prst="rect">
            <a:avLst/>
          </a:prstGeom>
          <a:solidFill>
            <a:srgbClr val="FFFFFF">
              <a:alpha val="65882"/>
            </a:srgbClr>
          </a:solidFill>
          <a:ln w="9525">
            <a:noFill/>
            <a:miter lim="800000"/>
            <a:headEnd/>
            <a:tailEnd/>
          </a:ln>
        </p:spPr>
        <p:txBody>
          <a:bodyPr>
            <a:spAutoFit/>
          </a:bodyPr>
          <a:lstStyle/>
          <a:p>
            <a:pPr algn="ctr"/>
            <a:r>
              <a:rPr lang="en-US" sz="4800" b="1" dirty="0">
                <a:solidFill>
                  <a:srgbClr val="C80000"/>
                </a:solidFill>
                <a:latin typeface="Calibri" pitchFamily="34" charset="0"/>
              </a:rPr>
              <a:t>(Slow Food people</a:t>
            </a:r>
          </a:p>
          <a:p>
            <a:pPr algn="ctr"/>
            <a:r>
              <a:rPr lang="en-US" sz="4800" b="1" dirty="0">
                <a:solidFill>
                  <a:srgbClr val="C80000"/>
                </a:solidFill>
                <a:latin typeface="Calibri" pitchFamily="34" charset="0"/>
              </a:rPr>
              <a:t>are generally</a:t>
            </a:r>
          </a:p>
          <a:p>
            <a:pPr algn="ctr"/>
            <a:r>
              <a:rPr lang="en-US" sz="4800" b="1" dirty="0" err="1">
                <a:solidFill>
                  <a:srgbClr val="C80000"/>
                </a:solidFill>
                <a:latin typeface="Calibri" pitchFamily="34" charset="0"/>
              </a:rPr>
              <a:t>locavores</a:t>
            </a:r>
            <a:r>
              <a:rPr lang="en-US" sz="4800" b="1" dirty="0">
                <a:solidFill>
                  <a:srgbClr val="C80000"/>
                </a:solidFill>
                <a:latin typeface="Calibri" pitchFamily="34" charset="0"/>
              </a:rPr>
              <a:t>)</a:t>
            </a:r>
            <a:endParaRPr lang="en-US" sz="4400" dirty="0">
              <a:solidFill>
                <a:srgbClr val="C80000"/>
              </a:solidFill>
              <a:latin typeface="Calibri" pitchFamily="34" charset="0"/>
            </a:endParaRPr>
          </a:p>
        </p:txBody>
      </p:sp>
    </p:spTree>
    <p:extLst>
      <p:ext uri="{BB962C8B-B14F-4D97-AF65-F5344CB8AC3E}">
        <p14:creationId xmlns:p14="http://schemas.microsoft.com/office/powerpoint/2010/main" val="3085372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0497" name="Rectangle 1027"/>
          <p:cNvSpPr>
            <a:spLocks noGrp="1" noChangeArrowheads="1"/>
          </p:cNvSpPr>
          <p:nvPr>
            <p:ph type="body" sz="half" idx="2"/>
          </p:nvPr>
        </p:nvSpPr>
        <p:spPr>
          <a:xfrm>
            <a:off x="914400" y="1184275"/>
            <a:ext cx="7315200" cy="5324535"/>
          </a:xfrm>
        </p:spPr>
        <p:txBody>
          <a:bodyPr>
            <a:spAutoFit/>
          </a:bodyPr>
          <a:lstStyle/>
          <a:p>
            <a:pPr marL="1143000" indent="-231775" eaLnBrk="1" hangingPunct="1">
              <a:spcBef>
                <a:spcPts val="600"/>
              </a:spcBef>
            </a:pPr>
            <a:r>
              <a:rPr lang="en-US" sz="3200" b="1" dirty="0">
                <a:solidFill>
                  <a:srgbClr val="D79694"/>
                </a:solidFill>
                <a:latin typeface="Arial" charset="0"/>
                <a:cs typeface="Arial" charset="0"/>
              </a:rPr>
              <a:t>herbivorous </a:t>
            </a:r>
            <a:r>
              <a:rPr lang="en-US" sz="2000" dirty="0">
                <a:solidFill>
                  <a:srgbClr val="D79694"/>
                </a:solidFill>
                <a:latin typeface="Arial" charset="0"/>
                <a:cs typeface="Arial" charset="0"/>
              </a:rPr>
              <a:t>(principally plants)</a:t>
            </a:r>
            <a:endParaRPr lang="en-US" sz="1600" dirty="0">
              <a:solidFill>
                <a:srgbClr val="D79694"/>
              </a:solidFill>
              <a:latin typeface="Arial" charset="0"/>
              <a:cs typeface="Arial" charset="0"/>
            </a:endParaRPr>
          </a:p>
          <a:p>
            <a:pPr marL="1143000" indent="-231775" eaLnBrk="1" hangingPunct="1">
              <a:spcBef>
                <a:spcPts val="600"/>
              </a:spcBef>
            </a:pPr>
            <a:r>
              <a:rPr lang="en-US" sz="3200" b="1" dirty="0">
                <a:solidFill>
                  <a:srgbClr val="D79694"/>
                </a:solidFill>
                <a:latin typeface="Arial" charset="0"/>
                <a:cs typeface="Arial" charset="0"/>
              </a:rPr>
              <a:t>insectivorous </a:t>
            </a:r>
            <a:r>
              <a:rPr lang="en-US" sz="2000" dirty="0">
                <a:solidFill>
                  <a:srgbClr val="D79694"/>
                </a:solidFill>
                <a:latin typeface="Arial" charset="0"/>
                <a:cs typeface="Arial" charset="0"/>
              </a:rPr>
              <a:t>(principally insects)</a:t>
            </a:r>
            <a:endParaRPr lang="en-US" sz="1600" dirty="0">
              <a:solidFill>
                <a:srgbClr val="D79694"/>
              </a:solidFill>
              <a:latin typeface="Arial" charset="0"/>
              <a:cs typeface="Arial" charset="0"/>
            </a:endParaRPr>
          </a:p>
          <a:p>
            <a:pPr marL="1143000" indent="-231775" eaLnBrk="1" hangingPunct="1">
              <a:spcBef>
                <a:spcPts val="600"/>
              </a:spcBef>
            </a:pPr>
            <a:r>
              <a:rPr lang="en-US" sz="3200" b="1" dirty="0" err="1">
                <a:solidFill>
                  <a:srgbClr val="D79694"/>
                </a:solidFill>
                <a:latin typeface="Arial" charset="0"/>
                <a:cs typeface="Arial" charset="0"/>
              </a:rPr>
              <a:t>frugivorous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fruits)</a:t>
            </a:r>
          </a:p>
          <a:p>
            <a:pPr marL="1143000" indent="-231775" eaLnBrk="1" hangingPunct="1">
              <a:spcBef>
                <a:spcPts val="600"/>
              </a:spcBef>
            </a:pPr>
            <a:r>
              <a:rPr lang="en-US" sz="3200" b="1" dirty="0" err="1">
                <a:solidFill>
                  <a:srgbClr val="D79694"/>
                </a:solidFill>
                <a:latin typeface="Arial" charset="0"/>
                <a:cs typeface="Arial" charset="0"/>
              </a:rPr>
              <a:t>graminivorous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grasses)</a:t>
            </a:r>
          </a:p>
          <a:p>
            <a:pPr marL="1143000" indent="-231775" eaLnBrk="1" hangingPunct="1">
              <a:spcBef>
                <a:spcPts val="600"/>
              </a:spcBef>
            </a:pPr>
            <a:r>
              <a:rPr lang="en-US" sz="3200" b="1" dirty="0" err="1">
                <a:solidFill>
                  <a:srgbClr val="D79694"/>
                </a:solidFill>
                <a:latin typeface="Arial" charset="0"/>
                <a:cs typeface="Arial" charset="0"/>
              </a:rPr>
              <a:t>folivorous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leaf eating)</a:t>
            </a:r>
          </a:p>
          <a:p>
            <a:pPr marL="1143000" indent="-231775" eaLnBrk="1" hangingPunct="1">
              <a:spcBef>
                <a:spcPts val="600"/>
              </a:spcBef>
            </a:pPr>
            <a:r>
              <a:rPr lang="en-US" sz="3200" b="1" dirty="0" err="1">
                <a:solidFill>
                  <a:srgbClr val="D79694"/>
                </a:solidFill>
                <a:latin typeface="Arial" charset="0"/>
                <a:cs typeface="Arial" charset="0"/>
              </a:rPr>
              <a:t>proteinivorous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protein eating)</a:t>
            </a:r>
            <a:r>
              <a:rPr kumimoji="1" lang="en-US" sz="2000" dirty="0">
                <a:solidFill>
                  <a:srgbClr val="D79694"/>
                </a:solidFill>
                <a:latin typeface="Arial" charset="0"/>
                <a:cs typeface="Arial" charset="0"/>
              </a:rPr>
              <a:t> </a:t>
            </a:r>
          </a:p>
          <a:p>
            <a:pPr marL="1143000" indent="-231775" eaLnBrk="1" hangingPunct="1">
              <a:spcBef>
                <a:spcPts val="600"/>
              </a:spcBef>
            </a:pPr>
            <a:r>
              <a:rPr kumimoji="1" lang="en-US" sz="3200" b="1" dirty="0">
                <a:solidFill>
                  <a:srgbClr val="D79694"/>
                </a:solidFill>
                <a:latin typeface="Arial" charset="0"/>
                <a:cs typeface="Arial" charset="0"/>
              </a:rPr>
              <a:t>carnivorous </a:t>
            </a:r>
            <a:r>
              <a:rPr kumimoji="1" lang="en-US" sz="2000" dirty="0">
                <a:solidFill>
                  <a:srgbClr val="D79694"/>
                </a:solidFill>
                <a:latin typeface="Arial" charset="0"/>
                <a:cs typeface="Arial" charset="0"/>
              </a:rPr>
              <a:t>(chiefly meats) </a:t>
            </a:r>
          </a:p>
          <a:p>
            <a:pPr marL="1143000" indent="-231775" eaLnBrk="1" hangingPunct="1">
              <a:spcBef>
                <a:spcPts val="600"/>
              </a:spcBef>
            </a:pPr>
            <a:r>
              <a:rPr kumimoji="1" lang="en-US" sz="4000" b="1" dirty="0">
                <a:solidFill>
                  <a:schemeClr val="accent2">
                    <a:lumMod val="50000"/>
                  </a:schemeClr>
                </a:solidFill>
                <a:latin typeface="Arial" charset="0"/>
                <a:cs typeface="Arial" charset="0"/>
              </a:rPr>
              <a:t>omnivorous</a:t>
            </a:r>
            <a:r>
              <a:rPr kumimoji="1" lang="en-US" sz="3200" b="1" dirty="0">
                <a:solidFill>
                  <a:schemeClr val="accent2">
                    <a:lumMod val="50000"/>
                  </a:schemeClr>
                </a:solidFill>
                <a:latin typeface="Arial" charset="0"/>
                <a:cs typeface="Arial" charset="0"/>
              </a:rPr>
              <a:t> </a:t>
            </a:r>
            <a:r>
              <a:rPr kumimoji="1" lang="en-US" sz="2000" dirty="0">
                <a:solidFill>
                  <a:srgbClr val="000000"/>
                </a:solidFill>
                <a:latin typeface="Arial" charset="0"/>
                <a:cs typeface="Arial" charset="0"/>
              </a:rPr>
              <a:t>(“devours” “all”)</a:t>
            </a:r>
          </a:p>
          <a:p>
            <a:pPr marL="1143000" indent="-231775" eaLnBrk="1" hangingPunct="1">
              <a:spcBef>
                <a:spcPts val="600"/>
              </a:spcBef>
            </a:pPr>
            <a:r>
              <a:rPr kumimoji="1" lang="en-US" sz="3600" b="1" dirty="0" err="1">
                <a:solidFill>
                  <a:srgbClr val="D79694"/>
                </a:solidFill>
                <a:latin typeface="Arial" charset="0"/>
                <a:cs typeface="Arial" charset="0"/>
              </a:rPr>
              <a:t>locavore</a:t>
            </a:r>
            <a:r>
              <a:rPr kumimoji="1" lang="en-US" sz="3600" b="1" dirty="0">
                <a:solidFill>
                  <a:srgbClr val="D79694"/>
                </a:solidFill>
                <a:latin typeface="Arial" charset="0"/>
                <a:cs typeface="Arial" charset="0"/>
              </a:rPr>
              <a:t> </a:t>
            </a:r>
            <a:r>
              <a:rPr kumimoji="1" lang="en-US" sz="2000" dirty="0">
                <a:solidFill>
                  <a:srgbClr val="D79694"/>
                </a:solidFill>
                <a:latin typeface="Arial" charset="0"/>
                <a:cs typeface="Arial" charset="0"/>
              </a:rPr>
              <a:t>(principally locally available foods)</a:t>
            </a:r>
            <a:endParaRPr lang="en-US" sz="2000" b="1" dirty="0">
              <a:solidFill>
                <a:srgbClr val="D79694"/>
              </a:solidFill>
            </a:endParaRPr>
          </a:p>
        </p:txBody>
      </p:sp>
      <p:sp>
        <p:nvSpPr>
          <p:cNvPr id="490498" name="Rectangle 1028"/>
          <p:cNvSpPr>
            <a:spLocks noChangeArrowheads="1"/>
          </p:cNvSpPr>
          <p:nvPr/>
        </p:nvSpPr>
        <p:spPr bwMode="auto">
          <a:xfrm>
            <a:off x="838200" y="619125"/>
            <a:ext cx="7467600" cy="523875"/>
          </a:xfrm>
          <a:prstGeom prst="rect">
            <a:avLst/>
          </a:prstGeom>
          <a:noFill/>
          <a:ln w="9525">
            <a:noFill/>
            <a:miter lim="800000"/>
            <a:headEnd/>
            <a:tailEnd/>
          </a:ln>
        </p:spPr>
        <p:txBody>
          <a:bodyPr>
            <a:spAutoFit/>
          </a:bodyPr>
          <a:lstStyle/>
          <a:p>
            <a:pPr marL="342900" indent="-342900" algn="ctr" eaLnBrk="0" hangingPunct="0">
              <a:spcBef>
                <a:spcPts val="1100"/>
              </a:spcBef>
              <a:buClr>
                <a:srgbClr val="808000"/>
              </a:buClr>
            </a:pPr>
            <a:r>
              <a:rPr kumimoji="1" lang="en-US" sz="2800">
                <a:solidFill>
                  <a:srgbClr val="003300"/>
                </a:solidFill>
                <a:latin typeface="Verdana" pitchFamily="34" charset="0"/>
              </a:rPr>
              <a:t>diet classifications</a:t>
            </a:r>
          </a:p>
        </p:txBody>
      </p:sp>
      <p:sp>
        <p:nvSpPr>
          <p:cNvPr id="5" name="Rectangle 3"/>
          <p:cNvSpPr txBox="1">
            <a:spLocks noChangeArrowheads="1"/>
          </p:cNvSpPr>
          <p:nvPr/>
        </p:nvSpPr>
        <p:spPr bwMode="auto">
          <a:xfrm>
            <a:off x="886052" y="3367207"/>
            <a:ext cx="7358062" cy="1661993"/>
          </a:xfrm>
          <a:prstGeom prst="rect">
            <a:avLst/>
          </a:prstGeom>
          <a:solidFill>
            <a:schemeClr val="bg1"/>
          </a:solidFill>
          <a:ln w="76200">
            <a:solidFill>
              <a:srgbClr val="FFC000"/>
            </a:solidFill>
            <a:miter lim="800000"/>
            <a:headEnd/>
            <a:tailEnd/>
          </a:ln>
        </p:spPr>
        <p:txBody>
          <a:bodyPr vert="horz" wrap="square" lIns="457200" tIns="457200" rIns="457200" bIns="457200" numCol="1" anchor="t" anchorCtr="0" compatLnSpc="1">
            <a:prstTxWarp prst="textNoShape">
              <a:avLst/>
            </a:prstTxWarp>
            <a:spAutoFit/>
          </a:bodyPr>
          <a:lstStyle/>
          <a:p>
            <a:pPr indent="-514350" algn="ctr">
              <a:spcBef>
                <a:spcPts val="0"/>
              </a:spcBef>
              <a:spcAft>
                <a:spcPts val="0"/>
              </a:spcAft>
              <a:tabLst>
                <a:tab pos="0" algn="l"/>
              </a:tabLst>
              <a:defRPr/>
            </a:pPr>
            <a:r>
              <a:rPr lang="en-US" sz="2400" b="1" dirty="0">
                <a:solidFill>
                  <a:srgbClr val="000000"/>
                </a:solidFill>
              </a:rPr>
              <a:t>the other diet classification term </a:t>
            </a:r>
          </a:p>
          <a:p>
            <a:pPr indent="-514350" algn="ctr">
              <a:spcBef>
                <a:spcPts val="0"/>
              </a:spcBef>
              <a:spcAft>
                <a:spcPts val="0"/>
              </a:spcAft>
              <a:tabLst>
                <a:tab pos="0" algn="l"/>
              </a:tabLst>
              <a:defRPr/>
            </a:pPr>
            <a:r>
              <a:rPr lang="en-US" sz="2400" b="1" dirty="0">
                <a:solidFill>
                  <a:srgbClr val="000000"/>
                </a:solidFill>
              </a:rPr>
              <a:t>you hear most is . . .</a:t>
            </a:r>
            <a:endParaRPr lang="en-US" sz="1600" dirty="0">
              <a:solidFill>
                <a:srgbClr val="000000"/>
              </a:solidFill>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0497" name="Rectangle 1027"/>
          <p:cNvSpPr>
            <a:spLocks noGrp="1" noChangeArrowheads="1"/>
          </p:cNvSpPr>
          <p:nvPr>
            <p:ph type="body" sz="half" idx="2"/>
          </p:nvPr>
        </p:nvSpPr>
        <p:spPr>
          <a:xfrm>
            <a:off x="914400" y="1184275"/>
            <a:ext cx="7315200" cy="5324535"/>
          </a:xfrm>
        </p:spPr>
        <p:txBody>
          <a:bodyPr>
            <a:spAutoFit/>
          </a:bodyPr>
          <a:lstStyle/>
          <a:p>
            <a:pPr marL="1143000" indent="-231775" eaLnBrk="1" hangingPunct="1">
              <a:spcBef>
                <a:spcPts val="600"/>
              </a:spcBef>
            </a:pPr>
            <a:r>
              <a:rPr lang="en-US" sz="3200" b="1" dirty="0">
                <a:solidFill>
                  <a:srgbClr val="D79694"/>
                </a:solidFill>
                <a:latin typeface="Arial" charset="0"/>
                <a:cs typeface="Arial" charset="0"/>
              </a:rPr>
              <a:t>herbivorous </a:t>
            </a:r>
            <a:r>
              <a:rPr lang="en-US" sz="2000" dirty="0">
                <a:solidFill>
                  <a:srgbClr val="D79694"/>
                </a:solidFill>
                <a:latin typeface="Arial" charset="0"/>
                <a:cs typeface="Arial" charset="0"/>
              </a:rPr>
              <a:t>(principally plants)</a:t>
            </a:r>
            <a:endParaRPr lang="en-US" sz="1600" dirty="0">
              <a:solidFill>
                <a:srgbClr val="D79694"/>
              </a:solidFill>
              <a:latin typeface="Arial" charset="0"/>
              <a:cs typeface="Arial" charset="0"/>
            </a:endParaRPr>
          </a:p>
          <a:p>
            <a:pPr marL="1143000" indent="-231775" eaLnBrk="1" hangingPunct="1">
              <a:spcBef>
                <a:spcPts val="600"/>
              </a:spcBef>
            </a:pPr>
            <a:r>
              <a:rPr lang="en-US" sz="3200" b="1" dirty="0">
                <a:solidFill>
                  <a:srgbClr val="D79694"/>
                </a:solidFill>
                <a:latin typeface="Arial" charset="0"/>
                <a:cs typeface="Arial" charset="0"/>
              </a:rPr>
              <a:t>insectivorous </a:t>
            </a:r>
            <a:r>
              <a:rPr lang="en-US" sz="2000" dirty="0">
                <a:solidFill>
                  <a:srgbClr val="D79694"/>
                </a:solidFill>
                <a:latin typeface="Arial" charset="0"/>
                <a:cs typeface="Arial" charset="0"/>
              </a:rPr>
              <a:t>(principally insects)</a:t>
            </a:r>
            <a:endParaRPr lang="en-US" sz="1600" dirty="0">
              <a:solidFill>
                <a:srgbClr val="D79694"/>
              </a:solidFill>
              <a:latin typeface="Arial" charset="0"/>
              <a:cs typeface="Arial" charset="0"/>
            </a:endParaRPr>
          </a:p>
          <a:p>
            <a:pPr marL="1143000" indent="-231775" eaLnBrk="1" hangingPunct="1">
              <a:spcBef>
                <a:spcPts val="600"/>
              </a:spcBef>
            </a:pPr>
            <a:r>
              <a:rPr lang="en-US" sz="3200" b="1" dirty="0" err="1">
                <a:solidFill>
                  <a:srgbClr val="D79694"/>
                </a:solidFill>
                <a:latin typeface="Arial" charset="0"/>
                <a:cs typeface="Arial" charset="0"/>
              </a:rPr>
              <a:t>frugivorous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fruits)</a:t>
            </a:r>
          </a:p>
          <a:p>
            <a:pPr marL="1143000" indent="-231775" eaLnBrk="1" hangingPunct="1">
              <a:spcBef>
                <a:spcPts val="600"/>
              </a:spcBef>
            </a:pPr>
            <a:r>
              <a:rPr lang="en-US" sz="3200" b="1" dirty="0" err="1">
                <a:solidFill>
                  <a:srgbClr val="D79694"/>
                </a:solidFill>
                <a:latin typeface="Arial" charset="0"/>
                <a:cs typeface="Arial" charset="0"/>
              </a:rPr>
              <a:t>graminivorous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grasses)</a:t>
            </a:r>
          </a:p>
          <a:p>
            <a:pPr marL="1143000" indent="-231775" eaLnBrk="1" hangingPunct="1">
              <a:spcBef>
                <a:spcPts val="600"/>
              </a:spcBef>
            </a:pPr>
            <a:r>
              <a:rPr lang="en-US" sz="3200" b="1" dirty="0" err="1">
                <a:solidFill>
                  <a:srgbClr val="D79694"/>
                </a:solidFill>
                <a:latin typeface="Arial" charset="0"/>
                <a:cs typeface="Arial" charset="0"/>
              </a:rPr>
              <a:t>folivorous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leaf eating)</a:t>
            </a:r>
          </a:p>
          <a:p>
            <a:pPr marL="1143000" indent="-231775" eaLnBrk="1" hangingPunct="1">
              <a:spcBef>
                <a:spcPts val="600"/>
              </a:spcBef>
            </a:pPr>
            <a:r>
              <a:rPr lang="en-US" sz="3200" b="1" dirty="0" err="1">
                <a:solidFill>
                  <a:srgbClr val="D79694"/>
                </a:solidFill>
                <a:latin typeface="Arial" charset="0"/>
                <a:cs typeface="Arial" charset="0"/>
              </a:rPr>
              <a:t>proteinivorous</a:t>
            </a:r>
            <a:r>
              <a:rPr lang="en-US" sz="3200" b="1" dirty="0">
                <a:solidFill>
                  <a:srgbClr val="D79694"/>
                </a:solidFill>
                <a:latin typeface="Arial" charset="0"/>
                <a:cs typeface="Arial" charset="0"/>
              </a:rPr>
              <a:t> </a:t>
            </a:r>
            <a:r>
              <a:rPr lang="en-US" sz="2000" dirty="0">
                <a:solidFill>
                  <a:srgbClr val="D79694"/>
                </a:solidFill>
                <a:latin typeface="Arial" charset="0"/>
                <a:cs typeface="Arial" charset="0"/>
              </a:rPr>
              <a:t>(principally protein eating)</a:t>
            </a:r>
            <a:r>
              <a:rPr kumimoji="1" lang="en-US" sz="2000" dirty="0">
                <a:solidFill>
                  <a:srgbClr val="D79694"/>
                </a:solidFill>
                <a:latin typeface="Arial" charset="0"/>
                <a:cs typeface="Arial" charset="0"/>
              </a:rPr>
              <a:t> </a:t>
            </a:r>
          </a:p>
          <a:p>
            <a:pPr marL="1143000" indent="-231775" eaLnBrk="1" hangingPunct="1">
              <a:spcBef>
                <a:spcPts val="600"/>
              </a:spcBef>
            </a:pPr>
            <a:r>
              <a:rPr kumimoji="1" lang="en-US" sz="3200" b="1" dirty="0">
                <a:solidFill>
                  <a:srgbClr val="D79694"/>
                </a:solidFill>
                <a:latin typeface="Arial" charset="0"/>
                <a:cs typeface="Arial" charset="0"/>
              </a:rPr>
              <a:t>carnivorous </a:t>
            </a:r>
            <a:r>
              <a:rPr kumimoji="1" lang="en-US" sz="2000" dirty="0">
                <a:solidFill>
                  <a:srgbClr val="D79694"/>
                </a:solidFill>
                <a:latin typeface="Arial" charset="0"/>
                <a:cs typeface="Arial" charset="0"/>
              </a:rPr>
              <a:t>(chiefly meats) </a:t>
            </a:r>
          </a:p>
          <a:p>
            <a:pPr marL="1143000" indent="-231775" eaLnBrk="1" hangingPunct="1">
              <a:spcBef>
                <a:spcPts val="600"/>
              </a:spcBef>
            </a:pPr>
            <a:r>
              <a:rPr kumimoji="1" lang="en-US" sz="4000" b="1" dirty="0">
                <a:solidFill>
                  <a:srgbClr val="000000"/>
                </a:solidFill>
                <a:latin typeface="Arial" charset="0"/>
                <a:cs typeface="Arial" charset="0"/>
              </a:rPr>
              <a:t>omnivorous</a:t>
            </a:r>
            <a:r>
              <a:rPr kumimoji="1" lang="en-US" sz="3200" b="1" dirty="0">
                <a:solidFill>
                  <a:srgbClr val="000000"/>
                </a:solidFill>
                <a:latin typeface="Arial" charset="0"/>
                <a:cs typeface="Arial" charset="0"/>
              </a:rPr>
              <a:t> </a:t>
            </a:r>
            <a:r>
              <a:rPr kumimoji="1" lang="en-US" sz="2000" dirty="0">
                <a:solidFill>
                  <a:srgbClr val="000000"/>
                </a:solidFill>
                <a:latin typeface="Arial" charset="0"/>
                <a:cs typeface="Arial" charset="0"/>
              </a:rPr>
              <a:t>(“devours” “all”)</a:t>
            </a:r>
          </a:p>
          <a:p>
            <a:pPr marL="1143000" indent="-231775" eaLnBrk="1" hangingPunct="1">
              <a:spcBef>
                <a:spcPts val="600"/>
              </a:spcBef>
            </a:pPr>
            <a:r>
              <a:rPr kumimoji="1" lang="en-US" sz="3600" b="1" dirty="0" err="1">
                <a:solidFill>
                  <a:srgbClr val="D79694"/>
                </a:solidFill>
                <a:latin typeface="Arial" charset="0"/>
                <a:cs typeface="Arial" charset="0"/>
              </a:rPr>
              <a:t>locavore</a:t>
            </a:r>
            <a:r>
              <a:rPr kumimoji="1" lang="en-US" sz="3600" b="1" dirty="0">
                <a:solidFill>
                  <a:srgbClr val="D79694"/>
                </a:solidFill>
                <a:latin typeface="Arial" charset="0"/>
                <a:cs typeface="Arial" charset="0"/>
              </a:rPr>
              <a:t> </a:t>
            </a:r>
            <a:r>
              <a:rPr kumimoji="1" lang="en-US" sz="2000" dirty="0">
                <a:solidFill>
                  <a:srgbClr val="D79694"/>
                </a:solidFill>
                <a:latin typeface="Arial" charset="0"/>
                <a:cs typeface="Arial" charset="0"/>
              </a:rPr>
              <a:t>(principally locally available foods)</a:t>
            </a:r>
            <a:endParaRPr lang="en-US" sz="2000" b="1" dirty="0">
              <a:solidFill>
                <a:srgbClr val="D79694"/>
              </a:solidFill>
            </a:endParaRPr>
          </a:p>
        </p:txBody>
      </p:sp>
      <p:sp>
        <p:nvSpPr>
          <p:cNvPr id="490498" name="Rectangle 1028"/>
          <p:cNvSpPr>
            <a:spLocks noChangeArrowheads="1"/>
          </p:cNvSpPr>
          <p:nvPr/>
        </p:nvSpPr>
        <p:spPr bwMode="auto">
          <a:xfrm>
            <a:off x="838200" y="619125"/>
            <a:ext cx="7467600" cy="523875"/>
          </a:xfrm>
          <a:prstGeom prst="rect">
            <a:avLst/>
          </a:prstGeom>
          <a:noFill/>
          <a:ln w="9525">
            <a:noFill/>
            <a:miter lim="800000"/>
            <a:headEnd/>
            <a:tailEnd/>
          </a:ln>
        </p:spPr>
        <p:txBody>
          <a:bodyPr>
            <a:spAutoFit/>
          </a:bodyPr>
          <a:lstStyle/>
          <a:p>
            <a:pPr marL="342900" indent="-342900" algn="ctr" eaLnBrk="0" hangingPunct="0">
              <a:spcBef>
                <a:spcPts val="1100"/>
              </a:spcBef>
              <a:buClr>
                <a:srgbClr val="808000"/>
              </a:buClr>
            </a:pPr>
            <a:r>
              <a:rPr kumimoji="1" lang="en-US" sz="2800">
                <a:solidFill>
                  <a:srgbClr val="003300"/>
                </a:solidFill>
                <a:latin typeface="Verdana" pitchFamily="34" charset="0"/>
              </a:rPr>
              <a:t>diet classifications</a:t>
            </a:r>
          </a:p>
        </p:txBody>
      </p:sp>
      <p:sp>
        <p:nvSpPr>
          <p:cNvPr id="5" name="Rectangle 3"/>
          <p:cNvSpPr txBox="1">
            <a:spLocks noChangeArrowheads="1"/>
          </p:cNvSpPr>
          <p:nvPr/>
        </p:nvSpPr>
        <p:spPr bwMode="auto">
          <a:xfrm>
            <a:off x="886052" y="5809344"/>
            <a:ext cx="7358062" cy="830997"/>
          </a:xfrm>
          <a:prstGeom prst="rect">
            <a:avLst/>
          </a:prstGeom>
          <a:solidFill>
            <a:schemeClr val="bg1"/>
          </a:solidFill>
          <a:ln w="76200">
            <a:solidFill>
              <a:srgbClr val="FFC000"/>
            </a:solidFill>
            <a:miter lim="800000"/>
            <a:headEnd/>
            <a:tailEnd/>
          </a:ln>
        </p:spPr>
        <p:txBody>
          <a:bodyPr vert="horz" wrap="square" lIns="228600" tIns="228600" rIns="228600" bIns="228600" numCol="1" anchor="t" anchorCtr="0" compatLnSpc="1">
            <a:prstTxWarp prst="textNoShape">
              <a:avLst/>
            </a:prstTxWarp>
            <a:spAutoFit/>
          </a:bodyPr>
          <a:lstStyle/>
          <a:p>
            <a:pPr indent="-514350" algn="ctr">
              <a:spcBef>
                <a:spcPts val="0"/>
              </a:spcBef>
              <a:spcAft>
                <a:spcPts val="0"/>
              </a:spcAft>
              <a:tabLst>
                <a:tab pos="0" algn="l"/>
              </a:tabLst>
              <a:defRPr/>
            </a:pPr>
            <a:r>
              <a:rPr lang="en-US" sz="2400" b="1" dirty="0">
                <a:solidFill>
                  <a:srgbClr val="000000"/>
                </a:solidFill>
              </a:rPr>
              <a:t>as in . . .</a:t>
            </a:r>
            <a:endParaRPr lang="en-US" sz="1600" dirty="0">
              <a:solidFill>
                <a:srgbClr val="000000"/>
              </a:solidFill>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3570" name="Picture 3"/>
          <p:cNvPicPr>
            <a:picLocks noChangeAspect="1" noChangeArrowheads="1"/>
          </p:cNvPicPr>
          <p:nvPr/>
        </p:nvPicPr>
        <p:blipFill>
          <a:blip r:embed="rId2" cstate="print"/>
          <a:srcRect/>
          <a:stretch>
            <a:fillRect/>
          </a:stretch>
        </p:blipFill>
        <p:spPr bwMode="auto">
          <a:xfrm>
            <a:off x="2657475" y="595313"/>
            <a:ext cx="3829050" cy="566737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TextBox 1"/>
          <p:cNvSpPr txBox="1">
            <a:spLocks noChangeArrowheads="1"/>
          </p:cNvSpPr>
          <p:nvPr/>
        </p:nvSpPr>
        <p:spPr bwMode="auto">
          <a:xfrm>
            <a:off x="914400" y="1803400"/>
            <a:ext cx="7315200" cy="1016000"/>
          </a:xfrm>
          <a:prstGeom prst="rect">
            <a:avLst/>
          </a:prstGeom>
          <a:noFill/>
          <a:ln w="9525">
            <a:noFill/>
            <a:miter lim="800000"/>
            <a:headEnd/>
            <a:tailEnd/>
          </a:ln>
        </p:spPr>
        <p:txBody>
          <a:bodyPr>
            <a:spAutoFit/>
          </a:bodyPr>
          <a:lstStyle/>
          <a:p>
            <a:pPr algn="ctr"/>
            <a:r>
              <a:rPr lang="en-US" sz="6000" b="1" dirty="0">
                <a:solidFill>
                  <a:schemeClr val="accent2">
                    <a:lumMod val="50000"/>
                  </a:schemeClr>
                </a:solidFill>
                <a:latin typeface="Calibri" pitchFamily="34" charset="0"/>
              </a:rPr>
              <a:t>“omnivores’ paradox”</a:t>
            </a:r>
          </a:p>
        </p:txBody>
      </p:sp>
      <p:sp>
        <p:nvSpPr>
          <p:cNvPr id="494594" name="TextBox 3"/>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black"/>
                </a:solidFill>
                <a:latin typeface="Calibri" pitchFamily="34" charset="0"/>
              </a:rPr>
              <a:t>The Cultural Feast</a:t>
            </a:r>
            <a:r>
              <a:rPr lang="en-US" dirty="0">
                <a:solidFill>
                  <a:prstClr val="black"/>
                </a:solidFill>
                <a:latin typeface="Calibri" pitchFamily="34" charset="0"/>
              </a:rPr>
              <a:t>, 2</a:t>
            </a:r>
            <a:r>
              <a:rPr lang="en-US" baseline="30000" dirty="0">
                <a:solidFill>
                  <a:prstClr val="black"/>
                </a:solidFill>
                <a:latin typeface="Calibri" pitchFamily="34" charset="0"/>
              </a:rPr>
              <a:t>nd</a:t>
            </a:r>
            <a:r>
              <a:rPr lang="en-US" dirty="0">
                <a:solidFill>
                  <a:prstClr val="black"/>
                </a:solidFill>
                <a:latin typeface="Calibri" pitchFamily="34" charset="0"/>
              </a:rPr>
              <a:t> </a:t>
            </a:r>
            <a:r>
              <a:rPr lang="en-US" i="1" dirty="0">
                <a:solidFill>
                  <a:prstClr val="black"/>
                </a:solidFill>
                <a:latin typeface="Calibri" pitchFamily="34" charset="0"/>
              </a:rPr>
              <a:t>Ed.</a:t>
            </a:r>
            <a:r>
              <a:rPr lang="en-US" dirty="0">
                <a:solidFill>
                  <a:prstClr val="black"/>
                </a:solidFill>
                <a:latin typeface="Calibri" pitchFamily="34" charset="0"/>
              </a:rPr>
              <a:t>, p. 6</a:t>
            </a:r>
          </a:p>
        </p:txBody>
      </p:sp>
      <p:sp>
        <p:nvSpPr>
          <p:cNvPr id="494595" name="TextBox 4"/>
          <p:cNvSpPr txBox="1">
            <a:spLocks noChangeArrowheads="1"/>
          </p:cNvSpPr>
          <p:nvPr/>
        </p:nvSpPr>
        <p:spPr bwMode="auto">
          <a:xfrm>
            <a:off x="914400" y="3048000"/>
            <a:ext cx="7315200" cy="2862322"/>
          </a:xfrm>
          <a:prstGeom prst="rect">
            <a:avLst/>
          </a:prstGeom>
          <a:noFill/>
          <a:ln w="9525">
            <a:noFill/>
            <a:miter lim="800000"/>
            <a:headEnd/>
            <a:tailEnd/>
          </a:ln>
        </p:spPr>
        <p:txBody>
          <a:bodyPr>
            <a:spAutoFit/>
          </a:bodyPr>
          <a:lstStyle/>
          <a:p>
            <a:pPr algn="ctr"/>
            <a:r>
              <a:rPr lang="en-US" sz="2800" dirty="0">
                <a:solidFill>
                  <a:prstClr val="black"/>
                </a:solidFill>
                <a:latin typeface="Calibri" pitchFamily="34" charset="0"/>
              </a:rPr>
              <a:t>“. . . humans’ interest in new and varied food sources (</a:t>
            </a:r>
            <a:r>
              <a:rPr lang="en-US" sz="4800" b="1" dirty="0" err="1">
                <a:solidFill>
                  <a:schemeClr val="accent2">
                    <a:lumMod val="50000"/>
                  </a:schemeClr>
                </a:solidFill>
                <a:latin typeface="Calibri" pitchFamily="34" charset="0"/>
              </a:rPr>
              <a:t>neophilia</a:t>
            </a:r>
            <a:r>
              <a:rPr lang="en-US" sz="2800" dirty="0">
                <a:solidFill>
                  <a:prstClr val="black"/>
                </a:solidFill>
                <a:latin typeface="Calibri" pitchFamily="34" charset="0"/>
              </a:rPr>
              <a:t>) is balanced by their fear of new food items (</a:t>
            </a:r>
            <a:r>
              <a:rPr lang="en-US" sz="4800" b="1" dirty="0" err="1">
                <a:solidFill>
                  <a:schemeClr val="accent2">
                    <a:lumMod val="50000"/>
                  </a:schemeClr>
                </a:solidFill>
                <a:latin typeface="Calibri" pitchFamily="34" charset="0"/>
              </a:rPr>
              <a:t>neophobia</a:t>
            </a:r>
            <a:r>
              <a:rPr lang="en-US" sz="2800" dirty="0">
                <a:solidFill>
                  <a:prstClr val="black"/>
                </a:solidFill>
                <a:latin typeface="Calibri" pitchFamily="34" charset="0"/>
              </a:rPr>
              <a:t>), especially those that taste different from foods already determined to be safe.”</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Subtitle 2"/>
          <p:cNvSpPr txBox="1">
            <a:spLocks/>
          </p:cNvSpPr>
          <p:nvPr/>
        </p:nvSpPr>
        <p:spPr bwMode="auto">
          <a:xfrm>
            <a:off x="914400" y="1676400"/>
            <a:ext cx="7315200" cy="4807470"/>
          </a:xfrm>
          <a:prstGeom prst="rect">
            <a:avLst/>
          </a:prstGeom>
          <a:noFill/>
          <a:ln w="9525">
            <a:noFill/>
            <a:miter lim="800000"/>
            <a:headEnd/>
            <a:tailEnd/>
          </a:ln>
        </p:spPr>
        <p:txBody>
          <a:bodyPr>
            <a:spAutoFit/>
          </a:bodyPr>
          <a:lstStyle/>
          <a:p>
            <a:pPr marL="800100" lvl="1" indent="-342900">
              <a:spcBef>
                <a:spcPct val="20000"/>
              </a:spcBef>
              <a:buFont typeface="Arial" charset="0"/>
              <a:buChar char="•"/>
            </a:pPr>
            <a:r>
              <a:rPr lang="en-US" sz="2800" dirty="0">
                <a:solidFill>
                  <a:srgbClr val="D79694"/>
                </a:solidFill>
                <a:latin typeface="Calibri" pitchFamily="34" charset="0"/>
              </a:rPr>
              <a:t>Nutritional Status</a:t>
            </a:r>
          </a:p>
          <a:p>
            <a:pPr marL="800100" lvl="1" indent="-342900">
              <a:spcBef>
                <a:spcPct val="20000"/>
              </a:spcBef>
              <a:buFont typeface="Arial" charset="0"/>
              <a:buChar char="•"/>
            </a:pPr>
            <a:r>
              <a:rPr lang="en-US" sz="2800" dirty="0">
                <a:solidFill>
                  <a:srgbClr val="D79694"/>
                </a:solidFill>
                <a:latin typeface="Calibri" pitchFamily="34" charset="0"/>
              </a:rPr>
              <a:t>Biological Makeup</a:t>
            </a:r>
          </a:p>
          <a:p>
            <a:pPr marL="800100" lvl="1" indent="-342900">
              <a:spcBef>
                <a:spcPct val="20000"/>
              </a:spcBef>
              <a:buFont typeface="Arial" charset="0"/>
              <a:buChar char="•"/>
            </a:pPr>
            <a:r>
              <a:rPr lang="en-US" sz="3600" b="1" dirty="0">
                <a:solidFill>
                  <a:srgbClr val="000000"/>
                </a:solidFill>
                <a:latin typeface="Calibri" pitchFamily="34" charset="0"/>
              </a:rPr>
              <a:t>Human Nutrient Needs</a:t>
            </a:r>
          </a:p>
          <a:p>
            <a:pPr marL="800100" lvl="1" indent="-342900">
              <a:spcBef>
                <a:spcPct val="20000"/>
              </a:spcBef>
              <a:buFont typeface="Arial" charset="0"/>
              <a:buChar char="•"/>
            </a:pPr>
            <a:r>
              <a:rPr lang="en-US" sz="2800" dirty="0">
                <a:solidFill>
                  <a:srgbClr val="D79694"/>
                </a:solidFill>
                <a:latin typeface="Calibri" pitchFamily="34" charset="0"/>
              </a:rPr>
              <a:t>Diet</a:t>
            </a:r>
          </a:p>
          <a:p>
            <a:pPr marL="800100" lvl="1" indent="-342900">
              <a:spcBef>
                <a:spcPct val="20000"/>
              </a:spcBef>
              <a:buFont typeface="Arial" charset="0"/>
              <a:buChar char="•"/>
            </a:pPr>
            <a:r>
              <a:rPr lang="en-US" sz="2800" dirty="0">
                <a:solidFill>
                  <a:srgbClr val="D79694"/>
                </a:solidFill>
                <a:latin typeface="Calibri" pitchFamily="34" charset="0"/>
              </a:rPr>
              <a:t>Cuisine</a:t>
            </a:r>
          </a:p>
          <a:p>
            <a:pPr marL="800100" lvl="1" indent="-342900">
              <a:spcBef>
                <a:spcPct val="20000"/>
              </a:spcBef>
              <a:buFont typeface="Arial" charset="0"/>
              <a:buChar char="•"/>
            </a:pPr>
            <a:r>
              <a:rPr lang="en-US" sz="2800" dirty="0">
                <a:solidFill>
                  <a:srgbClr val="D79694"/>
                </a:solidFill>
                <a:latin typeface="Calibri" pitchFamily="34" charset="0"/>
              </a:rPr>
              <a:t>The Environment</a:t>
            </a:r>
          </a:p>
          <a:p>
            <a:pPr marL="1257300" lvl="2" indent="-342900">
              <a:spcBef>
                <a:spcPct val="20000"/>
              </a:spcBef>
              <a:buFont typeface="Arial" charset="0"/>
              <a:buChar char="•"/>
            </a:pPr>
            <a:r>
              <a:rPr lang="en-US" sz="2800" dirty="0">
                <a:solidFill>
                  <a:srgbClr val="D79694"/>
                </a:solidFill>
                <a:latin typeface="Calibri" pitchFamily="34" charset="0"/>
              </a:rPr>
              <a:t>Physical Environment</a:t>
            </a:r>
          </a:p>
          <a:p>
            <a:pPr marL="1257300" lvl="2" indent="-342900">
              <a:spcBef>
                <a:spcPct val="20000"/>
              </a:spcBef>
              <a:buFont typeface="Arial" charset="0"/>
              <a:buChar char="•"/>
            </a:pPr>
            <a:r>
              <a:rPr lang="en-US" sz="2800" dirty="0">
                <a:solidFill>
                  <a:srgbClr val="D79694"/>
                </a:solidFill>
                <a:latin typeface="Calibri" pitchFamily="34" charset="0"/>
              </a:rPr>
              <a:t>Sociocultural Environment</a:t>
            </a:r>
          </a:p>
          <a:p>
            <a:pPr marL="1257300" lvl="2" indent="-342900">
              <a:spcBef>
                <a:spcPct val="20000"/>
              </a:spcBef>
              <a:buFont typeface="Arial" charset="0"/>
              <a:buChar char="•"/>
            </a:pPr>
            <a:r>
              <a:rPr lang="en-US" sz="2800" dirty="0">
                <a:solidFill>
                  <a:srgbClr val="D79694"/>
                </a:solidFill>
                <a:latin typeface="Calibri" pitchFamily="34" charset="0"/>
              </a:rPr>
              <a:t>Economic and Political Environment</a:t>
            </a:r>
          </a:p>
        </p:txBody>
      </p:sp>
      <p:sp>
        <p:nvSpPr>
          <p:cNvPr id="495618" name="Subtitle 2"/>
          <p:cNvSpPr txBox="1">
            <a:spLocks/>
          </p:cNvSpPr>
          <p:nvPr/>
        </p:nvSpPr>
        <p:spPr bwMode="auto">
          <a:xfrm>
            <a:off x="914400" y="609600"/>
            <a:ext cx="7315200" cy="1077913"/>
          </a:xfrm>
          <a:prstGeom prst="rect">
            <a:avLst/>
          </a:prstGeom>
          <a:noFill/>
          <a:ln w="9525">
            <a:noFill/>
            <a:miter lim="800000"/>
            <a:headEnd/>
            <a:tailEnd/>
          </a:ln>
        </p:spPr>
        <p:txBody>
          <a:bodyPr>
            <a:spAutoFit/>
          </a:bodyPr>
          <a:lstStyle/>
          <a:p>
            <a:pPr marL="342900" indent="-342900" algn="ctr"/>
            <a:r>
              <a:rPr lang="en-US" sz="3200" b="1">
                <a:solidFill>
                  <a:srgbClr val="C80000"/>
                </a:solidFill>
                <a:latin typeface="Calibri" pitchFamily="34" charset="0"/>
              </a:rPr>
              <a:t>Biocultural Framework </a:t>
            </a:r>
          </a:p>
          <a:p>
            <a:pPr marL="342900" indent="-342900" algn="ctr"/>
            <a:r>
              <a:rPr lang="en-US" sz="3200" b="1">
                <a:solidFill>
                  <a:srgbClr val="C80000"/>
                </a:solidFill>
                <a:latin typeface="Calibri" pitchFamily="34" charset="0"/>
              </a:rPr>
              <a:t>for the Study of Diet and Nutrition</a:t>
            </a:r>
            <a:endParaRPr lang="en-US" sz="3200">
              <a:solidFill>
                <a:srgbClr val="C80000"/>
              </a:solidFill>
              <a:latin typeface="Calibri" pitchFamily="34" charset="0"/>
            </a:endParaRPr>
          </a:p>
        </p:txBody>
      </p:sp>
      <p:sp>
        <p:nvSpPr>
          <p:cNvPr id="495619" name="TextBox 4"/>
          <p:cNvSpPr txBox="1">
            <a:spLocks noChangeArrowheads="1"/>
          </p:cNvSpPr>
          <p:nvPr/>
        </p:nvSpPr>
        <p:spPr bwMode="auto">
          <a:xfrm>
            <a:off x="6324600" y="1905000"/>
            <a:ext cx="1904999" cy="1200329"/>
          </a:xfrm>
          <a:prstGeom prst="rect">
            <a:avLst/>
          </a:prstGeom>
          <a:noFill/>
          <a:ln w="9525">
            <a:noFill/>
            <a:miter lim="800000"/>
            <a:headEnd/>
            <a:tailEnd/>
          </a:ln>
        </p:spPr>
        <p:txBody>
          <a:bodyPr wrap="square">
            <a:spAutoFit/>
          </a:bodyPr>
          <a:lstStyle/>
          <a:p>
            <a:pPr algn="ctr"/>
            <a:r>
              <a:rPr lang="en-US" sz="2400" b="1" dirty="0">
                <a:solidFill>
                  <a:srgbClr val="D79694"/>
                </a:solidFill>
                <a:latin typeface="Calibri" pitchFamily="34" charset="0"/>
              </a:rPr>
              <a:t>individual</a:t>
            </a:r>
          </a:p>
          <a:p>
            <a:pPr algn="ctr"/>
            <a:r>
              <a:rPr lang="en-US" sz="2400" b="1" dirty="0">
                <a:solidFill>
                  <a:srgbClr val="D79694"/>
                </a:solidFill>
                <a:latin typeface="Calibri" pitchFamily="34" charset="0"/>
              </a:rPr>
              <a:t>nutritional</a:t>
            </a:r>
          </a:p>
          <a:p>
            <a:pPr algn="ctr"/>
            <a:r>
              <a:rPr lang="en-US" sz="2400" b="1" dirty="0">
                <a:solidFill>
                  <a:srgbClr val="D79694"/>
                </a:solidFill>
                <a:latin typeface="Calibri" pitchFamily="34" charset="0"/>
              </a:rPr>
              <a:t>needs </a:t>
            </a:r>
          </a:p>
        </p:txBody>
      </p:sp>
      <p:sp>
        <p:nvSpPr>
          <p:cNvPr id="5" name="Rectangle 4"/>
          <p:cNvSpPr/>
          <p:nvPr/>
        </p:nvSpPr>
        <p:spPr>
          <a:xfrm>
            <a:off x="6324600" y="1752600"/>
            <a:ext cx="1981200" cy="1447800"/>
          </a:xfrm>
          <a:prstGeom prst="rect">
            <a:avLst/>
          </a:prstGeom>
          <a:noFill/>
          <a:ln w="76200">
            <a:solidFill>
              <a:srgbClr val="C8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3"/>
          <p:cNvSpPr txBox="1">
            <a:spLocks noChangeArrowheads="1"/>
          </p:cNvSpPr>
          <p:nvPr/>
        </p:nvSpPr>
        <p:spPr bwMode="auto">
          <a:xfrm>
            <a:off x="886052" y="3771543"/>
            <a:ext cx="7358062" cy="2893100"/>
          </a:xfrm>
          <a:prstGeom prst="rect">
            <a:avLst/>
          </a:prstGeom>
          <a:solidFill>
            <a:schemeClr val="bg1"/>
          </a:solidFill>
          <a:ln w="76200">
            <a:solidFill>
              <a:srgbClr val="FFC000"/>
            </a:solidFill>
            <a:miter lim="800000"/>
            <a:headEnd/>
            <a:tailEnd/>
          </a:ln>
        </p:spPr>
        <p:txBody>
          <a:bodyPr vert="horz" wrap="square" lIns="457200" tIns="457200" rIns="457200" bIns="457200" numCol="1" anchor="t" anchorCtr="0" compatLnSpc="1">
            <a:prstTxWarp prst="textNoShape">
              <a:avLst/>
            </a:prstTxWarp>
            <a:spAutoFit/>
          </a:bodyPr>
          <a:lstStyle/>
          <a:p>
            <a:pPr indent="-514350" algn="ctr">
              <a:spcBef>
                <a:spcPts val="0"/>
              </a:spcBef>
              <a:spcAft>
                <a:spcPts val="0"/>
              </a:spcAft>
              <a:tabLst>
                <a:tab pos="0" algn="l"/>
              </a:tabLst>
              <a:defRPr/>
            </a:pPr>
            <a:r>
              <a:rPr lang="en-US" sz="3200" b="1" dirty="0">
                <a:solidFill>
                  <a:srgbClr val="000000"/>
                </a:solidFill>
              </a:rPr>
              <a:t>we’ll have a closer look at</a:t>
            </a:r>
          </a:p>
          <a:p>
            <a:pPr indent="-514350" algn="ctr">
              <a:spcBef>
                <a:spcPts val="0"/>
              </a:spcBef>
              <a:spcAft>
                <a:spcPts val="0"/>
              </a:spcAft>
              <a:tabLst>
                <a:tab pos="0" algn="l"/>
              </a:tabLst>
              <a:defRPr/>
            </a:pPr>
            <a:r>
              <a:rPr lang="en-US" sz="3200" b="1" dirty="0">
                <a:solidFill>
                  <a:srgbClr val="000000"/>
                </a:solidFill>
              </a:rPr>
              <a:t>the omnivore’s dilemma</a:t>
            </a:r>
          </a:p>
          <a:p>
            <a:pPr indent="-514350" algn="ctr">
              <a:spcBef>
                <a:spcPts val="0"/>
              </a:spcBef>
              <a:spcAft>
                <a:spcPts val="0"/>
              </a:spcAft>
              <a:tabLst>
                <a:tab pos="0" algn="l"/>
              </a:tabLst>
              <a:defRPr/>
            </a:pPr>
            <a:r>
              <a:rPr lang="en-US" sz="3200" b="1" dirty="0">
                <a:solidFill>
                  <a:srgbClr val="000000"/>
                </a:solidFill>
              </a:rPr>
              <a:t>in the context of a closer look at</a:t>
            </a:r>
          </a:p>
          <a:p>
            <a:pPr indent="-514350" algn="ctr">
              <a:spcBef>
                <a:spcPts val="0"/>
              </a:spcBef>
              <a:spcAft>
                <a:spcPts val="0"/>
              </a:spcAft>
              <a:tabLst>
                <a:tab pos="0" algn="l"/>
              </a:tabLst>
              <a:defRPr/>
            </a:pPr>
            <a:r>
              <a:rPr lang="en-US" sz="3200" b="1" dirty="0">
                <a:solidFill>
                  <a:srgbClr val="000000"/>
                </a:solidFill>
              </a:rPr>
              <a:t>“Human Nutrient Needs” . . .</a:t>
            </a:r>
            <a:endParaRPr lang="en-US" sz="20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Subtitle 2"/>
          <p:cNvSpPr txBox="1">
            <a:spLocks/>
          </p:cNvSpPr>
          <p:nvPr/>
        </p:nvSpPr>
        <p:spPr bwMode="auto">
          <a:xfrm>
            <a:off x="914400" y="2812140"/>
            <a:ext cx="7315200" cy="2185214"/>
          </a:xfrm>
          <a:prstGeom prst="rect">
            <a:avLst/>
          </a:prstGeom>
          <a:noFill/>
          <a:ln w="9525">
            <a:noFill/>
            <a:miter lim="800000"/>
            <a:headEnd/>
            <a:tailEnd/>
          </a:ln>
        </p:spPr>
        <p:txBody>
          <a:bodyPr>
            <a:spAutoFit/>
          </a:bodyPr>
          <a:lstStyle/>
          <a:p>
            <a:pPr marL="342900" indent="-342900" algn="ctr"/>
            <a:r>
              <a:rPr lang="en-US" sz="5400" b="1" dirty="0">
                <a:solidFill>
                  <a:prstClr val="black"/>
                </a:solidFill>
                <a:latin typeface="Calibri" pitchFamily="34" charset="0"/>
              </a:rPr>
              <a:t>nutrients . . .</a:t>
            </a:r>
          </a:p>
          <a:p>
            <a:pPr marL="342900" indent="-342900" algn="ctr"/>
            <a:r>
              <a:rPr lang="en-US" sz="5400" b="1" dirty="0">
                <a:solidFill>
                  <a:prstClr val="black"/>
                </a:solidFill>
                <a:latin typeface="Calibri" pitchFamily="34" charset="0"/>
              </a:rPr>
              <a:t>“essential nutrients” . . . </a:t>
            </a:r>
          </a:p>
          <a:p>
            <a:pPr marL="342900" indent="-342900" algn="ctr"/>
            <a:r>
              <a:rPr lang="en-US" sz="2800" b="1" dirty="0">
                <a:solidFill>
                  <a:srgbClr val="FFFFFF"/>
                </a:solidFill>
                <a:latin typeface="Calibri" pitchFamily="34" charset="0"/>
              </a:rPr>
              <a:t>that’s what it’s all about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6CDE7-8D3D-69ED-E2B7-BFFD67C2163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78DFB06-69CF-46C1-D934-B21DAE985D8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0" y="228600"/>
            <a:ext cx="4572000" cy="6400800"/>
          </a:xfrm>
          <a:prstGeom prst="rect">
            <a:avLst/>
          </a:prstGeom>
        </p:spPr>
      </p:pic>
      <p:sp>
        <p:nvSpPr>
          <p:cNvPr id="5" name="Rectangle 11">
            <a:extLst>
              <a:ext uri="{FF2B5EF4-FFF2-40B4-BE49-F238E27FC236}">
                <a16:creationId xmlns:a16="http://schemas.microsoft.com/office/drawing/2014/main" id="{5595ECCC-69C0-80FC-E210-99622DE5B522}"/>
              </a:ext>
            </a:extLst>
          </p:cNvPr>
          <p:cNvSpPr>
            <a:spLocks noChangeArrowheads="1"/>
          </p:cNvSpPr>
          <p:nvPr/>
        </p:nvSpPr>
        <p:spPr bwMode="auto">
          <a:xfrm>
            <a:off x="3749675" y="6019800"/>
            <a:ext cx="1644650" cy="461665"/>
          </a:xfrm>
          <a:prstGeom prst="rect">
            <a:avLst/>
          </a:prstGeom>
          <a:solidFill>
            <a:srgbClr val="BBC6C3"/>
          </a:solid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highlight>
                  <a:srgbClr val="BBC6C3"/>
                </a:highligh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highlight>
                  <a:srgbClr val="BBC6C3"/>
                </a:highlight>
                <a:uLnTx/>
                <a:uFillTx/>
                <a:latin typeface="Arial" pitchFamily="34" charset="0"/>
                <a:ea typeface="+mn-ea"/>
                <a:cs typeface="+mn-cs"/>
              </a:rPr>
              <a:t>© 2010-2026</a:t>
            </a:r>
            <a:endParaRPr kumimoji="1" lang="en-US" sz="1200" b="0" i="0" u="none" strike="noStrike" kern="1200" cap="none" spc="0" normalizeH="0" baseline="0" noProof="0" dirty="0">
              <a:ln>
                <a:noFill/>
              </a:ln>
              <a:solidFill>
                <a:srgbClr val="000000"/>
              </a:solidFill>
              <a:effectLst/>
              <a:highlight>
                <a:srgbClr val="BBC6C3"/>
              </a:highlight>
              <a:uLnTx/>
              <a:uFillTx/>
              <a:latin typeface="Arial" pitchFamily="34" charset="0"/>
              <a:ea typeface="+mn-ea"/>
              <a:cs typeface="+mn-cs"/>
            </a:endParaRPr>
          </a:p>
        </p:txBody>
      </p:sp>
      <p:pic>
        <p:nvPicPr>
          <p:cNvPr id="11" name="Picture 10">
            <a:extLst>
              <a:ext uri="{FF2B5EF4-FFF2-40B4-BE49-F238E27FC236}">
                <a16:creationId xmlns:a16="http://schemas.microsoft.com/office/drawing/2014/main" id="{BCCD190B-574F-0963-C00F-2F2AD9B9386A}"/>
              </a:ext>
            </a:extLst>
          </p:cNvPr>
          <p:cNvPicPr>
            <a:picLocks/>
          </p:cNvPicPr>
          <p:nvPr/>
        </p:nvPicPr>
        <p:blipFill>
          <a:blip r:embed="rId3"/>
          <a:stretch>
            <a:fillRect/>
          </a:stretch>
        </p:blipFill>
        <p:spPr>
          <a:xfrm>
            <a:off x="2286000" y="228600"/>
            <a:ext cx="4572000" cy="6401355"/>
          </a:xfrm>
          <a:prstGeom prst="rect">
            <a:avLst/>
          </a:prstGeom>
        </p:spPr>
      </p:pic>
      <p:sp>
        <p:nvSpPr>
          <p:cNvPr id="2" name="Rectangle 11">
            <a:extLst>
              <a:ext uri="{FF2B5EF4-FFF2-40B4-BE49-F238E27FC236}">
                <a16:creationId xmlns:a16="http://schemas.microsoft.com/office/drawing/2014/main" id="{A279075B-90BB-B28C-9788-37F48408C0BD}"/>
              </a:ext>
            </a:extLst>
          </p:cNvPr>
          <p:cNvSpPr>
            <a:spLocks noChangeArrowheads="1"/>
          </p:cNvSpPr>
          <p:nvPr/>
        </p:nvSpPr>
        <p:spPr bwMode="auto">
          <a:xfrm>
            <a:off x="3733800" y="5943600"/>
            <a:ext cx="1644650" cy="461665"/>
          </a:xfrm>
          <a:prstGeom prst="rect">
            <a:avLst/>
          </a:prstGeom>
          <a:solidFill>
            <a:srgbClr val="BBC7C3"/>
          </a:solid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highlight>
                  <a:srgbClr val="BBC6C3"/>
                </a:highlight>
                <a:uLnTx/>
                <a:uFillTx/>
                <a:latin typeface="Arial" pitchFamily="34" charset="0"/>
                <a:ea typeface="+mn-ea"/>
                <a:cs typeface="+mn-cs"/>
              </a:rPr>
              <a:t>Tim Roufs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highlight>
                  <a:srgbClr val="BBC6C3"/>
                </a:highlight>
                <a:uLnTx/>
                <a:uFillTx/>
                <a:latin typeface="Arial" pitchFamily="34" charset="0"/>
                <a:ea typeface="+mn-ea"/>
                <a:cs typeface="+mn-cs"/>
              </a:rPr>
              <a:t>© 2010-2026</a:t>
            </a:r>
            <a:endParaRPr kumimoji="1" lang="en-US" sz="1200" b="0" i="0" u="none" strike="noStrike" kern="1200" cap="none" spc="0" normalizeH="0" baseline="0" noProof="0" dirty="0">
              <a:ln>
                <a:noFill/>
              </a:ln>
              <a:effectLst/>
              <a:highlight>
                <a:srgbClr val="BBC6C3"/>
              </a:highlight>
              <a:uLnTx/>
              <a:uFillTx/>
              <a:latin typeface="Arial" pitchFamily="34" charset="0"/>
              <a:ea typeface="+mn-ea"/>
              <a:cs typeface="+mn-cs"/>
            </a:endParaRPr>
          </a:p>
        </p:txBody>
      </p:sp>
    </p:spTree>
    <p:extLst>
      <p:ext uri="{BB962C8B-B14F-4D97-AF65-F5344CB8AC3E}">
        <p14:creationId xmlns:p14="http://schemas.microsoft.com/office/powerpoint/2010/main" val="2174726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Subtitle 2"/>
          <p:cNvSpPr txBox="1">
            <a:spLocks/>
          </p:cNvSpPr>
          <p:nvPr/>
        </p:nvSpPr>
        <p:spPr bwMode="auto">
          <a:xfrm>
            <a:off x="914400" y="2812140"/>
            <a:ext cx="7315200" cy="2185214"/>
          </a:xfrm>
          <a:prstGeom prst="rect">
            <a:avLst/>
          </a:prstGeom>
          <a:noFill/>
          <a:ln w="9525">
            <a:noFill/>
            <a:miter lim="800000"/>
            <a:headEnd/>
            <a:tailEnd/>
          </a:ln>
        </p:spPr>
        <p:txBody>
          <a:bodyPr>
            <a:spAutoFit/>
          </a:bodyPr>
          <a:lstStyle/>
          <a:p>
            <a:pPr marL="342900" indent="-342900" algn="ctr"/>
            <a:r>
              <a:rPr lang="en-US" sz="5400" b="1" dirty="0">
                <a:solidFill>
                  <a:prstClr val="black"/>
                </a:solidFill>
                <a:latin typeface="Calibri" pitchFamily="34" charset="0"/>
              </a:rPr>
              <a:t>nutrients . . .</a:t>
            </a:r>
          </a:p>
          <a:p>
            <a:pPr marL="342900" indent="-342900" algn="ctr"/>
            <a:r>
              <a:rPr lang="en-US" sz="5400" b="1" dirty="0">
                <a:solidFill>
                  <a:prstClr val="black"/>
                </a:solidFill>
                <a:latin typeface="Calibri" pitchFamily="34" charset="0"/>
              </a:rPr>
              <a:t>“essential nutrients” . . . </a:t>
            </a:r>
          </a:p>
          <a:p>
            <a:pPr marL="342900" indent="-342900" algn="ctr"/>
            <a:r>
              <a:rPr lang="en-US" sz="2800" b="1" dirty="0">
                <a:solidFill>
                  <a:prstClr val="black"/>
                </a:solidFill>
                <a:latin typeface="Calibri" pitchFamily="34" charset="0"/>
              </a:rPr>
              <a:t>that’s what it’s all about</a:t>
            </a:r>
            <a:endParaRPr lang="en-US" sz="2800" b="1" dirty="0">
              <a:solidFill>
                <a:srgbClr val="D79694"/>
              </a:solidFill>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Subtitle 2"/>
          <p:cNvSpPr txBox="1">
            <a:spLocks/>
          </p:cNvSpPr>
          <p:nvPr/>
        </p:nvSpPr>
        <p:spPr bwMode="auto">
          <a:xfrm>
            <a:off x="914400" y="3900141"/>
            <a:ext cx="7315200" cy="584775"/>
          </a:xfrm>
          <a:prstGeom prst="rect">
            <a:avLst/>
          </a:prstGeom>
          <a:noFill/>
          <a:ln w="9525">
            <a:noFill/>
            <a:miter lim="800000"/>
            <a:headEnd/>
            <a:tailEnd/>
          </a:ln>
        </p:spPr>
        <p:txBody>
          <a:bodyPr>
            <a:spAutoFit/>
          </a:bodyPr>
          <a:lstStyle/>
          <a:p>
            <a:pPr marL="342900" indent="-342900" algn="ctr"/>
            <a:r>
              <a:rPr lang="en-US" sz="3200" dirty="0">
                <a:solidFill>
                  <a:prstClr val="black"/>
                </a:solidFill>
                <a:latin typeface="Calibri" pitchFamily="34" charset="0"/>
              </a:rPr>
              <a:t>. . . and it all starts </a:t>
            </a:r>
            <a:r>
              <a:rPr lang="en-US" sz="3200" b="1" dirty="0">
                <a:solidFill>
                  <a:prstClr val="black"/>
                </a:solidFill>
                <a:latin typeface="Calibri" pitchFamily="34" charset="0"/>
              </a:rPr>
              <a:t>with the individual </a:t>
            </a:r>
            <a:r>
              <a:rPr lang="en-US" sz="3200" dirty="0">
                <a:solidFill>
                  <a:prstClr val="black"/>
                </a:solidFill>
                <a:latin typeface="Calibri" pitchFamily="34" charset="0"/>
              </a:rPr>
              <a:t>. . .</a:t>
            </a:r>
            <a:endParaRPr lang="en-US" sz="3200" dirty="0">
              <a:solidFill>
                <a:srgbClr val="D79694"/>
              </a:solidFill>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5682" name="TextBox 2"/>
          <p:cNvSpPr txBox="1">
            <a:spLocks noChangeArrowheads="1"/>
          </p:cNvSpPr>
          <p:nvPr/>
        </p:nvSpPr>
        <p:spPr bwMode="auto">
          <a:xfrm>
            <a:off x="928688" y="6248400"/>
            <a:ext cx="7315200" cy="369888"/>
          </a:xfrm>
          <a:prstGeom prst="rect">
            <a:avLst/>
          </a:prstGeom>
          <a:noFill/>
          <a:ln w="9525">
            <a:noFill/>
            <a:miter lim="800000"/>
            <a:headEnd/>
            <a:tailEnd/>
          </a:ln>
        </p:spPr>
        <p:txBody>
          <a:bodyPr>
            <a:spAutoFit/>
          </a:bodyPr>
          <a:lstStyle/>
          <a:p>
            <a:pPr algn="ctr"/>
            <a:r>
              <a:rPr lang="en-US" i="1" dirty="0">
                <a:solidFill>
                  <a:prstClr val="white"/>
                </a:solidFill>
                <a:latin typeface="Calibri" pitchFamily="34" charset="0"/>
              </a:rPr>
              <a:t>The Cultural Feast</a:t>
            </a:r>
            <a:r>
              <a:rPr lang="en-US" dirty="0">
                <a:solidFill>
                  <a:prstClr val="white"/>
                </a:solidFill>
                <a:latin typeface="Calibri" pitchFamily="34" charset="0"/>
              </a:rPr>
              <a:t>, 2</a:t>
            </a:r>
            <a:r>
              <a:rPr lang="en-US" baseline="30000" dirty="0">
                <a:solidFill>
                  <a:prstClr val="white"/>
                </a:solidFill>
                <a:latin typeface="Calibri" pitchFamily="34" charset="0"/>
              </a:rPr>
              <a:t>nd</a:t>
            </a:r>
            <a:r>
              <a:rPr lang="en-US" dirty="0">
                <a:solidFill>
                  <a:prstClr val="white"/>
                </a:solidFill>
                <a:latin typeface="Calibri" pitchFamily="34" charset="0"/>
              </a:rPr>
              <a:t> </a:t>
            </a:r>
            <a:r>
              <a:rPr lang="en-US" i="1" dirty="0">
                <a:solidFill>
                  <a:prstClr val="white"/>
                </a:solidFill>
                <a:latin typeface="Calibri" pitchFamily="34" charset="0"/>
              </a:rPr>
              <a:t>Ed.</a:t>
            </a:r>
            <a:r>
              <a:rPr lang="en-US" dirty="0">
                <a:solidFill>
                  <a:prstClr val="white"/>
                </a:solidFill>
                <a:latin typeface="Calibri" pitchFamily="34" charset="0"/>
              </a:rPr>
              <a:t>, p. 4</a:t>
            </a:r>
          </a:p>
        </p:txBody>
      </p:sp>
      <p:pic>
        <p:nvPicPr>
          <p:cNvPr id="455683" name="Picture 5" descr="biocultural_framework.jpg"/>
          <p:cNvPicPr>
            <a:picLocks noChangeAspect="1"/>
          </p:cNvPicPr>
          <p:nvPr/>
        </p:nvPicPr>
        <p:blipFill>
          <a:blip r:embed="rId2" cstate="print"/>
          <a:srcRect/>
          <a:stretch>
            <a:fillRect/>
          </a:stretch>
        </p:blipFill>
        <p:spPr bwMode="auto">
          <a:xfrm>
            <a:off x="1584325" y="663575"/>
            <a:ext cx="5959475" cy="5486400"/>
          </a:xfrm>
          <a:prstGeom prst="rect">
            <a:avLst/>
          </a:prstGeom>
          <a:noFill/>
          <a:ln w="9525">
            <a:noFill/>
            <a:miter lim="800000"/>
            <a:headEnd/>
            <a:tailEnd/>
          </a:ln>
        </p:spPr>
      </p:pic>
      <p:sp>
        <p:nvSpPr>
          <p:cNvPr id="7" name="Rectangle 6"/>
          <p:cNvSpPr/>
          <p:nvPr/>
        </p:nvSpPr>
        <p:spPr>
          <a:xfrm>
            <a:off x="3857399" y="3455761"/>
            <a:ext cx="1409700" cy="650875"/>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9659</TotalTime>
  <Words>1663</Words>
  <Application>Microsoft Office PowerPoint</Application>
  <PresentationFormat>On-screen Show (4:3)</PresentationFormat>
  <Paragraphs>306</Paragraphs>
  <Slides>60</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60</vt:i4>
      </vt:variant>
    </vt:vector>
  </HeadingPairs>
  <TitlesOfParts>
    <vt:vector size="68" baseType="lpstr">
      <vt:lpstr>Arial</vt:lpstr>
      <vt:lpstr>Calibri</vt:lpstr>
      <vt:lpstr>Verdana</vt:lpstr>
      <vt:lpstr>Office Theme</vt:lpstr>
      <vt:lpstr>1_Office Theme</vt:lpstr>
      <vt:lpstr>1_Default Design</vt:lpstr>
      <vt:lpstr>40_Office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 Duluth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Roufs</dc:creator>
  <cp:lastModifiedBy>Tim Roufs</cp:lastModifiedBy>
  <cp:revision>684</cp:revision>
  <dcterms:created xsi:type="dcterms:W3CDTF">2008-08-15T08:52:03Z</dcterms:created>
  <dcterms:modified xsi:type="dcterms:W3CDTF">2026-01-02T05:03:04Z</dcterms:modified>
</cp:coreProperties>
</file>