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3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5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7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128" r:id="rId2"/>
    <p:sldMasterId id="2147484625" r:id="rId3"/>
    <p:sldMasterId id="2147484793" r:id="rId4"/>
    <p:sldMasterId id="2147484805" r:id="rId5"/>
    <p:sldMasterId id="2147484817" r:id="rId6"/>
    <p:sldMasterId id="2147484829" r:id="rId7"/>
    <p:sldMasterId id="2147484841" r:id="rId8"/>
    <p:sldMasterId id="2147484853" r:id="rId9"/>
    <p:sldMasterId id="2147484865" r:id="rId10"/>
    <p:sldMasterId id="2147484877" r:id="rId11"/>
    <p:sldMasterId id="2147484890" r:id="rId12"/>
    <p:sldMasterId id="2147484916" r:id="rId13"/>
    <p:sldMasterId id="2147484928" r:id="rId14"/>
    <p:sldMasterId id="2147484940" r:id="rId15"/>
    <p:sldMasterId id="2147484952" r:id="rId16"/>
    <p:sldMasterId id="2147484964" r:id="rId17"/>
    <p:sldMasterId id="2147484976" r:id="rId18"/>
  </p:sldMasterIdLst>
  <p:notesMasterIdLst>
    <p:notesMasterId r:id="rId78"/>
  </p:notesMasterIdLst>
  <p:sldIdLst>
    <p:sldId id="999" r:id="rId19"/>
    <p:sldId id="3158" r:id="rId20"/>
    <p:sldId id="994" r:id="rId21"/>
    <p:sldId id="865" r:id="rId22"/>
    <p:sldId id="866" r:id="rId23"/>
    <p:sldId id="867" r:id="rId24"/>
    <p:sldId id="868" r:id="rId25"/>
    <p:sldId id="869" r:id="rId26"/>
    <p:sldId id="939" r:id="rId27"/>
    <p:sldId id="3157" r:id="rId28"/>
    <p:sldId id="871" r:id="rId29"/>
    <p:sldId id="872" r:id="rId30"/>
    <p:sldId id="874" r:id="rId31"/>
    <p:sldId id="876" r:id="rId32"/>
    <p:sldId id="875" r:id="rId33"/>
    <p:sldId id="877" r:id="rId34"/>
    <p:sldId id="878" r:id="rId35"/>
    <p:sldId id="879" r:id="rId36"/>
    <p:sldId id="880" r:id="rId37"/>
    <p:sldId id="881" r:id="rId38"/>
    <p:sldId id="882" r:id="rId39"/>
    <p:sldId id="883" r:id="rId40"/>
    <p:sldId id="884" r:id="rId41"/>
    <p:sldId id="885" r:id="rId42"/>
    <p:sldId id="888" r:id="rId43"/>
    <p:sldId id="889" r:id="rId44"/>
    <p:sldId id="894" r:id="rId45"/>
    <p:sldId id="895" r:id="rId46"/>
    <p:sldId id="899" r:id="rId47"/>
    <p:sldId id="896" r:id="rId48"/>
    <p:sldId id="897" r:id="rId49"/>
    <p:sldId id="3159" r:id="rId50"/>
    <p:sldId id="901" r:id="rId51"/>
    <p:sldId id="902" r:id="rId52"/>
    <p:sldId id="903" r:id="rId53"/>
    <p:sldId id="904" r:id="rId54"/>
    <p:sldId id="905" r:id="rId55"/>
    <p:sldId id="926" r:id="rId56"/>
    <p:sldId id="925" r:id="rId57"/>
    <p:sldId id="908" r:id="rId58"/>
    <p:sldId id="909" r:id="rId59"/>
    <p:sldId id="913" r:id="rId60"/>
    <p:sldId id="914" r:id="rId61"/>
    <p:sldId id="915" r:id="rId62"/>
    <p:sldId id="916" r:id="rId63"/>
    <p:sldId id="929" r:id="rId64"/>
    <p:sldId id="927" r:id="rId65"/>
    <p:sldId id="936" r:id="rId66"/>
    <p:sldId id="935" r:id="rId67"/>
    <p:sldId id="910" r:id="rId68"/>
    <p:sldId id="911" r:id="rId69"/>
    <p:sldId id="912" r:id="rId70"/>
    <p:sldId id="917" r:id="rId71"/>
    <p:sldId id="987" r:id="rId72"/>
    <p:sldId id="1142" r:id="rId73"/>
    <p:sldId id="923" r:id="rId74"/>
    <p:sldId id="3747" r:id="rId75"/>
    <p:sldId id="918" r:id="rId76"/>
    <p:sldId id="3748" r:id="rId7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0000"/>
    <a:srgbClr val="000000"/>
    <a:srgbClr val="FFFFFF"/>
    <a:srgbClr val="D79694"/>
    <a:srgbClr val="C80000"/>
    <a:srgbClr val="C81A08"/>
    <a:srgbClr val="99CCFF"/>
    <a:srgbClr val="1F497D"/>
    <a:srgbClr val="BBE0E3"/>
    <a:srgbClr val="5F95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55" autoAdjust="0"/>
    <p:restoredTop sz="94658" autoAdjust="0"/>
  </p:normalViewPr>
  <p:slideViewPr>
    <p:cSldViewPr>
      <p:cViewPr varScale="1">
        <p:scale>
          <a:sx n="70" d="100"/>
          <a:sy n="70" d="100"/>
        </p:scale>
        <p:origin x="1176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47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3.xml"/><Relationship Id="rId82" Type="http://schemas.openxmlformats.org/officeDocument/2006/relationships/tableStyles" Target="tableStyles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77" Type="http://schemas.openxmlformats.org/officeDocument/2006/relationships/slide" Target="slides/slide5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60B4C35-B42A-4BD8-99BD-B7E1FC11DCFA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C47CB33-1C69-436E-8EF3-04CD19091C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393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E682E-35AB-43F6-A641-90AE9A87C2FB}" type="slidenum">
              <a:rPr lang="en-US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514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674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spcBef>
                <a:spcPct val="20000"/>
              </a:spcBef>
            </a:pPr>
            <a:fld id="{3F484FDD-5C58-4A66-9D84-5025DFC75FA6}" type="slidenum">
              <a:rPr lang="en-US">
                <a:solidFill>
                  <a:prstClr val="black"/>
                </a:solidFill>
                <a:latin typeface="Verdana" pitchFamily="34" charset="0"/>
              </a:rPr>
              <a:pPr>
                <a:spcBef>
                  <a:spcPct val="20000"/>
                </a:spcBef>
              </a:pPr>
              <a:t>15</a:t>
            </a:fld>
            <a:endParaRPr lang="en-US" dirty="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spcBef>
                <a:spcPct val="20000"/>
              </a:spcBef>
            </a:pPr>
            <a:fld id="{EFF88A2F-F635-49AE-93CD-3C24BD8FF119}" type="slidenum">
              <a:rPr lang="en-US">
                <a:solidFill>
                  <a:prstClr val="black"/>
                </a:solidFill>
                <a:latin typeface="Verdana" pitchFamily="34" charset="0"/>
              </a:rPr>
              <a:pPr>
                <a:spcBef>
                  <a:spcPct val="20000"/>
                </a:spcBef>
              </a:pPr>
              <a:t>17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E682E-35AB-43F6-A641-90AE9A87C2FB}" type="slidenum">
              <a:rPr lang="en-US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6A33B-2160-491C-9266-8794DBD7B3DD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09F40-22CF-4FF3-A1DF-35A6C37CC4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CF514-DCBD-4EAA-980B-3884F781744C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A234B-E3B7-4BD5-B2E5-EE13E8D372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D4E32-63CC-48DF-9361-FA5E4BC403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139F2-22FB-435D-8BA3-09FA7B213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DABD1-22D8-4C80-BD46-79924F7252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8FCEF-B8D5-4468-A51E-0740AB274C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024F6-B620-4AC4-9478-7FD181313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E0C6D-E7EE-4178-AE0F-20687D11E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02CC9-0DCA-4AFA-A602-20A24AD54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6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75D57-BA86-4120-A4EF-0377F2C85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42493-CE95-4811-A533-35CBD7E8A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CBDDF-A4D9-4A01-88BE-28C124D8078F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ADA9F-F4B5-4368-B438-691F5949A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8A6A5-F8E2-4D0D-BA52-891E00FFA3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8" y="274653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57CDB-3C38-4149-B78B-FC145E089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9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4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30" y="1598613"/>
            <a:ext cx="4037013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FC259-AE0A-4AF3-85DB-D3C62F945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2"/>
            <a:ext cx="2057400" cy="589438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72"/>
            <a:ext cx="6021387" cy="58943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570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30" y="1598613"/>
            <a:ext cx="4037013" cy="4570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31CEA-4DE0-43FE-AF41-92DECFF1C0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4D4F9-AF1A-4ADD-BE97-21DE5BDAAD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406914"/>
            <a:ext cx="7315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906713"/>
            <a:ext cx="7315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86BDC-8580-49E8-AFA6-620D6EA979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2735B-1A24-4B4C-8B2B-6164ACF549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B4278-252B-4C66-BC67-0C52843DD8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315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A4B05-325A-4AD1-87D6-E1D6FE1AD5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556E4-4957-4C42-85B2-06A75DF877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DC1E4-319A-4BC8-A460-9376788587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8464E-B09D-4623-ABD3-1116026006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1DD67-DFAC-4055-93ED-443FA4276D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1ED33-C13E-44FB-9DE8-7A8273E836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ABE2F-DB0A-4C67-A3BE-95FFCE482A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274652"/>
            <a:ext cx="73152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208C7-7DD4-4532-901A-CEC436518E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315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600206"/>
            <a:ext cx="73152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18723-9167-41D7-9B8D-6463F5AC36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A9B7C76-7AD3-449E-B67B-6787F5B8F2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18C4C-D54F-451E-B332-8D84C61D6B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9D3E7-2987-4047-A474-ED677DA7BC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B7353-60E3-4E85-87FB-2577511217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37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E9D59-C5A5-4438-8636-0F5C76CF5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21206-D204-4D92-B5B0-C5EA0229AE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16A7-01B1-4C24-837D-470FF5FE3A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F1192-D06F-4056-84D8-4A2AA98232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7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D8EC6-8513-431D-A336-8EA0B2BD8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5E050-DCC4-48A0-AAE5-F3DA6EAA6C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A9481-D3E6-4722-8DAF-3F60C4F940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4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382D5-8507-4342-8AB7-77FD3A470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6430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15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0288C-8E51-4A4D-911C-408E96E5D2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5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12721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27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61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44660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92547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06595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59413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0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432233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83293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980952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29036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D4E32-63CC-48DF-9361-FA5E4BC403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61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09C49-FCE6-419D-BCAF-06AD2DCA7F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139F2-22FB-435D-8BA3-09FA7B213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6948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DABD1-22D8-4C80-BD46-79924F7252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3717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3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3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8FCEF-B8D5-4468-A51E-0740AB274C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1578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024F6-B620-4AC4-9478-7FD181313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1526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E0C6D-E7EE-4178-AE0F-20687D11E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4557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02CC9-0DCA-4AFA-A602-20A24AD54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3114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75D57-BA86-4120-A4EF-0377F2C85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2338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42493-CE95-4811-A533-35CBD7E8A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1682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8A6A5-F8E2-4D0D-BA52-891E00FFA3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0010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41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57CDB-3C38-4149-B78B-FC145E089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71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0A736-5956-4EEA-A5A8-EABE31363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5A28EB6-E1E6-4901-9BFC-9593594DB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925204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F4E95-4030-4B13-95ED-B7DE7D230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41923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21"/>
            <a:ext cx="7772400" cy="1362075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1778"/>
            </a:lvl1pPr>
            <a:lvl2pPr marL="406405" indent="0">
              <a:buNone/>
              <a:defRPr sz="1600"/>
            </a:lvl2pPr>
            <a:lvl3pPr marL="812810" indent="0">
              <a:buNone/>
              <a:defRPr sz="1422"/>
            </a:lvl3pPr>
            <a:lvl4pPr marL="1219215" indent="0">
              <a:buNone/>
              <a:defRPr sz="1244"/>
            </a:lvl4pPr>
            <a:lvl5pPr marL="1625620" indent="0">
              <a:buNone/>
              <a:defRPr sz="1244"/>
            </a:lvl5pPr>
            <a:lvl6pPr marL="2032025" indent="0">
              <a:buNone/>
              <a:defRPr sz="1244"/>
            </a:lvl6pPr>
            <a:lvl7pPr marL="2438430" indent="0">
              <a:buNone/>
              <a:defRPr sz="1244"/>
            </a:lvl7pPr>
            <a:lvl8pPr marL="2844836" indent="0">
              <a:buNone/>
              <a:defRPr sz="1244"/>
            </a:lvl8pPr>
            <a:lvl9pPr marL="3251241" indent="0">
              <a:buNone/>
              <a:defRPr sz="12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7E3EF-EB0C-4190-B113-4ECC8EECF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249348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0" y="1885950"/>
            <a:ext cx="4021667" cy="417195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44" y="1885950"/>
            <a:ext cx="4021667" cy="417195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812E7-FB6A-41B7-9634-E4FACA7A7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00906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434C8-76C7-4C34-8942-32F932303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50310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E05AC-D992-4A4E-8133-C26187880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81830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C0180-7176-4CA4-86C8-30CCA4019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263896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71"/>
            <a:ext cx="5111044" cy="5853113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1615A-30C7-42F7-A5EF-BCAEB279C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856706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BDAEE-5402-49CB-B223-536FA1C99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15830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80842-A27C-4F93-8640-4F03BEB55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3350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EF87F-0756-4891-B970-1A09F2BAC2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11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D5420-EEED-4EB7-878F-9FB375E4F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09393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F907AF7F-6F26-4BED-9CC0-7A6121402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115567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A03F6-0C81-4747-8736-7C34CC3693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75732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13"/>
            <a:ext cx="7772400" cy="1362075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1778"/>
            </a:lvl1pPr>
            <a:lvl2pPr marL="406405" indent="0">
              <a:buNone/>
              <a:defRPr sz="1600"/>
            </a:lvl2pPr>
            <a:lvl3pPr marL="812810" indent="0">
              <a:buNone/>
              <a:defRPr sz="1422"/>
            </a:lvl3pPr>
            <a:lvl4pPr marL="1219215" indent="0">
              <a:buNone/>
              <a:defRPr sz="1244"/>
            </a:lvl4pPr>
            <a:lvl5pPr marL="1625620" indent="0">
              <a:buNone/>
              <a:defRPr sz="1244"/>
            </a:lvl5pPr>
            <a:lvl6pPr marL="2032025" indent="0">
              <a:buNone/>
              <a:defRPr sz="1244"/>
            </a:lvl6pPr>
            <a:lvl7pPr marL="2438430" indent="0">
              <a:buNone/>
              <a:defRPr sz="1244"/>
            </a:lvl7pPr>
            <a:lvl8pPr marL="2844836" indent="0">
              <a:buNone/>
              <a:defRPr sz="1244"/>
            </a:lvl8pPr>
            <a:lvl9pPr marL="3251241" indent="0">
              <a:buNone/>
              <a:defRPr sz="12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05A6E-33EC-4E2E-A21C-3448F3CED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290234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6" y="1885950"/>
            <a:ext cx="4021667" cy="417195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40" y="1885950"/>
            <a:ext cx="4021667" cy="417195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5A9C2-F470-4D1F-A6C7-F27A73686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383084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416B2-7154-453A-BCB4-CAE7D4BD1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91918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5CA99-9456-4582-BA98-1251CA04DA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63447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6CA9E-DB5E-4016-93B7-3B15237B3F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043642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63"/>
            <a:ext cx="5111044" cy="5853113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5D177-85C7-4660-A4A0-A483AE687A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433185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91AD6-0767-472E-AEC3-E94F8349E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2870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73362-8881-40F0-9025-E25C7EBBDE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FA261-C6A0-4A5E-A546-C358D81743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35023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7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4FD13-8E25-4F6F-8CAC-EFB9D2E3E3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04874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06405" indent="0" algn="ctr">
              <a:buNone/>
              <a:defRPr/>
            </a:lvl2pPr>
            <a:lvl3pPr marL="812810" indent="0" algn="ctr">
              <a:buNone/>
              <a:defRPr/>
            </a:lvl3pPr>
            <a:lvl4pPr marL="1219215" indent="0" algn="ctr">
              <a:buNone/>
              <a:defRPr/>
            </a:lvl4pPr>
            <a:lvl5pPr marL="1625620" indent="0" algn="ctr">
              <a:buNone/>
              <a:defRPr/>
            </a:lvl5pPr>
            <a:lvl6pPr marL="2032025" indent="0" algn="ctr">
              <a:buNone/>
              <a:defRPr/>
            </a:lvl6pPr>
            <a:lvl7pPr marL="2438430" indent="0" algn="ctr">
              <a:buNone/>
              <a:defRPr/>
            </a:lvl7pPr>
            <a:lvl8pPr marL="2844836" indent="0" algn="ctr">
              <a:buNone/>
              <a:defRPr/>
            </a:lvl8pPr>
            <a:lvl9pPr marL="325124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BDC45-85B5-4DF8-BD49-BFAEA3439A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72500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89A2-47EE-4630-BDDF-75F4777762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6052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13"/>
            <a:ext cx="7772400" cy="1362075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1778"/>
            </a:lvl1pPr>
            <a:lvl2pPr marL="406405" indent="0">
              <a:buNone/>
              <a:defRPr sz="1600"/>
            </a:lvl2pPr>
            <a:lvl3pPr marL="812810" indent="0">
              <a:buNone/>
              <a:defRPr sz="1422"/>
            </a:lvl3pPr>
            <a:lvl4pPr marL="1219215" indent="0">
              <a:buNone/>
              <a:defRPr sz="1244"/>
            </a:lvl4pPr>
            <a:lvl5pPr marL="1625620" indent="0">
              <a:buNone/>
              <a:defRPr sz="1244"/>
            </a:lvl5pPr>
            <a:lvl6pPr marL="2032025" indent="0">
              <a:buNone/>
              <a:defRPr sz="1244"/>
            </a:lvl6pPr>
            <a:lvl7pPr marL="2438430" indent="0">
              <a:buNone/>
              <a:defRPr sz="1244"/>
            </a:lvl7pPr>
            <a:lvl8pPr marL="2844836" indent="0">
              <a:buNone/>
              <a:defRPr sz="1244"/>
            </a:lvl8pPr>
            <a:lvl9pPr marL="3251241" indent="0">
              <a:buNone/>
              <a:defRPr sz="12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2CA02-C681-4692-BEEC-F7029D5C7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1380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2E24C-8458-43F4-9F04-3A56B2BDC5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1602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04277-0DC7-4D61-9DF2-D3E6E45EC2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41965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347E4-229B-4C91-B55E-2245317BA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4408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8F208-410D-42EC-A0C2-0D3043708E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22813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63"/>
            <a:ext cx="5111044" cy="5853113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B42F2-2F6E-4348-8619-2BFAAF5EE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671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0475D-A02E-418E-96F6-725210C6B0BC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AEA7F-C664-494B-9983-7A4CBB5A22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2FB1F-9006-44E5-A593-0367A02AE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8BFC9-8BCE-4C4F-9E37-8202628FB1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1138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63CE0-F46B-44DC-AF76-3F4B6DF63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2350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274651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26A23-EAE9-4B84-AEBC-BF9B01A4F8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807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4EBBC-862A-4F19-A4EF-454F42FC1D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A44C3-D5D6-4E54-B681-F76A279062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0FDE2-A861-4B1D-BAEC-0BE4B45DB8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F13B2-1104-40C1-A3DF-E4CA1C9F9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4AEB6-FAD4-4E02-834A-F9F0F5BBE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4D809-7AB2-4B37-8B84-246B0EC10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65829-95B1-4346-BD21-D91C4A7FC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1FF50-5117-4456-A946-5722B6974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8401B-7D02-4BD4-9E48-E2971190C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9ED73-1413-4132-A9E2-161A5F62F3A2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0D361-F471-472C-8A59-123C0449FE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D0E87-6BE3-43E6-876F-020C78AB8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F9929-2F28-40E8-BB8D-CC56ED239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95E2D-1F8B-4D04-8931-62B1D08C4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1FB0C-3862-421B-A059-DF544CA6F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14FD8-3282-4E9F-9A5C-E74BE7D5B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D4093-7EFE-44B1-A822-CD506C467BFC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0A9FD-5A93-4695-85B5-F026CDC7A2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FFA3F-0529-47EE-AF88-438232F16B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6797D-333A-4C39-B5D1-96373ADC42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95195-6071-4C8F-85D5-A9298C7D7E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92821-B1E5-4D3E-ABF9-D495292D41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E05EB-0DB5-403F-8C9F-F7D1D56489DA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F08D8-EF64-4900-BA63-408975A154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32446-A9E8-4F0F-A87F-856B24F33D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BE6C5-F862-431A-A625-9D1A8DC307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E96AE-28E5-4C2B-814A-AC280434BA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B4F53-C1EF-4049-9C80-91A8783D32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3A11C-B25D-46F8-B798-36A813BEB9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ECC4B-5B79-4AE2-AF62-15C7F2F1D6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806D5-08C1-41C8-BE9F-898D222DB9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00F0F-8F84-4EF4-8C6B-E45EB315D982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86052-CEDA-4996-B0D5-CDB3AE6070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1B332-DB63-4A9B-92C8-BF70426063E2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7A42B-86B8-4EF2-ADBC-59228D67F6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2F3B2-A2C3-45D6-A922-518BE38CB4C7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64D5F-D54D-4B73-87CE-30414C1359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8E7CF-B342-4225-9725-BDC5EA2E16E1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0E3E1-0318-45E4-AFD1-86414D835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D4ADA-0C66-4EE5-AE8C-FA99F21BE299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DBC79-94DF-4788-AE69-8C17ECF591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7C7AE-204F-40A2-A898-DBEF07C3C0C5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8F95E-0BCB-4EA3-9EA1-56884996F8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E6BBD-03A4-4B88-BE2E-7251B597D570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D038A-AC0E-4820-AB12-6290769B94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D5B0D-8B78-4EA6-B605-1AFD6C63110D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9715E-342C-497C-BD08-0F57A8ADC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15E7A-FEC2-4FF9-AFA7-FF3947044BF6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F5068-0E2B-45BE-A48A-0295EA31C5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EB83A-B315-4461-B399-15DBBC63F473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E744D-6C58-498D-9893-8F6682F9B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D048E-7234-4B6D-9338-95B963C1EC0A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09A30-68E4-4498-A251-8B21F5EAC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3075F-47D0-4802-94E4-3A802AA797EB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BE948-F895-4013-BF92-366EFFA032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defRPr/>
              </a:pPr>
              <a:endParaRPr lang="en-US" sz="32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defRPr/>
              </a:pPr>
              <a:endParaRPr lang="en-US" sz="32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defRPr/>
              </a:pPr>
              <a:endParaRPr lang="en-US" sz="32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defRPr/>
              </a:pPr>
              <a:endParaRPr lang="en-US" sz="32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defRPr/>
              </a:pPr>
              <a:endParaRPr lang="en-US" sz="32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defRPr/>
              </a:pPr>
              <a:endParaRPr lang="en-US" sz="3200">
                <a:solidFill>
                  <a:srgbClr val="003300"/>
                </a:solidFill>
                <a:latin typeface="Verdana" pitchFamily="34" charset="0"/>
              </a:endParaRPr>
            </a:p>
          </p:txBody>
        </p:sp>
      </p:grpSp>
      <p:sp>
        <p:nvSpPr>
          <p:cNvPr id="25396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396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>
              <a:latin typeface="Verdana" pitchFamily="34" charset="0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>
              <a:defRPr/>
            </a:pPr>
            <a:endParaRPr lang="en-US">
              <a:latin typeface="Verdana" pitchFamily="34" charset="0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68471B56-0774-4879-8F5D-568B400280E9}" type="slidenum">
              <a:rPr lang="en-US"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latin typeface="Verdana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915F0-6ADC-4425-AF73-181A7B3D64B2}" type="slidenum">
              <a:rPr lang="en-US">
                <a:solidFill>
                  <a:srgbClr val="0033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77C9A-92A2-4BDB-B15A-F34A0BD927BE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86076-5900-4AB4-A0E8-992CFA44C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086E4-4492-491C-806F-AD7094D7E469}" type="slidenum">
              <a:rPr lang="en-US">
                <a:solidFill>
                  <a:srgbClr val="0033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8B17B-4A95-4CA7-AB1D-D9F14F47606B}" type="slidenum">
              <a:rPr lang="en-US">
                <a:solidFill>
                  <a:srgbClr val="0033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DE1A4-87EF-4C3F-9D8B-E4A667CD8665}" type="slidenum">
              <a:rPr lang="en-US">
                <a:solidFill>
                  <a:srgbClr val="0033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D093C-14AF-4236-9FC3-0A7B51453D1C}" type="slidenum">
              <a:rPr lang="en-US">
                <a:solidFill>
                  <a:srgbClr val="0033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6E5A6-F9AE-43B5-AF35-99693485FF5D}" type="slidenum">
              <a:rPr lang="en-US">
                <a:solidFill>
                  <a:srgbClr val="0033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C04F0-10AA-46BC-931C-8C63A6637E6B}" type="slidenum">
              <a:rPr lang="en-US">
                <a:solidFill>
                  <a:srgbClr val="0033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51B53-133F-4F63-B637-1368F6116A82}" type="slidenum">
              <a:rPr lang="en-US">
                <a:solidFill>
                  <a:srgbClr val="0033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E81DD-1BE7-457D-BC91-4D2D6CE3FDE7}" type="slidenum">
              <a:rPr lang="en-US">
                <a:solidFill>
                  <a:srgbClr val="0033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A93C2-A705-407F-8861-6A2987669F75}" type="slidenum">
              <a:rPr lang="en-US">
                <a:solidFill>
                  <a:srgbClr val="0033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B0891-EC2B-4B2F-99A4-DF909CAA2DEF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F008E-8E8C-4310-A4FC-B88ED705F5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06D9A-25BA-4AC9-BFA4-AB9DA75AAAEB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F245D-A9B0-4E4B-9596-56275C8B8D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324D76-3343-4BF9-B43F-0FA2426F5768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90EB106-A7C1-4E85-B269-71EB5FBBB6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7A03666-DA0D-4712-BFE9-739D4BB76F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66" r:id="rId1"/>
    <p:sldLayoutId id="2147484867" r:id="rId2"/>
    <p:sldLayoutId id="2147484868" r:id="rId3"/>
    <p:sldLayoutId id="2147484869" r:id="rId4"/>
    <p:sldLayoutId id="2147484870" r:id="rId5"/>
    <p:sldLayoutId id="2147484871" r:id="rId6"/>
    <p:sldLayoutId id="2147484872" r:id="rId7"/>
    <p:sldLayoutId id="2147484873" r:id="rId8"/>
    <p:sldLayoutId id="2147484874" r:id="rId9"/>
    <p:sldLayoutId id="2147484875" r:id="rId10"/>
    <p:sldLayoutId id="21474848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0" tIns="685800" rIns="685800" bIns="685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8" r:id="rId1"/>
    <p:sldLayoutId id="2147484879" r:id="rId2"/>
    <p:sldLayoutId id="2147484880" r:id="rId3"/>
    <p:sldLayoutId id="2147484881" r:id="rId4"/>
    <p:sldLayoutId id="2147484882" r:id="rId5"/>
    <p:sldLayoutId id="2147484883" r:id="rId6"/>
    <p:sldLayoutId id="2147484884" r:id="rId7"/>
    <p:sldLayoutId id="2147484885" r:id="rId8"/>
    <p:sldLayoutId id="2147484886" r:id="rId9"/>
    <p:sldLayoutId id="2147484887" r:id="rId10"/>
    <p:sldLayoutId id="2147484888" r:id="rId11"/>
    <p:sldLayoutId id="21474848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5DAF1876-A19F-411E-9038-8D1FC0F263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91" r:id="rId1"/>
    <p:sldLayoutId id="2147484892" r:id="rId2"/>
    <p:sldLayoutId id="2147484893" r:id="rId3"/>
    <p:sldLayoutId id="2147484894" r:id="rId4"/>
    <p:sldLayoutId id="2147484895" r:id="rId5"/>
    <p:sldLayoutId id="2147484896" r:id="rId6"/>
    <p:sldLayoutId id="2147484897" r:id="rId7"/>
    <p:sldLayoutId id="2147484898" r:id="rId8"/>
    <p:sldLayoutId id="2147484899" r:id="rId9"/>
    <p:sldLayoutId id="2147484900" r:id="rId10"/>
    <p:sldLayoutId id="2147484901" r:id="rId11"/>
    <p:sldLayoutId id="2147484902" r:id="rId12"/>
    <p:sldLayoutId id="214748490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739002F9-774A-4E93-83AD-3AA3ED3DC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475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57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917" r:id="rId1"/>
    <p:sldLayoutId id="2147484918" r:id="rId2"/>
    <p:sldLayoutId id="2147484919" r:id="rId3"/>
    <p:sldLayoutId id="2147484920" r:id="rId4"/>
    <p:sldLayoutId id="2147484921" r:id="rId5"/>
    <p:sldLayoutId id="2147484922" r:id="rId6"/>
    <p:sldLayoutId id="2147484923" r:id="rId7"/>
    <p:sldLayoutId id="2147484924" r:id="rId8"/>
    <p:sldLayoutId id="2147484925" r:id="rId9"/>
    <p:sldLayoutId id="2147484926" r:id="rId10"/>
    <p:sldLayoutId id="214748492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05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620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9" r:id="rId1"/>
    <p:sldLayoutId id="2147484930" r:id="rId2"/>
    <p:sldLayoutId id="2147484931" r:id="rId3"/>
    <p:sldLayoutId id="2147484932" r:id="rId4"/>
    <p:sldLayoutId id="2147484933" r:id="rId5"/>
    <p:sldLayoutId id="2147484934" r:id="rId6"/>
    <p:sldLayoutId id="2147484935" r:id="rId7"/>
    <p:sldLayoutId id="2147484936" r:id="rId8"/>
    <p:sldLayoutId id="2147484937" r:id="rId9"/>
    <p:sldLayoutId id="2147484938" r:id="rId10"/>
    <p:sldLayoutId id="214748493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7A03666-DA0D-4712-BFE9-739D4BB76F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10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1" r:id="rId1"/>
    <p:sldLayoutId id="2147484942" r:id="rId2"/>
    <p:sldLayoutId id="2147484943" r:id="rId3"/>
    <p:sldLayoutId id="2147484944" r:id="rId4"/>
    <p:sldLayoutId id="2147484945" r:id="rId5"/>
    <p:sldLayoutId id="2147484946" r:id="rId6"/>
    <p:sldLayoutId id="2147484947" r:id="rId7"/>
    <p:sldLayoutId id="2147484948" r:id="rId8"/>
    <p:sldLayoutId id="2147484949" r:id="rId9"/>
    <p:sldLayoutId id="2147484950" r:id="rId10"/>
    <p:sldLayoutId id="21474849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244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244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244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CCF87610-BFC6-4AAB-A42E-C1AF22312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475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71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1316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3" r:id="rId1"/>
    <p:sldLayoutId id="2147484954" r:id="rId2"/>
    <p:sldLayoutId id="2147484955" r:id="rId3"/>
    <p:sldLayoutId id="2147484956" r:id="rId4"/>
    <p:sldLayoutId id="2147484957" r:id="rId5"/>
    <p:sldLayoutId id="2147484958" r:id="rId6"/>
    <p:sldLayoutId id="2147484959" r:id="rId7"/>
    <p:sldLayoutId id="2147484960" r:id="rId8"/>
    <p:sldLayoutId id="2147484961" r:id="rId9"/>
    <p:sldLayoutId id="2147484962" r:id="rId10"/>
    <p:sldLayoutId id="214748496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5pPr>
      <a:lvl6pPr marL="406405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6pPr>
      <a:lvl7pPr marL="812810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7pPr>
      <a:lvl8pPr marL="1219215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8pPr>
      <a:lvl9pPr marL="1625620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9pPr>
    </p:titleStyle>
    <p:bodyStyle>
      <a:lvl1pPr marL="304804" indent="-304804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2844">
          <a:solidFill>
            <a:schemeClr val="tx1"/>
          </a:solidFill>
          <a:latin typeface="+mn-lt"/>
          <a:ea typeface="+mn-ea"/>
          <a:cs typeface="+mn-cs"/>
        </a:defRPr>
      </a:lvl1pPr>
      <a:lvl2pPr marL="660408" indent="-2540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489">
          <a:solidFill>
            <a:schemeClr val="tx1"/>
          </a:solidFill>
          <a:latin typeface="+mn-lt"/>
        </a:defRPr>
      </a:lvl2pPr>
      <a:lvl3pPr marL="1016013" indent="-2032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133">
          <a:solidFill>
            <a:schemeClr val="tx1"/>
          </a:solidFill>
          <a:latin typeface="+mn-lt"/>
        </a:defRPr>
      </a:lvl3pPr>
      <a:lvl4pPr marL="1422418" indent="-2032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778">
          <a:solidFill>
            <a:schemeClr val="tx1"/>
          </a:solidFill>
          <a:latin typeface="+mn-lt"/>
        </a:defRPr>
      </a:lvl4pPr>
      <a:lvl5pPr marL="1828823" indent="-2032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5pPr>
      <a:lvl6pPr marL="2235228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6pPr>
      <a:lvl7pPr marL="2641633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7pPr>
      <a:lvl8pPr marL="3048038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8pPr>
      <a:lvl9pPr marL="3454443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244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244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244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662FE7C-3028-4FF9-8D6C-61B7B2D5C8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9927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63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6507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5" r:id="rId1"/>
    <p:sldLayoutId id="2147484966" r:id="rId2"/>
    <p:sldLayoutId id="2147484967" r:id="rId3"/>
    <p:sldLayoutId id="2147484968" r:id="rId4"/>
    <p:sldLayoutId id="2147484969" r:id="rId5"/>
    <p:sldLayoutId id="2147484970" r:id="rId6"/>
    <p:sldLayoutId id="2147484971" r:id="rId7"/>
    <p:sldLayoutId id="2147484972" r:id="rId8"/>
    <p:sldLayoutId id="2147484973" r:id="rId9"/>
    <p:sldLayoutId id="2147484974" r:id="rId10"/>
    <p:sldLayoutId id="214748497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5pPr>
      <a:lvl6pPr marL="406405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6pPr>
      <a:lvl7pPr marL="812810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7pPr>
      <a:lvl8pPr marL="1219215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8pPr>
      <a:lvl9pPr marL="1625620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9pPr>
    </p:titleStyle>
    <p:bodyStyle>
      <a:lvl1pPr marL="304804" indent="-304804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2844">
          <a:solidFill>
            <a:schemeClr val="tx1"/>
          </a:solidFill>
          <a:latin typeface="+mn-lt"/>
          <a:ea typeface="+mn-ea"/>
          <a:cs typeface="+mn-cs"/>
        </a:defRPr>
      </a:lvl1pPr>
      <a:lvl2pPr marL="660408" indent="-2540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489">
          <a:solidFill>
            <a:schemeClr val="tx1"/>
          </a:solidFill>
          <a:latin typeface="+mn-lt"/>
        </a:defRPr>
      </a:lvl2pPr>
      <a:lvl3pPr marL="1016013" indent="-2032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133">
          <a:solidFill>
            <a:schemeClr val="tx1"/>
          </a:solidFill>
          <a:latin typeface="+mn-lt"/>
        </a:defRPr>
      </a:lvl3pPr>
      <a:lvl4pPr marL="1422418" indent="-2032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778">
          <a:solidFill>
            <a:schemeClr val="tx1"/>
          </a:solidFill>
          <a:latin typeface="+mn-lt"/>
        </a:defRPr>
      </a:lvl4pPr>
      <a:lvl5pPr marL="1828823" indent="-2032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5pPr>
      <a:lvl6pPr marL="2235228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6pPr>
      <a:lvl7pPr marL="2641633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7pPr>
      <a:lvl8pPr marL="3048038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8pPr>
      <a:lvl9pPr marL="3454443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44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44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44"/>
            </a:lvl1pPr>
          </a:lstStyle>
          <a:p>
            <a:pPr>
              <a:defRPr/>
            </a:pPr>
            <a:fld id="{FCA67D1B-03A6-4505-974E-B65D80B5C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67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7" r:id="rId1"/>
    <p:sldLayoutId id="2147484978" r:id="rId2"/>
    <p:sldLayoutId id="2147484979" r:id="rId3"/>
    <p:sldLayoutId id="2147484980" r:id="rId4"/>
    <p:sldLayoutId id="2147484981" r:id="rId5"/>
    <p:sldLayoutId id="2147484982" r:id="rId6"/>
    <p:sldLayoutId id="2147484983" r:id="rId7"/>
    <p:sldLayoutId id="2147484984" r:id="rId8"/>
    <p:sldLayoutId id="2147484985" r:id="rId9"/>
    <p:sldLayoutId id="2147484986" r:id="rId10"/>
    <p:sldLayoutId id="21474849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</a:defRPr>
      </a:lvl5pPr>
      <a:lvl6pPr marL="406405" algn="ctr" rtl="0" fontAlgn="base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</a:defRPr>
      </a:lvl6pPr>
      <a:lvl7pPr marL="812810" algn="ctr" rtl="0" fontAlgn="base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</a:defRPr>
      </a:lvl7pPr>
      <a:lvl8pPr marL="1219215" algn="ctr" rtl="0" fontAlgn="base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</a:defRPr>
      </a:lvl8pPr>
      <a:lvl9pPr marL="1625620" algn="ctr" rtl="0" fontAlgn="base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</a:defRPr>
      </a:lvl9pPr>
    </p:titleStyle>
    <p:bodyStyle>
      <a:lvl1pPr marL="304804" indent="-304804" algn="l" rtl="0" eaLnBrk="0" fontAlgn="base" hangingPunct="0">
        <a:spcBef>
          <a:spcPct val="20000"/>
        </a:spcBef>
        <a:spcAft>
          <a:spcPct val="0"/>
        </a:spcAft>
        <a:buChar char="•"/>
        <a:defRPr sz="2844">
          <a:solidFill>
            <a:schemeClr val="tx1"/>
          </a:solidFill>
          <a:latin typeface="+mn-lt"/>
          <a:ea typeface="+mn-ea"/>
          <a:cs typeface="+mn-cs"/>
        </a:defRPr>
      </a:lvl1pPr>
      <a:lvl2pPr marL="660408" indent="-254003" algn="l" rtl="0" eaLnBrk="0" fontAlgn="base" hangingPunct="0">
        <a:spcBef>
          <a:spcPct val="20000"/>
        </a:spcBef>
        <a:spcAft>
          <a:spcPct val="0"/>
        </a:spcAft>
        <a:buChar char="–"/>
        <a:defRPr sz="2489">
          <a:solidFill>
            <a:schemeClr val="tx1"/>
          </a:solidFill>
          <a:latin typeface="+mn-lt"/>
        </a:defRPr>
      </a:lvl2pPr>
      <a:lvl3pPr marL="1016013" indent="-203203" algn="l" rtl="0" eaLnBrk="0" fontAlgn="base" hangingPunct="0">
        <a:spcBef>
          <a:spcPct val="20000"/>
        </a:spcBef>
        <a:spcAft>
          <a:spcPct val="0"/>
        </a:spcAft>
        <a:buChar char="•"/>
        <a:defRPr sz="2133">
          <a:solidFill>
            <a:schemeClr val="tx1"/>
          </a:solidFill>
          <a:latin typeface="+mn-lt"/>
        </a:defRPr>
      </a:lvl3pPr>
      <a:lvl4pPr marL="1422418" indent="-203203" algn="l" rtl="0" eaLnBrk="0" fontAlgn="base" hangingPunct="0">
        <a:spcBef>
          <a:spcPct val="20000"/>
        </a:spcBef>
        <a:spcAft>
          <a:spcPct val="0"/>
        </a:spcAft>
        <a:buChar char="–"/>
        <a:defRPr sz="1778">
          <a:solidFill>
            <a:schemeClr val="tx1"/>
          </a:solidFill>
          <a:latin typeface="+mn-lt"/>
        </a:defRPr>
      </a:lvl4pPr>
      <a:lvl5pPr marL="1828823" indent="-203203" algn="l" rtl="0" eaLnBrk="0" fontAlgn="base" hangingPunct="0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5pPr>
      <a:lvl6pPr marL="2235228" indent="-203203" algn="l" rtl="0" fontAlgn="base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6pPr>
      <a:lvl7pPr marL="2641633" indent="-203203" algn="l" rtl="0" fontAlgn="base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7pPr>
      <a:lvl8pPr marL="3048038" indent="-203203" algn="l" rtl="0" fontAlgn="base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8pPr>
      <a:lvl9pPr marL="3454443" indent="-203203" algn="l" rtl="0" fontAlgn="base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9B2DCCAF-D999-4006-A9A5-0874D2505F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8" r:id="rId1"/>
    <p:sldLayoutId id="2147484499" r:id="rId2"/>
    <p:sldLayoutId id="2147484500" r:id="rId3"/>
    <p:sldLayoutId id="2147484501" r:id="rId4"/>
    <p:sldLayoutId id="2147484502" r:id="rId5"/>
    <p:sldLayoutId id="2147484503" r:id="rId6"/>
    <p:sldLayoutId id="2147484504" r:id="rId7"/>
    <p:sldLayoutId id="2147484505" r:id="rId8"/>
    <p:sldLayoutId id="2147484506" r:id="rId9"/>
    <p:sldLayoutId id="2147484507" r:id="rId10"/>
    <p:sldLayoutId id="2147484508" r:id="rId11"/>
    <p:sldLayoutId id="214748450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3F1196D-6E90-4168-86F8-F84964D13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6" r:id="rId1"/>
    <p:sldLayoutId id="2147484627" r:id="rId2"/>
    <p:sldLayoutId id="2147484628" r:id="rId3"/>
    <p:sldLayoutId id="2147484629" r:id="rId4"/>
    <p:sldLayoutId id="2147484630" r:id="rId5"/>
    <p:sldLayoutId id="2147484631" r:id="rId6"/>
    <p:sldLayoutId id="2147484632" r:id="rId7"/>
    <p:sldLayoutId id="2147484633" r:id="rId8"/>
    <p:sldLayoutId id="2147484634" r:id="rId9"/>
    <p:sldLayoutId id="2147484635" r:id="rId10"/>
    <p:sldLayoutId id="214748463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4" r:id="rId1"/>
    <p:sldLayoutId id="2147484795" r:id="rId2"/>
    <p:sldLayoutId id="2147484796" r:id="rId3"/>
    <p:sldLayoutId id="2147484797" r:id="rId4"/>
    <p:sldLayoutId id="2147484798" r:id="rId5"/>
    <p:sldLayoutId id="2147484799" r:id="rId6"/>
    <p:sldLayoutId id="2147484800" r:id="rId7"/>
    <p:sldLayoutId id="2147484801" r:id="rId8"/>
    <p:sldLayoutId id="2147484802" r:id="rId9"/>
    <p:sldLayoutId id="2147484803" r:id="rId10"/>
    <p:sldLayoutId id="21474848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fld id="{0F60B05A-8A16-494C-9CA8-394F783BFA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6" r:id="rId1"/>
    <p:sldLayoutId id="2147484807" r:id="rId2"/>
    <p:sldLayoutId id="2147484808" r:id="rId3"/>
    <p:sldLayoutId id="2147484809" r:id="rId4"/>
    <p:sldLayoutId id="2147484810" r:id="rId5"/>
    <p:sldLayoutId id="2147484811" r:id="rId6"/>
    <p:sldLayoutId id="2147484812" r:id="rId7"/>
    <p:sldLayoutId id="2147484813" r:id="rId8"/>
    <p:sldLayoutId id="2147484814" r:id="rId9"/>
    <p:sldLayoutId id="2147484815" r:id="rId10"/>
    <p:sldLayoutId id="21474848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59B1B29-1EDD-44D6-A8FD-965EF1016AC5}" type="datetimeFigureOut">
              <a:rPr lang="en-US"/>
              <a:pPr>
                <a:defRPr/>
              </a:pPr>
              <a:t>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4BFC8AE-B93B-4581-8A79-20F44AA6F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18" r:id="rId1"/>
    <p:sldLayoutId id="2147484819" r:id="rId2"/>
    <p:sldLayoutId id="2147484820" r:id="rId3"/>
    <p:sldLayoutId id="2147484821" r:id="rId4"/>
    <p:sldLayoutId id="2147484822" r:id="rId5"/>
    <p:sldLayoutId id="2147484823" r:id="rId6"/>
    <p:sldLayoutId id="2147484824" r:id="rId7"/>
    <p:sldLayoutId id="2147484825" r:id="rId8"/>
    <p:sldLayoutId id="2147484826" r:id="rId9"/>
    <p:sldLayoutId id="2147484827" r:id="rId10"/>
    <p:sldLayoutId id="21474848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defRPr/>
            </a:pPr>
            <a:endParaRPr lang="en-US" sz="32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5293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20000"/>
              </a:spcBef>
              <a:defRPr/>
            </a:pPr>
            <a:endParaRPr lang="en-US" sz="32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5293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defRPr/>
            </a:pPr>
            <a:endParaRPr lang="en-US" sz="32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5293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defRPr/>
            </a:pPr>
            <a:endParaRPr lang="en-US" sz="32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5293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defRPr/>
            </a:pPr>
            <a:endParaRPr lang="en-US" sz="32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5293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defRPr/>
            </a:pPr>
            <a:endParaRPr lang="en-US" sz="32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529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29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529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 algn="ctr">
              <a:defRPr/>
            </a:pPr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529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B0142987-C064-45A3-B920-988788DD0447}" type="slidenum">
              <a:rPr lang="en-US">
                <a:solidFill>
                  <a:srgbClr val="003300"/>
                </a:solidFill>
                <a:latin typeface="Verdan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  <a:latin typeface="Verdan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30" r:id="rId1"/>
    <p:sldLayoutId id="2147484831" r:id="rId2"/>
    <p:sldLayoutId id="2147484832" r:id="rId3"/>
    <p:sldLayoutId id="2147484833" r:id="rId4"/>
    <p:sldLayoutId id="2147484834" r:id="rId5"/>
    <p:sldLayoutId id="2147484835" r:id="rId6"/>
    <p:sldLayoutId id="2147484836" r:id="rId7"/>
    <p:sldLayoutId id="2147484837" r:id="rId8"/>
    <p:sldLayoutId id="2147484838" r:id="rId9"/>
    <p:sldLayoutId id="2147484839" r:id="rId10"/>
    <p:sldLayoutId id="214748484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42" r:id="rId1"/>
    <p:sldLayoutId id="2147484843" r:id="rId2"/>
    <p:sldLayoutId id="2147484844" r:id="rId3"/>
    <p:sldLayoutId id="2147484845" r:id="rId4"/>
    <p:sldLayoutId id="2147484846" r:id="rId5"/>
    <p:sldLayoutId id="2147484847" r:id="rId6"/>
    <p:sldLayoutId id="2147484848" r:id="rId7"/>
    <p:sldLayoutId id="2147484849" r:id="rId8"/>
    <p:sldLayoutId id="2147484850" r:id="rId9"/>
    <p:sldLayoutId id="2147484851" r:id="rId10"/>
    <p:sldLayoutId id="21474848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54" r:id="rId1"/>
    <p:sldLayoutId id="2147484855" r:id="rId2"/>
    <p:sldLayoutId id="2147484856" r:id="rId3"/>
    <p:sldLayoutId id="2147484857" r:id="rId4"/>
    <p:sldLayoutId id="2147484858" r:id="rId5"/>
    <p:sldLayoutId id="2147484859" r:id="rId6"/>
    <p:sldLayoutId id="2147484860" r:id="rId7"/>
    <p:sldLayoutId id="2147484861" r:id="rId8"/>
    <p:sldLayoutId id="2147484862" r:id="rId9"/>
    <p:sldLayoutId id="2147484863" r:id="rId10"/>
    <p:sldLayoutId id="21474848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6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21/08/11/arts/television/jeopardy-mike-richards-mayim-bialik-new-hosts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4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purtle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4.xml"/><Relationship Id="rId4" Type="http://schemas.openxmlformats.org/officeDocument/2006/relationships/hyperlink" Target="http://en.wikipedia.org/wiki/Boxty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6.xml"/><Relationship Id="rId4" Type="http://schemas.openxmlformats.org/officeDocument/2006/relationships/hyperlink" Target="http://en.wikipedia.org/wiki/Jambalaya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6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ANZAC_biscuit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6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6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en.wikipedia.org/wiki/Culture_areas_of_North_America" TargetMode="Externa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hyperlink" Target="http://s184.photobucket.com/albums/x318/RennyBA/StPatricksDayOslo2008/IrishStew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hicago-style_pizza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6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4.xml"/><Relationship Id="rId4" Type="http://schemas.openxmlformats.org/officeDocument/2006/relationships/hyperlink" Target="https://www.usatoday.com/story/entertainment/celebrities/2020/11/08/alex-trebek-dies-ken-jennings-james-holzhauer-more-pay-tribute/6214106002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1B192-1193-24A3-BFC6-B2BF17330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2F8100-E2D8-A94E-6E11-8568E6ADE8C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"/>
            <a:ext cx="4572000" cy="64008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C7B2E55-FDDA-4BE7-9C2B-83F3960B83B2}"/>
              </a:ext>
            </a:extLst>
          </p:cNvPr>
          <p:cNvSpPr txBox="1">
            <a:spLocks/>
          </p:cNvSpPr>
          <p:nvPr/>
        </p:nvSpPr>
        <p:spPr>
          <a:xfrm>
            <a:off x="2282952" y="230074"/>
            <a:ext cx="4572000" cy="6400800"/>
          </a:xfrm>
          <a:prstGeom prst="rect">
            <a:avLst/>
          </a:prstGeom>
          <a:solidFill>
            <a:srgbClr val="B8E2DE">
              <a:alpha val="85098"/>
            </a:srgb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0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0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algn="ctr">
              <a:spcBef>
                <a:spcPct val="20000"/>
              </a:spcBef>
            </a:pPr>
            <a:r>
              <a:rPr kumimoji="1" lang="en-US" sz="40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Cuisine</a:t>
            </a: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8FFB90DE-12B8-E343-2B2C-5327E4EDD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5" y="6019800"/>
            <a:ext cx="1644650" cy="461665"/>
          </a:xfrm>
          <a:prstGeom prst="rect">
            <a:avLst/>
          </a:prstGeom>
          <a:solidFill>
            <a:srgbClr val="BBC6C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BBC6C3"/>
                </a:highligh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BBC6C3"/>
                </a:highlight>
                <a:uLnTx/>
                <a:uFillTx/>
                <a:latin typeface="Arial" pitchFamily="34" charset="0"/>
                <a:ea typeface="+mn-ea"/>
                <a:cs typeface="+mn-cs"/>
              </a:rPr>
              <a:t>© 2010-2026</a:t>
            </a:r>
            <a:endParaRPr kumimoji="1" lang="en-US" sz="1200" b="0" i="0" u="none" strike="noStrike" kern="1200" cap="none" spc="0" normalizeH="0" baseline="0" noProof="0" dirty="0">
              <a:ln>
                <a:noFill/>
              </a:ln>
              <a:effectLst/>
              <a:highlight>
                <a:srgbClr val="BBC6C3"/>
              </a:highlight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BD29EF-2FA2-46FD-22BE-4ED16A07D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1803" y="1295400"/>
            <a:ext cx="653416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use your up/down arrow keys and/or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your space bar to advance the slides</a:t>
            </a:r>
          </a:p>
        </p:txBody>
      </p:sp>
    </p:spTree>
    <p:extLst>
      <p:ext uri="{BB962C8B-B14F-4D97-AF65-F5344CB8AC3E}">
        <p14:creationId xmlns:p14="http://schemas.microsoft.com/office/powerpoint/2010/main" val="1224461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84532" y="108484"/>
            <a:ext cx="7584768" cy="7078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about a little game of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134808" y="5995840"/>
            <a:ext cx="6908800" cy="7078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Mike Richards</a:t>
            </a:r>
            <a:b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2021</a:t>
            </a:r>
          </a:p>
        </p:txBody>
      </p:sp>
      <p:sp>
        <p:nvSpPr>
          <p:cNvPr id="7" name="Rectangle 6"/>
          <p:cNvSpPr/>
          <p:nvPr/>
        </p:nvSpPr>
        <p:spPr>
          <a:xfrm>
            <a:off x="1122924" y="6591674"/>
            <a:ext cx="689732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https://www.nytimes.com/2021/08/11/arts/television/jeopardy-mike-richards-mayim-bialik-new-hosts.html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 descr="A person standing in front of a podium with a microphone&#10;&#10;Description automatically generated with low confidence">
            <a:extLst>
              <a:ext uri="{FF2B5EF4-FFF2-40B4-BE49-F238E27FC236}">
                <a16:creationId xmlns:a16="http://schemas.microsoft.com/office/drawing/2014/main" id="{38FBBA76-9D54-4A70-BBAB-3C430B269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" y="723796"/>
            <a:ext cx="9144000" cy="5268286"/>
          </a:xfrm>
          <a:prstGeom prst="rect">
            <a:avLst/>
          </a:prstGeom>
        </p:spPr>
      </p:pic>
      <p:sp>
        <p:nvSpPr>
          <p:cNvPr id="2" name="Flowchart: Summing Junction 1">
            <a:extLst>
              <a:ext uri="{FF2B5EF4-FFF2-40B4-BE49-F238E27FC236}">
                <a16:creationId xmlns:a16="http://schemas.microsoft.com/office/drawing/2014/main" id="{4679CC96-1CFE-4068-8DCF-493A6545B467}"/>
              </a:ext>
            </a:extLst>
          </p:cNvPr>
          <p:cNvSpPr/>
          <p:nvPr/>
        </p:nvSpPr>
        <p:spPr bwMode="auto">
          <a:xfrm>
            <a:off x="969708" y="1016000"/>
            <a:ext cx="3657600" cy="3657600"/>
          </a:xfrm>
          <a:prstGeom prst="flowChartSummingJunction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88733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70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answer: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85369" y="2674255"/>
            <a:ext cx="7315200" cy="341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5400" b="1" i="1" dirty="0">
                <a:solidFill>
                  <a:srgbClr val="000000"/>
                </a:solidFill>
                <a:latin typeface="Verdana" pitchFamily="34" charset="0"/>
              </a:rPr>
              <a:t>haggis</a:t>
            </a:r>
          </a:p>
          <a:p>
            <a:pPr algn="ctr">
              <a:spcBef>
                <a:spcPct val="20000"/>
              </a:spcBef>
            </a:pPr>
            <a:r>
              <a:rPr lang="en-US" sz="5400" b="1" i="1" dirty="0" err="1">
                <a:solidFill>
                  <a:srgbClr val="FFFFFF"/>
                </a:solidFill>
                <a:latin typeface="Verdana" pitchFamily="34" charset="0"/>
              </a:rPr>
              <a:t>Finnan</a:t>
            </a:r>
            <a:r>
              <a:rPr lang="en-US" sz="5400" b="1" i="1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sz="5400" b="1" i="1" dirty="0" err="1">
                <a:solidFill>
                  <a:srgbClr val="FFFFFF"/>
                </a:solidFill>
                <a:latin typeface="Verdana" pitchFamily="34" charset="0"/>
              </a:rPr>
              <a:t>Haddie</a:t>
            </a:r>
            <a:endParaRPr lang="en-US" sz="5400" b="1" i="1" dirty="0">
              <a:solidFill>
                <a:srgbClr val="FFFFFF"/>
              </a:solidFill>
              <a:latin typeface="Verdana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US" sz="5400" b="1" i="1" dirty="0" err="1">
                <a:solidFill>
                  <a:srgbClr val="FFFFFF"/>
                </a:solidFill>
                <a:latin typeface="Verdana" pitchFamily="34" charset="0"/>
              </a:rPr>
              <a:t>spurtle</a:t>
            </a:r>
            <a:br>
              <a:rPr lang="en-US" sz="5400" b="1" i="1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sz="3200" b="1" dirty="0" err="1">
                <a:solidFill>
                  <a:srgbClr val="FFFFFF"/>
                </a:solidFill>
                <a:latin typeface="Verdana" pitchFamily="34" charset="0"/>
              </a:rPr>
              <a:t>theevil</a:t>
            </a: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sz="5400" b="1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85369" y="2674255"/>
            <a:ext cx="7315200" cy="341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5400" b="1" i="1" dirty="0">
                <a:solidFill>
                  <a:srgbClr val="000000"/>
                </a:solidFill>
                <a:latin typeface="Verdana" pitchFamily="34" charset="0"/>
              </a:rPr>
              <a:t>you got it!</a:t>
            </a:r>
          </a:p>
          <a:p>
            <a:pPr algn="ctr">
              <a:spcBef>
                <a:spcPct val="20000"/>
              </a:spcBef>
            </a:pPr>
            <a:r>
              <a:rPr lang="en-US" sz="5400" b="1" i="1" dirty="0" err="1">
                <a:solidFill>
                  <a:srgbClr val="FFFFFF"/>
                </a:solidFill>
                <a:latin typeface="Verdana" pitchFamily="34" charset="0"/>
              </a:rPr>
              <a:t>Finnan</a:t>
            </a:r>
            <a:r>
              <a:rPr lang="en-US" sz="5400" b="1" i="1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sz="5400" b="1" i="1" dirty="0" err="1">
                <a:solidFill>
                  <a:srgbClr val="FFFFFF"/>
                </a:solidFill>
                <a:latin typeface="Verdana" pitchFamily="34" charset="0"/>
              </a:rPr>
              <a:t>Haddie</a:t>
            </a:r>
            <a:endParaRPr lang="en-US" sz="5400" b="1" i="1" dirty="0">
              <a:solidFill>
                <a:srgbClr val="FFFFFF"/>
              </a:solidFill>
              <a:latin typeface="Verdana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US" sz="5400" b="1" i="1" dirty="0" err="1">
                <a:solidFill>
                  <a:srgbClr val="FFFFFF"/>
                </a:solidFill>
                <a:latin typeface="Verdana" pitchFamily="34" charset="0"/>
              </a:rPr>
              <a:t>spurtle</a:t>
            </a:r>
            <a:br>
              <a:rPr lang="en-US" sz="5400" b="1" i="1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sz="3200" b="1" dirty="0" err="1">
                <a:solidFill>
                  <a:srgbClr val="FFFFFF"/>
                </a:solidFill>
                <a:latin typeface="Verdana" pitchFamily="34" charset="0"/>
              </a:rPr>
              <a:t>theevil</a:t>
            </a: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sz="5400" b="1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514" y="203196"/>
            <a:ext cx="9144000" cy="609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cs typeface="Arial" charset="0"/>
                <a:hlinkClick r:id="rId3"/>
              </a:rPr>
              <a:t>http://en.wikipedia.org/wiki/Spurtle</a:t>
            </a:r>
            <a:endParaRPr lang="en-US" sz="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3536074" y="5410238"/>
            <a:ext cx="20521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Scottish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and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85369" y="2587171"/>
            <a:ext cx="7315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4800" b="1" i="1" dirty="0" err="1">
                <a:solidFill>
                  <a:srgbClr val="000000"/>
                </a:solidFill>
                <a:latin typeface="Verdana" pitchFamily="34" charset="0"/>
              </a:rPr>
              <a:t>gulas</a:t>
            </a:r>
            <a:endParaRPr lang="en-US" sz="4800" b="1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sz="4800" b="1" i="1" dirty="0" err="1">
                <a:solidFill>
                  <a:srgbClr val="FFFFFF"/>
                </a:solidFill>
                <a:latin typeface="Verdana" pitchFamily="34" charset="0"/>
              </a:rPr>
              <a:t>paprikas</a:t>
            </a:r>
            <a:endParaRPr lang="en-US" sz="4800" b="1" i="1" dirty="0">
              <a:solidFill>
                <a:srgbClr val="FFFFFF"/>
              </a:solidFill>
              <a:latin typeface="Verdana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sz="4800" b="1" i="1" dirty="0" err="1">
                <a:solidFill>
                  <a:srgbClr val="FFFFFF"/>
                </a:solidFill>
                <a:latin typeface="Verdana" pitchFamily="34" charset="0"/>
              </a:rPr>
              <a:t>kolbász</a:t>
            </a:r>
            <a:endParaRPr lang="en-US" sz="4800" b="1" i="1" dirty="0">
              <a:solidFill>
                <a:srgbClr val="FFFFFF"/>
              </a:solidFill>
              <a:latin typeface="Verdana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sz="4800" b="1" i="1" dirty="0" err="1">
                <a:solidFill>
                  <a:srgbClr val="FFFFFF"/>
                </a:solidFill>
                <a:latin typeface="Verdana" pitchFamily="34" charset="0"/>
              </a:rPr>
              <a:t>tokaji</a:t>
            </a:r>
            <a:endParaRPr lang="en-US" sz="4800" b="1" i="1" dirty="0">
              <a:solidFill>
                <a:srgbClr val="FFFFFF"/>
              </a:solidFill>
              <a:latin typeface="Verdana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sz="4800" b="1" i="1" dirty="0" err="1">
                <a:solidFill>
                  <a:srgbClr val="FFFFFF"/>
                </a:solidFill>
                <a:latin typeface="Verdana" pitchFamily="34" charset="0"/>
              </a:rPr>
              <a:t>Egri</a:t>
            </a:r>
            <a:r>
              <a:rPr lang="en-US" sz="4800" b="1" i="1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sz="4800" b="1" i="1" dirty="0" err="1">
                <a:solidFill>
                  <a:srgbClr val="FFFFFF"/>
                </a:solidFill>
                <a:latin typeface="Verdana" pitchFamily="34" charset="0"/>
              </a:rPr>
              <a:t>Bikavér</a:t>
            </a:r>
            <a:endParaRPr lang="en-US" sz="5400" b="1" i="1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4154521" y="5853174"/>
            <a:ext cx="8274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i="1" dirty="0" err="1">
                <a:solidFill>
                  <a:srgbClr val="000000"/>
                </a:solidFill>
                <a:latin typeface="Verdana" pitchFamily="34" charset="0"/>
              </a:rPr>
              <a:t>Gulas</a:t>
            </a:r>
            <a:endParaRPr lang="en-US" sz="1600" b="1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8067" name="Text Box 2"/>
          <p:cNvSpPr txBox="1">
            <a:spLocks noChangeArrowheads="1"/>
          </p:cNvSpPr>
          <p:nvPr/>
        </p:nvSpPr>
        <p:spPr bwMode="auto">
          <a:xfrm>
            <a:off x="3264111" y="6335996"/>
            <a:ext cx="25971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hlinkClick r:id="rId3"/>
              </a:rPr>
              <a:t>http://en.wikipedia.org/wiki/Hungary</a:t>
            </a:r>
            <a:endParaRPr lang="en-US" sz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806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2141" y="140213"/>
            <a:ext cx="58197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3270778" y="5257806"/>
            <a:ext cx="25827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Hungarian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2485573"/>
            <a:ext cx="7315200" cy="3914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5400" b="1" dirty="0" err="1">
                <a:solidFill>
                  <a:srgbClr val="000000"/>
                </a:solidFill>
                <a:latin typeface="Verdana" pitchFamily="34" charset="0"/>
              </a:rPr>
              <a:t>boxty</a:t>
            </a:r>
            <a:endParaRPr lang="en-US" sz="54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US" sz="5400" b="1" dirty="0">
                <a:solidFill>
                  <a:srgbClr val="FFFFFF"/>
                </a:solidFill>
                <a:latin typeface="Verdana" pitchFamily="34" charset="0"/>
              </a:rPr>
              <a:t>soda bread</a:t>
            </a:r>
          </a:p>
          <a:p>
            <a:pPr algn="ctr">
              <a:spcBef>
                <a:spcPct val="20000"/>
              </a:spcBef>
            </a:pPr>
            <a:r>
              <a:rPr lang="en-US" sz="5400" b="1" dirty="0">
                <a:solidFill>
                  <a:srgbClr val="FFFFFF"/>
                </a:solidFill>
                <a:latin typeface="Verdana" pitchFamily="34" charset="0"/>
              </a:rPr>
              <a:t>stew</a:t>
            </a:r>
          </a:p>
          <a:p>
            <a:pPr algn="ctr">
              <a:spcBef>
                <a:spcPct val="20000"/>
              </a:spcBef>
            </a:pPr>
            <a:r>
              <a:rPr lang="en-US" sz="5400" b="1" dirty="0">
                <a:solidFill>
                  <a:srgbClr val="FFFFFF"/>
                </a:solidFill>
                <a:latin typeface="Verdana" pitchFamily="34" charset="0"/>
              </a:rPr>
              <a:t>Guinness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and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4701" y="445677"/>
            <a:ext cx="65055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cs typeface="Arial" charset="0"/>
                <a:hlinkClick r:id="rId4"/>
              </a:rPr>
              <a:t>http://en.wikipedia.org/wiki/Boxty</a:t>
            </a:r>
            <a:endParaRPr lang="en-US" sz="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3917590" y="5410238"/>
            <a:ext cx="12891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Irish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3051619"/>
            <a:ext cx="7315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5400" b="1" dirty="0">
                <a:solidFill>
                  <a:srgbClr val="000000"/>
                </a:solidFill>
                <a:latin typeface="Arial" pitchFamily="34" charset="0"/>
              </a:rPr>
              <a:t>jambalaya</a:t>
            </a:r>
            <a:endParaRPr lang="en-US" sz="54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and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16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12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37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16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1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596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06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916" y="977671"/>
            <a:ext cx="7772400" cy="51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386136" y="6400525"/>
            <a:ext cx="636450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pitchFamily="34" charset="0"/>
                <a:hlinkClick r:id="rId4"/>
              </a:rPr>
              <a:t>http://en.wikipedia.org/wiki/Jambalaya</a:t>
            </a:r>
            <a:endParaRPr lang="en-US" sz="80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70862" y="5885281"/>
            <a:ext cx="73442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 pitchFamily="34" charset="0"/>
              </a:rPr>
              <a:t>Creole Jambalaya with shrimp, ham, tomato, and </a:t>
            </a:r>
            <a:r>
              <a:rPr lang="en-US" sz="1600" b="1" dirty="0" err="1">
                <a:solidFill>
                  <a:srgbClr val="FFFFFF"/>
                </a:solidFill>
                <a:latin typeface="Arial" pitchFamily="34" charset="0"/>
              </a:rPr>
              <a:t>Andouille</a:t>
            </a:r>
            <a:r>
              <a:rPr lang="en-US" sz="1600" b="1" dirty="0">
                <a:solidFill>
                  <a:srgbClr val="FFFFFF"/>
                </a:solidFill>
                <a:latin typeface="Arial" pitchFamily="34" charset="0"/>
              </a:rPr>
              <a:t> sausage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3733800" y="4520625"/>
            <a:ext cx="16530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Creole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4A238-F412-E138-BC88-0B409F624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544020-E131-C1A6-AE84-0A595383F6B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"/>
            <a:ext cx="4572000" cy="64008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1C2AA10-61CC-A135-C00F-41E40E040BD1}"/>
              </a:ext>
            </a:extLst>
          </p:cNvPr>
          <p:cNvSpPr txBox="1">
            <a:spLocks/>
          </p:cNvSpPr>
          <p:nvPr/>
        </p:nvSpPr>
        <p:spPr>
          <a:xfrm>
            <a:off x="2282952" y="230074"/>
            <a:ext cx="4572000" cy="6400800"/>
          </a:xfrm>
          <a:prstGeom prst="rect">
            <a:avLst/>
          </a:prstGeom>
          <a:solidFill>
            <a:srgbClr val="B8E2DE">
              <a:alpha val="85098"/>
            </a:srgb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0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0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algn="ctr">
              <a:spcBef>
                <a:spcPct val="20000"/>
              </a:spcBef>
            </a:pPr>
            <a:r>
              <a:rPr kumimoji="1" lang="en-US" sz="40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Cuisine</a:t>
            </a: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69871F48-5DFC-E837-B066-06D645734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5" y="6019800"/>
            <a:ext cx="1644650" cy="461665"/>
          </a:xfrm>
          <a:prstGeom prst="rect">
            <a:avLst/>
          </a:prstGeom>
          <a:solidFill>
            <a:srgbClr val="BBC6C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BBC6C3"/>
                </a:highligh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BBC6C3"/>
                </a:highlight>
                <a:uLnTx/>
                <a:uFillTx/>
                <a:latin typeface="Arial" pitchFamily="34" charset="0"/>
                <a:ea typeface="+mn-ea"/>
                <a:cs typeface="+mn-cs"/>
              </a:rPr>
              <a:t>© 2010-2026</a:t>
            </a:r>
            <a:endParaRPr kumimoji="1" lang="en-US" sz="1200" b="0" i="0" u="none" strike="noStrike" kern="1200" cap="none" spc="0" normalizeH="0" baseline="0" noProof="0" dirty="0">
              <a:ln>
                <a:noFill/>
              </a:ln>
              <a:effectLst/>
              <a:highlight>
                <a:srgbClr val="BBC6C3"/>
              </a:highlight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510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3051619"/>
            <a:ext cx="7315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5400" b="1" dirty="0">
                <a:solidFill>
                  <a:srgbClr val="000000"/>
                </a:solidFill>
                <a:cs typeface="Arial" pitchFamily="34" charset="0"/>
              </a:rPr>
              <a:t>ANZAC biscuits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and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3051619"/>
            <a:ext cx="7315200" cy="192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5400" b="1" dirty="0">
                <a:solidFill>
                  <a:srgbClr val="000000"/>
                </a:solidFill>
                <a:latin typeface="Verdana" pitchFamily="34" charset="0"/>
              </a:rPr>
              <a:t>Vegemite</a:t>
            </a:r>
          </a:p>
          <a:p>
            <a:pPr algn="ctr">
              <a:spcBef>
                <a:spcPct val="20000"/>
              </a:spcBef>
            </a:pPr>
            <a:r>
              <a:rPr lang="en-US" sz="5400" b="1" dirty="0">
                <a:solidFill>
                  <a:srgbClr val="000000"/>
                </a:solidFill>
                <a:latin typeface="Verdana" pitchFamily="34" charset="0"/>
              </a:rPr>
              <a:t>ANZAC biscuits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answer: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7486" y="527505"/>
            <a:ext cx="7620000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512127" y="6401580"/>
            <a:ext cx="211468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hlinkClick r:id="rId3"/>
              </a:rPr>
              <a:t>http://en.wikipedia.org/wiki/ANZAC_biscuit</a:t>
            </a:r>
            <a:endParaRPr lang="en-US" sz="800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907143" y="5486371"/>
            <a:ext cx="731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800" b="1" dirty="0">
                <a:solidFill>
                  <a:srgbClr val="FFFFFF"/>
                </a:solidFill>
                <a:cs typeface="Arial" pitchFamily="34" charset="0"/>
              </a:rPr>
              <a:t>ANZAC biscuits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465601" y="4119033"/>
            <a:ext cx="6283772" cy="1138773"/>
          </a:xfrm>
          <a:prstGeom prst="rect">
            <a:avLst/>
          </a:prstGeom>
          <a:solidFill>
            <a:srgbClr val="FFC000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none" lIns="228600" tIns="228600" rIns="228600" bIns="22860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Australian and New Zealand Army Corps</a:t>
            </a:r>
          </a:p>
          <a:p>
            <a:pPr algn="ctr">
              <a:spcBef>
                <a:spcPct val="20000"/>
              </a:spcBef>
            </a:pP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(that’s why they're “ANZAC”)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0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1416250"/>
            <a:ext cx="7315200" cy="5244513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so in terms of the “units of analysis”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sz="16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“cuisine”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may be the focus of inquiry with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any unit that pertains to a group</a:t>
            </a: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and is usually reserved for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a culture, subculture,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and</a:t>
            </a:r>
            <a:r>
              <a:rPr lang="en-US" sz="1800" dirty="0">
                <a:solidFill>
                  <a:srgbClr val="000000"/>
                </a:solidFill>
                <a:latin typeface="Verdana" pitchFamily="34" charset="0"/>
              </a:rPr>
              <a:t>, but only occasionally, 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a nation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sz="12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usually a “community” would </a:t>
            </a:r>
            <a:r>
              <a:rPr lang="en-US" sz="2000" i="1" dirty="0">
                <a:solidFill>
                  <a:srgbClr val="000000"/>
                </a:solidFill>
                <a:latin typeface="Verdana" pitchFamily="34" charset="0"/>
              </a:rPr>
              <a:t>not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 have its own “cuisine” apart from a possible identity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with a </a:t>
            </a:r>
            <a:r>
              <a:rPr lang="en-US" sz="2000" dirty="0" err="1">
                <a:solidFill>
                  <a:srgbClr val="000000"/>
                </a:solidFill>
                <a:latin typeface="Verdana" pitchFamily="34" charset="0"/>
              </a:rPr>
              <a:t>microcultural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 group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sz="12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but a “cuisine” could be part of a metaphorical analysis . . .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71538" y="787400"/>
            <a:ext cx="7315200" cy="4930068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b="1" dirty="0">
                <a:latin typeface="Verdana" pitchFamily="34" charset="0"/>
              </a:rPr>
              <a:t>thus the “cuisine” . . .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Verdana" pitchFamily="34" charset="0"/>
              </a:rPr>
              <a:t>“units of analysis” may include:</a:t>
            </a:r>
          </a:p>
          <a:p>
            <a:pPr marL="1538288" indent="-158750" eaLnBrk="1" hangingPunct="1">
              <a:lnSpc>
                <a:spcPct val="60000"/>
              </a:lnSpc>
              <a:buFontTx/>
              <a:buNone/>
              <a:defRPr/>
            </a:pPr>
            <a:endParaRPr lang="en-US" sz="2800" b="1" dirty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spcAft>
                <a:spcPts val="500"/>
              </a:spcAft>
              <a:defRPr/>
            </a:pPr>
            <a:r>
              <a:rPr lang="en-US" sz="2000" b="1" dirty="0">
                <a:solidFill>
                  <a:srgbClr val="D79694"/>
                </a:solidFill>
                <a:latin typeface="Verdana" pitchFamily="34" charset="0"/>
              </a:rPr>
              <a:t>one person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D79694"/>
                </a:solidFill>
                <a:latin typeface="Verdana" pitchFamily="34" charset="0"/>
              </a:rPr>
              <a:t>the family</a:t>
            </a:r>
            <a:endParaRPr lang="en-US" sz="2000" dirty="0">
              <a:solidFill>
                <a:srgbClr val="D79694"/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D79694"/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1800" b="1" dirty="0">
                <a:solidFill>
                  <a:srgbClr val="000000"/>
                </a:solidFill>
                <a:latin typeface="Verdana" pitchFamily="34" charset="0"/>
              </a:rPr>
              <a:t>an item or action itself . . .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>
                <a:latin typeface="Verdana" pitchFamily="34" charset="0"/>
              </a:rPr>
              <a:t>a “cultural metaphor”</a:t>
            </a:r>
          </a:p>
        </p:txBody>
      </p:sp>
      <p:sp>
        <p:nvSpPr>
          <p:cNvPr id="3" name="&quot;No&quot; Symbol 2"/>
          <p:cNvSpPr/>
          <p:nvPr/>
        </p:nvSpPr>
        <p:spPr bwMode="auto">
          <a:xfrm>
            <a:off x="3124200" y="1905000"/>
            <a:ext cx="1295400" cy="1143000"/>
          </a:xfrm>
          <a:prstGeom prst="noSmoking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en-US" sz="3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71538" y="787400"/>
            <a:ext cx="7315200" cy="4493538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b="1" dirty="0">
                <a:latin typeface="Verdana" pitchFamily="34" charset="0"/>
              </a:rPr>
              <a:t>thus the “cuisine” . . .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latin typeface="Verdana" pitchFamily="34" charset="0"/>
              </a:rPr>
              <a:t>“units of analysis” may include:</a:t>
            </a:r>
          </a:p>
          <a:p>
            <a:pPr marL="1538288" indent="-158750" eaLnBrk="1" hangingPunct="1">
              <a:lnSpc>
                <a:spcPct val="60000"/>
              </a:lnSpc>
              <a:buFontTx/>
              <a:buNone/>
              <a:defRPr/>
            </a:pPr>
            <a:endParaRPr lang="en-US" sz="2800" b="1" dirty="0">
              <a:solidFill>
                <a:schemeClr val="accent5">
                  <a:lumMod val="90000"/>
                </a:schemeClr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D79694"/>
                </a:solidFill>
                <a:latin typeface="Verdana" pitchFamily="34" charset="0"/>
              </a:rPr>
              <a:t>one person</a:t>
            </a:r>
            <a:endParaRPr lang="en-US" sz="1400" dirty="0">
              <a:solidFill>
                <a:srgbClr val="D79694"/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D79694"/>
                </a:solidFill>
                <a:latin typeface="Verdana" pitchFamily="34" charset="0"/>
              </a:rPr>
              <a:t>the family</a:t>
            </a:r>
            <a:endParaRPr lang="en-US" sz="1200" dirty="0">
              <a:solidFill>
                <a:srgbClr val="D79694"/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D79694"/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D79694"/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D79694"/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D79694"/>
                </a:solidFill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D79694"/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3200" b="1" dirty="0">
                <a:latin typeface="Verdana" pitchFamily="34" charset="0"/>
              </a:rPr>
              <a:t>an item </a:t>
            </a:r>
            <a:r>
              <a:rPr lang="en-US" sz="2400" dirty="0">
                <a:solidFill>
                  <a:srgbClr val="D79694"/>
                </a:solidFill>
                <a:latin typeface="Verdana" pitchFamily="34" charset="0"/>
              </a:rPr>
              <a:t>or action </a:t>
            </a:r>
            <a:r>
              <a:rPr lang="en-US" sz="3200" b="1" dirty="0">
                <a:latin typeface="Verdana" pitchFamily="34" charset="0"/>
              </a:rPr>
              <a:t>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sz="1800" b="1" dirty="0">
                <a:solidFill>
                  <a:srgbClr val="D79694"/>
                </a:solidFill>
                <a:latin typeface="Verdana" pitchFamily="34" charset="0"/>
              </a:rPr>
              <a:t>a “cultural metaphor”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914400" y="2605209"/>
            <a:ext cx="7315200" cy="166199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457200" tIns="457200" rIns="457200" bIns="457200" numCol="1" anchor="t" anchorCtr="0" compatLnSpc="1">
            <a:prstTxWarp prst="textNoShape">
              <a:avLst/>
            </a:prstTxWarp>
            <a:spAutoFit/>
          </a:bodyPr>
          <a:lstStyle/>
          <a:p>
            <a:pPr indent="-514350" algn="ctr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en-US" sz="2400" b="1" dirty="0">
                <a:solidFill>
                  <a:srgbClr val="000000"/>
                </a:solidFill>
                <a:latin typeface="Tahoma" pitchFamily="34" charset="0"/>
              </a:rPr>
              <a:t>and, as mentioned,</a:t>
            </a:r>
          </a:p>
          <a:p>
            <a:pPr indent="-514350" algn="ctr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en-US" sz="2400" b="1" dirty="0">
                <a:solidFill>
                  <a:srgbClr val="000000"/>
                </a:solidFill>
                <a:latin typeface="Tahoma" pitchFamily="34" charset="0"/>
              </a:rPr>
              <a:t> a cuisine could also be considered as . . .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3" name="TextBox 1"/>
          <p:cNvSpPr txBox="1">
            <a:spLocks noChangeArrowheads="1"/>
          </p:cNvSpPr>
          <p:nvPr/>
        </p:nvSpPr>
        <p:spPr bwMode="auto">
          <a:xfrm>
            <a:off x="914400" y="2630714"/>
            <a:ext cx="7315200" cy="287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dirty="0">
                <a:solidFill>
                  <a:srgbClr val="D79694"/>
                </a:solidFill>
                <a:latin typeface="Calibri" pitchFamily="34" charset="0"/>
              </a:rPr>
              <a:t>cuisines</a:t>
            </a:r>
          </a:p>
          <a:p>
            <a:pPr algn="ctr"/>
            <a:endParaRPr lang="en-US" sz="9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“It is also worth noting that </a:t>
            </a:r>
          </a:p>
          <a:p>
            <a:pPr algn="ctr"/>
            <a:r>
              <a:rPr lang="en-US" sz="3200" b="1" dirty="0">
                <a:solidFill>
                  <a:prstClr val="black"/>
                </a:solidFill>
                <a:latin typeface="Calibri" pitchFamily="34" charset="0"/>
              </a:rPr>
              <a:t>a society’s cuisine interacts with its members’ biological makeup and nutrient requirements</a:t>
            </a: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”</a:t>
            </a:r>
          </a:p>
        </p:txBody>
      </p:sp>
      <p:sp>
        <p:nvSpPr>
          <p:cNvPr id="694274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ed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., p. 10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1" name="TextBox 1"/>
          <p:cNvSpPr txBox="1">
            <a:spLocks noChangeArrowheads="1"/>
          </p:cNvSpPr>
          <p:nvPr/>
        </p:nvSpPr>
        <p:spPr bwMode="auto">
          <a:xfrm>
            <a:off x="914400" y="1582056"/>
            <a:ext cx="7315200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Calibri" pitchFamily="34" charset="0"/>
              </a:rPr>
              <a:t>so basically, 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  <a:latin typeface="Calibri" pitchFamily="34" charset="0"/>
              </a:rPr>
              <a:t>as a rule of thumb</a:t>
            </a:r>
          </a:p>
          <a:p>
            <a:pPr algn="ctr"/>
            <a:r>
              <a:rPr lang="en-US" sz="5400" b="1" dirty="0">
                <a:solidFill>
                  <a:prstClr val="black"/>
                </a:solidFill>
                <a:latin typeface="Calibri" pitchFamily="34" charset="0"/>
              </a:rPr>
              <a:t>“cuisine”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Calibri" pitchFamily="34" charset="0"/>
              </a:rPr>
              <a:t>refers to groups</a:t>
            </a: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5400" b="1" dirty="0">
                <a:solidFill>
                  <a:prstClr val="black"/>
                </a:solidFill>
                <a:latin typeface="Calibri" pitchFamily="34" charset="0"/>
              </a:rPr>
              <a:t>“diet” 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Calibri" pitchFamily="34" charset="0"/>
              </a:rPr>
              <a:t>refers to individuals or an item </a:t>
            </a:r>
          </a:p>
          <a:p>
            <a:pPr algn="ctr"/>
            <a:endParaRPr lang="en-US" sz="20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2000" b="1" dirty="0">
                <a:solidFill>
                  <a:prstClr val="black"/>
                </a:solidFill>
                <a:latin typeface="Calibri" pitchFamily="34" charset="0"/>
              </a:rPr>
              <a:t>(with the exceptions noted above and in the Diet slide set)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7" name="TextBox 1"/>
          <p:cNvSpPr txBox="1">
            <a:spLocks noChangeArrowheads="1"/>
          </p:cNvSpPr>
          <p:nvPr/>
        </p:nvSpPr>
        <p:spPr bwMode="auto">
          <a:xfrm>
            <a:off x="914400" y="1587077"/>
            <a:ext cx="7315200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cuisines</a:t>
            </a:r>
          </a:p>
          <a:p>
            <a:pPr algn="ctr"/>
            <a:endParaRPr lang="en-US" sz="11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3600" b="1" dirty="0">
                <a:solidFill>
                  <a:prstClr val="black"/>
                </a:solidFill>
                <a:latin typeface="Calibri" pitchFamily="34" charset="0"/>
              </a:rPr>
              <a:t>“are influenced by the sociocultural and physical environments in which they develop”</a:t>
            </a:r>
          </a:p>
          <a:p>
            <a:pPr algn="ctr"/>
            <a:endParaRPr lang="en-US" sz="1100" b="1" dirty="0">
              <a:solidFill>
                <a:prstClr val="black"/>
              </a:solidFill>
              <a:latin typeface="Calibri" pitchFamily="34" charset="0"/>
            </a:endParaRPr>
          </a:p>
          <a:p>
            <a:pPr marL="688975" lvl="1" indent="-231775">
              <a:buFont typeface="Arial" charset="0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Calibri" pitchFamily="34" charset="0"/>
              </a:rPr>
              <a:t>the physical/biological environment and the social/cultural environment provide opportunities and constraints for human food consumption</a:t>
            </a:r>
          </a:p>
        </p:txBody>
      </p:sp>
      <p:sp>
        <p:nvSpPr>
          <p:cNvPr id="695298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ed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., p. 10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276353"/>
            <a:ext cx="7315200" cy="473975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rgbClr val="D79694"/>
                </a:solidFill>
                <a:latin typeface="Calibri"/>
              </a:rPr>
              <a:t>cuisines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solidFill>
                <a:srgbClr val="D79694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D79694"/>
                </a:solidFill>
                <a:latin typeface="Calibri"/>
              </a:rPr>
              <a:t>“are influenced by the sociocultural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D79694"/>
                </a:solidFill>
                <a:latin typeface="Calibri"/>
              </a:rPr>
              <a:t>and physical environments in which they develop”</a:t>
            </a:r>
          </a:p>
          <a:p>
            <a:pPr marL="231775" indent="-2317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100" dirty="0">
              <a:solidFill>
                <a:prstClr val="black"/>
              </a:solidFill>
              <a:latin typeface="Calibri"/>
            </a:endParaRPr>
          </a:p>
          <a:p>
            <a:pPr marL="231775" indent="-231775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it may be more correct to say that </a:t>
            </a:r>
          </a:p>
          <a:p>
            <a:pPr marL="231775" indent="-231775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latin typeface="Calibri"/>
              </a:rPr>
              <a:t>people “like what they eat” </a:t>
            </a:r>
          </a:p>
          <a:p>
            <a:pPr marL="231775" indent="-231775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latin typeface="Calibri"/>
              </a:rPr>
              <a:t>than to say that </a:t>
            </a:r>
          </a:p>
          <a:p>
            <a:pPr marL="231775" indent="-231775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latin typeface="Calibri"/>
              </a:rPr>
              <a:t>they “eat what they like”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3" name="TextBox 1"/>
          <p:cNvSpPr txBox="1">
            <a:spLocks noChangeArrowheads="1"/>
          </p:cNvSpPr>
          <p:nvPr/>
        </p:nvSpPr>
        <p:spPr bwMode="auto">
          <a:xfrm>
            <a:off x="914400" y="976316"/>
            <a:ext cx="7315200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000" b="1" dirty="0">
                <a:solidFill>
                  <a:prstClr val="black"/>
                </a:solidFill>
                <a:latin typeface="Calibri" pitchFamily="34" charset="0"/>
              </a:rPr>
              <a:t>cuisines and diet</a:t>
            </a: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Calibri" pitchFamily="34" charset="0"/>
              </a:rPr>
              <a:t>in the biocultural model </a:t>
            </a:r>
          </a:p>
          <a:p>
            <a:pPr algn="ctr"/>
            <a:r>
              <a:rPr lang="en-US" sz="4000" b="1" dirty="0">
                <a:solidFill>
                  <a:prstClr val="black"/>
                </a:solidFill>
                <a:latin typeface="Calibri" pitchFamily="34" charset="0"/>
              </a:rPr>
              <a:t>diet is nested </a:t>
            </a:r>
            <a:r>
              <a:rPr lang="en-US" sz="4000" b="1" i="1" dirty="0">
                <a:solidFill>
                  <a:prstClr val="black"/>
                </a:solidFill>
                <a:latin typeface="Calibri" pitchFamily="34" charset="0"/>
              </a:rPr>
              <a:t>within</a:t>
            </a:r>
            <a:r>
              <a:rPr lang="en-US" sz="4000" b="1" dirty="0">
                <a:solidFill>
                  <a:prstClr val="black"/>
                </a:solidFill>
                <a:latin typeface="Calibri" pitchFamily="34" charset="0"/>
              </a:rPr>
              <a:t> cuisine 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to demonstrate that a given set of preferred preparation techniques and dishes that characterize a particular culture group has an important impact on the diets of the individual members</a:t>
            </a:r>
          </a:p>
        </p:txBody>
      </p:sp>
      <p:sp>
        <p:nvSpPr>
          <p:cNvPr id="689154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ed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., p. 10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3606F-F2EA-D0E0-0700-0126EC1A2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AE91B9-0F1F-ECEF-7E44-F55CCA2F420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"/>
            <a:ext cx="457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869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TextBox 2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>
                <a:solidFill>
                  <a:srgbClr val="FFFFFF"/>
                </a:solidFill>
                <a:latin typeface="Calibri" pitchFamily="34" charset="0"/>
              </a:rPr>
              <a:t>The Cultural Feast</a:t>
            </a:r>
            <a:r>
              <a:rPr lang="en-US">
                <a:solidFill>
                  <a:srgbClr val="FFFFFF"/>
                </a:solidFill>
                <a:latin typeface="Calibri" pitchFamily="34" charset="0"/>
              </a:rPr>
              <a:t>, 2</a:t>
            </a:r>
            <a:r>
              <a:rPr lang="en-US" baseline="30000">
                <a:solidFill>
                  <a:srgbClr val="FFFFFF"/>
                </a:solidFill>
                <a:latin typeface="Calibri" pitchFamily="34" charset="0"/>
              </a:rPr>
              <a:t>nd</a:t>
            </a:r>
            <a:r>
              <a:rPr lang="en-US">
                <a:solidFill>
                  <a:srgbClr val="FFFFFF"/>
                </a:solidFill>
                <a:latin typeface="Calibri" pitchFamily="34" charset="0"/>
              </a:rPr>
              <a:t> ed., p. 4</a:t>
            </a:r>
          </a:p>
        </p:txBody>
      </p:sp>
      <p:pic>
        <p:nvPicPr>
          <p:cNvPr id="697347" name="Picture 5" descr="biocultural_framewor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4328" y="663575"/>
            <a:ext cx="595947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944813" y="2957519"/>
            <a:ext cx="3292475" cy="1614487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69" name="TextBox 1"/>
          <p:cNvSpPr txBox="1">
            <a:spLocks noChangeArrowheads="1"/>
          </p:cNvSpPr>
          <p:nvPr/>
        </p:nvSpPr>
        <p:spPr bwMode="auto">
          <a:xfrm>
            <a:off x="914400" y="2540004"/>
            <a:ext cx="7315200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600" b="1" dirty="0">
                <a:solidFill>
                  <a:prstClr val="black"/>
                </a:solidFill>
                <a:latin typeface="Calibri" pitchFamily="34" charset="0"/>
              </a:rPr>
              <a:t>cuisines</a:t>
            </a:r>
            <a:endParaRPr lang="en-US" sz="54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4000" b="1" dirty="0">
                <a:solidFill>
                  <a:prstClr val="black"/>
                </a:solidFill>
                <a:latin typeface="Calibri" pitchFamily="34" charset="0"/>
              </a:rPr>
              <a:t>Where do they come from?</a:t>
            </a:r>
            <a:endParaRPr lang="en-US" sz="32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98370" name="TextBox 2"/>
          <p:cNvSpPr txBox="1">
            <a:spLocks noChangeArrowheads="1"/>
          </p:cNvSpPr>
          <p:nvPr/>
        </p:nvSpPr>
        <p:spPr bwMode="auto">
          <a:xfrm>
            <a:off x="928688" y="6246813"/>
            <a:ext cx="7315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lang="en-US">
                <a:solidFill>
                  <a:prstClr val="black"/>
                </a:solidFill>
                <a:latin typeface="Calibri" pitchFamily="34" charset="0"/>
              </a:rPr>
              <a:t>, 2</a:t>
            </a:r>
            <a:r>
              <a:rPr lang="en-US" baseline="3000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>
                <a:solidFill>
                  <a:prstClr val="black"/>
                </a:solidFill>
                <a:latin typeface="Calibri" pitchFamily="34" charset="0"/>
              </a:rPr>
              <a:t> ed., p. 10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7E054-02DD-D6A3-D3E0-9DDFB3254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EE3156-A215-BBB5-ACB8-407A911798B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"/>
            <a:ext cx="4572000" cy="6400800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8426C3DE-257A-ED45-8699-D32A32406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293275"/>
            <a:ext cx="7315200" cy="203132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457200" tIns="457200" rIns="457200" bIns="457200" numCol="1" anchor="t" anchorCtr="0" compatLnSpc="1">
            <a:prstTxWarp prst="textNoShape">
              <a:avLst/>
            </a:prstTxWarp>
            <a:spAutoFit/>
          </a:bodyPr>
          <a:lstStyle/>
          <a:p>
            <a:pPr indent="-514350" algn="ctr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en-US" sz="2400" b="1" dirty="0">
                <a:solidFill>
                  <a:srgbClr val="000000"/>
                </a:solidFill>
                <a:latin typeface="Tahoma" pitchFamily="34" charset="0"/>
              </a:rPr>
              <a:t>that will be one of the questions the text addresses as we go through the semester . . .</a:t>
            </a:r>
          </a:p>
        </p:txBody>
      </p:sp>
    </p:spTree>
    <p:extLst>
      <p:ext uri="{BB962C8B-B14F-4D97-AF65-F5344CB8AC3E}">
        <p14:creationId xmlns:p14="http://schemas.microsoft.com/office/powerpoint/2010/main" val="36685935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69" name="TextBox 1"/>
          <p:cNvSpPr txBox="1">
            <a:spLocks noChangeArrowheads="1"/>
          </p:cNvSpPr>
          <p:nvPr/>
        </p:nvSpPr>
        <p:spPr bwMode="auto">
          <a:xfrm>
            <a:off x="914400" y="2540000"/>
            <a:ext cx="7315200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600" b="1" dirty="0">
                <a:solidFill>
                  <a:prstClr val="black"/>
                </a:solidFill>
                <a:latin typeface="Calibri" pitchFamily="34" charset="0"/>
              </a:rPr>
              <a:t>cuisines</a:t>
            </a:r>
            <a:endParaRPr lang="en-US" sz="54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4000" b="1" dirty="0">
                <a:solidFill>
                  <a:prstClr val="black"/>
                </a:solidFill>
                <a:latin typeface="Calibri" pitchFamily="34" charset="0"/>
              </a:rPr>
              <a:t>Does “America” have one?</a:t>
            </a: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4000" b="1" dirty="0">
                <a:solidFill>
                  <a:srgbClr val="FFFFFF"/>
                </a:solidFill>
                <a:latin typeface="Calibri" pitchFamily="34" charset="0"/>
              </a:rPr>
              <a:t>Some French say “no”?</a:t>
            </a:r>
            <a:endParaRPr lang="en-US" sz="32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98370" name="TextBox 2"/>
          <p:cNvSpPr txBox="1">
            <a:spLocks noChangeArrowheads="1"/>
          </p:cNvSpPr>
          <p:nvPr/>
        </p:nvSpPr>
        <p:spPr bwMode="auto">
          <a:xfrm>
            <a:off x="928688" y="6246813"/>
            <a:ext cx="7315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lang="en-US">
                <a:solidFill>
                  <a:prstClr val="black"/>
                </a:solidFill>
                <a:latin typeface="Calibri" pitchFamily="34" charset="0"/>
              </a:rPr>
              <a:t>, 2</a:t>
            </a:r>
            <a:r>
              <a:rPr lang="en-US" baseline="3000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>
                <a:solidFill>
                  <a:prstClr val="black"/>
                </a:solidFill>
                <a:latin typeface="Calibri" pitchFamily="34" charset="0"/>
              </a:rPr>
              <a:t> ed., p. 10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69" name="TextBox 1"/>
          <p:cNvSpPr txBox="1">
            <a:spLocks noChangeArrowheads="1"/>
          </p:cNvSpPr>
          <p:nvPr/>
        </p:nvSpPr>
        <p:spPr bwMode="auto">
          <a:xfrm>
            <a:off x="914400" y="2540000"/>
            <a:ext cx="7315200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600" b="1" dirty="0">
                <a:solidFill>
                  <a:prstClr val="black"/>
                </a:solidFill>
                <a:latin typeface="Calibri" pitchFamily="34" charset="0"/>
              </a:rPr>
              <a:t>cuisines</a:t>
            </a:r>
            <a:endParaRPr lang="en-US" sz="54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4000" b="1" dirty="0">
                <a:solidFill>
                  <a:srgbClr val="D79694"/>
                </a:solidFill>
                <a:latin typeface="Calibri" pitchFamily="34" charset="0"/>
              </a:rPr>
              <a:t>Does “America” have one?</a:t>
            </a: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4000" b="1" dirty="0">
                <a:solidFill>
                  <a:prstClr val="black"/>
                </a:solidFill>
                <a:latin typeface="Calibri" pitchFamily="34" charset="0"/>
              </a:rPr>
              <a:t>some French, and Italians, and others say “no”</a:t>
            </a:r>
            <a:endParaRPr lang="en-US" sz="32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98370" name="TextBox 2"/>
          <p:cNvSpPr txBox="1">
            <a:spLocks noChangeArrowheads="1"/>
          </p:cNvSpPr>
          <p:nvPr/>
        </p:nvSpPr>
        <p:spPr bwMode="auto">
          <a:xfrm>
            <a:off x="928688" y="6246813"/>
            <a:ext cx="7315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ed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., p. 10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69" name="TextBox 1"/>
          <p:cNvSpPr txBox="1">
            <a:spLocks noChangeArrowheads="1"/>
          </p:cNvSpPr>
          <p:nvPr/>
        </p:nvSpPr>
        <p:spPr bwMode="auto">
          <a:xfrm>
            <a:off x="914400" y="2540000"/>
            <a:ext cx="7315200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600" b="1" dirty="0">
                <a:solidFill>
                  <a:prstClr val="black"/>
                </a:solidFill>
                <a:latin typeface="Calibri" pitchFamily="34" charset="0"/>
              </a:rPr>
              <a:t>cuisines</a:t>
            </a:r>
            <a:endParaRPr lang="en-US" sz="54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3600" b="1" dirty="0">
                <a:solidFill>
                  <a:prstClr val="black"/>
                </a:solidFill>
                <a:latin typeface="Calibri" pitchFamily="34" charset="0"/>
              </a:rPr>
              <a:t>America has regional and </a:t>
            </a:r>
            <a:r>
              <a:rPr lang="en-US" sz="3600" b="1" dirty="0" err="1">
                <a:solidFill>
                  <a:prstClr val="black"/>
                </a:solidFill>
                <a:latin typeface="Calibri" pitchFamily="34" charset="0"/>
              </a:rPr>
              <a:t>microcultural</a:t>
            </a:r>
            <a:r>
              <a:rPr lang="en-US" sz="3600" b="1" dirty="0">
                <a:solidFill>
                  <a:prstClr val="black"/>
                </a:solidFill>
                <a:latin typeface="Calibri" pitchFamily="34" charset="0"/>
              </a:rPr>
              <a:t> cuisines for sure . . .</a:t>
            </a:r>
          </a:p>
          <a:p>
            <a:pPr algn="ctr"/>
            <a:r>
              <a:rPr lang="en-US" sz="3600" b="1" dirty="0">
                <a:solidFill>
                  <a:prstClr val="black"/>
                </a:solidFill>
                <a:latin typeface="Calibri" pitchFamily="34" charset="0"/>
              </a:rPr>
              <a:t>but beyond that?</a:t>
            </a:r>
            <a:endParaRPr lang="en-US" sz="36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98370" name="TextBox 2"/>
          <p:cNvSpPr txBox="1">
            <a:spLocks noChangeArrowheads="1"/>
          </p:cNvSpPr>
          <p:nvPr/>
        </p:nvSpPr>
        <p:spPr bwMode="auto">
          <a:xfrm>
            <a:off x="928688" y="6246813"/>
            <a:ext cx="7315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ed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., p. 10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7" name="Text Box 2"/>
          <p:cNvSpPr txBox="1">
            <a:spLocks noChangeArrowheads="1"/>
          </p:cNvSpPr>
          <p:nvPr/>
        </p:nvSpPr>
        <p:spPr bwMode="auto">
          <a:xfrm>
            <a:off x="3090624" y="6395599"/>
            <a:ext cx="295305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FFFFFF"/>
                </a:solidFill>
                <a:hlinkClick r:id="rId2"/>
              </a:rPr>
              <a:t>http://en.wikipedia.org/wiki/Culture_areas_of_North_America</a:t>
            </a:r>
            <a:endParaRPr kumimoji="1" lang="en-US" sz="800" dirty="0">
              <a:solidFill>
                <a:srgbClr val="FFFF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439" y="2158093"/>
            <a:ext cx="4083050" cy="408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3372" y="1676400"/>
            <a:ext cx="4276046" cy="389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447800" y="762000"/>
            <a:ext cx="5979886" cy="1846659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>
            <a:spAutoFit/>
          </a:bodyPr>
          <a:lstStyle/>
          <a:p>
            <a:pPr marL="0" lvl="1" algn="ctr">
              <a:lnSpc>
                <a:spcPct val="90000"/>
              </a:lnSpc>
            </a:pPr>
            <a:r>
              <a:rPr lang="en-US" sz="2000" b="1" dirty="0">
                <a:solidFill>
                  <a:srgbClr val="000000"/>
                </a:solidFill>
                <a:latin typeface="+mn-lt"/>
              </a:rPr>
              <a:t>Gary Paul </a:t>
            </a:r>
            <a:r>
              <a:rPr lang="en-US" sz="2000" b="1" dirty="0" err="1">
                <a:solidFill>
                  <a:srgbClr val="000000"/>
                </a:solidFill>
                <a:latin typeface="+mn-lt"/>
              </a:rPr>
              <a:t>Nabhan</a:t>
            </a:r>
            <a:r>
              <a:rPr lang="en-US" sz="2000" b="1" dirty="0">
                <a:solidFill>
                  <a:srgbClr val="000000"/>
                </a:solidFill>
                <a:latin typeface="+mn-lt"/>
              </a:rPr>
              <a:t> . . . a major figure </a:t>
            </a:r>
          </a:p>
          <a:p>
            <a:pPr marL="0" lvl="1" algn="ctr">
              <a:lnSpc>
                <a:spcPct val="90000"/>
              </a:lnSpc>
            </a:pPr>
            <a:r>
              <a:rPr lang="en-US" sz="2000" b="1" dirty="0">
                <a:solidFill>
                  <a:srgbClr val="000000"/>
                </a:solidFill>
                <a:latin typeface="+mn-lt"/>
              </a:rPr>
              <a:t>in modern-day Anthropology of Food suggests regional “food traditions” . . .</a:t>
            </a:r>
          </a:p>
          <a:p>
            <a:pPr marL="0" lvl="1" algn="ctr">
              <a:lnSpc>
                <a:spcPct val="90000"/>
              </a:lnSpc>
            </a:pPr>
            <a:r>
              <a:rPr lang="en-US" sz="2000" b="1" dirty="0">
                <a:solidFill>
                  <a:srgbClr val="000000"/>
                </a:solidFill>
                <a:latin typeface="+mn-lt"/>
              </a:rPr>
              <a:t>but these are regional, and technically speaking they’re not really “cuisines” . . .</a:t>
            </a:r>
          </a:p>
        </p:txBody>
      </p:sp>
      <p:sp>
        <p:nvSpPr>
          <p:cNvPr id="8" name="Rectangle 7"/>
          <p:cNvSpPr/>
          <p:nvPr/>
        </p:nvSpPr>
        <p:spPr>
          <a:xfrm>
            <a:off x="1886859" y="5728293"/>
            <a:ext cx="17011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Chelsea Green (2008)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69" name="TextBox 1"/>
          <p:cNvSpPr txBox="1">
            <a:spLocks noChangeArrowheads="1"/>
          </p:cNvSpPr>
          <p:nvPr/>
        </p:nvSpPr>
        <p:spPr bwMode="auto">
          <a:xfrm>
            <a:off x="1066800" y="1263164"/>
            <a:ext cx="7315200" cy="4909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 pitchFamily="34" charset="0"/>
              </a:rPr>
              <a:t>If you hear . . .</a:t>
            </a:r>
          </a:p>
          <a:p>
            <a:pPr algn="ctr"/>
            <a:r>
              <a:rPr lang="en-US" sz="3600" b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Calibri" pitchFamily="34" charset="0"/>
              </a:rPr>
              <a:t>“French cuisine”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Calibri" pitchFamily="34" charset="0"/>
              </a:rPr>
              <a:t>“Italian cuisine”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Calibri" pitchFamily="34" charset="0"/>
              </a:rPr>
              <a:t>“Greek cuisine”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Calibri" pitchFamily="34" charset="0"/>
              </a:rPr>
              <a:t>“Indian cuisine”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Calibri" pitchFamily="34" charset="0"/>
              </a:rPr>
              <a:t>“Chinese cuisine”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Calibri" pitchFamily="34" charset="0"/>
              </a:rPr>
              <a:t>“Mexican cuisine”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Calibri" pitchFamily="34" charset="0"/>
              </a:rPr>
              <a:t>or even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Calibri" pitchFamily="34" charset="0"/>
              </a:rPr>
              <a:t>“Tex-Mex cuisine”</a:t>
            </a:r>
          </a:p>
          <a:p>
            <a:pPr algn="ctr"/>
            <a:endParaRPr lang="en-US" sz="9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3200" b="1" dirty="0">
                <a:solidFill>
                  <a:srgbClr val="FFFFFF"/>
                </a:solidFill>
                <a:latin typeface="Calibri" pitchFamily="34" charset="0"/>
              </a:rPr>
              <a:t>you know immediately </a:t>
            </a:r>
          </a:p>
          <a:p>
            <a:pPr algn="ctr"/>
            <a:r>
              <a:rPr lang="en-US" sz="3200" b="1" dirty="0">
                <a:solidFill>
                  <a:srgbClr val="FFFFFF"/>
                </a:solidFill>
                <a:latin typeface="Calibri" pitchFamily="34" charset="0"/>
              </a:rPr>
              <a:t>what the person is talking about</a:t>
            </a:r>
            <a:endParaRPr lang="en-US" sz="32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98370" name="TextBox 2"/>
          <p:cNvSpPr txBox="1">
            <a:spLocks noChangeArrowheads="1"/>
          </p:cNvSpPr>
          <p:nvPr/>
        </p:nvSpPr>
        <p:spPr bwMode="auto">
          <a:xfrm>
            <a:off x="928688" y="6246813"/>
            <a:ext cx="7315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ed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., p. 10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69" name="TextBox 1"/>
          <p:cNvSpPr txBox="1">
            <a:spLocks noChangeArrowheads="1"/>
          </p:cNvSpPr>
          <p:nvPr/>
        </p:nvSpPr>
        <p:spPr bwMode="auto">
          <a:xfrm>
            <a:off x="1066800" y="1263164"/>
            <a:ext cx="7315200" cy="4416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 pitchFamily="34" charset="0"/>
              </a:rPr>
              <a:t>If you hear . . .</a:t>
            </a:r>
          </a:p>
          <a:p>
            <a:pPr algn="ctr"/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 </a:t>
            </a:r>
            <a:r>
              <a:rPr lang="en-US" sz="2000" b="1" dirty="0">
                <a:solidFill>
                  <a:srgbClr val="D79694"/>
                </a:solidFill>
                <a:latin typeface="Calibri" pitchFamily="34" charset="0"/>
              </a:rPr>
              <a:t>“French cuisine”</a:t>
            </a:r>
          </a:p>
          <a:p>
            <a:pPr algn="ctr"/>
            <a:r>
              <a:rPr lang="en-US" sz="2000" b="1" dirty="0">
                <a:solidFill>
                  <a:srgbClr val="D79694"/>
                </a:solidFill>
                <a:latin typeface="Calibri" pitchFamily="34" charset="0"/>
              </a:rPr>
              <a:t>“Italian cuisine”</a:t>
            </a:r>
          </a:p>
          <a:p>
            <a:pPr algn="ctr"/>
            <a:r>
              <a:rPr lang="en-US" sz="2000" b="1" dirty="0">
                <a:solidFill>
                  <a:srgbClr val="D79694"/>
                </a:solidFill>
                <a:latin typeface="Calibri" pitchFamily="34" charset="0"/>
              </a:rPr>
              <a:t>“Greek cuisine”</a:t>
            </a:r>
          </a:p>
          <a:p>
            <a:pPr algn="ctr"/>
            <a:r>
              <a:rPr lang="en-US" sz="2000" b="1" dirty="0">
                <a:solidFill>
                  <a:srgbClr val="D79694"/>
                </a:solidFill>
                <a:latin typeface="Calibri" pitchFamily="34" charset="0"/>
              </a:rPr>
              <a:t>“Indian cuisine”</a:t>
            </a:r>
          </a:p>
          <a:p>
            <a:pPr algn="ctr"/>
            <a:r>
              <a:rPr lang="en-US" sz="2000" b="1" dirty="0">
                <a:solidFill>
                  <a:srgbClr val="D79694"/>
                </a:solidFill>
                <a:latin typeface="Calibri" pitchFamily="34" charset="0"/>
              </a:rPr>
              <a:t>“Chinese cuisine”</a:t>
            </a:r>
          </a:p>
          <a:p>
            <a:pPr algn="ctr"/>
            <a:r>
              <a:rPr lang="en-US" sz="2000" b="1" dirty="0">
                <a:solidFill>
                  <a:srgbClr val="D79694"/>
                </a:solidFill>
                <a:latin typeface="Calibri" pitchFamily="34" charset="0"/>
              </a:rPr>
              <a:t>“Mexican cuisine”</a:t>
            </a:r>
          </a:p>
          <a:p>
            <a:pPr algn="ctr"/>
            <a:r>
              <a:rPr lang="en-US" sz="2000" b="1" dirty="0">
                <a:solidFill>
                  <a:srgbClr val="D79694"/>
                </a:solidFill>
                <a:latin typeface="Calibri" pitchFamily="34" charset="0"/>
              </a:rPr>
              <a:t>or even</a:t>
            </a:r>
          </a:p>
          <a:p>
            <a:pPr algn="ctr"/>
            <a:r>
              <a:rPr lang="en-US" sz="2000" b="1" dirty="0">
                <a:solidFill>
                  <a:srgbClr val="D79694"/>
                </a:solidFill>
                <a:latin typeface="Calibri" pitchFamily="34" charset="0"/>
              </a:rPr>
              <a:t>“Tex-Mex cuisine”</a:t>
            </a:r>
          </a:p>
          <a:p>
            <a:pPr algn="ctr"/>
            <a:endParaRPr lang="en-US" sz="9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3200" b="1" dirty="0">
                <a:solidFill>
                  <a:prstClr val="black"/>
                </a:solidFill>
                <a:latin typeface="Calibri" pitchFamily="34" charset="0"/>
              </a:rPr>
              <a:t>you know immediately </a:t>
            </a:r>
          </a:p>
          <a:p>
            <a:pPr algn="ctr"/>
            <a:r>
              <a:rPr lang="en-US" sz="3200" b="1" dirty="0">
                <a:solidFill>
                  <a:prstClr val="black"/>
                </a:solidFill>
                <a:latin typeface="Calibri" pitchFamily="34" charset="0"/>
              </a:rPr>
              <a:t>what the person is talking about</a:t>
            </a:r>
            <a:endParaRPr lang="en-US" sz="32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98370" name="TextBox 2"/>
          <p:cNvSpPr txBox="1">
            <a:spLocks noChangeArrowheads="1"/>
          </p:cNvSpPr>
          <p:nvPr/>
        </p:nvSpPr>
        <p:spPr bwMode="auto">
          <a:xfrm>
            <a:off x="928688" y="6246813"/>
            <a:ext cx="7315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ed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., p. 10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69" name="TextBox 1"/>
          <p:cNvSpPr txBox="1">
            <a:spLocks noChangeArrowheads="1"/>
          </p:cNvSpPr>
          <p:nvPr/>
        </p:nvSpPr>
        <p:spPr bwMode="auto">
          <a:xfrm>
            <a:off x="1066800" y="1263164"/>
            <a:ext cx="7315200" cy="4416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 pitchFamily="34" charset="0"/>
              </a:rPr>
              <a:t>If you hear . . .</a:t>
            </a:r>
          </a:p>
          <a:p>
            <a:pPr algn="ctr"/>
            <a:r>
              <a:rPr lang="en-US" sz="3200" b="1" dirty="0">
                <a:solidFill>
                  <a:srgbClr val="D79694"/>
                </a:solidFill>
                <a:latin typeface="Calibri" pitchFamily="34" charset="0"/>
              </a:rPr>
              <a:t> </a:t>
            </a:r>
            <a:r>
              <a:rPr lang="en-US" sz="2000" b="1" dirty="0">
                <a:solidFill>
                  <a:srgbClr val="D79694"/>
                </a:solidFill>
                <a:latin typeface="Calibri" pitchFamily="34" charset="0"/>
              </a:rPr>
              <a:t>“French cuisine”</a:t>
            </a:r>
          </a:p>
          <a:p>
            <a:pPr algn="ctr"/>
            <a:r>
              <a:rPr lang="en-US" sz="2000" b="1" dirty="0">
                <a:solidFill>
                  <a:srgbClr val="D79694"/>
                </a:solidFill>
                <a:latin typeface="Calibri" pitchFamily="34" charset="0"/>
              </a:rPr>
              <a:t>“Italian cuisine”</a:t>
            </a:r>
          </a:p>
          <a:p>
            <a:pPr algn="ctr"/>
            <a:r>
              <a:rPr lang="en-US" sz="2000" b="1" dirty="0">
                <a:solidFill>
                  <a:srgbClr val="D79694"/>
                </a:solidFill>
                <a:latin typeface="Calibri" pitchFamily="34" charset="0"/>
              </a:rPr>
              <a:t>“Greek cuisine”</a:t>
            </a:r>
          </a:p>
          <a:p>
            <a:pPr algn="ctr"/>
            <a:r>
              <a:rPr lang="en-US" sz="2000" b="1" dirty="0">
                <a:solidFill>
                  <a:srgbClr val="D79694"/>
                </a:solidFill>
                <a:latin typeface="Calibri" pitchFamily="34" charset="0"/>
              </a:rPr>
              <a:t>“Indian cuisine”</a:t>
            </a:r>
          </a:p>
          <a:p>
            <a:pPr algn="ctr"/>
            <a:r>
              <a:rPr lang="en-US" sz="2000" b="1" dirty="0">
                <a:solidFill>
                  <a:srgbClr val="D79694"/>
                </a:solidFill>
                <a:latin typeface="Calibri" pitchFamily="34" charset="0"/>
              </a:rPr>
              <a:t>“Chinese cuisine”</a:t>
            </a:r>
          </a:p>
          <a:p>
            <a:pPr algn="ctr"/>
            <a:r>
              <a:rPr lang="en-US" sz="2000" b="1" dirty="0">
                <a:solidFill>
                  <a:srgbClr val="D79694"/>
                </a:solidFill>
                <a:latin typeface="Calibri" pitchFamily="34" charset="0"/>
              </a:rPr>
              <a:t>“Mexican cuisine”</a:t>
            </a:r>
          </a:p>
          <a:p>
            <a:pPr algn="ctr"/>
            <a:r>
              <a:rPr lang="en-US" sz="2000" b="1" dirty="0">
                <a:solidFill>
                  <a:srgbClr val="D79694"/>
                </a:solidFill>
                <a:latin typeface="Calibri" pitchFamily="34" charset="0"/>
              </a:rPr>
              <a:t>or even</a:t>
            </a:r>
          </a:p>
          <a:p>
            <a:pPr algn="ctr"/>
            <a:r>
              <a:rPr lang="en-US" sz="2000" b="1" dirty="0">
                <a:solidFill>
                  <a:srgbClr val="D79694"/>
                </a:solidFill>
                <a:latin typeface="Calibri" pitchFamily="34" charset="0"/>
              </a:rPr>
              <a:t>“Tex-Mex cuisine”</a:t>
            </a:r>
            <a:endParaRPr lang="en-US" sz="2400" b="1" dirty="0">
              <a:solidFill>
                <a:srgbClr val="D79694"/>
              </a:solidFill>
              <a:latin typeface="Calibri" pitchFamily="34" charset="0"/>
            </a:endParaRPr>
          </a:p>
          <a:p>
            <a:pPr algn="ctr"/>
            <a:endParaRPr lang="en-US" sz="9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3200" b="1" dirty="0">
                <a:solidFill>
                  <a:prstClr val="black"/>
                </a:solidFill>
                <a:latin typeface="Calibri" pitchFamily="34" charset="0"/>
              </a:rPr>
              <a:t>and you probably even have vivid images of food come to mind</a:t>
            </a:r>
            <a:endParaRPr lang="en-US" sz="32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98370" name="TextBox 2"/>
          <p:cNvSpPr txBox="1">
            <a:spLocks noChangeArrowheads="1"/>
          </p:cNvSpPr>
          <p:nvPr/>
        </p:nvSpPr>
        <p:spPr bwMode="auto">
          <a:xfrm>
            <a:off x="928688" y="6246813"/>
            <a:ext cx="7315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ed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., p. 10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16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12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37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16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1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596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062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28" y="1"/>
            <a:ext cx="90748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1375240" y="6299284"/>
            <a:ext cx="636450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rgbClr val="FFFFFF"/>
                </a:solidFill>
                <a:latin typeface="Arial" pitchFamily="34" charset="0"/>
              </a:rPr>
              <a:t>Irish corned beef and cabbage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86136" y="6551842"/>
            <a:ext cx="636450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pitchFamily="34" charset="0"/>
                <a:hlinkClick r:id="rId4"/>
              </a:rPr>
              <a:t>http://s184.photobucket.com/albums/x318/RennyBA/StPatricksDayOslo2008/IrishStew.jpg</a:t>
            </a:r>
            <a:endParaRPr lang="en-US" sz="80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653144" y="3129677"/>
            <a:ext cx="78486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342900" algn="ctr">
              <a:spcBef>
                <a:spcPts val="0"/>
              </a:spcBef>
            </a:pPr>
            <a:r>
              <a:rPr kumimoji="1" lang="en-US" sz="66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Cuisine</a:t>
            </a:r>
          </a:p>
          <a:p>
            <a:pPr indent="-342900" algn="ctr">
              <a:spcBef>
                <a:spcPts val="0"/>
              </a:spcBef>
            </a:pPr>
            <a:endParaRPr kumimoji="1" lang="en-US" sz="2800" b="1" i="1" kern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indent="-342900" algn="ctr">
              <a:spcBef>
                <a:spcPts val="0"/>
              </a:spcBef>
              <a:buFontTx/>
              <a:buChar char="•"/>
            </a:pPr>
            <a:endParaRPr kumimoji="1" lang="en-US" sz="1600" b="1" i="1" kern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indent="-342900" algn="ctr">
              <a:spcBef>
                <a:spcPts val="0"/>
              </a:spcBef>
            </a:pPr>
            <a:r>
              <a:rPr kumimoji="1" lang="en-US" sz="24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Anthropology of Food</a:t>
            </a:r>
          </a:p>
          <a:p>
            <a:pPr indent="-342900" algn="ctr">
              <a:spcBef>
                <a:spcPts val="0"/>
              </a:spcBef>
            </a:pPr>
            <a:r>
              <a:rPr kumimoji="1" lang="en-US" sz="2400" b="1" i="1" kern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University of Minnesota Duluth</a:t>
            </a:r>
            <a:endParaRPr lang="en-US" sz="2400" b="1" i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3739255" y="5802261"/>
            <a:ext cx="16446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kumimoji="1" lang="en-US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Tim Roufs</a:t>
            </a:r>
          </a:p>
          <a:p>
            <a:pPr algn="ctr" eaLnBrk="0" hangingPunct="0"/>
            <a:r>
              <a:rPr lang="en-US" sz="900" b="1" dirty="0">
                <a:solidFill>
                  <a:srgbClr val="000000"/>
                </a:solidFill>
              </a:rPr>
              <a:t>©  </a:t>
            </a:r>
            <a:r>
              <a:rPr lang="en-US" sz="900" b="1" dirty="0">
                <a:solidFill>
                  <a:srgbClr val="000000"/>
                </a:solidFill>
                <a:latin typeface="Arial" pitchFamily="34" charset="0"/>
              </a:rPr>
              <a:t>2010-2026</a:t>
            </a:r>
            <a:endParaRPr kumimoji="1" lang="en-US" sz="900" dirty="0">
              <a:solidFill>
                <a:srgbClr val="FFFFFF"/>
              </a:solidFill>
              <a:latin typeface="Arial" pitchFamily="34" charset="0"/>
            </a:endParaRPr>
          </a:p>
          <a:p>
            <a:pPr algn="ctr" eaLnBrk="0" hangingPunct="0"/>
            <a:endParaRPr kumimoji="1" lang="en-US" sz="9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69" name="TextBox 1"/>
          <p:cNvSpPr txBox="1">
            <a:spLocks noChangeArrowheads="1"/>
          </p:cNvSpPr>
          <p:nvPr/>
        </p:nvSpPr>
        <p:spPr bwMode="auto">
          <a:xfrm>
            <a:off x="1066800" y="2971800"/>
            <a:ext cx="73152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“American cuisine”</a:t>
            </a:r>
            <a:endParaRPr lang="en-US" sz="2800" b="1" dirty="0">
              <a:solidFill>
                <a:srgbClr val="D79694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4000" b="1" dirty="0">
                <a:solidFill>
                  <a:srgbClr val="FFFFFF"/>
                </a:solidFill>
                <a:latin typeface="Calibri" pitchFamily="34" charset="0"/>
              </a:rPr>
              <a:t>What does that do for you?</a:t>
            </a:r>
            <a:endParaRPr lang="en-US" sz="40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98370" name="TextBox 2"/>
          <p:cNvSpPr txBox="1">
            <a:spLocks noChangeArrowheads="1"/>
          </p:cNvSpPr>
          <p:nvPr/>
        </p:nvSpPr>
        <p:spPr bwMode="auto">
          <a:xfrm>
            <a:off x="928688" y="6246813"/>
            <a:ext cx="7315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ed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., p. 10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69" name="TextBox 1"/>
          <p:cNvSpPr txBox="1">
            <a:spLocks noChangeArrowheads="1"/>
          </p:cNvSpPr>
          <p:nvPr/>
        </p:nvSpPr>
        <p:spPr bwMode="auto">
          <a:xfrm>
            <a:off x="1066800" y="2971806"/>
            <a:ext cx="7315200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“American cuisine”</a:t>
            </a:r>
            <a:endParaRPr lang="en-US" sz="2800" b="1" dirty="0">
              <a:solidFill>
                <a:srgbClr val="D79694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4000" b="1" dirty="0">
                <a:solidFill>
                  <a:prstClr val="black"/>
                </a:solidFill>
                <a:latin typeface="Calibri" pitchFamily="34" charset="0"/>
              </a:rPr>
              <a:t>What does that do for you?</a:t>
            </a: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4000" b="1" dirty="0">
                <a:solidFill>
                  <a:srgbClr val="FFFFFF"/>
                </a:solidFill>
                <a:latin typeface="Calibri" pitchFamily="34" charset="0"/>
              </a:rPr>
              <a:t>What came to mind?</a:t>
            </a:r>
            <a:endParaRPr lang="en-US" sz="40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98370" name="TextBox 2"/>
          <p:cNvSpPr txBox="1">
            <a:spLocks noChangeArrowheads="1"/>
          </p:cNvSpPr>
          <p:nvPr/>
        </p:nvSpPr>
        <p:spPr bwMode="auto">
          <a:xfrm>
            <a:off x="928688" y="6246813"/>
            <a:ext cx="7315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ed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., p. 10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69" name="TextBox 1"/>
          <p:cNvSpPr txBox="1">
            <a:spLocks noChangeArrowheads="1"/>
          </p:cNvSpPr>
          <p:nvPr/>
        </p:nvSpPr>
        <p:spPr bwMode="auto">
          <a:xfrm>
            <a:off x="1066800" y="2971806"/>
            <a:ext cx="7315200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“American cuisine”</a:t>
            </a:r>
            <a:endParaRPr lang="en-US" sz="2800" b="1" dirty="0">
              <a:solidFill>
                <a:srgbClr val="D79694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4000" b="1" dirty="0">
                <a:solidFill>
                  <a:srgbClr val="D79694"/>
                </a:solidFill>
                <a:latin typeface="Calibri" pitchFamily="34" charset="0"/>
              </a:rPr>
              <a:t>What does that do for you?</a:t>
            </a: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4000" b="1" dirty="0">
                <a:solidFill>
                  <a:prstClr val="black"/>
                </a:solidFill>
                <a:latin typeface="Calibri" pitchFamily="34" charset="0"/>
              </a:rPr>
              <a:t>What came to mind?</a:t>
            </a:r>
            <a:endParaRPr lang="en-US" sz="40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98370" name="TextBox 2"/>
          <p:cNvSpPr txBox="1">
            <a:spLocks noChangeArrowheads="1"/>
          </p:cNvSpPr>
          <p:nvPr/>
        </p:nvSpPr>
        <p:spPr bwMode="auto">
          <a:xfrm>
            <a:off x="928688" y="6246813"/>
            <a:ext cx="7315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ed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., p. 10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1059" y="1291770"/>
            <a:ext cx="6727371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685800"/>
            <a:ext cx="9153153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47781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4986931" y="510168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207541" y="258708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037772" y="3447871"/>
            <a:ext cx="7086600" cy="120032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spAutoFit/>
          </a:bodyPr>
          <a:lstStyle/>
          <a:p>
            <a:pPr indent="-514350" algn="ctr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or if you’re from Chicago, </a:t>
            </a:r>
          </a:p>
          <a:p>
            <a:pPr indent="-514350" algn="ctr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maybe it was more like this . . .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2648" y="0"/>
            <a:ext cx="6561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4986931" y="510168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207541" y="258708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037772" y="3447871"/>
            <a:ext cx="7086600" cy="120032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spAutoFit/>
          </a:bodyPr>
          <a:lstStyle/>
          <a:p>
            <a:pPr indent="-514350" algn="ctr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or if you’re from Chicago, </a:t>
            </a:r>
          </a:p>
          <a:p>
            <a:pPr indent="-514350" algn="ctr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maybe it was more like 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or this . . .</a:t>
            </a:r>
          </a:p>
        </p:txBody>
      </p:sp>
    </p:spTree>
    <p:extLst>
      <p:ext uri="{BB962C8B-B14F-4D97-AF65-F5344CB8AC3E}">
        <p14:creationId xmlns:p14="http://schemas.microsoft.com/office/powerpoint/2010/main" val="629244297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13"/>
            <a:ext cx="9144000" cy="60635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08861" y="5943600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hlinkClick r:id="rId3"/>
              </a:rPr>
              <a:t>Chicago-style pizza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4267200" y="6566356"/>
            <a:ext cx="63030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340790425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0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2514600"/>
            <a:ext cx="7315200" cy="2468368"/>
          </a:xfrm>
        </p:spPr>
        <p:txBody>
          <a:bodyPr>
            <a:spAutoFit/>
          </a:bodyPr>
          <a:lstStyle/>
          <a:p>
            <a:pPr algn="ctr" eaLnBrk="1" hangingPunct="1">
              <a:buFontTx/>
              <a:buNone/>
            </a:pPr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if your focus of inquiry is </a:t>
            </a:r>
          </a:p>
          <a:p>
            <a:pPr algn="ctr" eaLnBrk="1" hangingPunct="1">
              <a:buFontTx/>
              <a:buNone/>
            </a:pPr>
            <a:r>
              <a:rPr lang="en-US" sz="2400" dirty="0">
                <a:solidFill>
                  <a:srgbClr val="000000"/>
                </a:solidFill>
                <a:latin typeface="Verdana" pitchFamily="34" charset="0"/>
              </a:rPr>
              <a:t>something having to do with</a:t>
            </a:r>
          </a:p>
          <a:p>
            <a:pPr algn="ctr" eaLnBrk="1" hangingPunct="1">
              <a:buFontTx/>
              <a:buNone/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a group</a:t>
            </a:r>
          </a:p>
          <a:p>
            <a:pPr algn="ctr" eaLnBrk="1" hangingPunct="1">
              <a:buFontTx/>
              <a:buNone/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then, in food research,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that is known as . . .</a:t>
            </a:r>
            <a:endParaRPr lang="en-US" b="1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69" name="TextBox 1"/>
          <p:cNvSpPr txBox="1">
            <a:spLocks noChangeArrowheads="1"/>
          </p:cNvSpPr>
          <p:nvPr/>
        </p:nvSpPr>
        <p:spPr bwMode="auto">
          <a:xfrm>
            <a:off x="1066800" y="2849701"/>
            <a:ext cx="7315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Do we have an</a:t>
            </a: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3600" b="1" dirty="0">
                <a:solidFill>
                  <a:prstClr val="black"/>
                </a:solidFill>
                <a:latin typeface="Calibri" pitchFamily="34" charset="0"/>
              </a:rPr>
              <a:t>“American cuisine?”</a:t>
            </a:r>
          </a:p>
          <a:p>
            <a:pPr algn="ctr"/>
            <a:r>
              <a:rPr lang="en-US" sz="2800" dirty="0">
                <a:solidFill>
                  <a:prstClr val="black"/>
                </a:solidFill>
                <a:latin typeface="Calibri" pitchFamily="34" charset="0"/>
              </a:rPr>
              <a:t>or  a</a:t>
            </a:r>
          </a:p>
          <a:p>
            <a:pPr algn="ctr"/>
            <a:r>
              <a:rPr lang="en-US" sz="3600" b="1" dirty="0">
                <a:solidFill>
                  <a:prstClr val="black"/>
                </a:solidFill>
                <a:latin typeface="Calibri" pitchFamily="34" charset="0"/>
              </a:rPr>
              <a:t>“Canadian cuisine?”</a:t>
            </a:r>
            <a:endParaRPr lang="en-US" sz="2000" b="1" dirty="0">
              <a:solidFill>
                <a:srgbClr val="D79694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98370" name="TextBox 2"/>
          <p:cNvSpPr txBox="1">
            <a:spLocks noChangeArrowheads="1"/>
          </p:cNvSpPr>
          <p:nvPr/>
        </p:nvSpPr>
        <p:spPr bwMode="auto">
          <a:xfrm>
            <a:off x="928688" y="6246813"/>
            <a:ext cx="7315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ed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., p. 10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69" name="TextBox 1"/>
          <p:cNvSpPr txBox="1">
            <a:spLocks noChangeArrowheads="1"/>
          </p:cNvSpPr>
          <p:nvPr/>
        </p:nvSpPr>
        <p:spPr bwMode="auto">
          <a:xfrm>
            <a:off x="914400" y="3759018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I’ll let you decide . . .</a:t>
            </a:r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98370" name="TextBox 2"/>
          <p:cNvSpPr txBox="1">
            <a:spLocks noChangeArrowheads="1"/>
          </p:cNvSpPr>
          <p:nvPr/>
        </p:nvSpPr>
        <p:spPr bwMode="auto">
          <a:xfrm>
            <a:off x="928688" y="6246813"/>
            <a:ext cx="7315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ed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., p. 10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69" name="TextBox 1"/>
          <p:cNvSpPr txBox="1">
            <a:spLocks noChangeArrowheads="1"/>
          </p:cNvSpPr>
          <p:nvPr/>
        </p:nvSpPr>
        <p:spPr bwMode="auto">
          <a:xfrm>
            <a:off x="914400" y="1843319"/>
            <a:ext cx="73152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alibri" pitchFamily="34" charset="0"/>
              </a:rPr>
              <a:t>we’ll see quite a bit of information on cuisines as we go through the semester . . . </a:t>
            </a: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3600" b="1" dirty="0">
                <a:solidFill>
                  <a:srgbClr val="FFFFFF"/>
                </a:solidFill>
                <a:latin typeface="Calibri" pitchFamily="34" charset="0"/>
              </a:rPr>
              <a:t>and there is a lot of information on the cuisines and foods of peoples on-line . . .</a:t>
            </a:r>
            <a:endParaRPr lang="en-US" sz="12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98370" name="TextBox 2"/>
          <p:cNvSpPr txBox="1">
            <a:spLocks noChangeArrowheads="1"/>
          </p:cNvSpPr>
          <p:nvPr/>
        </p:nvSpPr>
        <p:spPr bwMode="auto">
          <a:xfrm>
            <a:off x="928688" y="6246813"/>
            <a:ext cx="7315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ed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., p. 10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69" name="TextBox 1"/>
          <p:cNvSpPr txBox="1">
            <a:spLocks noChangeArrowheads="1"/>
          </p:cNvSpPr>
          <p:nvPr/>
        </p:nvSpPr>
        <p:spPr bwMode="auto">
          <a:xfrm>
            <a:off x="914400" y="1843319"/>
            <a:ext cx="73152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rgbClr val="D79694"/>
                </a:solidFill>
                <a:latin typeface="Calibri" pitchFamily="34" charset="0"/>
              </a:rPr>
              <a:t>we’ll see quite a bit of information on cuisines as we go through the semester . . . </a:t>
            </a: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3600" b="1" dirty="0">
                <a:solidFill>
                  <a:prstClr val="black"/>
                </a:solidFill>
                <a:latin typeface="Calibri" pitchFamily="34" charset="0"/>
              </a:rPr>
              <a:t>and there is a lot of information on the cuisines and foods of various peoples and countries on-line . . .</a:t>
            </a:r>
            <a:endParaRPr lang="en-US" sz="12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98370" name="TextBox 2"/>
          <p:cNvSpPr txBox="1">
            <a:spLocks noChangeArrowheads="1"/>
          </p:cNvSpPr>
          <p:nvPr/>
        </p:nvSpPr>
        <p:spPr bwMode="auto">
          <a:xfrm>
            <a:off x="928688" y="6246813"/>
            <a:ext cx="7315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ed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., p. 10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921000"/>
            <a:ext cx="7772400" cy="1016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320800" y="2339530"/>
            <a:ext cx="6502400" cy="298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812810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and there is a course </a:t>
            </a:r>
            <a:r>
              <a:rPr lang="en-US" sz="3200" b="1" dirty="0" err="1">
                <a:solidFill>
                  <a:srgbClr val="000000"/>
                </a:solidFill>
                <a:latin typeface="Verdana" pitchFamily="34" charset="0"/>
              </a:rPr>
              <a:t>WebPage</a:t>
            </a: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 listing all of the countries, cultures and areas available for this course . . . </a:t>
            </a: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Oval 6"/>
          <p:cNvSpPr>
            <a:spLocks noChangeArrowheads="1"/>
          </p:cNvSpPr>
          <p:nvPr/>
        </p:nvSpPr>
        <p:spPr bwMode="auto">
          <a:xfrm>
            <a:off x="2607740" y="2887134"/>
            <a:ext cx="702733" cy="524933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812810">
              <a:defRPr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30083" name="Oval 7"/>
          <p:cNvSpPr>
            <a:spLocks noChangeArrowheads="1"/>
          </p:cNvSpPr>
          <p:nvPr/>
        </p:nvSpPr>
        <p:spPr bwMode="auto">
          <a:xfrm>
            <a:off x="4207936" y="2616200"/>
            <a:ext cx="1651000" cy="10668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812810">
              <a:defRPr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30084" name="Oval 11"/>
          <p:cNvSpPr>
            <a:spLocks noChangeArrowheads="1"/>
          </p:cNvSpPr>
          <p:nvPr/>
        </p:nvSpPr>
        <p:spPr bwMode="auto">
          <a:xfrm>
            <a:off x="4305300" y="2603501"/>
            <a:ext cx="948267" cy="474133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812810">
              <a:defRPr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30085" name="Oval 19"/>
          <p:cNvSpPr>
            <a:spLocks noChangeArrowheads="1"/>
          </p:cNvSpPr>
          <p:nvPr/>
        </p:nvSpPr>
        <p:spPr bwMode="auto">
          <a:xfrm>
            <a:off x="3420540" y="1841501"/>
            <a:ext cx="2328333" cy="524933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812810">
              <a:defRPr/>
            </a:pPr>
            <a:endParaRPr lang="en-US" sz="160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448733"/>
            <a:ext cx="8128000" cy="58673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10473" y="3302666"/>
            <a:ext cx="3699927" cy="76623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lIns="203200" tIns="203200" rIns="203200" bIns="203200" rtlCol="0">
            <a:noAutofit/>
          </a:bodyPr>
          <a:lstStyle/>
          <a:p>
            <a:pPr algn="ctr" defTabSz="812810" eaLnBrk="0" hangingPunct="0">
              <a:lnSpc>
                <a:spcPct val="120000"/>
              </a:lnSpc>
              <a:spcBef>
                <a:spcPts val="444"/>
              </a:spcBef>
              <a:spcAft>
                <a:spcPts val="444"/>
              </a:spcAft>
              <a:defRPr/>
            </a:pPr>
            <a:endParaRPr lang="en-US" sz="1778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" name="Down Arrow 7"/>
          <p:cNvSpPr/>
          <p:nvPr/>
        </p:nvSpPr>
        <p:spPr>
          <a:xfrm rot="13902252">
            <a:off x="1881998" y="3586974"/>
            <a:ext cx="722953" cy="2298253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812810">
              <a:defRPr/>
            </a:pPr>
            <a:endParaRPr lang="en-US" sz="2844" b="1" dirty="0">
              <a:solidFill>
                <a:srgbClr val="8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449952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4986931" y="510168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207541" y="258708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62000"/>
            <a:ext cx="86868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023258" y="4678740"/>
            <a:ext cx="7086600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spAutoFit/>
          </a:bodyPr>
          <a:lstStyle/>
          <a:p>
            <a:pPr indent="-514350" algn="ctr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on that page the information is listed like this . . . </a:t>
            </a:r>
          </a:p>
          <a:p>
            <a:pPr indent="-514350" algn="ctr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for over 100 countries and cultures . . .</a:t>
            </a: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C606B1-F7EA-7F63-E3FA-E4DB931EF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>
            <a:extLst>
              <a:ext uri="{FF2B5EF4-FFF2-40B4-BE49-F238E27FC236}">
                <a16:creationId xmlns:a16="http://schemas.microsoft.com/office/drawing/2014/main" id="{C8E0A033-A8EB-8FD8-9347-111C4455C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6931" y="4910719"/>
            <a:ext cx="184731" cy="69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defTabSz="812810" eaLnBrk="0" hangingPunct="0">
              <a:defRPr/>
            </a:pPr>
            <a:endParaRPr kumimoji="1" lang="en-US" sz="3911" i="1">
              <a:solidFill>
                <a:srgbClr val="FF0000"/>
              </a:solidFill>
            </a:endParaRPr>
          </a:p>
        </p:txBody>
      </p:sp>
      <p:sp>
        <p:nvSpPr>
          <p:cNvPr id="624643" name="Text Box 3">
            <a:extLst>
              <a:ext uri="{FF2B5EF4-FFF2-40B4-BE49-F238E27FC236}">
                <a16:creationId xmlns:a16="http://schemas.microsoft.com/office/drawing/2014/main" id="{032C7279-0631-F8D5-203B-4F9ACFFB3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541" y="2675519"/>
            <a:ext cx="184731" cy="69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defTabSz="812810" eaLnBrk="0" hangingPunct="0">
              <a:defRPr/>
            </a:pPr>
            <a:endParaRPr kumimoji="1" lang="en-US" sz="3911" i="1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A19E1-3BFA-F6E0-38E9-28E3373BE65D}"/>
              </a:ext>
            </a:extLst>
          </p:cNvPr>
          <p:cNvSpPr/>
          <p:nvPr/>
        </p:nvSpPr>
        <p:spPr bwMode="auto">
          <a:xfrm>
            <a:off x="1361441" y="1193800"/>
            <a:ext cx="6434415" cy="474133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1280" tIns="40640" rIns="81280" bIns="40640" numCol="1" rtlCol="0" anchor="t" anchorCtr="0" compatLnSpc="1">
            <a:prstTxWarp prst="textNoShape">
              <a:avLst/>
            </a:prstTxWarp>
          </a:bodyPr>
          <a:lstStyle/>
          <a:p>
            <a:pPr algn="ctr" defTabSz="812810" eaLnBrk="0" hangingPunct="0">
              <a:defRPr/>
            </a:pPr>
            <a:r>
              <a:rPr kumimoji="1" lang="en-US" sz="2133" b="1" dirty="0">
                <a:solidFill>
                  <a:srgbClr val="7F3300"/>
                </a:solidFill>
              </a:rPr>
              <a:t>They will be useful later on with your project . 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A83-89EA-1C29-9B92-805034933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795254"/>
            <a:ext cx="8209280" cy="2582012"/>
          </a:xfrm>
          <a:prstGeom prst="rect">
            <a:avLst/>
          </a:prstGeom>
        </p:spPr>
      </p:pic>
      <p:sp>
        <p:nvSpPr>
          <p:cNvPr id="12" name="Right Arrow 7">
            <a:extLst>
              <a:ext uri="{FF2B5EF4-FFF2-40B4-BE49-F238E27FC236}">
                <a16:creationId xmlns:a16="http://schemas.microsoft.com/office/drawing/2014/main" id="{F454684B-7401-88C9-CC6F-FD071FEF3050}"/>
              </a:ext>
            </a:extLst>
          </p:cNvPr>
          <p:cNvSpPr/>
          <p:nvPr/>
        </p:nvSpPr>
        <p:spPr bwMode="auto">
          <a:xfrm rot="18586553">
            <a:off x="286667" y="4146163"/>
            <a:ext cx="3058404" cy="748509"/>
          </a:xfrm>
          <a:prstGeom prst="rightArrow">
            <a:avLst/>
          </a:prstGeom>
          <a:solidFill>
            <a:schemeClr val="accent2"/>
          </a:solidFill>
          <a:ln w="762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1280" tIns="40640" rIns="81280" bIns="40640" numCol="1" rtlCol="0" anchor="t" anchorCtr="0" compatLnSpc="1">
            <a:prstTxWarp prst="textNoShape">
              <a:avLst/>
            </a:prstTxWarp>
          </a:bodyPr>
          <a:lstStyle/>
          <a:p>
            <a:pPr algn="ctr" defTabSz="812810">
              <a:defRPr/>
            </a:pPr>
            <a:r>
              <a:rPr lang="en-US" sz="16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A-Z Subject Index links</a:t>
            </a:r>
            <a:endParaRPr lang="en-US" sz="1422" b="1" dirty="0"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443692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LonelyPlanetEurope_Irel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699" y="289422"/>
            <a:ext cx="8940800" cy="6325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78933" y="2895600"/>
            <a:ext cx="6502400" cy="3046988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srgbClr val="2D2D8A">
                      <a:lumMod val="60000"/>
                      <a:lumOff val="40000"/>
                      <a:alpha val="40000"/>
                    </a:srgbClr>
                  </a:outerShdw>
                </a:effectLst>
              </a:rPr>
              <a:t>Food Information</a:t>
            </a:r>
          </a:p>
          <a:p>
            <a:pPr marL="2400300" indent="-2400300" algn="ctr" eaLnBrk="0" hangingPunct="0"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srgbClr val="2D2D8A">
                      <a:lumMod val="60000"/>
                      <a:lumOff val="40000"/>
                      <a:alpha val="40000"/>
                    </a:srgbClr>
                  </a:outerShdw>
                </a:effectLst>
              </a:rPr>
              <a:t>on</a:t>
            </a:r>
          </a:p>
          <a:p>
            <a:pPr marL="2400300" indent="-2400300" algn="ctr" eaLnBrk="0" hangingPunct="0"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srgbClr val="2D2D8A">
                      <a:lumMod val="60000"/>
                      <a:lumOff val="40000"/>
                      <a:alpha val="40000"/>
                    </a:srgbClr>
                  </a:outerShdw>
                </a:effectLst>
              </a:rPr>
              <a:t>Countries . . .</a:t>
            </a:r>
          </a:p>
          <a:p>
            <a:pPr marL="2400300" indent="-2400300" algn="ctr" eaLnBrk="0" hangingPunct="0"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srgbClr val="2D2D8A">
                      <a:lumMod val="60000"/>
                      <a:lumOff val="40000"/>
                      <a:alpha val="40000"/>
                    </a:srgbClr>
                  </a:outerShdw>
                </a:effectLst>
              </a:rPr>
              <a:t>and Cuisines . . . 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664952" y="6105788"/>
            <a:ext cx="17812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800" dirty="0">
                <a:solidFill>
                  <a:srgbClr val="000000"/>
                </a:solidFill>
                <a:latin typeface="Verdana" pitchFamily="34" charset="0"/>
              </a:rPr>
              <a:t>Anthropology of Food</a:t>
            </a:r>
          </a:p>
          <a:p>
            <a:pPr algn="ctr" eaLnBrk="0" hangingPunct="0"/>
            <a:r>
              <a:rPr kumimoji="1" lang="en-US" sz="800" dirty="0">
                <a:solidFill>
                  <a:srgbClr val="000000"/>
                </a:solidFill>
                <a:latin typeface="Verdana" pitchFamily="34" charset="0"/>
              </a:rPr>
              <a:t>University of Minnesota Duluth</a:t>
            </a:r>
            <a:endParaRPr kumimoji="1" lang="en-US" sz="800" dirty="0">
              <a:solidFill>
                <a:srgbClr val="FFFFFF"/>
              </a:solidFill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3826933" y="6399442"/>
            <a:ext cx="146191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kumimoji="1" lang="en-US" sz="800" dirty="0">
                <a:ln w="6350">
                  <a:noFill/>
                  <a:prstDash val="solid"/>
                  <a:miter lim="800000"/>
                </a:ln>
                <a:solidFill>
                  <a:srgbClr val="000000"/>
                </a:solidFill>
              </a:rPr>
              <a:t>Tim Roufs  </a:t>
            </a:r>
            <a:r>
              <a:rPr lang="en-US" sz="800" dirty="0">
                <a:solidFill>
                  <a:srgbClr val="000000"/>
                </a:solidFill>
              </a:rPr>
              <a:t>© </a:t>
            </a:r>
            <a:r>
              <a:rPr lang="en-US" sz="800" b="1" dirty="0">
                <a:solidFill>
                  <a:srgbClr val="000000"/>
                </a:solidFill>
                <a:latin typeface="Arial" pitchFamily="34" charset="0"/>
              </a:rPr>
              <a:t>2010-2026</a:t>
            </a:r>
            <a:endParaRPr kumimoji="1" lang="en-US" sz="80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702" y="159612"/>
            <a:ext cx="8547301" cy="830997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endParaRPr kumimoji="1" lang="en-US" sz="24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srgbClr val="2D2D8A">
                    <a:lumMod val="60000"/>
                    <a:lumOff val="40000"/>
                    <a:alpha val="40000"/>
                  </a:srgbClr>
                </a:outerShdw>
              </a:effectLst>
            </a:endParaRPr>
          </a:p>
          <a:p>
            <a:pPr marL="2400300" indent="-2400300" algn="ctr" eaLnBrk="0" hangingPunct="0">
              <a:defRPr/>
            </a:pPr>
            <a:endParaRPr kumimoji="1" lang="en-US" sz="24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srgbClr val="2D2D8A">
                    <a:lumMod val="60000"/>
                    <a:lumOff val="40000"/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68752" y="2143780"/>
            <a:ext cx="55130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and that will get you lots of . . . </a:t>
            </a:r>
            <a:endParaRPr lang="en-US" sz="28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B51B4-4EBF-7494-953D-A6035DCF8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A61C43-141C-4E30-A387-0543A9F7492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"/>
            <a:ext cx="4572000" cy="64008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C4F419F-D9C1-2156-0906-DB5CE3E4F9E3}"/>
              </a:ext>
            </a:extLst>
          </p:cNvPr>
          <p:cNvSpPr txBox="1">
            <a:spLocks/>
          </p:cNvSpPr>
          <p:nvPr/>
        </p:nvSpPr>
        <p:spPr>
          <a:xfrm>
            <a:off x="2282952" y="230074"/>
            <a:ext cx="4572000" cy="6400800"/>
          </a:xfrm>
          <a:prstGeom prst="rect">
            <a:avLst/>
          </a:prstGeom>
          <a:solidFill>
            <a:srgbClr val="B8E2DE">
              <a:alpha val="85098"/>
            </a:srgb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0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0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Cuisine</a:t>
            </a: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9A37891F-1E12-13D3-755F-19F7B0A4F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5" y="6019800"/>
            <a:ext cx="1644650" cy="461665"/>
          </a:xfrm>
          <a:prstGeom prst="rect">
            <a:avLst/>
          </a:prstGeom>
          <a:solidFill>
            <a:srgbClr val="BBC6C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BBC6C3"/>
                </a:highlight>
                <a:uLnTx/>
                <a:uFillTx/>
                <a:latin typeface="Arial" pitchFamily="34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BBC6C3"/>
                </a:highlight>
                <a:uLnTx/>
                <a:uFillTx/>
                <a:latin typeface="Arial" pitchFamily="34" charset="0"/>
                <a:ea typeface="+mn-ea"/>
                <a:cs typeface="+mn-cs"/>
              </a:rPr>
              <a:t>© 2010-2026</a:t>
            </a:r>
            <a:endParaRPr kumimoji="1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BBC6C3"/>
              </a:highlight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720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1" name="Subtitle 2"/>
          <p:cNvSpPr txBox="1">
            <a:spLocks/>
          </p:cNvSpPr>
          <p:nvPr/>
        </p:nvSpPr>
        <p:spPr bwMode="auto">
          <a:xfrm>
            <a:off x="914400" y="1676405"/>
            <a:ext cx="7315200" cy="4450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 dirty="0">
                <a:solidFill>
                  <a:srgbClr val="D79694"/>
                </a:solidFill>
                <a:latin typeface="Calibri" pitchFamily="34" charset="0"/>
              </a:rPr>
              <a:t>Nutritional Status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 dirty="0">
                <a:solidFill>
                  <a:srgbClr val="D79694"/>
                </a:solidFill>
                <a:latin typeface="Calibri" pitchFamily="34" charset="0"/>
              </a:rPr>
              <a:t>Biological Makeup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 dirty="0">
                <a:solidFill>
                  <a:srgbClr val="D79694"/>
                </a:solidFill>
                <a:latin typeface="Calibri" pitchFamily="34" charset="0"/>
              </a:rPr>
              <a:t>Human Nutrient Needs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 dirty="0">
                <a:solidFill>
                  <a:srgbClr val="D79694"/>
                </a:solidFill>
                <a:latin typeface="Calibri" pitchFamily="34" charset="0"/>
              </a:rPr>
              <a:t>Diet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4800" b="1" dirty="0">
                <a:solidFill>
                  <a:srgbClr val="000000"/>
                </a:solidFill>
                <a:latin typeface="Calibri" pitchFamily="34" charset="0"/>
              </a:rPr>
              <a:t>Cuisine</a:t>
            </a:r>
            <a:endParaRPr lang="en-US" sz="3200" b="1" dirty="0">
              <a:solidFill>
                <a:srgbClr val="000000"/>
              </a:solidFill>
              <a:latin typeface="Calibri" pitchFamily="34" charset="0"/>
            </a:endParaRP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 dirty="0">
                <a:solidFill>
                  <a:srgbClr val="D79694"/>
                </a:solidFill>
                <a:latin typeface="Calibri" pitchFamily="34" charset="0"/>
              </a:rPr>
              <a:t>The Environment</a:t>
            </a:r>
          </a:p>
          <a:p>
            <a:pPr marL="1257300" lvl="2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 dirty="0">
                <a:solidFill>
                  <a:srgbClr val="D79694"/>
                </a:solidFill>
                <a:latin typeface="Calibri" pitchFamily="34" charset="0"/>
              </a:rPr>
              <a:t>Physical Environment</a:t>
            </a:r>
          </a:p>
          <a:p>
            <a:pPr marL="1257300" lvl="2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 dirty="0">
                <a:solidFill>
                  <a:srgbClr val="D79694"/>
                </a:solidFill>
                <a:latin typeface="Calibri" pitchFamily="34" charset="0"/>
              </a:rPr>
              <a:t>Sociocultural Environment</a:t>
            </a:r>
          </a:p>
          <a:p>
            <a:pPr marL="1257300" lvl="2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 dirty="0">
                <a:solidFill>
                  <a:srgbClr val="D79694"/>
                </a:solidFill>
                <a:latin typeface="Calibri" pitchFamily="34" charset="0"/>
              </a:rPr>
              <a:t>Economic and Political Environment</a:t>
            </a:r>
          </a:p>
        </p:txBody>
      </p:sp>
      <p:sp>
        <p:nvSpPr>
          <p:cNvPr id="686082" name="Subtitle 2"/>
          <p:cNvSpPr txBox="1">
            <a:spLocks/>
          </p:cNvSpPr>
          <p:nvPr/>
        </p:nvSpPr>
        <p:spPr bwMode="auto">
          <a:xfrm>
            <a:off x="914400" y="609606"/>
            <a:ext cx="73152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en-US" sz="3200" b="1" dirty="0">
                <a:solidFill>
                  <a:srgbClr val="C80000"/>
                </a:solidFill>
                <a:latin typeface="Calibri" pitchFamily="34" charset="0"/>
              </a:rPr>
              <a:t>Biocultural Framework </a:t>
            </a:r>
          </a:p>
          <a:p>
            <a:pPr marL="342900" indent="-342900" algn="ctr"/>
            <a:r>
              <a:rPr lang="en-US" sz="3200" b="1" dirty="0">
                <a:solidFill>
                  <a:srgbClr val="C80000"/>
                </a:solidFill>
                <a:latin typeface="Calibri" pitchFamily="34" charset="0"/>
              </a:rPr>
              <a:t>for the Study of Diet and Nutrition</a:t>
            </a:r>
            <a:endParaRPr lang="en-US" sz="3200" dirty="0">
              <a:solidFill>
                <a:srgbClr val="C80000"/>
              </a:solidFill>
              <a:latin typeface="Calibri" pitchFamily="34" charset="0"/>
            </a:endParaRPr>
          </a:p>
        </p:txBody>
      </p:sp>
      <p:sp>
        <p:nvSpPr>
          <p:cNvPr id="686083" name="TextBox 4"/>
          <p:cNvSpPr txBox="1">
            <a:spLocks noChangeArrowheads="1"/>
          </p:cNvSpPr>
          <p:nvPr/>
        </p:nvSpPr>
        <p:spPr bwMode="auto">
          <a:xfrm>
            <a:off x="5390864" y="1676405"/>
            <a:ext cx="15039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D79694"/>
                </a:solidFill>
                <a:latin typeface="Calibri" pitchFamily="34" charset="0"/>
              </a:rPr>
              <a:t>individual</a:t>
            </a:r>
          </a:p>
          <a:p>
            <a:pPr algn="ctr"/>
            <a:r>
              <a:rPr lang="en-US" sz="2400" dirty="0">
                <a:solidFill>
                  <a:srgbClr val="D79694"/>
                </a:solidFill>
                <a:latin typeface="Calibri" pitchFamily="34" charset="0"/>
              </a:rPr>
              <a:t>nutritional</a:t>
            </a:r>
          </a:p>
          <a:p>
            <a:pPr algn="ctr"/>
            <a:r>
              <a:rPr lang="en-US" sz="2400" dirty="0">
                <a:solidFill>
                  <a:srgbClr val="D79694"/>
                </a:solidFill>
                <a:latin typeface="Calibri" pitchFamily="34" charset="0"/>
              </a:rPr>
              <a:t>needs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5" name="TextBox 1"/>
          <p:cNvSpPr txBox="1">
            <a:spLocks noChangeArrowheads="1"/>
          </p:cNvSpPr>
          <p:nvPr/>
        </p:nvSpPr>
        <p:spPr bwMode="auto">
          <a:xfrm>
            <a:off x="914400" y="1799775"/>
            <a:ext cx="7315200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“cuisine”</a:t>
            </a:r>
          </a:p>
          <a:p>
            <a:pPr algn="ctr"/>
            <a:endParaRPr lang="en-US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3200" b="1" dirty="0">
                <a:solidFill>
                  <a:prstClr val="black"/>
                </a:solidFill>
                <a:latin typeface="Calibri" pitchFamily="34" charset="0"/>
              </a:rPr>
              <a:t>“refers to the foods, food preparation techniques, and taste preferences that are </a:t>
            </a:r>
          </a:p>
          <a:p>
            <a:pPr algn="ctr"/>
            <a:r>
              <a:rPr lang="en-US" sz="4400" b="1" dirty="0">
                <a:solidFill>
                  <a:prstClr val="black"/>
                </a:solidFill>
                <a:latin typeface="Calibri" pitchFamily="34" charset="0"/>
              </a:rPr>
              <a:t>shared by the members of a group of people</a:t>
            </a:r>
            <a:r>
              <a:rPr lang="en-US" sz="3200" b="1" dirty="0">
                <a:solidFill>
                  <a:prstClr val="black"/>
                </a:solidFill>
                <a:latin typeface="Calibri" pitchFamily="34" charset="0"/>
              </a:rPr>
              <a:t>”</a:t>
            </a:r>
            <a:endParaRPr lang="en-US" sz="2800" b="1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87106" name="TextBox 3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ed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., p. 9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29" name="TextBox 1"/>
          <p:cNvSpPr txBox="1">
            <a:spLocks noChangeArrowheads="1"/>
          </p:cNvSpPr>
          <p:nvPr/>
        </p:nvSpPr>
        <p:spPr bwMode="auto">
          <a:xfrm>
            <a:off x="914400" y="1452039"/>
            <a:ext cx="7315200" cy="413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Calibri" pitchFamily="34" charset="0"/>
              </a:rPr>
              <a:t>so</a:t>
            </a:r>
          </a:p>
          <a:p>
            <a:pPr algn="ctr"/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“cuisine”</a:t>
            </a:r>
          </a:p>
          <a:p>
            <a:pPr algn="ctr"/>
            <a:endParaRPr lang="en-US" sz="1600" b="1" dirty="0">
              <a:solidFill>
                <a:srgbClr val="D79694"/>
              </a:solidFill>
              <a:latin typeface="Calibri" pitchFamily="34" charset="0"/>
            </a:endParaRPr>
          </a:p>
          <a:p>
            <a:pPr algn="ctr"/>
            <a:r>
              <a:rPr lang="en-US" sz="2800" b="1" dirty="0">
                <a:solidFill>
                  <a:srgbClr val="D79694"/>
                </a:solidFill>
                <a:latin typeface="Calibri" pitchFamily="34" charset="0"/>
              </a:rPr>
              <a:t>“refers to the foods, food preparation techniques, and taste preferences that are shared by the members of a group of people”</a:t>
            </a:r>
          </a:p>
          <a:p>
            <a:pPr algn="ctr"/>
            <a:endParaRPr lang="en-US" sz="100" b="1" dirty="0">
              <a:solidFill>
                <a:prstClr val="black"/>
              </a:solidFill>
              <a:latin typeface="Calibri" pitchFamily="34" charset="0"/>
            </a:endParaRPr>
          </a:p>
          <a:p>
            <a:pPr algn="ctr"/>
            <a:r>
              <a:rPr lang="en-US" sz="3600" b="1" dirty="0">
                <a:solidFill>
                  <a:prstClr val="black"/>
                </a:solidFill>
                <a:latin typeface="Calibri" pitchFamily="34" charset="0"/>
              </a:rPr>
              <a:t>applies only to </a:t>
            </a:r>
            <a:r>
              <a:rPr lang="en-US" sz="4800" b="1" dirty="0">
                <a:solidFill>
                  <a:prstClr val="black"/>
                </a:solidFill>
                <a:latin typeface="Calibri" pitchFamily="34" charset="0"/>
              </a:rPr>
              <a:t>groups </a:t>
            </a:r>
            <a:r>
              <a:rPr lang="en-US" sz="3600" b="1" dirty="0">
                <a:solidFill>
                  <a:prstClr val="black"/>
                </a:solidFill>
                <a:latin typeface="Calibri" pitchFamily="34" charset="0"/>
              </a:rPr>
              <a:t>of people </a:t>
            </a:r>
          </a:p>
          <a:p>
            <a:pPr algn="ctr"/>
            <a:r>
              <a:rPr lang="en-US" sz="3600" b="1" dirty="0">
                <a:solidFill>
                  <a:prstClr val="black"/>
                </a:solidFill>
                <a:latin typeface="Calibri" pitchFamily="34" charset="0"/>
              </a:rPr>
              <a:t>that share a culture</a:t>
            </a:r>
          </a:p>
        </p:txBody>
      </p:sp>
      <p:sp>
        <p:nvSpPr>
          <p:cNvPr id="688130" name="TextBox 3"/>
          <p:cNvSpPr txBox="1">
            <a:spLocks noChangeArrowheads="1"/>
          </p:cNvSpPr>
          <p:nvPr/>
        </p:nvSpPr>
        <p:spPr bwMode="auto">
          <a:xfrm>
            <a:off x="928688" y="6248400"/>
            <a:ext cx="731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, 2</a:t>
            </a:r>
            <a:r>
              <a:rPr lang="en-US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i="1" dirty="0">
                <a:solidFill>
                  <a:prstClr val="black"/>
                </a:solidFill>
                <a:latin typeface="Calibri" pitchFamily="34" charset="0"/>
              </a:rPr>
              <a:t>ed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., p. 9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1" y="854194"/>
            <a:ext cx="9144000" cy="5141810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27432" y="108484"/>
            <a:ext cx="6908800" cy="7078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about a little game of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134808" y="5963117"/>
            <a:ext cx="6908800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RIP Alex </a:t>
            </a:r>
            <a:r>
              <a:rPr kumimoji="1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Trebek</a:t>
            </a:r>
            <a:b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1940 - 2020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5624" y="6566274"/>
            <a:ext cx="689732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https://www.usatoday.com/story/entertainment/celebrities/2020/11/08/alex-trebek-dies-ken-jennings-james-holzhauer-more-pay-tribute/6214106002/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78988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CE Master">
  <a:themeElements>
    <a:clrScheme name="C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4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9387</TotalTime>
  <Words>1514</Words>
  <Application>Microsoft Office PowerPoint</Application>
  <PresentationFormat>On-screen Show (4:3)</PresentationFormat>
  <Paragraphs>313</Paragraphs>
  <Slides>59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59</vt:i4>
      </vt:variant>
    </vt:vector>
  </HeadingPairs>
  <TitlesOfParts>
    <vt:vector size="83" baseType="lpstr">
      <vt:lpstr>Arial</vt:lpstr>
      <vt:lpstr>Arial Black</vt:lpstr>
      <vt:lpstr>Calibri</vt:lpstr>
      <vt:lpstr>Monotype Sorts</vt:lpstr>
      <vt:lpstr>Tahoma</vt:lpstr>
      <vt:lpstr>Verdana</vt:lpstr>
      <vt:lpstr>Office Theme</vt:lpstr>
      <vt:lpstr>15_Default Design</vt:lpstr>
      <vt:lpstr>5_Default Design</vt:lpstr>
      <vt:lpstr>1_Default Design</vt:lpstr>
      <vt:lpstr>22_Default Design</vt:lpstr>
      <vt:lpstr>2_Office Theme</vt:lpstr>
      <vt:lpstr>2_Meadow</vt:lpstr>
      <vt:lpstr>3_Default Design</vt:lpstr>
      <vt:lpstr>4_Default Design</vt:lpstr>
      <vt:lpstr>7_Default Design</vt:lpstr>
      <vt:lpstr>CE Master</vt:lpstr>
      <vt:lpstr>31_Default Design</vt:lpstr>
      <vt:lpstr>6_Contemporary Portrait</vt:lpstr>
      <vt:lpstr>24_Contemporary Portrait</vt:lpstr>
      <vt:lpstr>2_Default Design</vt:lpstr>
      <vt:lpstr>3_Contemporary Portrait</vt:lpstr>
      <vt:lpstr>16_Contemporary Portrait</vt:lpstr>
      <vt:lpstr>6_Default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Minnesota Duluth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Tim Roufs</dc:creator>
  <cp:lastModifiedBy>Tim Roufs</cp:lastModifiedBy>
  <cp:revision>676</cp:revision>
  <dcterms:created xsi:type="dcterms:W3CDTF">2008-08-15T08:52:03Z</dcterms:created>
  <dcterms:modified xsi:type="dcterms:W3CDTF">2026-01-02T05:23:46Z</dcterms:modified>
</cp:coreProperties>
</file>