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5435" r:id="rId3"/>
    <p:sldMasterId id="2147486178" r:id="rId4"/>
    <p:sldMasterId id="2147486190" r:id="rId5"/>
    <p:sldMasterId id="2147486274" r:id="rId6"/>
    <p:sldMasterId id="2147486286" r:id="rId7"/>
    <p:sldMasterId id="2147486298" r:id="rId8"/>
    <p:sldMasterId id="2147486310" r:id="rId9"/>
  </p:sldMasterIdLst>
  <p:notesMasterIdLst>
    <p:notesMasterId r:id="rId109"/>
  </p:notesMasterIdLst>
  <p:sldIdLst>
    <p:sldId id="1690" r:id="rId10"/>
    <p:sldId id="936" r:id="rId11"/>
    <p:sldId id="866" r:id="rId12"/>
    <p:sldId id="867" r:id="rId13"/>
    <p:sldId id="669" r:id="rId14"/>
    <p:sldId id="868" r:id="rId15"/>
    <p:sldId id="1734" r:id="rId16"/>
    <p:sldId id="1736" r:id="rId17"/>
    <p:sldId id="1746" r:id="rId18"/>
    <p:sldId id="1747" r:id="rId19"/>
    <p:sldId id="1745" r:id="rId20"/>
    <p:sldId id="1727" r:id="rId21"/>
    <p:sldId id="1739" r:id="rId22"/>
    <p:sldId id="1740" r:id="rId23"/>
    <p:sldId id="1741" r:id="rId24"/>
    <p:sldId id="1731" r:id="rId25"/>
    <p:sldId id="1732" r:id="rId26"/>
    <p:sldId id="1733" r:id="rId27"/>
    <p:sldId id="1757" r:id="rId28"/>
    <p:sldId id="1755" r:id="rId29"/>
    <p:sldId id="1729" r:id="rId30"/>
    <p:sldId id="1751" r:id="rId31"/>
    <p:sldId id="1738" r:id="rId32"/>
    <p:sldId id="1749" r:id="rId33"/>
    <p:sldId id="1742" r:id="rId34"/>
    <p:sldId id="1730" r:id="rId35"/>
    <p:sldId id="1726" r:id="rId36"/>
    <p:sldId id="1728" r:id="rId37"/>
    <p:sldId id="1758" r:id="rId38"/>
    <p:sldId id="1748" r:id="rId39"/>
    <p:sldId id="1760" r:id="rId40"/>
    <p:sldId id="1759" r:id="rId41"/>
    <p:sldId id="1719" r:id="rId42"/>
    <p:sldId id="1762" r:id="rId43"/>
    <p:sldId id="1763" r:id="rId44"/>
    <p:sldId id="1764" r:id="rId45"/>
    <p:sldId id="1724" r:id="rId46"/>
    <p:sldId id="1721" r:id="rId47"/>
    <p:sldId id="1725" r:id="rId48"/>
    <p:sldId id="1699" r:id="rId49"/>
    <p:sldId id="1686" r:id="rId50"/>
    <p:sldId id="1694" r:id="rId51"/>
    <p:sldId id="1695" r:id="rId52"/>
    <p:sldId id="1774" r:id="rId53"/>
    <p:sldId id="1777" r:id="rId54"/>
    <p:sldId id="1766" r:id="rId55"/>
    <p:sldId id="1586" r:id="rId56"/>
    <p:sldId id="1770" r:id="rId57"/>
    <p:sldId id="1771" r:id="rId58"/>
    <p:sldId id="1772" r:id="rId59"/>
    <p:sldId id="1773" r:id="rId60"/>
    <p:sldId id="1767" r:id="rId61"/>
    <p:sldId id="1587" r:id="rId62"/>
    <p:sldId id="1769" r:id="rId63"/>
    <p:sldId id="1593" r:id="rId64"/>
    <p:sldId id="1702" r:id="rId65"/>
    <p:sldId id="1596" r:id="rId66"/>
    <p:sldId id="1595" r:id="rId67"/>
    <p:sldId id="1768" r:id="rId68"/>
    <p:sldId id="1600" r:id="rId69"/>
    <p:sldId id="1779" r:id="rId70"/>
    <p:sldId id="1601" r:id="rId71"/>
    <p:sldId id="870" r:id="rId72"/>
    <p:sldId id="1589" r:id="rId73"/>
    <p:sldId id="1588" r:id="rId74"/>
    <p:sldId id="1700" r:id="rId75"/>
    <p:sldId id="872" r:id="rId76"/>
    <p:sldId id="873" r:id="rId77"/>
    <p:sldId id="874" r:id="rId78"/>
    <p:sldId id="1605" r:id="rId79"/>
    <p:sldId id="1604" r:id="rId80"/>
    <p:sldId id="1608" r:id="rId81"/>
    <p:sldId id="875" r:id="rId82"/>
    <p:sldId id="876" r:id="rId83"/>
    <p:sldId id="1602" r:id="rId84"/>
    <p:sldId id="1703" r:id="rId85"/>
    <p:sldId id="877" r:id="rId86"/>
    <p:sldId id="1607" r:id="rId87"/>
    <p:sldId id="1701" r:id="rId88"/>
    <p:sldId id="878" r:id="rId89"/>
    <p:sldId id="1780" r:id="rId90"/>
    <p:sldId id="1683" r:id="rId91"/>
    <p:sldId id="1675" r:id="rId92"/>
    <p:sldId id="1676" r:id="rId93"/>
    <p:sldId id="1677" r:id="rId94"/>
    <p:sldId id="1678" r:id="rId95"/>
    <p:sldId id="1679" r:id="rId96"/>
    <p:sldId id="1682" r:id="rId97"/>
    <p:sldId id="1680" r:id="rId98"/>
    <p:sldId id="882" r:id="rId99"/>
    <p:sldId id="1684" r:id="rId100"/>
    <p:sldId id="883" r:id="rId101"/>
    <p:sldId id="661" r:id="rId102"/>
    <p:sldId id="1786" r:id="rId103"/>
    <p:sldId id="1787" r:id="rId104"/>
    <p:sldId id="1788" r:id="rId105"/>
    <p:sldId id="1789" r:id="rId106"/>
    <p:sldId id="1785" r:id="rId107"/>
    <p:sldId id="1790"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E1B"/>
    <a:srgbClr val="D79694"/>
    <a:srgbClr val="FFFFFF"/>
    <a:srgbClr val="000000"/>
    <a:srgbClr val="FAF24C"/>
    <a:srgbClr val="E7DC07"/>
    <a:srgbClr val="C0C0C0"/>
    <a:srgbClr val="DDDDDD"/>
    <a:srgbClr val="FFFF66"/>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948"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9F3887-8428-4CD5-9F06-7F39DF3CC0E6}" type="datetimeFigureOut">
              <a:rPr lang="en-US"/>
              <a:pPr>
                <a:defRPr/>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BFBBD80-5581-4444-BC64-63EEFAC55645}" type="slidenum">
              <a:rPr lang="en-US"/>
              <a:pPr>
                <a:defRPr/>
              </a:pPr>
              <a:t>‹#›</a:t>
            </a:fld>
            <a:endParaRPr lang="en-US"/>
          </a:p>
        </p:txBody>
      </p:sp>
    </p:spTree>
    <p:extLst>
      <p:ext uri="{BB962C8B-B14F-4D97-AF65-F5344CB8AC3E}">
        <p14:creationId xmlns:p14="http://schemas.microsoft.com/office/powerpoint/2010/main" val="10003025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6191" r:id="rId1"/>
    <p:sldLayoutId id="2147486192" r:id="rId2"/>
    <p:sldLayoutId id="2147486193" r:id="rId3"/>
    <p:sldLayoutId id="2147486194" r:id="rId4"/>
    <p:sldLayoutId id="2147486195" r:id="rId5"/>
    <p:sldLayoutId id="2147486196" r:id="rId6"/>
    <p:sldLayoutId id="2147486197" r:id="rId7"/>
    <p:sldLayoutId id="2147486198" r:id="rId8"/>
    <p:sldLayoutId id="2147486199" r:id="rId9"/>
    <p:sldLayoutId id="2147486200" r:id="rId10"/>
    <p:sldLayoutId id="214748620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Carmen_Miranda" TargetMode="External"/><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6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62.xml"/><Relationship Id="rId4" Type="http://schemas.openxmlformats.org/officeDocument/2006/relationships/hyperlink" Target="http://www.riomate.com/1693/news/2010/08/31/carmen-miranda-forev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2.xml"/><Relationship Id="rId4" Type="http://schemas.openxmlformats.org/officeDocument/2006/relationships/hyperlink" Target="http://www.riomate.com/1693/news/2010/08/31/carmen-miranda-forev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post-gazette.com/pg/05331/612548.stmhttp:/en.wikipedia.org/wiki/United_Fruit_Company" TargetMode="Externa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n.wikipedia.org/wiki/Chiquita"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en.wikipedia.org/wiki/United_Fruit_Company" TargetMode="Externa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uidetobelize.info/en/travel/belize-train-railway-guide.shtml" TargetMode="Externa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en.wikipedia.org/wiki/Boston_Fruit_Company#Shipping" TargetMode="Externa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en.wikipedia.org/wiki/File:United_Fruit_Ad_1916.jpg" TargetMode="Externa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Banana_republic" TargetMode="Externa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Cowboy" TargetMode="External"/><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Cowboy" TargetMode="External"/><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foodtimeline.org/foodicecream.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Eglinton_Castle"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hyperlink" Target="http://www.springdaleark.org/shiloh/kids_pages/history_mystery_refrigeration.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antiqueappliances.com/monitor_top_refrigerators.htm"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homefront.yuku.com/topic/1115"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www.antiqueappliances.com/monitor_top_refrigerators.ht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antiqueappliances.com/monitor_top_refrigerators.htm"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en.wikipedia.org/wiki/Canni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en.wikipedia.org/wiki/Canning"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Buffalo/pbwww.html#title" TargetMode="External"/><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n.wikipedia.org/wiki/Budapest" TargetMode="External"/><Relationship Id="rId1" Type="http://schemas.openxmlformats.org/officeDocument/2006/relationships/slideLayout" Target="../slideLayouts/slideLayout51.xml"/><Relationship Id="rId4" Type="http://schemas.openxmlformats.org/officeDocument/2006/relationships/hyperlink" Target="http://en.wikipedia.org/wiki/Cannin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Mason_jar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hlsbakery.com/"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en.wikipedia.org/wiki/Rice"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decideforyourself.wordpress.com/2008/06/" TargetMode="External"/><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hyperlink" Target="http://en.wikipedia.org/wiki/Refrigerator_car" TargetMode="External"/><Relationship Id="rId2" Type="http://schemas.openxmlformats.org/officeDocument/2006/relationships/hyperlink" Target="http://www.rootsweb.ancestry.com/~mivhs/vicksburgiceharvest.htm" TargetMode="External"/><Relationship Id="rId1" Type="http://schemas.openxmlformats.org/officeDocument/2006/relationships/slideLayout" Target="../slideLayouts/slideLayout4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60716" y="6323242"/>
            <a:ext cx="6400800" cy="215444"/>
          </a:xfrm>
          <a:prstGeom prst="rect">
            <a:avLst/>
          </a:prstGeom>
          <a:solidFill>
            <a:schemeClr val="bg1"/>
          </a:solidFill>
        </p:spPr>
        <p:txBody>
          <a:bodyPr wrap="square">
            <a:spAutoFit/>
          </a:bodyPr>
          <a:lstStyle/>
          <a:p>
            <a:pPr algn="ctr"/>
            <a:r>
              <a:rPr lang="en-US" sz="800" dirty="0">
                <a:solidFill>
                  <a:prstClr val="black"/>
                </a:solidFill>
                <a:hlinkClick r:id="rId2"/>
              </a:rPr>
              <a:t>Vicksburg Historical Society</a:t>
            </a:r>
            <a:endParaRPr lang="en-US" sz="800" dirty="0">
              <a:solidFill>
                <a:prstClr val="black"/>
              </a:solidFill>
            </a:endParaRPr>
          </a:p>
        </p:txBody>
      </p:sp>
      <p:sp>
        <p:nvSpPr>
          <p:cNvPr id="7" name="Rectangle 6"/>
          <p:cNvSpPr/>
          <p:nvPr/>
        </p:nvSpPr>
        <p:spPr>
          <a:xfrm>
            <a:off x="3477631" y="6537328"/>
            <a:ext cx="2161169" cy="215444"/>
          </a:xfrm>
          <a:prstGeom prst="rect">
            <a:avLst/>
          </a:prstGeom>
        </p:spPr>
        <p:txBody>
          <a:bodyPr wrap="none">
            <a:spAutoFit/>
          </a:bodyPr>
          <a:lstStyle/>
          <a:p>
            <a:r>
              <a:rPr lang="en-US" sz="800" dirty="0">
                <a:solidFill>
                  <a:prstClr val="black"/>
                </a:solidFill>
                <a:hlinkClick r:id="rId3"/>
              </a:rPr>
              <a:t>http://en.wikipedia.org/wiki/Refrigerator_car</a:t>
            </a:r>
            <a:endParaRPr lang="en-US" sz="8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092505"/>
            <a:ext cx="7315200" cy="2936695"/>
          </a:xfrm>
          <a:prstGeom prst="rect">
            <a:avLst/>
          </a:prstGeom>
          <a:noFill/>
          <a:ln w="9525">
            <a:noFill/>
            <a:miter lim="800000"/>
            <a:headEnd/>
            <a:tailEnd/>
          </a:ln>
          <a:effectLst/>
        </p:spPr>
      </p:pic>
      <p:sp>
        <p:nvSpPr>
          <p:cNvPr id="11" name="Rectangle 10"/>
          <p:cNvSpPr/>
          <p:nvPr/>
        </p:nvSpPr>
        <p:spPr>
          <a:xfrm>
            <a:off x="0" y="0"/>
            <a:ext cx="9144000" cy="6858000"/>
          </a:xfrm>
          <a:prstGeom prst="rect">
            <a:avLst/>
          </a:prstGeom>
          <a:solidFill>
            <a:srgbClr val="FFFFFF">
              <a:alpha val="50000"/>
            </a:srgbClr>
          </a:solidFill>
        </p:spPr>
        <p:txBody>
          <a:bodyPr wrap="square">
            <a:noAutofit/>
          </a:bodyPr>
          <a:lstStyle/>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Food in Historical Perspective: </a:t>
            </a: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Early Technologies —</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Transportation</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Refrigeration</a:t>
            </a:r>
          </a:p>
          <a:p>
            <a:pPr algn="ctr">
              <a:defRPr/>
            </a:pPr>
            <a:r>
              <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Canning</a:t>
            </a: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p:txBody>
      </p:sp>
      <p:sp>
        <p:nvSpPr>
          <p:cNvPr id="12" name="Rectangle 11"/>
          <p:cNvSpPr>
            <a:spLocks noChangeArrowheads="1"/>
          </p:cNvSpPr>
          <p:nvPr/>
        </p:nvSpPr>
        <p:spPr bwMode="auto">
          <a:xfrm>
            <a:off x="3124203" y="5424714"/>
            <a:ext cx="2869247" cy="86177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Anthropology of Food</a:t>
            </a:r>
          </a:p>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fontAlgn="auto" hangingPunct="0">
              <a:spcBef>
                <a:spcPts val="0"/>
              </a:spcBef>
              <a:spcAft>
                <a:spcPts val="0"/>
              </a:spcAft>
            </a:pPr>
            <a:r>
              <a:rPr kumimoji="1" lang="en-US" sz="1200" b="1" i="1" dirty="0">
                <a:ln w="6350">
                  <a:noFill/>
                  <a:prstDash val="solid"/>
                  <a:miter lim="800000"/>
                </a:ln>
                <a:solidFill>
                  <a:prstClr val="black"/>
                </a:solidFill>
                <a:latin typeface="Arial"/>
              </a:rPr>
              <a:t>Tim Roufs</a:t>
            </a:r>
          </a:p>
          <a:p>
            <a:pPr algn="ctr" eaLnBrk="0" fontAlgn="auto" hangingPunct="0">
              <a:spcBef>
                <a:spcPts val="0"/>
              </a:spcBef>
              <a:spcAft>
                <a:spcPts val="0"/>
              </a:spcAft>
            </a:pPr>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2010-2026</a:t>
            </a:r>
            <a:endParaRPr kumimoji="1" lang="en-US" sz="1200" b="1" i="1" dirty="0">
              <a:ln w="6350">
                <a:noFill/>
                <a:prstDash val="solid"/>
                <a:miter lim="800000"/>
              </a:ln>
              <a:solidFill>
                <a:prstClr val="black"/>
              </a:solidFill>
              <a:latin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the banana, </a:t>
            </a:r>
          </a:p>
          <a:p>
            <a:pPr lvl="0" algn="ctr"/>
            <a:r>
              <a:rPr lang="en-US" sz="3200" b="1" dirty="0">
                <a:solidFill>
                  <a:srgbClr val="000000"/>
                </a:solidFill>
                <a:effectLst>
                  <a:outerShdw blurRad="50800" dist="76200" dir="18900000" algn="bl" rotWithShape="0">
                    <a:prstClr val="black">
                      <a:alpha val="40000"/>
                    </a:prstClr>
                  </a:outerShdw>
                </a:effectLst>
              </a:rPr>
              <a:t>in a way, tells it all . . .</a:t>
            </a:r>
          </a:p>
          <a:p>
            <a:pPr lvl="0" algn="ctr"/>
            <a:endParaRPr lang="en-US" sz="16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 . . all of what was made possible </a:t>
            </a:r>
          </a:p>
          <a:p>
            <a:pPr lvl="0" algn="ctr"/>
            <a:r>
              <a:rPr lang="en-US" sz="3200" b="1" dirty="0">
                <a:solidFill>
                  <a:srgbClr val="000000"/>
                </a:solidFill>
                <a:effectLst>
                  <a:outerShdw blurRad="50800" dist="76200" dir="18900000" algn="bl" rotWithShape="0">
                    <a:prstClr val="black">
                      <a:alpha val="40000"/>
                    </a:prstClr>
                  </a:outerShdw>
                </a:effectLst>
              </a:rPr>
              <a:t>in the late 19</a:t>
            </a:r>
            <a:r>
              <a:rPr lang="en-US" sz="3200" b="1" baseline="30000" dirty="0">
                <a:solidFill>
                  <a:srgbClr val="000000"/>
                </a:solidFill>
                <a:effectLst>
                  <a:outerShdw blurRad="50800" dist="76200" dir="18900000" algn="bl" rotWithShape="0">
                    <a:prstClr val="black">
                      <a:alpha val="40000"/>
                    </a:prstClr>
                  </a:outerShdw>
                </a:effectLst>
              </a:rPr>
              <a:t>th</a:t>
            </a:r>
            <a:r>
              <a:rPr lang="en-US" sz="3200" b="1" dirty="0">
                <a:solidFill>
                  <a:srgbClr val="000000"/>
                </a:solidFill>
                <a:effectLst>
                  <a:outerShdw blurRad="50800" dist="76200" dir="18900000" algn="bl" rotWithShape="0">
                    <a:prstClr val="black">
                      <a:alpha val="40000"/>
                    </a:prstClr>
                  </a:outerShdw>
                </a:effectLst>
              </a:rPr>
              <a:t> and early- and mid-20</a:t>
            </a:r>
            <a:r>
              <a:rPr lang="en-US" sz="3200" b="1" baseline="30000" dirty="0">
                <a:solidFill>
                  <a:srgbClr val="000000"/>
                </a:solidFill>
                <a:effectLst>
                  <a:outerShdw blurRad="50800" dist="76200" dir="18900000" algn="bl" rotWithShape="0">
                    <a:prstClr val="black">
                      <a:alpha val="40000"/>
                    </a:prstClr>
                  </a:outerShdw>
                </a:effectLst>
              </a:rPr>
              <a:t>th</a:t>
            </a:r>
            <a:r>
              <a:rPr lang="en-US" sz="3200" b="1" dirty="0">
                <a:solidFill>
                  <a:srgbClr val="000000"/>
                </a:solidFill>
                <a:effectLst>
                  <a:outerShdw blurRad="50800" dist="76200" dir="18900000" algn="bl" rotWithShape="0">
                    <a:prstClr val="black">
                      <a:alpha val="40000"/>
                    </a:prstClr>
                  </a:outerShdw>
                </a:effectLst>
              </a:rPr>
              <a:t> centuries  with the arrival of </a:t>
            </a:r>
          </a:p>
          <a:p>
            <a:pPr lvl="0" algn="ctr"/>
            <a:r>
              <a:rPr lang="en-US" sz="3200" b="1" dirty="0">
                <a:solidFill>
                  <a:srgbClr val="000000"/>
                </a:solidFill>
                <a:effectLst>
                  <a:outerShdw blurRad="50800" dist="76200" dir="18900000" algn="bl" rotWithShape="0">
                    <a:prstClr val="black">
                      <a:alpha val="40000"/>
                    </a:prstClr>
                  </a:outerShdw>
                </a:effectLst>
              </a:rPr>
              <a:t>new technologies . . .</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endParaRPr lang="en-US" sz="3200" b="1" dirty="0">
              <a:solidFill>
                <a:srgbClr val="000000"/>
              </a:solidFill>
              <a:effectLst>
                <a:outerShdw blurRad="50800" dist="76200" dir="18900000" algn="bl" rotWithShape="0">
                  <a:prstClr val="black">
                    <a:alpha val="40000"/>
                  </a:prstClr>
                </a:outerShdw>
              </a:effectLst>
            </a:endParaRPr>
          </a:p>
          <a:p>
            <a:pPr lvl="0" algn="ctr"/>
            <a:br>
              <a:rPr lang="en-US" sz="3200" b="1" dirty="0">
                <a:solidFill>
                  <a:srgbClr val="000000"/>
                </a:solidFill>
                <a:effectLst>
                  <a:outerShdw blurRad="50800" dist="76200" dir="18900000" algn="bl" rotWithShape="0">
                    <a:prstClr val="black">
                      <a:alpha val="40000"/>
                    </a:prstClr>
                  </a:outerShdw>
                </a:effectLst>
              </a:rPr>
            </a:br>
            <a:r>
              <a:rPr lang="en-US" sz="3200" b="1" dirty="0">
                <a:solidFill>
                  <a:srgbClr val="000000"/>
                </a:solidFill>
                <a:effectLst>
                  <a:outerShdw blurRad="50800" dist="76200" dir="18900000" algn="bl" rotWithShape="0">
                    <a:prstClr val="black">
                      <a:alpha val="40000"/>
                    </a:prstClr>
                  </a:outerShdw>
                </a:effectLst>
              </a:rPr>
              <a:t>including the advances in communications, </a:t>
            </a:r>
          </a:p>
          <a:p>
            <a:pPr lvl="0" algn="ctr"/>
            <a:r>
              <a:rPr lang="en-US" sz="3200" b="1" dirty="0">
                <a:solidFill>
                  <a:srgbClr val="000000"/>
                </a:solidFill>
                <a:effectLst>
                  <a:outerShdw blurRad="50800" dist="76200" dir="18900000" algn="bl" rotWithShape="0">
                    <a:prstClr val="black">
                      <a:alpha val="40000"/>
                    </a:prstClr>
                  </a:outerShdw>
                </a:effectLst>
              </a:rPr>
              <a:t>and in mass marketing through “advances” </a:t>
            </a:r>
          </a:p>
          <a:p>
            <a:pPr lvl="0" algn="ctr"/>
            <a:r>
              <a:rPr lang="en-US" sz="3200" b="1" dirty="0">
                <a:solidFill>
                  <a:srgbClr val="000000"/>
                </a:solidFill>
                <a:effectLst>
                  <a:outerShdw blurRad="50800" dist="76200" dir="18900000" algn="bl" rotWithShape="0">
                    <a:prstClr val="black">
                      <a:alpha val="40000"/>
                    </a:prstClr>
                  </a:outerShdw>
                </a:effectLst>
              </a:rPr>
              <a:t>in advertising technologies . .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4" name="Rectangle 3"/>
          <p:cNvSpPr/>
          <p:nvPr/>
        </p:nvSpPr>
        <p:spPr>
          <a:xfrm>
            <a:off x="685800" y="4648200"/>
            <a:ext cx="7772400" cy="830997"/>
          </a:xfrm>
          <a:prstGeom prst="rect">
            <a:avLst/>
          </a:prstGeom>
          <a:solidFill>
            <a:srgbClr val="F9EE1B"/>
          </a:solidFill>
          <a:ln w="76200">
            <a:solidFill>
              <a:srgbClr val="FFC000"/>
            </a:solidFill>
          </a:ln>
        </p:spPr>
        <p:txBody>
          <a:bodyPr lIns="228600" tIns="228600" rIns="228600" bIns="228600">
            <a:spAutoFit/>
          </a:bodyPr>
          <a:lstStyle/>
          <a:p>
            <a:pPr algn="ctr"/>
            <a:r>
              <a:rPr lang="en-US" sz="2400" b="1" dirty="0">
                <a:solidFill>
                  <a:srgbClr val="000000"/>
                </a:solidFill>
              </a:rPr>
              <a:t>who doesn’t know Chiquita?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4" name="Rectangle 3"/>
          <p:cNvSpPr/>
          <p:nvPr/>
        </p:nvSpPr>
        <p:spPr>
          <a:xfrm>
            <a:off x="685800" y="4648200"/>
            <a:ext cx="7772400" cy="1384995"/>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As an aside:  How many know the current Chiquita banana</a:t>
            </a:r>
          </a:p>
          <a:p>
            <a:pPr algn="ctr"/>
            <a:r>
              <a:rPr lang="en-US" sz="2000" dirty="0">
                <a:solidFill>
                  <a:srgbClr val="000000"/>
                </a:solidFill>
              </a:rPr>
              <a:t>— the Cavendish — </a:t>
            </a:r>
          </a:p>
          <a:p>
            <a:pPr algn="ctr"/>
            <a:r>
              <a:rPr lang="en-US" sz="2000" dirty="0">
                <a:solidFill>
                  <a:srgbClr val="000000"/>
                </a:solidFill>
              </a:rPr>
              <a:t>is about to disappear?</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5" name="Rectangle 4"/>
          <p:cNvSpPr/>
          <p:nvPr/>
        </p:nvSpPr>
        <p:spPr>
          <a:xfrm>
            <a:off x="685800" y="4648200"/>
            <a:ext cx="7772400" cy="769441"/>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back to business . .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291942"/>
            <a:ext cx="6400800" cy="461665"/>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a:p>
            <a:pPr algn="ctr"/>
            <a:r>
              <a:rPr lang="en-US" sz="1200" dirty="0">
                <a:solidFill>
                  <a:prstClr val="white"/>
                </a:solidFill>
                <a:hlinkClick r:id="rId3"/>
              </a:rPr>
              <a:t>http://en.wikipedia.org/wiki/Carmen_Miranda</a:t>
            </a:r>
            <a:endParaRPr lang="en-US" sz="1200" dirty="0">
              <a:solidFill>
                <a:prstClr val="white"/>
              </a:solidFill>
            </a:endParaRPr>
          </a:p>
        </p:txBody>
      </p:sp>
      <p:pic>
        <p:nvPicPr>
          <p:cNvPr id="7173" name="Picture 5"/>
          <p:cNvPicPr>
            <a:picLocks noChangeAspect="1" noChangeArrowheads="1"/>
          </p:cNvPicPr>
          <p:nvPr/>
        </p:nvPicPr>
        <p:blipFill>
          <a:blip r:embed="rId4" cstate="print"/>
          <a:srcRect/>
          <a:stretch>
            <a:fillRect/>
          </a:stretch>
        </p:blipFill>
        <p:spPr bwMode="auto">
          <a:xfrm>
            <a:off x="2190750" y="362856"/>
            <a:ext cx="4762500" cy="5857875"/>
          </a:xfrm>
          <a:prstGeom prst="rect">
            <a:avLst/>
          </a:prstGeom>
          <a:noFill/>
          <a:ln w="9525">
            <a:noFill/>
            <a:miter lim="800000"/>
            <a:headEnd/>
            <a:tailEnd/>
          </a:ln>
        </p:spPr>
      </p:pic>
      <p:pic>
        <p:nvPicPr>
          <p:cNvPr id="10242" name="Picture 2"/>
          <p:cNvPicPr>
            <a:picLocks noChangeAspect="1" noChangeArrowheads="1"/>
          </p:cNvPicPr>
          <p:nvPr/>
        </p:nvPicPr>
        <p:blipFill>
          <a:blip r:embed="rId5" cstate="print"/>
          <a:srcRect/>
          <a:stretch>
            <a:fillRect/>
          </a:stretch>
        </p:blipFill>
        <p:spPr bwMode="auto">
          <a:xfrm>
            <a:off x="2971800" y="1143000"/>
            <a:ext cx="3258456" cy="4443349"/>
          </a:xfrm>
          <a:prstGeom prst="rect">
            <a:avLst/>
          </a:prstGeom>
          <a:noFill/>
          <a:ln w="9525">
            <a:noFill/>
            <a:miter lim="800000"/>
            <a:headEnd/>
            <a:tailEnd/>
          </a:ln>
        </p:spPr>
      </p:pic>
      <p:sp>
        <p:nvSpPr>
          <p:cNvPr id="7" name="Rectangle 6"/>
          <p:cNvSpPr/>
          <p:nvPr/>
        </p:nvSpPr>
        <p:spPr>
          <a:xfrm>
            <a:off x="3276600" y="3607582"/>
            <a:ext cx="2781531" cy="1785104"/>
          </a:xfrm>
          <a:prstGeom prst="rect">
            <a:avLst/>
          </a:prstGeom>
        </p:spPr>
        <p:txBody>
          <a:bodyPr wrap="square">
            <a:spAutoFit/>
          </a:bodyPr>
          <a:lstStyle/>
          <a:p>
            <a:pPr algn="ctr"/>
            <a:r>
              <a:rPr lang="en-US" sz="2400" b="1" dirty="0">
                <a:solidFill>
                  <a:srgbClr val="FFFFFF"/>
                </a:solidFill>
                <a:latin typeface="Maiandra GD" pitchFamily="34" charset="0"/>
              </a:rPr>
              <a:t>Carmen Miranda</a:t>
            </a:r>
          </a:p>
          <a:p>
            <a:pPr algn="ctr"/>
            <a:r>
              <a:rPr lang="en-US" sz="1400" b="1" dirty="0">
                <a:solidFill>
                  <a:srgbClr val="FFFFFF"/>
                </a:solidFill>
                <a:latin typeface="Maiandra GD" pitchFamily="34" charset="0"/>
              </a:rPr>
              <a:t>(1909-1955)</a:t>
            </a:r>
          </a:p>
          <a:p>
            <a:pPr algn="ctr"/>
            <a:r>
              <a:rPr lang="en-US" sz="2400" b="1" dirty="0">
                <a:solidFill>
                  <a:srgbClr val="FFFFFF"/>
                </a:solidFill>
                <a:latin typeface="Maiandra GD" pitchFamily="34" charset="0"/>
              </a:rPr>
              <a:t>became one of the great advertising legends of all time </a:t>
            </a:r>
            <a:endParaRPr lang="en-US" sz="2400" b="1" dirty="0">
              <a:latin typeface="Maiandra GD"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971800" y="1095828"/>
            <a:ext cx="3290902" cy="4419600"/>
          </a:xfrm>
          <a:prstGeom prst="rect">
            <a:avLst/>
          </a:prstGeom>
          <a:noFill/>
          <a:ln w="9525">
            <a:noFill/>
            <a:miter lim="800000"/>
            <a:headEnd/>
            <a:tailEnd/>
          </a:ln>
        </p:spPr>
      </p:pic>
      <p:sp>
        <p:nvSpPr>
          <p:cNvPr id="8" name="Rectangle 7"/>
          <p:cNvSpPr/>
          <p:nvPr/>
        </p:nvSpPr>
        <p:spPr>
          <a:xfrm>
            <a:off x="3276600" y="4034135"/>
            <a:ext cx="2468946" cy="461665"/>
          </a:xfrm>
          <a:prstGeom prst="rect">
            <a:avLst/>
          </a:prstGeom>
        </p:spPr>
        <p:txBody>
          <a:bodyPr wrap="none">
            <a:spAutoFit/>
          </a:bodyPr>
          <a:lstStyle/>
          <a:p>
            <a:r>
              <a:rPr lang="en-US" sz="2400" b="1" dirty="0">
                <a:solidFill>
                  <a:srgbClr val="FFFFFF"/>
                </a:solidFill>
                <a:latin typeface="Maiandra GD" pitchFamily="34" charset="0"/>
              </a:rPr>
              <a:t>Carmen Miranda</a:t>
            </a:r>
            <a:endParaRPr lang="en-US" sz="2400" b="1" dirty="0">
              <a:latin typeface="Maiandra GD"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a:stretch>
            <a:fillRect/>
          </a:stretch>
        </p:blipFill>
        <p:spPr bwMode="auto">
          <a:xfrm>
            <a:off x="2190750" y="362856"/>
            <a:ext cx="4762500" cy="58578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0" y="109728"/>
            <a:ext cx="9144000" cy="6748272"/>
          </a:xfrm>
          <a:prstGeom prst="rect">
            <a:avLst/>
          </a:prstGeom>
          <a:noFill/>
          <a:ln w="9525">
            <a:noFill/>
            <a:miter lim="800000"/>
            <a:headEnd/>
            <a:tailEnd/>
          </a:ln>
        </p:spPr>
      </p:pic>
      <p:sp>
        <p:nvSpPr>
          <p:cNvPr id="8" name="Rectangle 7"/>
          <p:cNvSpPr/>
          <p:nvPr/>
        </p:nvSpPr>
        <p:spPr>
          <a:xfrm>
            <a:off x="533400" y="3283803"/>
            <a:ext cx="8077200" cy="954107"/>
          </a:xfrm>
          <a:prstGeom prst="rect">
            <a:avLst/>
          </a:prstGeom>
        </p:spPr>
        <p:txBody>
          <a:bodyPr wrap="square">
            <a:spAutoFit/>
          </a:bodyPr>
          <a:lstStyle/>
          <a:p>
            <a:pPr algn="ctr"/>
            <a:r>
              <a:rPr lang="en-US" sz="2800" b="1" dirty="0">
                <a:solidFill>
                  <a:srgbClr val="FFFFFF"/>
                </a:solidFill>
                <a:latin typeface="Maiandra GD" pitchFamily="34" charset="0"/>
              </a:rPr>
              <a:t>“Bananas will eternally be grateful for the marketing they got through Carmen Miranda”</a:t>
            </a:r>
          </a:p>
        </p:txBody>
      </p:sp>
      <p:sp>
        <p:nvSpPr>
          <p:cNvPr id="9" name="Rectangle 8"/>
          <p:cNvSpPr/>
          <p:nvPr/>
        </p:nvSpPr>
        <p:spPr>
          <a:xfrm>
            <a:off x="1596570" y="6337887"/>
            <a:ext cx="5943600" cy="276999"/>
          </a:xfrm>
          <a:prstGeom prst="rect">
            <a:avLst/>
          </a:prstGeom>
        </p:spPr>
        <p:txBody>
          <a:bodyPr wrap="square">
            <a:spAutoFit/>
          </a:bodyPr>
          <a:lstStyle/>
          <a:p>
            <a:r>
              <a:rPr lang="en-US" sz="1200" dirty="0">
                <a:solidFill>
                  <a:srgbClr val="FFFFFF"/>
                </a:solidFill>
                <a:hlinkClick r:id="rId4"/>
              </a:rPr>
              <a:t>http://www.riomate.com/1693/news/2010/08/31/carmen-miranda-forever</a:t>
            </a:r>
            <a:endParaRPr lang="en-US" sz="1200" dirty="0">
              <a:solidFill>
                <a:srgbClr val="FFFFFF"/>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a:stretch>
            <a:fillRect/>
          </a:stretch>
        </p:blipFill>
        <p:spPr bwMode="auto">
          <a:xfrm>
            <a:off x="2190750" y="362856"/>
            <a:ext cx="4762500" cy="58578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0" y="109728"/>
            <a:ext cx="9144000" cy="6748272"/>
          </a:xfrm>
          <a:prstGeom prst="rect">
            <a:avLst/>
          </a:prstGeom>
          <a:noFill/>
          <a:ln w="9525">
            <a:noFill/>
            <a:miter lim="800000"/>
            <a:headEnd/>
            <a:tailEnd/>
          </a:ln>
        </p:spPr>
      </p:pic>
      <p:sp>
        <p:nvSpPr>
          <p:cNvPr id="8" name="Rectangle 7"/>
          <p:cNvSpPr/>
          <p:nvPr/>
        </p:nvSpPr>
        <p:spPr>
          <a:xfrm>
            <a:off x="533400" y="3283803"/>
            <a:ext cx="8077200" cy="1384995"/>
          </a:xfrm>
          <a:prstGeom prst="rect">
            <a:avLst/>
          </a:prstGeom>
        </p:spPr>
        <p:txBody>
          <a:bodyPr wrap="square">
            <a:spAutoFit/>
          </a:bodyPr>
          <a:lstStyle/>
          <a:p>
            <a:pPr algn="ctr"/>
            <a:r>
              <a:rPr lang="en-US" sz="2800" b="1" dirty="0">
                <a:solidFill>
                  <a:srgbClr val="FAF24C"/>
                </a:solidFill>
                <a:latin typeface="Maiandra GD" pitchFamily="34" charset="0"/>
              </a:rPr>
              <a:t>“Bananas will eternally be grateful for the marketing they got through Carmen Miranda”</a:t>
            </a:r>
          </a:p>
          <a:p>
            <a:pPr algn="ctr"/>
            <a:r>
              <a:rPr lang="en-US" sz="2800" b="1" dirty="0">
                <a:solidFill>
                  <a:srgbClr val="FFFFFF"/>
                </a:solidFill>
                <a:latin typeface="Maiandra GD" pitchFamily="34" charset="0"/>
              </a:rPr>
              <a:t>and vice versa</a:t>
            </a:r>
          </a:p>
        </p:txBody>
      </p:sp>
      <p:sp>
        <p:nvSpPr>
          <p:cNvPr id="9" name="Rectangle 8"/>
          <p:cNvSpPr/>
          <p:nvPr/>
        </p:nvSpPr>
        <p:spPr>
          <a:xfrm>
            <a:off x="1596570" y="6337887"/>
            <a:ext cx="5943600" cy="276999"/>
          </a:xfrm>
          <a:prstGeom prst="rect">
            <a:avLst/>
          </a:prstGeom>
        </p:spPr>
        <p:txBody>
          <a:bodyPr wrap="square">
            <a:spAutoFit/>
          </a:bodyPr>
          <a:lstStyle/>
          <a:p>
            <a:r>
              <a:rPr lang="en-US" sz="1200" dirty="0">
                <a:solidFill>
                  <a:srgbClr val="FFFFFF"/>
                </a:solidFill>
                <a:hlinkClick r:id="rId4"/>
              </a:rPr>
              <a:t>http://www.riomate.com/1693/news/2010/08/31/carmen-miranda-forever</a:t>
            </a:r>
            <a:endParaRPr lang="en-US" sz="1200" dirty="0">
              <a:solidFill>
                <a:srgbClr val="FFFFFF"/>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134465"/>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4000" b="1" dirty="0">
                <a:solidFill>
                  <a:srgbClr val="D79694"/>
                </a:solidFill>
                <a:latin typeface="+mj-lt"/>
              </a:rPr>
              <a:t>The Agricultural Revolution</a:t>
            </a:r>
            <a:endParaRPr lang="en-US" sz="2800" b="1" dirty="0">
              <a:solidFill>
                <a:srgbClr val="D79694"/>
              </a:solidFill>
              <a:latin typeface="+mj-lt"/>
            </a:endParaRPr>
          </a:p>
          <a:p>
            <a:pPr marL="465138" lvl="1" indent="-233363">
              <a:spcBef>
                <a:spcPts val="800"/>
              </a:spcBef>
              <a:buFont typeface="Arial" charset="0"/>
              <a:buChar char="•"/>
            </a:pPr>
            <a:r>
              <a:rPr lang="en-US" b="1" dirty="0">
                <a:solidFill>
                  <a:srgbClr val="D79694"/>
                </a:solidFill>
                <a:latin typeface="+mj-lt"/>
              </a:rPr>
              <a:t>The Search for Spices</a:t>
            </a:r>
          </a:p>
          <a:p>
            <a:pPr marL="465138" lvl="1" indent="-233363">
              <a:spcBef>
                <a:spcPts val="800"/>
              </a:spcBef>
              <a:buFont typeface="Arial" charset="0"/>
              <a:buChar char="•"/>
            </a:pPr>
            <a:r>
              <a:rPr lang="en-US" sz="40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000000"/>
                </a:solidFill>
                <a:latin typeface="+mj-lt"/>
              </a:rPr>
              <a:t>Transportation, Refrigeration, and Canning</a:t>
            </a:r>
          </a:p>
          <a:p>
            <a:pPr marL="465138" lvl="1" indent="-233363">
              <a:spcBef>
                <a:spcPts val="800"/>
              </a:spcBef>
              <a:buFont typeface="Arial" charset="0"/>
              <a:buChar char="•"/>
            </a:pPr>
            <a:r>
              <a:rPr lang="en-US" sz="4000" b="1" dirty="0">
                <a:solidFill>
                  <a:srgbClr val="D79694"/>
                </a:solidFill>
                <a:latin typeface="+mj-lt"/>
              </a:rPr>
              <a:t>The Scientific Revolution</a:t>
            </a:r>
          </a:p>
          <a:p>
            <a:pPr marL="465138" lvl="1" indent="-233363">
              <a:spcBef>
                <a:spcPts val="800"/>
              </a:spcBef>
              <a:buFont typeface="Arial" charset="0"/>
              <a:buChar char="•"/>
            </a:pPr>
            <a:r>
              <a:rPr lang="en-US" b="1" dirty="0">
                <a:solidFill>
                  <a:srgbClr val="D79694"/>
                </a:solidFill>
                <a:latin typeface="+mj-lt"/>
              </a:rPr>
              <a:t>Modern-Day Adaptations</a:t>
            </a:r>
          </a:p>
          <a:p>
            <a:pPr marL="465138" lvl="1" indent="-233363">
              <a:spcBef>
                <a:spcPts val="800"/>
              </a:spcBef>
              <a:buFont typeface="Arial" charset="0"/>
              <a:buChar char="•"/>
            </a:pPr>
            <a:r>
              <a:rPr lang="en-US" b="1" dirty="0">
                <a:solidFill>
                  <a:srgbClr val="D79694"/>
                </a:solidFill>
                <a:latin typeface="+mj-lt"/>
              </a:rPr>
              <a:t>Summary</a:t>
            </a:r>
          </a:p>
          <a:p>
            <a:pPr marL="465138" lvl="1" indent="-233363">
              <a:spcBef>
                <a:spcPts val="800"/>
              </a:spcBef>
              <a:buFont typeface="Arial" charset="0"/>
              <a:buChar char="•"/>
            </a:pPr>
            <a:r>
              <a:rPr lang="en-US"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400" dirty="0">
                <a:solidFill>
                  <a:srgbClr val="000000"/>
                </a:solidFill>
                <a:effectLst>
                  <a:outerShdw blurRad="50800" dist="76200" dir="18900000" algn="bl" rotWithShape="0">
                    <a:prstClr val="black">
                      <a:alpha val="40000"/>
                    </a:prstClr>
                  </a:outerShdw>
                </a:effectLst>
              </a:rPr>
              <a:t>. . . speaking of singers capitalizing on the banana </a:t>
            </a:r>
          </a:p>
          <a:p>
            <a:pPr algn="ctr"/>
            <a:r>
              <a:rPr lang="en-US" sz="2400" dirty="0">
                <a:solidFill>
                  <a:srgbClr val="000000"/>
                </a:solidFill>
                <a:effectLst>
                  <a:outerShdw blurRad="50800" dist="76200" dir="18900000" algn="bl" rotWithShape="0">
                    <a:prstClr val="black">
                      <a:alpha val="40000"/>
                    </a:prstClr>
                  </a:outerShdw>
                </a:effectLst>
              </a:rPr>
              <a:t>in the non-fruit marketplace . . . </a:t>
            </a:r>
            <a:endParaRPr lang="en-US" sz="2000" dirty="0">
              <a:solidFill>
                <a:srgbClr val="000000"/>
              </a:solidFill>
              <a:effectLst>
                <a:outerShdw blurRad="50800" dist="76200" dir="18900000" algn="bl" rotWithShape="0">
                  <a:prstClr val="black">
                    <a:alpha val="40000"/>
                  </a:prstClr>
                </a:outerShdw>
              </a:effectLst>
            </a:endParaRPr>
          </a:p>
          <a:p>
            <a:pPr algn="ctr"/>
            <a:endParaRPr lang="en-US" sz="14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anyone that knows </a:t>
            </a:r>
          </a:p>
          <a:p>
            <a:pPr algn="ctr"/>
            <a:r>
              <a:rPr lang="en-US" sz="2800" b="1" dirty="0">
                <a:solidFill>
                  <a:srgbClr val="000000"/>
                </a:solidFill>
                <a:effectLst>
                  <a:outerShdw blurRad="50800" dist="76200" dir="18900000" algn="bl" rotWithShape="0">
                    <a:prstClr val="black">
                      <a:alpha val="40000"/>
                    </a:prstClr>
                  </a:outerShdw>
                </a:effectLst>
              </a:rPr>
              <a:t>Harry Belafonte </a:t>
            </a:r>
          </a:p>
          <a:p>
            <a:pPr algn="ctr"/>
            <a:r>
              <a:rPr lang="en-US" sz="2800" b="1" dirty="0">
                <a:solidFill>
                  <a:srgbClr val="000000"/>
                </a:solidFill>
                <a:effectLst>
                  <a:outerShdw blurRad="50800" dist="76200" dir="18900000" algn="bl" rotWithShape="0">
                    <a:prstClr val="black">
                      <a:alpha val="40000"/>
                    </a:prstClr>
                  </a:outerShdw>
                </a:effectLst>
              </a:rPr>
              <a:t>knows “The Banana Boat Song”</a:t>
            </a:r>
            <a:br>
              <a:rPr lang="en-US" sz="2800" b="1" dirty="0">
                <a:solidFill>
                  <a:srgbClr val="000000"/>
                </a:solidFill>
                <a:effectLst>
                  <a:outerShdw blurRad="50800" dist="76200" dir="18900000" algn="bl" rotWithShape="0">
                    <a:prstClr val="black">
                      <a:alpha val="40000"/>
                    </a:prstClr>
                  </a:outerShdw>
                </a:effectLst>
              </a:rPr>
            </a:br>
            <a:r>
              <a:rPr lang="en-US" sz="1600" dirty="0">
                <a:solidFill>
                  <a:srgbClr val="000000"/>
                </a:solidFill>
                <a:effectLst>
                  <a:outerShdw blurRad="50800" dist="76200" dir="18900000" algn="bl" rotWithShape="0">
                    <a:prstClr val="black">
                      <a:alpha val="40000"/>
                    </a:prstClr>
                  </a:outerShdw>
                </a:effectLst>
              </a:rPr>
              <a:t>(Day-o, Day-ay-ay-o . . .)</a:t>
            </a:r>
          </a:p>
          <a:p>
            <a:pPr algn="ctr"/>
            <a:endParaRPr lang="en-US" sz="1600"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400" dirty="0">
                <a:solidFill>
                  <a:srgbClr val="000000"/>
                </a:solidFill>
                <a:effectLst>
                  <a:outerShdw blurRad="50800" dist="76200" dir="18900000" algn="bl" rotWithShape="0">
                    <a:prstClr val="black">
                      <a:alpha val="40000"/>
                    </a:prstClr>
                  </a:outerShdw>
                </a:effectLst>
              </a:rPr>
              <a:t>and vice versa</a:t>
            </a:r>
          </a:p>
        </p:txBody>
      </p:sp>
      <p:pic>
        <p:nvPicPr>
          <p:cNvPr id="13315" name="Picture 3"/>
          <p:cNvPicPr>
            <a:picLocks noChangeAspect="1" noChangeArrowheads="1"/>
          </p:cNvPicPr>
          <p:nvPr/>
        </p:nvPicPr>
        <p:blipFill>
          <a:blip r:embed="rId4" cstate="print"/>
          <a:srcRect/>
          <a:stretch>
            <a:fillRect/>
          </a:stretch>
        </p:blipFill>
        <p:spPr bwMode="auto">
          <a:xfrm>
            <a:off x="228600" y="3810000"/>
            <a:ext cx="3145872" cy="2743200"/>
          </a:xfrm>
          <a:prstGeom prst="rect">
            <a:avLst/>
          </a:prstGeom>
          <a:noFill/>
          <a:ln w="12700">
            <a:solidFill>
              <a:srgbClr val="000000"/>
            </a:solid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http://www.post-gazette.com/pg/05331/612548.stm</a:t>
            </a:r>
            <a:endParaRPr lang="en-US" sz="1200" dirty="0">
              <a:solidFill>
                <a:prstClr val="white"/>
              </a:solidFill>
            </a:endParaRPr>
          </a:p>
        </p:txBody>
      </p:sp>
      <p:pic>
        <p:nvPicPr>
          <p:cNvPr id="9219" name="Picture 3"/>
          <p:cNvPicPr>
            <a:picLocks noChangeAspect="1" noChangeArrowheads="1"/>
          </p:cNvPicPr>
          <p:nvPr/>
        </p:nvPicPr>
        <p:blipFill>
          <a:blip r:embed="rId3" cstate="print"/>
          <a:srcRect/>
          <a:stretch>
            <a:fillRect/>
          </a:stretch>
        </p:blipFill>
        <p:spPr bwMode="auto">
          <a:xfrm>
            <a:off x="685800" y="1158420"/>
            <a:ext cx="7772400" cy="485775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http://en.wikipedia.org/wiki/Chiquita</a:t>
            </a:r>
            <a:endParaRPr lang="en-US" sz="1200" dirty="0">
              <a:solidFill>
                <a:prstClr val="white"/>
              </a:solidFill>
            </a:endParaRPr>
          </a:p>
        </p:txBody>
      </p:sp>
      <p:pic>
        <p:nvPicPr>
          <p:cNvPr id="7173" name="Picture 5"/>
          <p:cNvPicPr>
            <a:picLocks noChangeAspect="1" noChangeArrowheads="1"/>
          </p:cNvPicPr>
          <p:nvPr/>
        </p:nvPicPr>
        <p:blipFill>
          <a:blip r:embed="rId3" cstate="print"/>
          <a:srcRect/>
          <a:stretch>
            <a:fillRect/>
          </a:stretch>
        </p:blipFill>
        <p:spPr bwMode="auto">
          <a:xfrm>
            <a:off x="2190750" y="362856"/>
            <a:ext cx="4762500" cy="5857875"/>
          </a:xfrm>
          <a:prstGeom prst="rect">
            <a:avLst/>
          </a:prstGeom>
          <a:noFill/>
          <a:ln w="9525">
            <a:noFill/>
            <a:miter lim="800000"/>
            <a:headEnd/>
            <a:tailEnd/>
          </a:ln>
        </p:spPr>
      </p:pic>
      <p:sp>
        <p:nvSpPr>
          <p:cNvPr id="5" name="Rectangle 4"/>
          <p:cNvSpPr/>
          <p:nvPr/>
        </p:nvSpPr>
        <p:spPr>
          <a:xfrm>
            <a:off x="685800" y="4648200"/>
            <a:ext cx="7772400" cy="769441"/>
          </a:xfrm>
          <a:prstGeom prst="rect">
            <a:avLst/>
          </a:prstGeom>
          <a:solidFill>
            <a:srgbClr val="F9EE1B"/>
          </a:solidFill>
          <a:ln w="76200">
            <a:solidFill>
              <a:srgbClr val="FFC000"/>
            </a:solidFill>
          </a:ln>
        </p:spPr>
        <p:txBody>
          <a:bodyPr lIns="228600" tIns="228600" rIns="228600" bIns="228600">
            <a:spAutoFit/>
          </a:bodyPr>
          <a:lstStyle/>
          <a:p>
            <a:pPr algn="ctr"/>
            <a:r>
              <a:rPr lang="en-US" sz="2000" dirty="0">
                <a:solidFill>
                  <a:srgbClr val="000000"/>
                </a:solidFill>
              </a:rPr>
              <a:t>back to business . .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fruit companies became powerful players in world food production through their skillful development and integration of communication and advertising with evolving transportation technologies in rail and shipping . . .</a:t>
            </a:r>
          </a:p>
          <a:p>
            <a:pPr algn="ctr"/>
            <a:r>
              <a:rPr lang="en-US" sz="2800" b="1" dirty="0">
                <a:solidFill>
                  <a:srgbClr val="000000"/>
                </a:solidFill>
                <a:effectLst>
                  <a:outerShdw blurRad="50800" dist="76200" dir="18900000" algn="bl" rotWithShape="0">
                    <a:prstClr val="black">
                      <a:alpha val="40000"/>
                    </a:prstClr>
                  </a:outerShdw>
                </a:effectLst>
              </a:rPr>
              <a:t>and</a:t>
            </a:r>
          </a:p>
          <a:p>
            <a:pPr algn="ctr"/>
            <a:r>
              <a:rPr lang="en-US" sz="2800" b="1" dirty="0">
                <a:solidFill>
                  <a:srgbClr val="000000"/>
                </a:solidFill>
                <a:effectLst>
                  <a:outerShdw blurRad="50800" dist="76200" dir="18900000" algn="bl" rotWithShape="0">
                    <a:prstClr val="black">
                      <a:alpha val="40000"/>
                    </a:prstClr>
                  </a:outerShdw>
                </a:effectLst>
              </a:rPr>
              <a:t>with other technologies such as refrigeration . .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http://en.wikipedia.org/wiki/United_Fruit_Company</a:t>
            </a:r>
            <a:endParaRPr lang="en-US" sz="1200" dirty="0">
              <a:solidFill>
                <a:prstClr val="white"/>
              </a:solidFill>
            </a:endParaRPr>
          </a:p>
        </p:txBody>
      </p:sp>
      <p:pic>
        <p:nvPicPr>
          <p:cNvPr id="9218" name="Picture 2"/>
          <p:cNvPicPr>
            <a:picLocks noChangeAspect="1" noChangeArrowheads="1"/>
          </p:cNvPicPr>
          <p:nvPr/>
        </p:nvPicPr>
        <p:blipFill>
          <a:blip r:embed="rId3" cstate="print"/>
          <a:srcRect/>
          <a:stretch>
            <a:fillRect/>
          </a:stretch>
        </p:blipFill>
        <p:spPr bwMode="auto">
          <a:xfrm>
            <a:off x="1047750" y="638628"/>
            <a:ext cx="7048500" cy="5191125"/>
          </a:xfrm>
          <a:prstGeom prst="rect">
            <a:avLst/>
          </a:prstGeom>
          <a:noFill/>
          <a:ln w="9525">
            <a:noFill/>
            <a:miter lim="800000"/>
            <a:headEnd/>
            <a:tailEnd/>
          </a:ln>
        </p:spPr>
      </p:pic>
      <p:sp>
        <p:nvSpPr>
          <p:cNvPr id="5" name="Rectangle 4"/>
          <p:cNvSpPr/>
          <p:nvPr/>
        </p:nvSpPr>
        <p:spPr>
          <a:xfrm>
            <a:off x="1143000" y="5909846"/>
            <a:ext cx="6858000" cy="338554"/>
          </a:xfrm>
          <a:prstGeom prst="rect">
            <a:avLst/>
          </a:prstGeom>
        </p:spPr>
        <p:txBody>
          <a:bodyPr wrap="square">
            <a:spAutoFit/>
          </a:bodyPr>
          <a:lstStyle/>
          <a:p>
            <a:pPr algn="ctr"/>
            <a:r>
              <a:rPr lang="en-US" sz="1600" dirty="0">
                <a:solidFill>
                  <a:srgbClr val="FFFFFF"/>
                </a:solidFill>
              </a:rPr>
              <a:t>This United Fruit Company banana carrier was built in Ireland in 1909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FAF24C"/>
              </a:solidFill>
              <a:effectLst>
                <a:outerShdw blurRad="50800" dist="76200" dir="18900000" algn="bl" rotWithShape="0">
                  <a:prstClr val="black">
                    <a:alpha val="40000"/>
                  </a:prstClr>
                </a:outerShdw>
              </a:effectLst>
            </a:endParaRPr>
          </a:p>
          <a:p>
            <a:pPr algn="ctr"/>
            <a:r>
              <a:rPr lang="en-US" sz="2800" b="1" dirty="0">
                <a:solidFill>
                  <a:srgbClr val="FAF24C"/>
                </a:solidFill>
                <a:effectLst>
                  <a:outerShdw blurRad="50800" dist="76200" dir="18900000" algn="bl" rotWithShape="0">
                    <a:prstClr val="black">
                      <a:alpha val="40000"/>
                    </a:prstClr>
                  </a:outerShdw>
                </a:effectLst>
              </a:rPr>
              <a:t>fruit companies became powerful players in world food production through their skillful development and integration of communication and advertising with evolving transportation technologies in rail and shipping . . .</a:t>
            </a:r>
          </a:p>
          <a:p>
            <a:pPr algn="ctr"/>
            <a:r>
              <a:rPr lang="en-US" sz="2800" b="1" dirty="0">
                <a:solidFill>
                  <a:srgbClr val="FAF24C"/>
                </a:solidFill>
                <a:effectLst>
                  <a:outerShdw blurRad="50800" dist="76200" dir="18900000" algn="bl" rotWithShape="0">
                    <a:prstClr val="black">
                      <a:alpha val="40000"/>
                    </a:prstClr>
                  </a:outerShdw>
                </a:effectLst>
              </a:rPr>
              <a:t>and</a:t>
            </a:r>
          </a:p>
          <a:p>
            <a:pPr algn="ctr"/>
            <a:r>
              <a:rPr lang="en-US" sz="2800" b="1" dirty="0">
                <a:solidFill>
                  <a:srgbClr val="FAF24C"/>
                </a:solidFill>
                <a:effectLst>
                  <a:outerShdw blurRad="50800" dist="76200" dir="18900000" algn="bl" rotWithShape="0">
                    <a:prstClr val="black">
                      <a:alpha val="40000"/>
                    </a:prstClr>
                  </a:outerShdw>
                </a:effectLst>
              </a:rPr>
              <a:t>with other technologies such as refrigeration . . .</a:t>
            </a:r>
          </a:p>
          <a:p>
            <a:pPr algn="ctr"/>
            <a:r>
              <a:rPr lang="en-US" sz="3200" b="1" dirty="0">
                <a:solidFill>
                  <a:srgbClr val="000000"/>
                </a:solidFill>
                <a:effectLst>
                  <a:outerShdw blurRad="50800" dist="76200" dir="18900000" algn="bl" rotWithShape="0">
                    <a:prstClr val="black">
                      <a:alpha val="40000"/>
                    </a:prstClr>
                  </a:outerShdw>
                </a:effectLst>
              </a:rPr>
              <a:t>and they even combined that with a little pleasure . .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http://www.guidetobelize.info/en/travel/belize-train-railway-guide.shtml</a:t>
            </a:r>
            <a:endParaRPr lang="en-US" sz="1200" dirty="0">
              <a:solidFill>
                <a:prstClr val="white"/>
              </a:solidFill>
            </a:endParaRPr>
          </a:p>
        </p:txBody>
      </p:sp>
      <p:pic>
        <p:nvPicPr>
          <p:cNvPr id="7170" name="Picture 2"/>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http://en.wikipedia.org/wiki/Boston_Fruit_Company#Shipping</a:t>
            </a:r>
            <a:endParaRPr lang="en-US" sz="1200" dirty="0">
              <a:solidFill>
                <a:prstClr val="white"/>
              </a:solidFill>
            </a:endParaRPr>
          </a:p>
        </p:txBody>
      </p:sp>
      <p:pic>
        <p:nvPicPr>
          <p:cNvPr id="6146" name="Picture 2"/>
          <p:cNvPicPr>
            <a:picLocks noChangeAspect="1" noChangeArrowheads="1"/>
          </p:cNvPicPr>
          <p:nvPr/>
        </p:nvPicPr>
        <p:blipFill>
          <a:blip r:embed="rId3" cstate="print"/>
          <a:srcRect/>
          <a:stretch>
            <a:fillRect/>
          </a:stretch>
        </p:blipFill>
        <p:spPr bwMode="auto">
          <a:xfrm>
            <a:off x="2514600" y="590550"/>
            <a:ext cx="4114800" cy="5429250"/>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noFill/>
        </p:spPr>
        <p:txBody>
          <a:bodyPr wrap="square">
            <a:spAutoFit/>
          </a:bodyPr>
          <a:lstStyle/>
          <a:p>
            <a:pPr algn="ctr"/>
            <a:r>
              <a:rPr lang="en-US" sz="1200" dirty="0">
                <a:solidFill>
                  <a:prstClr val="white"/>
                </a:solidFill>
                <a:hlinkClick r:id="rId2"/>
              </a:rPr>
              <a:t>http://en.wikipedia.org/wiki/File:United_Fruit_Ad_1916.jpg</a:t>
            </a:r>
            <a:endParaRPr lang="en-US" sz="1200" dirty="0">
              <a:solidFill>
                <a:prstClr val="white"/>
              </a:solidFill>
            </a:endParaRPr>
          </a:p>
        </p:txBody>
      </p:sp>
      <p:pic>
        <p:nvPicPr>
          <p:cNvPr id="8194" name="Picture 2"/>
          <p:cNvPicPr>
            <a:picLocks noChangeAspect="1" noChangeArrowheads="1"/>
          </p:cNvPicPr>
          <p:nvPr/>
        </p:nvPicPr>
        <p:blipFill>
          <a:blip r:embed="rId3" cstate="print"/>
          <a:srcRect/>
          <a:stretch>
            <a:fillRect/>
          </a:stretch>
        </p:blipFill>
        <p:spPr bwMode="auto">
          <a:xfrm>
            <a:off x="2690813" y="571500"/>
            <a:ext cx="3762375" cy="5715000"/>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and the corporate and industrial history </a:t>
            </a:r>
          </a:p>
          <a:p>
            <a:pPr algn="ctr"/>
            <a:r>
              <a:rPr lang="en-US" sz="2800" b="1" dirty="0">
                <a:solidFill>
                  <a:srgbClr val="000000"/>
                </a:solidFill>
                <a:effectLst>
                  <a:outerShdw blurRad="50800" dist="76200" dir="18900000" algn="bl" rotWithShape="0">
                    <a:prstClr val="black">
                      <a:alpha val="40000"/>
                    </a:prstClr>
                  </a:outerShdw>
                </a:effectLst>
              </a:rPr>
              <a:t>leading up to </a:t>
            </a:r>
          </a:p>
          <a:p>
            <a:pPr algn="ctr"/>
            <a:r>
              <a:rPr lang="en-US" sz="2800" b="1" dirty="0">
                <a:solidFill>
                  <a:srgbClr val="000000"/>
                </a:solidFill>
                <a:effectLst>
                  <a:outerShdw blurRad="50800" dist="76200" dir="18900000" algn="bl" rotWithShape="0">
                    <a:prstClr val="black">
                      <a:alpha val="40000"/>
                    </a:prstClr>
                  </a:outerShdw>
                </a:effectLst>
              </a:rPr>
              <a:t>“The Banana Republics” is legendary . . . unfortunately in a negative way</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5"/>
            <a:ext cx="7315200" cy="4539704"/>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8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srgbClr val="D79694"/>
                </a:solidFill>
                <a:latin typeface="Arial" charset="0"/>
                <a:ea typeface="+mn-ea"/>
                <a:cs typeface="+mn-cs"/>
              </a:rPr>
              <a:t>by 1850 it was becoming clear that the </a:t>
            </a:r>
            <a:r>
              <a:rPr lang="en-US" sz="2800" b="1" kern="1200" dirty="0">
                <a:solidFill>
                  <a:prstClr val="black"/>
                </a:solidFill>
                <a:latin typeface="Arial" charset="0"/>
                <a:ea typeface="+mn-ea"/>
                <a:cs typeface="+mn-cs"/>
              </a:rPr>
              <a:t>ever-increasing number of urban laborers needed to be supplied with more abundant, cheaper food</a:t>
            </a:r>
          </a:p>
          <a:p>
            <a:pPr marL="1371600" lvl="2" indent="-231775" algn="l" rtl="0" fontAlgn="base">
              <a:spcBef>
                <a:spcPct val="0"/>
              </a:spcBef>
              <a:spcAft>
                <a:spcPct val="0"/>
              </a:spcAft>
              <a:buFont typeface="Arial" pitchFamily="34" charset="0"/>
              <a:buChar char="•"/>
              <a:tabLst>
                <a:tab pos="914400" algn="l"/>
              </a:tabLst>
            </a:pPr>
            <a:endParaRPr lang="en-US" sz="7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if not, they would be unable to continue to provide the </a:t>
            </a:r>
            <a:r>
              <a:rPr lang="en-US" sz="2400" b="1" kern="1200" dirty="0">
                <a:solidFill>
                  <a:prstClr val="black"/>
                </a:solidFill>
                <a:latin typeface="Arial" charset="0"/>
                <a:ea typeface="+mn-ea"/>
                <a:cs typeface="+mn-cs"/>
              </a:rPr>
              <a:t>labor needed for the new industrialized economy</a:t>
            </a:r>
            <a:endParaRPr lang="en-US" sz="20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7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the situation was </a:t>
            </a:r>
            <a:r>
              <a:rPr lang="en-US" sz="2000" kern="1200" dirty="0">
                <a:solidFill>
                  <a:prstClr val="black"/>
                </a:solidFill>
                <a:latin typeface="Arial" charset="0"/>
                <a:ea typeface="+mn-ea"/>
                <a:cs typeface="+mn-cs"/>
              </a:rPr>
              <a:t>first recognized in England, but was soon noted in other European countries and the United States as well</a:t>
            </a:r>
          </a:p>
        </p:txBody>
      </p:sp>
      <p:sp>
        <p:nvSpPr>
          <p:cNvPr id="4" name="TextBox 3"/>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63</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and it was all “made possible” </a:t>
            </a:r>
          </a:p>
          <a:p>
            <a:pPr algn="ctr"/>
            <a:r>
              <a:rPr lang="en-US" sz="2800" b="1" dirty="0">
                <a:solidFill>
                  <a:srgbClr val="000000"/>
                </a:solidFill>
                <a:effectLst>
                  <a:outerShdw blurRad="50800" dist="76200" dir="18900000" algn="bl" rotWithShape="0">
                    <a:prstClr val="black">
                      <a:alpha val="40000"/>
                    </a:prstClr>
                  </a:outerShdw>
                </a:effectLst>
              </a:rPr>
              <a:t>with the development of modern-day technologies, </a:t>
            </a:r>
          </a:p>
          <a:p>
            <a:pPr algn="ctr"/>
            <a:r>
              <a:rPr lang="en-US" sz="2800" b="1" dirty="0">
                <a:solidFill>
                  <a:srgbClr val="000000"/>
                </a:solidFill>
                <a:effectLst>
                  <a:outerShdw blurRad="50800" dist="76200" dir="18900000" algn="bl" rotWithShape="0">
                    <a:prstClr val="black">
                      <a:alpha val="40000"/>
                    </a:prstClr>
                  </a:outerShdw>
                </a:effectLst>
              </a:rPr>
              <a:t>in road building, </a:t>
            </a:r>
          </a:p>
          <a:p>
            <a:pPr algn="ctr"/>
            <a:r>
              <a:rPr lang="en-US" sz="2800" b="1" dirty="0">
                <a:solidFill>
                  <a:srgbClr val="000000"/>
                </a:solidFill>
                <a:effectLst>
                  <a:outerShdw blurRad="50800" dist="76200" dir="18900000" algn="bl" rotWithShape="0">
                    <a:prstClr val="black">
                      <a:alpha val="40000"/>
                    </a:prstClr>
                  </a:outerShdw>
                </a:effectLst>
              </a:rPr>
              <a:t>railroad expansion, </a:t>
            </a:r>
          </a:p>
          <a:p>
            <a:pPr algn="ctr"/>
            <a:r>
              <a:rPr lang="en-US" sz="2800" b="1" dirty="0">
                <a:solidFill>
                  <a:srgbClr val="000000"/>
                </a:solidFill>
                <a:effectLst>
                  <a:outerShdw blurRad="50800" dist="76200" dir="18900000" algn="bl" rotWithShape="0">
                    <a:prstClr val="black">
                      <a:alpha val="40000"/>
                    </a:prstClr>
                  </a:outerShdw>
                </a:effectLst>
              </a:rPr>
              <a:t>the development of modern refrigeration and refrigerated shipping, </a:t>
            </a:r>
          </a:p>
          <a:p>
            <a:pPr algn="ctr"/>
            <a:r>
              <a:rPr lang="en-US" sz="2800" b="1" dirty="0">
                <a:solidFill>
                  <a:srgbClr val="000000"/>
                </a:solidFill>
                <a:effectLst>
                  <a:outerShdw blurRad="50800" dist="76200" dir="18900000" algn="bl" rotWithShape="0">
                    <a:prstClr val="black">
                      <a:alpha val="40000"/>
                    </a:prstClr>
                  </a:outerShdw>
                </a:effectLst>
              </a:rPr>
              <a:t>communications advances, </a:t>
            </a:r>
          </a:p>
          <a:p>
            <a:pPr algn="ctr"/>
            <a:r>
              <a:rPr lang="en-US" sz="2800" b="1" dirty="0">
                <a:solidFill>
                  <a:srgbClr val="000000"/>
                </a:solidFill>
                <a:effectLst>
                  <a:outerShdw blurRad="50800" dist="76200" dir="18900000" algn="bl" rotWithShape="0">
                    <a:prstClr val="black">
                      <a:alpha val="40000"/>
                    </a:prstClr>
                  </a:outerShdw>
                </a:effectLst>
              </a:rPr>
              <a:t>and the like . . .</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the banana </a:t>
            </a:r>
          </a:p>
          <a:p>
            <a:pPr algn="ctr"/>
            <a:r>
              <a:rPr lang="en-US" sz="2800" b="1" dirty="0">
                <a:solidFill>
                  <a:srgbClr val="000000"/>
                </a:solidFill>
                <a:effectLst>
                  <a:outerShdw blurRad="50800" dist="76200" dir="18900000" algn="bl" rotWithShape="0">
                    <a:prstClr val="black">
                      <a:alpha val="40000"/>
                    </a:prstClr>
                  </a:outerShdw>
                </a:effectLst>
              </a:rPr>
              <a:t>was a major player </a:t>
            </a:r>
          </a:p>
          <a:p>
            <a:pPr algn="ctr"/>
            <a:r>
              <a:rPr lang="en-US" sz="2800" b="1" dirty="0">
                <a:solidFill>
                  <a:srgbClr val="000000"/>
                </a:solidFill>
                <a:effectLst>
                  <a:outerShdw blurRad="50800" dist="76200" dir="18900000" algn="bl" rotWithShape="0">
                    <a:prstClr val="black">
                      <a:alpha val="40000"/>
                    </a:prstClr>
                  </a:outerShdw>
                </a:effectLst>
              </a:rPr>
              <a:t>in the 19</a:t>
            </a:r>
            <a:r>
              <a:rPr lang="en-US" sz="2800" b="1" baseline="30000" dirty="0">
                <a:solidFill>
                  <a:srgbClr val="000000"/>
                </a:solidFill>
                <a:effectLst>
                  <a:outerShdw blurRad="50800" dist="76200" dir="18900000" algn="bl" rotWithShape="0">
                    <a:prstClr val="black">
                      <a:alpha val="40000"/>
                    </a:prstClr>
                  </a:outerShdw>
                </a:effectLst>
              </a:rPr>
              <a:t>th</a:t>
            </a:r>
            <a:r>
              <a:rPr lang="en-US" sz="2800" b="1" dirty="0">
                <a:solidFill>
                  <a:srgbClr val="000000"/>
                </a:solidFill>
                <a:effectLst>
                  <a:outerShdw blurRad="50800" dist="76200" dir="18900000" algn="bl" rotWithShape="0">
                    <a:prstClr val="black">
                      <a:alpha val="40000"/>
                    </a:prstClr>
                  </a:outerShdw>
                </a:effectLst>
              </a:rPr>
              <a:t> and 20</a:t>
            </a:r>
            <a:r>
              <a:rPr lang="en-US" sz="2800" b="1" baseline="30000" dirty="0">
                <a:solidFill>
                  <a:srgbClr val="000000"/>
                </a:solidFill>
                <a:effectLst>
                  <a:outerShdw blurRad="50800" dist="76200" dir="18900000" algn="bl" rotWithShape="0">
                    <a:prstClr val="black">
                      <a:alpha val="40000"/>
                    </a:prstClr>
                  </a:outerShdw>
                </a:effectLst>
              </a:rPr>
              <a:t>th</a:t>
            </a:r>
            <a:r>
              <a:rPr lang="en-US" sz="2800" b="1" dirty="0">
                <a:solidFill>
                  <a:srgbClr val="000000"/>
                </a:solidFill>
                <a:effectLst>
                  <a:outerShdw blurRad="50800" dist="76200" dir="18900000" algn="bl" rotWithShape="0">
                    <a:prstClr val="black">
                      <a:alpha val="40000"/>
                    </a:prstClr>
                  </a:outerShdw>
                </a:effectLst>
              </a:rPr>
              <a:t> centuries </a:t>
            </a:r>
          </a:p>
          <a:p>
            <a:pPr algn="ctr"/>
            <a:r>
              <a:rPr lang="en-US" sz="2800" b="1" dirty="0">
                <a:solidFill>
                  <a:srgbClr val="000000"/>
                </a:solidFill>
                <a:effectLst>
                  <a:outerShdw blurRad="50800" dist="76200" dir="18900000" algn="bl" rotWithShape="0">
                    <a:prstClr val="black">
                      <a:alpha val="40000"/>
                    </a:prstClr>
                  </a:outerShdw>
                </a:effectLst>
              </a:rPr>
              <a:t>with virtually every “unit of analysis” </a:t>
            </a:r>
          </a:p>
          <a:p>
            <a:pPr algn="ctr"/>
            <a:r>
              <a:rPr lang="en-US" sz="2800" b="1" dirty="0">
                <a:solidFill>
                  <a:srgbClr val="000000"/>
                </a:solidFill>
                <a:effectLst>
                  <a:outerShdw blurRad="50800" dist="76200" dir="18900000" algn="bl" rotWithShape="0">
                    <a:prstClr val="black">
                      <a:alpha val="40000"/>
                    </a:prstClr>
                  </a:outerShdw>
                </a:effectLst>
              </a:rPr>
              <a:t>discussed the first week of the semester . . .</a:t>
            </a: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1400" dirty="0">
                <a:solidFill>
                  <a:srgbClr val="000000"/>
                </a:solidFill>
                <a:effectLst>
                  <a:outerShdw blurRad="50800" dist="76200" dir="18900000" algn="bl" rotWithShape="0">
                    <a:prstClr val="black">
                      <a:alpha val="40000"/>
                    </a:prstClr>
                  </a:outerShdw>
                </a:effectLst>
              </a:rPr>
              <a:t>(see slide set “Units of Analysis”)</a:t>
            </a: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r>
              <a:rPr lang="en-US" sz="2800" b="1" dirty="0">
                <a:solidFill>
                  <a:srgbClr val="000000"/>
                </a:solidFill>
                <a:effectLst>
                  <a:outerShdw blurRad="50800" dist="76200" dir="18900000" algn="bl" rotWithShape="0">
                    <a:prstClr val="black">
                      <a:alpha val="40000"/>
                    </a:prstClr>
                  </a:outerShdw>
                </a:effectLst>
              </a:rPr>
              <a:t>one of the best examples of the role of technology in the development of modern food companies involves the banana industry . . . disgraceful as it is in the eyes of most observers . .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6277428"/>
            <a:ext cx="6400800"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9" name="Rectangle 8"/>
          <p:cNvSpPr/>
          <p:nvPr/>
        </p:nvSpPr>
        <p:spPr>
          <a:xfrm>
            <a:off x="685800" y="3805297"/>
            <a:ext cx="7772400" cy="2062103"/>
          </a:xfrm>
          <a:prstGeom prst="rect">
            <a:avLst/>
          </a:prstGeom>
          <a:ln w="76200">
            <a:noFill/>
          </a:ln>
        </p:spPr>
        <p:txBody>
          <a:bodyPr lIns="228600" tIns="228600" rIns="228600" bIns="228600">
            <a:spAutoFit/>
          </a:bodyPr>
          <a:lstStyle/>
          <a:p>
            <a:pPr algn="ctr"/>
            <a:r>
              <a:rPr lang="en-US" sz="2800" b="1" dirty="0">
                <a:solidFill>
                  <a:srgbClr val="FFFFFF"/>
                </a:solidFill>
              </a:rPr>
              <a:t>Dan </a:t>
            </a:r>
            <a:r>
              <a:rPr lang="en-US" sz="2800" b="1" dirty="0" err="1">
                <a:solidFill>
                  <a:srgbClr val="FFFFFF"/>
                </a:solidFill>
              </a:rPr>
              <a:t>Koeppe’s</a:t>
            </a:r>
            <a:r>
              <a:rPr lang="en-US" sz="2800" b="1" dirty="0">
                <a:solidFill>
                  <a:srgbClr val="FFFFFF"/>
                </a:solidFill>
              </a:rPr>
              <a:t> </a:t>
            </a:r>
          </a:p>
          <a:p>
            <a:pPr algn="ctr"/>
            <a:r>
              <a:rPr lang="en-US" sz="2800" b="1" i="1" dirty="0">
                <a:solidFill>
                  <a:srgbClr val="FFFFFF"/>
                </a:solidFill>
              </a:rPr>
              <a:t>Banana</a:t>
            </a:r>
          </a:p>
          <a:p>
            <a:pPr algn="ctr"/>
            <a:r>
              <a:rPr lang="en-US" sz="2800" b="1" dirty="0">
                <a:solidFill>
                  <a:srgbClr val="FFFFFF"/>
                </a:solidFill>
              </a:rPr>
              <a:t>tells it best</a:t>
            </a:r>
          </a:p>
          <a:p>
            <a:pPr algn="ctr"/>
            <a:r>
              <a:rPr lang="en-US" sz="1600" dirty="0">
                <a:solidFill>
                  <a:srgbClr val="FFFFFF"/>
                </a:solidFill>
              </a:rPr>
              <a:t>(from an Anth of Food point of view)</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3200" b="1" dirty="0">
              <a:solidFill>
                <a:srgbClr val="FFFFFF"/>
              </a:solidFill>
              <a:effectLst>
                <a:outerShdw blurRad="50800" dist="76200" dir="18900000" algn="bl" rotWithShape="0">
                  <a:prstClr val="black">
                    <a:alpha val="40000"/>
                  </a:prstClr>
                </a:outerShdw>
              </a:effectLst>
            </a:endParaRPr>
          </a:p>
          <a:p>
            <a:pPr algn="ctr"/>
            <a:endParaRPr lang="en-US" sz="3200" b="1" dirty="0">
              <a:solidFill>
                <a:srgbClr val="FFFFFF"/>
              </a:solidFill>
              <a:effectLst>
                <a:outerShdw blurRad="50800" dist="76200" dir="18900000" algn="bl" rotWithShape="0">
                  <a:prstClr val="black">
                    <a:alpha val="40000"/>
                  </a:prstClr>
                </a:outerShdw>
              </a:effectLst>
            </a:endParaRPr>
          </a:p>
          <a:p>
            <a:pPr algn="ctr"/>
            <a:endParaRPr lang="en-US" sz="32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the industry started off with </a:t>
            </a:r>
          </a:p>
          <a:p>
            <a:pPr algn="ctr"/>
            <a:r>
              <a:rPr lang="en-US" sz="3200" b="1" dirty="0">
                <a:solidFill>
                  <a:srgbClr val="FFFFFF"/>
                </a:solidFill>
                <a:effectLst>
                  <a:outerShdw blurRad="50800" dist="76200" dir="18900000" algn="bl" rotWithShape="0">
                    <a:prstClr val="black">
                      <a:alpha val="40000"/>
                    </a:prstClr>
                  </a:outerShdw>
                </a:effectLst>
              </a:rPr>
              <a:t>road building in Costa Rica in 1871 . . .</a:t>
            </a:r>
          </a:p>
          <a:p>
            <a:pPr algn="ctr"/>
            <a:endParaRPr lang="en-US" sz="24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it grew up around </a:t>
            </a:r>
          </a:p>
          <a:p>
            <a:pPr algn="ctr"/>
            <a:r>
              <a:rPr lang="en-US" sz="3200" b="1" dirty="0">
                <a:solidFill>
                  <a:srgbClr val="FFFFFF"/>
                </a:solidFill>
                <a:effectLst>
                  <a:outerShdw blurRad="50800" dist="76200" dir="18900000" algn="bl" rotWithShape="0">
                    <a:prstClr val="black">
                      <a:alpha val="40000"/>
                    </a:prstClr>
                  </a:outerShdw>
                </a:effectLst>
              </a:rPr>
              <a:t>the expansion of the railroad . . .</a:t>
            </a:r>
          </a:p>
          <a:p>
            <a:pPr algn="ctr"/>
            <a:endParaRPr lang="en-US"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and became legendary </a:t>
            </a:r>
          </a:p>
          <a:p>
            <a:pPr algn="ctr"/>
            <a:r>
              <a:rPr lang="en-US" sz="3200" b="1" dirty="0">
                <a:solidFill>
                  <a:srgbClr val="FFFFFF"/>
                </a:solidFill>
                <a:effectLst>
                  <a:outerShdw blurRad="50800" dist="76200" dir="18900000" algn="bl" rotWithShape="0">
                    <a:prstClr val="black">
                      <a:alpha val="40000"/>
                    </a:prstClr>
                  </a:outerShdw>
                </a:effectLst>
              </a:rPr>
              <a:t>with the establishment of refrigerated shipping . . . </a:t>
            </a:r>
          </a:p>
          <a:p>
            <a:pPr algn="ctr"/>
            <a:endParaRPr lang="en-US" sz="3200" b="1" dirty="0">
              <a:solidFill>
                <a:srgbClr val="FFFFFF"/>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000" b="1" dirty="0">
              <a:solidFill>
                <a:srgbClr val="000000"/>
              </a:solidFill>
              <a:effectLst>
                <a:outerShdw blurRad="50800" dist="76200" dir="18900000" algn="bl" rotWithShape="0">
                  <a:prstClr val="black">
                    <a:alpha val="40000"/>
                  </a:prstClr>
                </a:outerShdw>
              </a:effectLst>
            </a:endParaRPr>
          </a:p>
          <a:p>
            <a:pPr algn="ctr"/>
            <a:endParaRPr lang="en-US" sz="2000" b="1" dirty="0">
              <a:solidFill>
                <a:srgbClr val="000000"/>
              </a:solidFill>
              <a:effectLst>
                <a:outerShdw blurRad="50800" dist="76200" dir="18900000" algn="bl" rotWithShape="0">
                  <a:prstClr val="black">
                    <a:alpha val="40000"/>
                  </a:prstClr>
                </a:outerShdw>
              </a:effectLst>
            </a:endParaRPr>
          </a:p>
          <a:p>
            <a:pPr algn="ctr"/>
            <a:endParaRPr lang="en-US" sz="2000" b="1" dirty="0">
              <a:solidFill>
                <a:srgbClr val="000000"/>
              </a:solidFill>
              <a:effectLst>
                <a:outerShdw blurRad="50800" dist="76200" dir="18900000" algn="bl" rotWithShape="0">
                  <a:prstClr val="black">
                    <a:alpha val="40000"/>
                  </a:prstClr>
                </a:outerShdw>
              </a:effectLst>
            </a:endParaRPr>
          </a:p>
          <a:p>
            <a:pPr algn="ctr"/>
            <a:r>
              <a:rPr lang="en-US" sz="2400" b="1" dirty="0">
                <a:solidFill>
                  <a:srgbClr val="FFFFFF"/>
                </a:solidFill>
              </a:rPr>
              <a:t>unfortunately the legends are mostly negative . . .</a:t>
            </a:r>
          </a:p>
          <a:p>
            <a:pPr algn="ctr"/>
            <a:endParaRPr lang="en-US" sz="2000" b="1" dirty="0">
              <a:solidFill>
                <a:srgbClr val="FFFFFF"/>
              </a:solidFill>
            </a:endParaRPr>
          </a:p>
          <a:p>
            <a:pPr algn="ctr"/>
            <a:r>
              <a:rPr lang="en-US" sz="2400" b="1" dirty="0">
                <a:solidFill>
                  <a:srgbClr val="FFFFFF"/>
                </a:solidFill>
              </a:rPr>
              <a:t>involving what some — probably most — would consider the worst of everything modern food production and distribution has to offer . . .</a:t>
            </a:r>
          </a:p>
          <a:p>
            <a:pPr marL="231775" indent="-231775" algn="ctr">
              <a:tabLst>
                <a:tab pos="231775" algn="l"/>
              </a:tabLst>
            </a:pPr>
            <a:endParaRPr lang="en-US" sz="1200" b="1"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exploitation . . .</a:t>
            </a:r>
          </a:p>
          <a:p>
            <a:pPr marL="1146175" indent="-231775">
              <a:buFont typeface="Arial" pitchFamily="34" charset="0"/>
              <a:buChar char="•"/>
              <a:tabLst>
                <a:tab pos="1146175" algn="l"/>
              </a:tabLst>
            </a:pPr>
            <a:r>
              <a:rPr lang="en-US" sz="2000" b="1" dirty="0">
                <a:solidFill>
                  <a:srgbClr val="FFFFFF"/>
                </a:solidFill>
              </a:rPr>
              <a:t>disgraceful treatment of employees . . .</a:t>
            </a:r>
          </a:p>
          <a:p>
            <a:pPr marL="1146175" indent="-231775">
              <a:buFont typeface="Arial" pitchFamily="34" charset="0"/>
              <a:buChar char="•"/>
              <a:tabLst>
                <a:tab pos="1146175" algn="l"/>
              </a:tabLst>
            </a:pPr>
            <a:r>
              <a:rPr lang="en-US" sz="2000" b="1" dirty="0">
                <a:solidFill>
                  <a:srgbClr val="FFFFFF"/>
                </a:solidFill>
              </a:rPr>
              <a:t>dependence on a limited number of species leading to the disappearance of some . . .</a:t>
            </a:r>
            <a:br>
              <a:rPr lang="en-US" sz="2000" b="1" dirty="0">
                <a:solidFill>
                  <a:srgbClr val="FFFFFF"/>
                </a:solidFill>
              </a:rPr>
            </a:br>
            <a:r>
              <a:rPr lang="en-US" sz="1600" dirty="0">
                <a:solidFill>
                  <a:srgbClr val="FFFFFF"/>
                </a:solidFill>
              </a:rPr>
              <a:t>(and the current species, Cavendish is on the fast track to becoming “extinct” as an international trade product)</a:t>
            </a:r>
            <a:endParaRPr lang="en-US" sz="2000"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illegalities on virtually every level and degree . . .</a:t>
            </a:r>
          </a:p>
          <a:p>
            <a:pPr marL="1146175" indent="-231775">
              <a:buFont typeface="Arial" pitchFamily="34" charset="0"/>
              <a:buChar char="•"/>
              <a:tabLst>
                <a:tab pos="1146175" algn="l"/>
              </a:tabLst>
            </a:pPr>
            <a:r>
              <a:rPr lang="en-US" sz="2000" b="1" dirty="0">
                <a:solidFill>
                  <a:srgbClr val="FFFFFF"/>
                </a:solidFill>
              </a:rPr>
              <a:t>corporate and individual lapses of ethics in many dimensions . . .</a:t>
            </a:r>
            <a:endParaRPr lang="en-US" sz="1600" i="1" dirty="0">
              <a:solidFill>
                <a:srgbClr val="FFFFFF"/>
              </a:solidFill>
            </a:endParaRPr>
          </a:p>
          <a:p>
            <a:pPr marL="1146175" indent="-231775">
              <a:buFont typeface="Arial" pitchFamily="34" charset="0"/>
              <a:buChar char="•"/>
              <a:tabLst>
                <a:tab pos="1146175" algn="l"/>
              </a:tabLst>
            </a:pPr>
            <a:r>
              <a:rPr lang="en-US" sz="2000" b="1" dirty="0">
                <a:solidFill>
                  <a:srgbClr val="FFFFFF"/>
                </a:solidFill>
              </a:rPr>
              <a:t>and the list goes on . . .</a:t>
            </a:r>
          </a:p>
          <a:p>
            <a:pPr algn="ctr"/>
            <a:endParaRPr lang="en-US" sz="20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Banana_Koeppel.JPG"/>
          <p:cNvPicPr>
            <a:picLocks noChangeAspect="1"/>
          </p:cNvPicPr>
          <p:nvPr/>
        </p:nvPicPr>
        <p:blipFill>
          <a:blip r:embed="rId2" cstate="print"/>
          <a:stretch>
            <a:fillRect/>
          </a:stretch>
        </p:blipFill>
        <p:spPr>
          <a:xfrm>
            <a:off x="2751727" y="656772"/>
            <a:ext cx="3631997" cy="5486400"/>
          </a:xfrm>
          <a:prstGeom prst="rect">
            <a:avLst/>
          </a:prstGeom>
        </p:spPr>
      </p:pic>
      <p:sp>
        <p:nvSpPr>
          <p:cNvPr id="7" name="Rectangle 6"/>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2800" b="1" dirty="0">
              <a:solidFill>
                <a:srgbClr val="FFFFFF"/>
              </a:solidFill>
              <a:effectLst>
                <a:outerShdw blurRad="50800" dist="76200" dir="18900000" algn="bl" rotWithShape="0">
                  <a:prstClr val="black">
                    <a:alpha val="40000"/>
                  </a:prstClr>
                </a:outerShdw>
              </a:effectLst>
            </a:endParaRPr>
          </a:p>
          <a:p>
            <a:pPr algn="ctr"/>
            <a:endParaRPr lang="en-US" sz="4000" b="1" dirty="0">
              <a:solidFill>
                <a:srgbClr val="FFFFFF"/>
              </a:solidFill>
              <a:effectLst>
                <a:outerShdw blurRad="50800" dist="76200" dir="18900000" algn="bl" rotWithShape="0">
                  <a:prstClr val="black">
                    <a:alpha val="40000"/>
                  </a:prstClr>
                </a:outerShdw>
              </a:effectLst>
            </a:endParaRPr>
          </a:p>
          <a:p>
            <a:pPr algn="ctr"/>
            <a:r>
              <a:rPr lang="en-US" sz="3200" b="1" dirty="0">
                <a:solidFill>
                  <a:srgbClr val="FFFFFF"/>
                </a:solidFill>
                <a:effectLst>
                  <a:outerShdw blurRad="50800" dist="76200" dir="18900000" algn="bl" rotWithShape="0">
                    <a:prstClr val="black">
                      <a:alpha val="40000"/>
                    </a:prstClr>
                  </a:outerShdw>
                </a:effectLst>
              </a:rPr>
              <a:t>linguistically, </a:t>
            </a:r>
          </a:p>
          <a:p>
            <a:pPr algn="ctr"/>
            <a:r>
              <a:rPr lang="en-US" sz="3200" b="1" dirty="0">
                <a:solidFill>
                  <a:srgbClr val="FFFFFF"/>
                </a:solidFill>
                <a:effectLst>
                  <a:outerShdw blurRad="50800" dist="76200" dir="18900000" algn="bl" rotWithShape="0">
                    <a:prstClr val="black">
                      <a:alpha val="40000"/>
                    </a:prstClr>
                  </a:outerShdw>
                </a:effectLst>
              </a:rPr>
              <a:t>the term</a:t>
            </a:r>
          </a:p>
          <a:p>
            <a:pPr algn="ctr"/>
            <a:r>
              <a:rPr lang="en-US" sz="4000" b="1" dirty="0">
                <a:solidFill>
                  <a:srgbClr val="FFFFFF"/>
                </a:solidFill>
                <a:effectLst>
                  <a:outerShdw blurRad="50800" dist="76200" dir="18900000" algn="bl" rotWithShape="0">
                    <a:prstClr val="black">
                      <a:alpha val="40000"/>
                    </a:prstClr>
                  </a:outerShdw>
                </a:effectLst>
              </a:rPr>
              <a:t>“</a:t>
            </a:r>
            <a:r>
              <a:rPr lang="en-US" sz="4800" b="1" dirty="0">
                <a:solidFill>
                  <a:srgbClr val="FFFFFF"/>
                </a:solidFill>
                <a:effectLst>
                  <a:outerShdw blurRad="50800" dist="76200" dir="18900000" algn="bl" rotWithShape="0">
                    <a:prstClr val="black">
                      <a:alpha val="40000"/>
                    </a:prstClr>
                  </a:outerShdw>
                </a:effectLst>
              </a:rPr>
              <a:t>banana republic” </a:t>
            </a:r>
            <a:endParaRPr lang="en-US" sz="4000" b="1" dirty="0">
              <a:solidFill>
                <a:srgbClr val="FFFFFF"/>
              </a:solidFill>
              <a:effectLst>
                <a:outerShdw blurRad="50800" dist="76200" dir="18900000" algn="bl" rotWithShape="0">
                  <a:prstClr val="black">
                    <a:alpha val="40000"/>
                  </a:prstClr>
                </a:outerShdw>
              </a:effectLst>
            </a:endParaRPr>
          </a:p>
          <a:p>
            <a:pPr algn="ctr"/>
            <a:r>
              <a:rPr lang="en-US" sz="4000" b="1" dirty="0">
                <a:solidFill>
                  <a:srgbClr val="FFFFFF"/>
                </a:solidFill>
                <a:effectLst>
                  <a:outerShdw blurRad="50800" dist="76200" dir="18900000" algn="bl" rotWithShape="0">
                    <a:prstClr val="black">
                      <a:alpha val="40000"/>
                    </a:prstClr>
                  </a:outerShdw>
                </a:effectLst>
              </a:rPr>
              <a:t>might even say it all . . .</a:t>
            </a:r>
          </a:p>
          <a:p>
            <a:pPr algn="ctr"/>
            <a:endParaRPr lang="en-US" sz="2800" b="1" dirty="0">
              <a:solidFill>
                <a:srgbClr val="FFFFFF"/>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339114"/>
            <a:ext cx="6400800" cy="276999"/>
          </a:xfrm>
          <a:prstGeom prst="rect">
            <a:avLst/>
          </a:prstGeom>
          <a:solidFill>
            <a:schemeClr val="tx1"/>
          </a:solidFill>
        </p:spPr>
        <p:txBody>
          <a:bodyPr wrap="square">
            <a:spAutoFit/>
          </a:bodyPr>
          <a:lstStyle/>
          <a:p>
            <a:pPr algn="ctr"/>
            <a:r>
              <a:rPr lang="en-US" sz="1200" dirty="0">
                <a:solidFill>
                  <a:prstClr val="white"/>
                </a:solidFill>
                <a:hlinkClick r:id="rId2"/>
              </a:rPr>
              <a:t>http://en.wikipedia.org/wiki/Banana_republic</a:t>
            </a:r>
            <a:endParaRPr lang="en-US" sz="1200" dirty="0">
              <a:solidFill>
                <a:prstClr val="white"/>
              </a:solidFill>
            </a:endParaRPr>
          </a:p>
        </p:txBody>
      </p:sp>
      <p:pic>
        <p:nvPicPr>
          <p:cNvPr id="5122" name="Picture 2"/>
          <p:cNvPicPr>
            <a:picLocks noChangeAspect="1" noChangeArrowheads="1"/>
          </p:cNvPicPr>
          <p:nvPr/>
        </p:nvPicPr>
        <p:blipFill>
          <a:blip r:embed="rId3"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266372"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899886" y="656772"/>
            <a:ext cx="3631997" cy="5486400"/>
          </a:xfrm>
          <a:prstGeom prst="rect">
            <a:avLst/>
          </a:prstGeom>
        </p:spPr>
      </p:pic>
      <p:pic>
        <p:nvPicPr>
          <p:cNvPr id="4" name="Picture 3" descr="Mintz_Sweetness.JPG"/>
          <p:cNvPicPr>
            <a:picLocks noChangeAspect="1"/>
          </p:cNvPicPr>
          <p:nvPr/>
        </p:nvPicPr>
        <p:blipFill>
          <a:blip r:embed="rId3" cstate="print"/>
          <a:stretch>
            <a:fillRect/>
          </a:stretch>
        </p:blipFill>
        <p:spPr>
          <a:xfrm>
            <a:off x="4798206" y="667656"/>
            <a:ext cx="3387852" cy="5486400"/>
          </a:xfrm>
          <a:prstGeom prst="rect">
            <a:avLst/>
          </a:prstGeom>
        </p:spPr>
      </p:pic>
      <p:sp>
        <p:nvSpPr>
          <p:cNvPr id="7" name="Rectangle 6"/>
          <p:cNvSpPr/>
          <p:nvPr/>
        </p:nvSpPr>
        <p:spPr>
          <a:xfrm>
            <a:off x="5047344"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1986</a:t>
            </a:r>
          </a:p>
        </p:txBody>
      </p:sp>
      <p:sp>
        <p:nvSpPr>
          <p:cNvPr id="9" name="Rectangle 8"/>
          <p:cNvSpPr/>
          <p:nvPr/>
        </p:nvSpPr>
        <p:spPr>
          <a:xfrm>
            <a:off x="533400" y="3200400"/>
            <a:ext cx="8229600" cy="1692771"/>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000" b="1" dirty="0">
                <a:solidFill>
                  <a:srgbClr val="FFFFFF"/>
                </a:solidFill>
              </a:rPr>
              <a:t>if you are still looking at a class project an anthropological  comparison of the banana and sugar industries </a:t>
            </a:r>
          </a:p>
          <a:p>
            <a:pPr algn="ctr"/>
            <a:r>
              <a:rPr lang="en-US" sz="2000" b="1" dirty="0">
                <a:solidFill>
                  <a:srgbClr val="FFFFFF"/>
                </a:solidFill>
              </a:rPr>
              <a:t>and their cultural ramifications, </a:t>
            </a:r>
          </a:p>
          <a:p>
            <a:pPr algn="ctr"/>
            <a:r>
              <a:rPr lang="en-US" sz="2000" b="1" dirty="0">
                <a:solidFill>
                  <a:srgbClr val="FFFFFF"/>
                </a:solidFill>
              </a:rPr>
              <a:t>could make an excellent one . .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266372"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Hudson, 2008</a:t>
            </a:r>
          </a:p>
        </p:txBody>
      </p:sp>
      <p:pic>
        <p:nvPicPr>
          <p:cNvPr id="8" name="Picture 7" descr="Banana_Koeppel.JPG"/>
          <p:cNvPicPr>
            <a:picLocks noChangeAspect="1"/>
          </p:cNvPicPr>
          <p:nvPr/>
        </p:nvPicPr>
        <p:blipFill>
          <a:blip r:embed="rId2" cstate="print"/>
          <a:stretch>
            <a:fillRect/>
          </a:stretch>
        </p:blipFill>
        <p:spPr>
          <a:xfrm>
            <a:off x="899886" y="656772"/>
            <a:ext cx="3631997" cy="5486400"/>
          </a:xfrm>
          <a:prstGeom prst="rect">
            <a:avLst/>
          </a:prstGeom>
        </p:spPr>
      </p:pic>
      <p:pic>
        <p:nvPicPr>
          <p:cNvPr id="4" name="Picture 3" descr="Mintz_Sweetness.JPG"/>
          <p:cNvPicPr>
            <a:picLocks noChangeAspect="1"/>
          </p:cNvPicPr>
          <p:nvPr/>
        </p:nvPicPr>
        <p:blipFill>
          <a:blip r:embed="rId3" cstate="print"/>
          <a:stretch>
            <a:fillRect/>
          </a:stretch>
        </p:blipFill>
        <p:spPr>
          <a:xfrm>
            <a:off x="4798206" y="667656"/>
            <a:ext cx="3387852" cy="5486400"/>
          </a:xfrm>
          <a:prstGeom prst="rect">
            <a:avLst/>
          </a:prstGeom>
        </p:spPr>
      </p:pic>
      <p:sp>
        <p:nvSpPr>
          <p:cNvPr id="7" name="Rectangle 6"/>
          <p:cNvSpPr/>
          <p:nvPr/>
        </p:nvSpPr>
        <p:spPr>
          <a:xfrm>
            <a:off x="5047344" y="6276332"/>
            <a:ext cx="2910114" cy="338554"/>
          </a:xfrm>
          <a:prstGeom prst="rect">
            <a:avLst/>
          </a:prstGeom>
          <a:solidFill>
            <a:schemeClr val="tx1"/>
          </a:solidFill>
        </p:spPr>
        <p:txBody>
          <a:bodyPr wrap="square">
            <a:spAutoFit/>
          </a:bodyPr>
          <a:lstStyle/>
          <a:p>
            <a:pPr algn="ctr"/>
            <a:r>
              <a:rPr lang="en-US" sz="1600" dirty="0">
                <a:solidFill>
                  <a:prstClr val="white"/>
                </a:solidFill>
              </a:rPr>
              <a:t>NY: Penguin, 1986</a:t>
            </a:r>
          </a:p>
        </p:txBody>
      </p:sp>
      <p:sp>
        <p:nvSpPr>
          <p:cNvPr id="9" name="Rectangle 8"/>
          <p:cNvSpPr/>
          <p:nvPr/>
        </p:nvSpPr>
        <p:spPr>
          <a:xfrm>
            <a:off x="533400" y="3201781"/>
            <a:ext cx="8229600" cy="1815882"/>
          </a:xfrm>
          <a:prstGeom prst="rect">
            <a:avLst/>
          </a:prstGeom>
          <a:solidFill>
            <a:srgbClr val="808000"/>
          </a:solidFill>
          <a:ln w="76200">
            <a:solidFill>
              <a:srgbClr val="FFC000"/>
            </a:solidFill>
          </a:ln>
        </p:spPr>
        <p:txBody>
          <a:bodyPr wrap="square" lIns="228600" tIns="228600" rIns="228600" bIns="228600">
            <a:spAutoFit/>
          </a:bodyPr>
          <a:lstStyle/>
          <a:p>
            <a:pPr algn="ctr"/>
            <a:r>
              <a:rPr lang="en-US" sz="2000" b="1" dirty="0">
                <a:solidFill>
                  <a:srgbClr val="FFFFFF"/>
                </a:solidFill>
              </a:rPr>
              <a:t>and you might even be able to put a personal “slant” on the topic by including one or more perspectives </a:t>
            </a:r>
          </a:p>
          <a:p>
            <a:pPr algn="ctr"/>
            <a:r>
              <a:rPr lang="en-US" sz="2000" b="1" dirty="0">
                <a:solidFill>
                  <a:srgbClr val="FFFFFF"/>
                </a:solidFill>
              </a:rPr>
              <a:t>relevant to your own major </a:t>
            </a:r>
          </a:p>
          <a:p>
            <a:pPr algn="ctr"/>
            <a:r>
              <a:rPr lang="en-US" sz="2000" b="1" dirty="0">
                <a:solidFill>
                  <a:srgbClr val="FFFFFF"/>
                </a:solidFill>
              </a:rPr>
              <a:t>— from  </a:t>
            </a:r>
            <a:r>
              <a:rPr lang="en-US" sz="2800" b="1" dirty="0">
                <a:solidFill>
                  <a:srgbClr val="FFFFFF"/>
                </a:solidFill>
              </a:rPr>
              <a:t>A</a:t>
            </a:r>
            <a:r>
              <a:rPr lang="en-US" sz="2000" b="1" dirty="0">
                <a:solidFill>
                  <a:srgbClr val="FFFFFF"/>
                </a:solidFill>
              </a:rPr>
              <a:t>ccounting, to </a:t>
            </a:r>
            <a:r>
              <a:rPr lang="en-US" sz="2800" b="1" dirty="0">
                <a:solidFill>
                  <a:srgbClr val="FFFFFF"/>
                </a:solidFill>
              </a:rPr>
              <a:t>A</a:t>
            </a:r>
            <a:r>
              <a:rPr lang="en-US" sz="2000" b="1" dirty="0">
                <a:solidFill>
                  <a:srgbClr val="FFFFFF"/>
                </a:solidFill>
              </a:rPr>
              <a:t>dvertising, to </a:t>
            </a:r>
            <a:r>
              <a:rPr lang="en-US" sz="2800" b="1" dirty="0">
                <a:solidFill>
                  <a:srgbClr val="FFFFFF"/>
                </a:solidFill>
              </a:rPr>
              <a:t>Z</a:t>
            </a:r>
            <a:r>
              <a:rPr lang="en-US" sz="2000" b="1" dirty="0">
                <a:solidFill>
                  <a:srgbClr val="FFFFFF"/>
                </a:solidFill>
              </a:rPr>
              <a:t>oology</a:t>
            </a:r>
            <a:r>
              <a:rPr lang="en-US" sz="1400" b="1" dirty="0">
                <a:solidFill>
                  <a:srgbClr val="FFFFFF"/>
                </a:solidFill>
              </a:rPr>
              <a:t> </a:t>
            </a:r>
            <a:r>
              <a:rPr lang="en-US" sz="2000" b="1" dirty="0">
                <a:solidFill>
                  <a:srgbClr val="FFFFFF"/>
                </a:solidFill>
              </a:rPr>
              <a:t>.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8009"/>
            <a:ext cx="7315200" cy="3801041"/>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sz="2000"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technological advancements . . .</a:t>
            </a:r>
          </a:p>
          <a:p>
            <a:pPr marL="914400" lvl="2" indent="-231775" algn="l" rtl="0" fontAlgn="base">
              <a:spcBef>
                <a:spcPct val="0"/>
              </a:spcBef>
              <a:spcAft>
                <a:spcPct val="0"/>
              </a:spcAft>
              <a:buFont typeface="Arial" pitchFamily="34" charset="0"/>
              <a:buChar char="•"/>
              <a:tabLst>
                <a:tab pos="914400" algn="l"/>
              </a:tabLst>
            </a:pPr>
            <a:endParaRPr lang="en-US" sz="2800" b="1" kern="1200" dirty="0">
              <a:solidFill>
                <a:prstClr val="black"/>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kern="1200" dirty="0">
                <a:solidFill>
                  <a:srgbClr val="D79694"/>
                </a:solidFill>
                <a:latin typeface="Arial" charset="0"/>
                <a:ea typeface="+mn-ea"/>
                <a:cs typeface="+mn-cs"/>
              </a:rPr>
              <a:t>made</a:t>
            </a:r>
            <a:r>
              <a:rPr lang="en-US" sz="2800" kern="1200" dirty="0">
                <a:solidFill>
                  <a:prstClr val="black"/>
                </a:solidFill>
                <a:latin typeface="Arial" charset="0"/>
                <a:ea typeface="+mn-ea"/>
                <a:cs typeface="+mn-cs"/>
              </a:rPr>
              <a:t> </a:t>
            </a:r>
            <a:r>
              <a:rPr lang="en-US" sz="3600" b="1" kern="1200" dirty="0">
                <a:solidFill>
                  <a:prstClr val="black"/>
                </a:solidFill>
                <a:latin typeface="Arial" charset="0"/>
                <a:ea typeface="+mn-ea"/>
                <a:cs typeface="+mn-cs"/>
              </a:rPr>
              <a:t>food cheaper</a:t>
            </a:r>
            <a:r>
              <a:rPr lang="en-US" sz="2800" kern="1200" dirty="0">
                <a:solidFill>
                  <a:prstClr val="black"/>
                </a:solidFill>
                <a:latin typeface="Arial" charset="0"/>
                <a:ea typeface="+mn-ea"/>
                <a:cs typeface="+mn-cs"/>
              </a:rPr>
              <a:t>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2800" kern="1200" dirty="0">
                <a:solidFill>
                  <a:srgbClr val="D79694"/>
                </a:solidFill>
                <a:latin typeface="Arial" charset="0"/>
                <a:ea typeface="+mn-ea"/>
                <a:cs typeface="+mn-cs"/>
              </a:rPr>
              <a:t>expanded the </a:t>
            </a:r>
            <a:br>
              <a:rPr lang="en-US" sz="2800" kern="1200" dirty="0">
                <a:solidFill>
                  <a:srgbClr val="D79694"/>
                </a:solidFill>
                <a:latin typeface="Arial" charset="0"/>
                <a:ea typeface="+mn-ea"/>
                <a:cs typeface="+mn-cs"/>
              </a:rPr>
            </a:br>
            <a:r>
              <a:rPr lang="en-US" sz="3600" b="1" kern="1200" dirty="0">
                <a:solidFill>
                  <a:prstClr val="black"/>
                </a:solidFill>
                <a:latin typeface="Arial" charset="0"/>
                <a:ea typeface="+mn-ea"/>
                <a:cs typeface="+mn-cs"/>
              </a:rPr>
              <a:t>variety of foods available</a:t>
            </a:r>
            <a:r>
              <a:rPr lang="en-US" sz="2800" kern="1200" dirty="0">
                <a:solidFill>
                  <a:prstClr val="black"/>
                </a:solidFill>
                <a:latin typeface="Arial" charset="0"/>
                <a:ea typeface="+mn-ea"/>
                <a:cs typeface="+mn-cs"/>
              </a:rPr>
              <a:t> . . </a:t>
            </a:r>
            <a:endParaRPr lang="en-US" sz="2800" dirty="0">
              <a:solidFill>
                <a:prstClr val="black"/>
              </a:solidFill>
            </a:endParaRPr>
          </a:p>
          <a:p>
            <a:pPr marL="1146175" lvl="3" indent="-231775">
              <a:buFont typeface="Arial" pitchFamily="34" charset="0"/>
              <a:buChar char="•"/>
              <a:tabLst>
                <a:tab pos="914400" algn="l"/>
              </a:tabLst>
            </a:pPr>
            <a:endParaRPr lang="en-US" sz="1400" dirty="0">
              <a:solidFill>
                <a:prstClr val="black"/>
              </a:solidFill>
            </a:endParaRPr>
          </a:p>
          <a:p>
            <a:pPr marL="1146175" lvl="3" indent="-231775">
              <a:buFont typeface="Arial" pitchFamily="34" charset="0"/>
              <a:buChar char="•"/>
              <a:tabLst>
                <a:tab pos="914400" algn="l"/>
              </a:tabLst>
            </a:pPr>
            <a:r>
              <a:rPr lang="en-US" sz="3600" b="1" dirty="0">
                <a:solidFill>
                  <a:prstClr val="black"/>
                </a:solidFill>
              </a:rPr>
              <a:t>kept foods fresh longer</a:t>
            </a:r>
            <a:r>
              <a:rPr lang="en-US" sz="2800" dirty="0">
                <a:solidFill>
                  <a:prstClr val="black"/>
                </a:solidFill>
              </a:rPr>
              <a:t> . . .</a:t>
            </a:r>
            <a:endParaRPr lang="en-US" sz="28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000" kern="1200" dirty="0">
                <a:solidFill>
                  <a:prstClr val="black"/>
                </a:solidFill>
                <a:latin typeface="Arial" charset="0"/>
                <a:ea typeface="+mn-ea"/>
                <a:cs typeface="+mn-cs"/>
              </a:rPr>
              <a:t>Food and the Industrial Revolution</a:t>
            </a:r>
          </a:p>
        </p:txBody>
      </p:sp>
      <p:sp>
        <p:nvSpPr>
          <p:cNvPr id="7" name="TextBox 6"/>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p>
          <a:p>
            <a:pPr marL="682625" lvl="1" indent="-225425">
              <a:buFont typeface="Arial" charset="0"/>
              <a:buChar char="•"/>
            </a:pPr>
            <a:r>
              <a:rPr lang="en-US" sz="2400" dirty="0">
                <a:solidFill>
                  <a:srgbClr val="D79694"/>
                </a:solidFill>
              </a:rPr>
              <a:t>Transportation</a:t>
            </a:r>
          </a:p>
          <a:p>
            <a:pPr marL="682625" lvl="1" indent="-225425">
              <a:buFont typeface="Arial" charset="0"/>
              <a:buChar char="•"/>
            </a:pPr>
            <a:r>
              <a:rPr lang="en-US" sz="3600" b="1" dirty="0"/>
              <a:t>Refrigeration</a:t>
            </a:r>
          </a:p>
          <a:p>
            <a:pPr marL="682625" lvl="1" indent="-225425">
              <a:buFont typeface="Arial" charset="0"/>
              <a:buChar char="•"/>
            </a:pPr>
            <a:r>
              <a:rPr lang="en-US" sz="2400" dirty="0">
                <a:solidFill>
                  <a:srgbClr val="D79694"/>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
        <p:nvSpPr>
          <p:cNvPr id="8" name="Rectangle 3"/>
          <p:cNvSpPr txBox="1">
            <a:spLocks noChangeArrowheads="1"/>
          </p:cNvSpPr>
          <p:nvPr/>
        </p:nvSpPr>
        <p:spPr>
          <a:xfrm>
            <a:off x="0" y="0"/>
            <a:ext cx="9144000" cy="6858000"/>
          </a:xfrm>
          <a:prstGeom prst="rect">
            <a:avLst/>
          </a:prstGeom>
          <a:solidFill>
            <a:srgbClr val="FFFFFF">
              <a:alpha val="75000"/>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0" name="Rectangle 9"/>
          <p:cNvSpPr/>
          <p:nvPr/>
        </p:nvSpPr>
        <p:spPr>
          <a:xfrm>
            <a:off x="1447800" y="1343085"/>
            <a:ext cx="6248400" cy="4893647"/>
          </a:xfrm>
          <a:prstGeom prst="rect">
            <a:avLst/>
          </a:prstGeom>
        </p:spPr>
        <p:txBody>
          <a:bodyPr wrap="square">
            <a:spAutoFit/>
          </a:bodyPr>
          <a:lstStyle/>
          <a:p>
            <a:pPr algn="ctr"/>
            <a:r>
              <a:rPr lang="en-US" sz="2400" b="1" dirty="0">
                <a:effectLst>
                  <a:outerShdw blurRad="50800" dist="76200" dir="18900000" algn="bl" rotWithShape="0">
                    <a:prstClr val="black">
                      <a:alpha val="40000"/>
                    </a:prstClr>
                  </a:outerShdw>
                </a:effectLst>
              </a:rPr>
              <a:t>“The refrigerated railroad car was patented by J. B. Sutherland of Detroit, Michigan in 1867.  He designed an insulated car with ice bunkers in each end.  Air came in on the top, passed through the bunkers, and circulated through the car by gravity, controlled by the use of hanging flaps that created differences in air temperature.</a:t>
            </a:r>
          </a:p>
          <a:p>
            <a:pPr algn="ctr"/>
            <a:r>
              <a:rPr lang="en-US" sz="2400" b="1" dirty="0">
                <a:effectLst>
                  <a:outerShdw blurRad="50800" dist="76200" dir="18900000" algn="bl" rotWithShape="0">
                    <a:prstClr val="black">
                      <a:alpha val="40000"/>
                    </a:prstClr>
                  </a:outerShdw>
                </a:effectLst>
              </a:rPr>
              <a:t>Workers sometimes placed salt in the bunkers to accelerate </a:t>
            </a:r>
          </a:p>
          <a:p>
            <a:pPr algn="ctr"/>
            <a:r>
              <a:rPr lang="en-US" sz="2400" b="1" dirty="0">
                <a:effectLst>
                  <a:outerShdw blurRad="50800" dist="76200" dir="18900000" algn="bl" rotWithShape="0">
                    <a:prstClr val="black">
                      <a:alpha val="40000"/>
                    </a:prstClr>
                  </a:outerShdw>
                </a:effectLst>
              </a:rPr>
              <a:t>the melting of the ice and lower the temperature of the load.”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75230" y="6123801"/>
            <a:ext cx="6400800" cy="276999"/>
          </a:xfrm>
          <a:prstGeom prst="rect">
            <a:avLst/>
          </a:prstGeom>
          <a:solidFill>
            <a:schemeClr val="bg1"/>
          </a:solidFill>
        </p:spPr>
        <p:txBody>
          <a:bodyPr wrap="square">
            <a:spAutoFit/>
          </a:bodyPr>
          <a:lstStyle/>
          <a:p>
            <a:pPr algn="ctr"/>
            <a:r>
              <a:rPr lang="en-US" sz="1200" dirty="0">
                <a:solidFill>
                  <a:prstClr val="black"/>
                </a:solidFill>
                <a:hlinkClick r:id="rId2"/>
              </a:rPr>
              <a:t>Vicksburg Historical Society</a:t>
            </a:r>
            <a:endParaRPr lang="en-US" sz="1200" dirty="0">
              <a:solidFill>
                <a:prstClr val="black"/>
              </a:solidFill>
            </a:endParaRPr>
          </a:p>
        </p:txBody>
      </p:sp>
      <p:sp>
        <p:nvSpPr>
          <p:cNvPr id="4" name="Rectangle 3"/>
          <p:cNvSpPr/>
          <p:nvPr/>
        </p:nvSpPr>
        <p:spPr>
          <a:xfrm>
            <a:off x="1367970" y="5619690"/>
            <a:ext cx="6400800" cy="400110"/>
          </a:xfrm>
          <a:prstGeom prst="rect">
            <a:avLst/>
          </a:prstGeom>
          <a:solidFill>
            <a:schemeClr val="bg1"/>
          </a:solidFill>
        </p:spPr>
        <p:txBody>
          <a:bodyPr wrap="square">
            <a:spAutoFit/>
          </a:bodyPr>
          <a:lstStyle/>
          <a:p>
            <a:pPr algn="ctr"/>
            <a:r>
              <a:rPr lang="en-US" sz="2000" b="1" dirty="0">
                <a:solidFill>
                  <a:prstClr val="black"/>
                </a:solidFill>
              </a:rPr>
              <a:t>Refrigerated Freight Car </a:t>
            </a:r>
            <a:r>
              <a:rPr lang="en-US" sz="2000" b="1" i="1" dirty="0">
                <a:solidFill>
                  <a:prstClr val="black"/>
                </a:solidFill>
              </a:rPr>
              <a:t>ca</a:t>
            </a:r>
            <a:r>
              <a:rPr lang="en-US" sz="2000" b="1" dirty="0">
                <a:solidFill>
                  <a:prstClr val="black"/>
                </a:solidFill>
              </a:rPr>
              <a:t>. 1870</a:t>
            </a:r>
          </a:p>
        </p:txBody>
      </p:sp>
      <p:sp>
        <p:nvSpPr>
          <p:cNvPr id="7" name="Rectangle 6"/>
          <p:cNvSpPr/>
          <p:nvPr/>
        </p:nvSpPr>
        <p:spPr>
          <a:xfrm>
            <a:off x="2998851" y="6335484"/>
            <a:ext cx="3126177" cy="276999"/>
          </a:xfrm>
          <a:prstGeom prst="rect">
            <a:avLst/>
          </a:prstGeom>
        </p:spPr>
        <p:txBody>
          <a:bodyPr wrap="none">
            <a:spAutoFit/>
          </a:bodyPr>
          <a:lstStyle/>
          <a:p>
            <a:r>
              <a:rPr lang="en-US" sz="1200" dirty="0">
                <a:solidFill>
                  <a:prstClr val="black"/>
                </a:solidFill>
                <a:hlinkClick r:id="rId3"/>
              </a:rPr>
              <a:t>http://en.wikipedia.org/wiki/Refrigerator_car</a:t>
            </a:r>
            <a:endParaRPr lang="en-US" sz="1200" dirty="0">
              <a:solidFill>
                <a:prstClr val="black"/>
              </a:solidFill>
            </a:endParaRPr>
          </a:p>
        </p:txBody>
      </p:sp>
      <p:pic>
        <p:nvPicPr>
          <p:cNvPr id="9" name="Picture 2"/>
          <p:cNvPicPr>
            <a:picLocks noChangeAspect="1" noChangeArrowheads="1"/>
          </p:cNvPicPr>
          <p:nvPr/>
        </p:nvPicPr>
        <p:blipFill>
          <a:blip r:embed="rId4" cstate="print"/>
          <a:srcRect/>
          <a:stretch>
            <a:fillRect/>
          </a:stretch>
        </p:blipFill>
        <p:spPr bwMode="auto">
          <a:xfrm>
            <a:off x="914400" y="2473505"/>
            <a:ext cx="7315200" cy="2936695"/>
          </a:xfrm>
          <a:prstGeom prst="rect">
            <a:avLst/>
          </a:prstGeom>
          <a:noFill/>
          <a:ln w="9525">
            <a:noFill/>
            <a:miter lim="800000"/>
            <a:headEnd/>
            <a:tailEnd/>
          </a:ln>
          <a:effectLst/>
        </p:spPr>
      </p:pic>
      <p:sp>
        <p:nvSpPr>
          <p:cNvPr id="8" name="Rectangle 3"/>
          <p:cNvSpPr txBox="1">
            <a:spLocks noChangeArrowheads="1"/>
          </p:cNvSpPr>
          <p:nvPr/>
        </p:nvSpPr>
        <p:spPr>
          <a:xfrm>
            <a:off x="0" y="0"/>
            <a:ext cx="9144000" cy="6858000"/>
          </a:xfrm>
          <a:prstGeom prst="rect">
            <a:avLst/>
          </a:prstGeom>
          <a:solidFill>
            <a:srgbClr val="FFFFFF">
              <a:alpha val="75000"/>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0" name="Rectangle 9"/>
          <p:cNvSpPr/>
          <p:nvPr/>
        </p:nvSpPr>
        <p:spPr>
          <a:xfrm>
            <a:off x="1447800" y="1905000"/>
            <a:ext cx="6248400" cy="3477875"/>
          </a:xfrm>
          <a:prstGeom prst="rect">
            <a:avLst/>
          </a:prstGeom>
        </p:spPr>
        <p:txBody>
          <a:bodyPr wrap="square">
            <a:spAutoFit/>
          </a:bodyPr>
          <a:lstStyle/>
          <a:p>
            <a:pPr algn="ctr"/>
            <a:r>
              <a:rPr lang="en-US" sz="2800" dirty="0">
                <a:effectLst>
                  <a:outerShdw blurRad="50800" dist="76200" dir="18900000" algn="bl" rotWithShape="0">
                    <a:prstClr val="black">
                      <a:alpha val="40000"/>
                    </a:prstClr>
                  </a:outerShdw>
                </a:effectLst>
              </a:rPr>
              <a:t>some suggest</a:t>
            </a:r>
          </a:p>
          <a:p>
            <a:pPr algn="ctr"/>
            <a:r>
              <a:rPr lang="en-US" sz="3600" b="1" dirty="0">
                <a:effectLst>
                  <a:outerShdw blurRad="50800" dist="76200" dir="18900000" algn="bl" rotWithShape="0">
                    <a:prstClr val="black">
                      <a:alpha val="40000"/>
                    </a:prstClr>
                  </a:outerShdw>
                </a:effectLst>
              </a:rPr>
              <a:t>that refrigerated railroad cars effectively put an end to </a:t>
            </a:r>
          </a:p>
          <a:p>
            <a:pPr algn="ctr"/>
            <a:r>
              <a:rPr lang="en-US" sz="3600" b="1" dirty="0">
                <a:effectLst>
                  <a:outerShdw blurRad="50800" dist="76200" dir="18900000" algn="bl" rotWithShape="0">
                    <a:prstClr val="black">
                      <a:alpha val="40000"/>
                    </a:prstClr>
                  </a:outerShdw>
                </a:effectLst>
              </a:rPr>
              <a:t>the glory days of the </a:t>
            </a:r>
            <a:r>
              <a:rPr lang="en-US" sz="4000" b="1" dirty="0">
                <a:effectLst>
                  <a:outerShdw blurRad="50800" dist="76200" dir="18900000" algn="bl" rotWithShape="0">
                    <a:prstClr val="black">
                      <a:alpha val="40000"/>
                    </a:prstClr>
                  </a:outerShdw>
                </a:effectLst>
              </a:rPr>
              <a:t>cowboy era in America</a:t>
            </a:r>
            <a:endParaRPr lang="en-US" sz="3600" b="1" dirty="0">
              <a:effectLst>
                <a:outerShdw blurRad="50800" dist="76200" dir="18900000" algn="bl" rotWithShape="0">
                  <a:prstClr val="black">
                    <a:alpha val="40000"/>
                  </a:prstClr>
                </a:outerShdw>
              </a:effectLst>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0714"/>
            <a:ext cx="9144000" cy="6369140"/>
          </a:xfrm>
          <a:prstGeom prst="rect">
            <a:avLst/>
          </a:prstGeom>
          <a:noFill/>
          <a:ln w="9525">
            <a:noFill/>
            <a:miter lim="800000"/>
            <a:headEnd/>
            <a:tailEnd/>
          </a:ln>
        </p:spPr>
      </p:pic>
      <p:sp>
        <p:nvSpPr>
          <p:cNvPr id="10" name="Rectangle 9"/>
          <p:cNvSpPr/>
          <p:nvPr/>
        </p:nvSpPr>
        <p:spPr>
          <a:xfrm>
            <a:off x="3339888" y="5286828"/>
            <a:ext cx="2451312" cy="984885"/>
          </a:xfrm>
          <a:prstGeom prst="rect">
            <a:avLst/>
          </a:prstGeom>
        </p:spPr>
        <p:txBody>
          <a:bodyPr wrap="none">
            <a:spAutoFit/>
          </a:bodyPr>
          <a:lstStyle/>
          <a:p>
            <a:pPr algn="ctr"/>
            <a:r>
              <a:rPr lang="en-US" sz="2400" b="1" dirty="0">
                <a:solidFill>
                  <a:srgbClr val="000000"/>
                </a:solidFill>
              </a:rPr>
              <a:t>"Herd Quitters“</a:t>
            </a:r>
          </a:p>
          <a:p>
            <a:pPr algn="ctr"/>
            <a:r>
              <a:rPr lang="en-US" sz="1600" dirty="0">
                <a:solidFill>
                  <a:srgbClr val="000000"/>
                </a:solidFill>
              </a:rPr>
              <a:t>Charles Marion Russell </a:t>
            </a:r>
          </a:p>
          <a:p>
            <a:pPr algn="ctr"/>
            <a:r>
              <a:rPr lang="en-US" sz="1600" dirty="0">
                <a:solidFill>
                  <a:srgbClr val="000000"/>
                </a:solidFill>
              </a:rPr>
              <a:t>(1864–1926) </a:t>
            </a:r>
          </a:p>
        </p:txBody>
      </p:sp>
      <p:sp>
        <p:nvSpPr>
          <p:cNvPr id="11" name="Rectangle 10"/>
          <p:cNvSpPr/>
          <p:nvPr/>
        </p:nvSpPr>
        <p:spPr>
          <a:xfrm>
            <a:off x="3269346" y="6477000"/>
            <a:ext cx="2571538" cy="276999"/>
          </a:xfrm>
          <a:prstGeom prst="rect">
            <a:avLst/>
          </a:prstGeom>
        </p:spPr>
        <p:txBody>
          <a:bodyPr wrap="none">
            <a:spAutoFit/>
          </a:bodyPr>
          <a:lstStyle/>
          <a:p>
            <a:pPr algn="ctr"/>
            <a:r>
              <a:rPr lang="en-US" sz="1200" dirty="0">
                <a:hlinkClick r:id="rId3"/>
              </a:rPr>
              <a:t>http://en.wikipedia.org/wiki/Cowboy</a:t>
            </a:r>
            <a:endParaRPr lang="en-US" sz="1200"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0714"/>
            <a:ext cx="9144000" cy="6369140"/>
          </a:xfrm>
          <a:prstGeom prst="rect">
            <a:avLst/>
          </a:prstGeom>
          <a:noFill/>
          <a:ln w="9525">
            <a:noFill/>
            <a:miter lim="800000"/>
            <a:headEnd/>
            <a:tailEnd/>
          </a:ln>
        </p:spPr>
      </p:pic>
      <p:sp>
        <p:nvSpPr>
          <p:cNvPr id="10" name="Rectangle 9"/>
          <p:cNvSpPr/>
          <p:nvPr/>
        </p:nvSpPr>
        <p:spPr>
          <a:xfrm>
            <a:off x="3339888" y="5286828"/>
            <a:ext cx="2451312" cy="984885"/>
          </a:xfrm>
          <a:prstGeom prst="rect">
            <a:avLst/>
          </a:prstGeom>
        </p:spPr>
        <p:txBody>
          <a:bodyPr wrap="none">
            <a:spAutoFit/>
          </a:bodyPr>
          <a:lstStyle/>
          <a:p>
            <a:pPr algn="ctr"/>
            <a:r>
              <a:rPr lang="en-US" sz="2400" b="1" dirty="0">
                <a:solidFill>
                  <a:srgbClr val="000000"/>
                </a:solidFill>
              </a:rPr>
              <a:t>"Herd Quitters“</a:t>
            </a:r>
          </a:p>
          <a:p>
            <a:pPr algn="ctr"/>
            <a:r>
              <a:rPr lang="en-US" sz="1600" dirty="0">
                <a:solidFill>
                  <a:srgbClr val="000000"/>
                </a:solidFill>
              </a:rPr>
              <a:t>Charles Marion Russell </a:t>
            </a:r>
          </a:p>
          <a:p>
            <a:pPr algn="ctr"/>
            <a:r>
              <a:rPr lang="en-US" sz="1600" dirty="0">
                <a:solidFill>
                  <a:srgbClr val="000000"/>
                </a:solidFill>
              </a:rPr>
              <a:t>(1864–1926) </a:t>
            </a:r>
          </a:p>
        </p:txBody>
      </p:sp>
      <p:sp>
        <p:nvSpPr>
          <p:cNvPr id="11" name="Rectangle 10"/>
          <p:cNvSpPr/>
          <p:nvPr/>
        </p:nvSpPr>
        <p:spPr>
          <a:xfrm>
            <a:off x="3269346" y="6477000"/>
            <a:ext cx="2571538" cy="276999"/>
          </a:xfrm>
          <a:prstGeom prst="rect">
            <a:avLst/>
          </a:prstGeom>
        </p:spPr>
        <p:txBody>
          <a:bodyPr wrap="none">
            <a:spAutoFit/>
          </a:bodyPr>
          <a:lstStyle/>
          <a:p>
            <a:pPr algn="ctr"/>
            <a:r>
              <a:rPr lang="en-US" sz="1200" dirty="0">
                <a:hlinkClick r:id="rId3"/>
              </a:rPr>
              <a:t>http://en.wikipedia.org/wiki/Cowboy</a:t>
            </a:r>
            <a:endParaRPr lang="en-US" sz="1200" dirty="0"/>
          </a:p>
        </p:txBody>
      </p:sp>
      <p:sp>
        <p:nvSpPr>
          <p:cNvPr id="5" name="Flowchart: Summing Junction 4"/>
          <p:cNvSpPr/>
          <p:nvPr/>
        </p:nvSpPr>
        <p:spPr>
          <a:xfrm>
            <a:off x="2514600" y="1015998"/>
            <a:ext cx="4114800" cy="4114800"/>
          </a:xfrm>
          <a:prstGeom prst="flowChartSummingJunction">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3739485"/>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4400" b="1" kern="1200" dirty="0">
                <a:solidFill>
                  <a:srgbClr val="000000"/>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the icebox</a:t>
            </a:r>
            <a:r>
              <a:rPr lang="en-US" sz="3200" b="1" kern="1200" dirty="0">
                <a:solidFill>
                  <a:srgbClr val="D79694"/>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D79694"/>
                </a:solidFill>
              </a:rPr>
              <a:t>patented in 1803, but was little used until</a:t>
            </a:r>
            <a:r>
              <a:rPr lang="da-DK" sz="2000" dirty="0">
                <a:solidFill>
                  <a:srgbClr val="D79694"/>
                </a:solidFill>
              </a:rPr>
              <a:t> 1820s</a:t>
            </a:r>
            <a:endParaRPr lang="en-US" sz="2000" dirty="0">
              <a:solidFill>
                <a:srgbClr val="D79694"/>
              </a:solidFill>
            </a:endParaRPr>
          </a:p>
          <a:p>
            <a:pPr marL="1603375" lvl="4" indent="-231775">
              <a:buFont typeface="Arial" pitchFamily="34" charset="0"/>
              <a:buChar char="•"/>
              <a:tabLst>
                <a:tab pos="914400" algn="l"/>
              </a:tabLst>
            </a:pPr>
            <a:r>
              <a:rPr lang="en-US" sz="2000" dirty="0">
                <a:solidFill>
                  <a:srgbClr val="D79694"/>
                </a:solidFill>
              </a:rPr>
              <a:t>cutting ice . . .</a:t>
            </a:r>
            <a:endParaRPr lang="en-US" sz="2000" kern="1200" dirty="0">
              <a:solidFill>
                <a:srgbClr val="D79694"/>
              </a:solidFill>
              <a:latin typeface="Arial" charset="0"/>
              <a:ea typeface="+mn-ea"/>
              <a:cs typeface="+mn-cs"/>
            </a:endParaRPr>
          </a:p>
          <a:p>
            <a:pPr marL="1146175" lvl="3" indent="-231775" algn="l" rtl="0" fontAlgn="base">
              <a:spcBef>
                <a:spcPct val="0"/>
              </a:spcBef>
              <a:spcAft>
                <a:spcPct val="0"/>
              </a:spcAft>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dirty="0">
                <a:solidFill>
                  <a:srgbClr val="D79694"/>
                </a:solidFill>
              </a:rPr>
              <a:t>the 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657600"/>
            <a:ext cx="8229600" cy="2554545"/>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800" b="1" dirty="0">
                <a:solidFill>
                  <a:srgbClr val="FFFFFF"/>
                </a:solidFill>
              </a:rPr>
              <a:t>ice houses of one form or another have been around for a long time . . .</a:t>
            </a:r>
          </a:p>
          <a:p>
            <a:pPr algn="ctr"/>
            <a:endParaRPr lang="en-US" b="1" dirty="0">
              <a:solidFill>
                <a:srgbClr val="FFFFFF"/>
              </a:solidFill>
            </a:endParaRPr>
          </a:p>
          <a:p>
            <a:pPr algn="ctr"/>
            <a:r>
              <a:rPr lang="en-US" sz="2000" dirty="0">
                <a:solidFill>
                  <a:srgbClr val="FFFFFF"/>
                </a:solidFill>
              </a:rPr>
              <a:t>and even in the mid 1950s </a:t>
            </a:r>
          </a:p>
          <a:p>
            <a:pPr algn="ctr"/>
            <a:r>
              <a:rPr lang="en-US" sz="2000" dirty="0">
                <a:solidFill>
                  <a:srgbClr val="FFFFFF"/>
                </a:solidFill>
              </a:rPr>
              <a:t>they were still wonderful places to sneak away to and play</a:t>
            </a:r>
            <a:br>
              <a:rPr lang="en-US" sz="2000" dirty="0">
                <a:solidFill>
                  <a:srgbClr val="FFFFFF"/>
                </a:solidFill>
              </a:rPr>
            </a:br>
            <a:r>
              <a:rPr lang="en-US" sz="2000" dirty="0">
                <a:solidFill>
                  <a:srgbClr val="FFFFFF"/>
                </a:solidFill>
              </a:rPr>
              <a:t>(as most people then still didn’t have air conditioning)</a:t>
            </a:r>
            <a:endParaRPr lang="en-US" sz="2800" dirty="0">
              <a:solidFill>
                <a:srgbClr val="FFFFFF"/>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078540"/>
            <a:ext cx="8229600" cy="1477328"/>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400" b="1" dirty="0">
                <a:solidFill>
                  <a:srgbClr val="FFFFFF"/>
                </a:solidFill>
              </a:rPr>
              <a:t>the use of ice — and even the making ice cream — </a:t>
            </a:r>
            <a:r>
              <a:rPr lang="en-US" dirty="0">
                <a:solidFill>
                  <a:srgbClr val="FFFFFF"/>
                </a:solidFill>
              </a:rPr>
              <a:t>(early on brought in usually for nobility from high altitudes) </a:t>
            </a:r>
          </a:p>
          <a:p>
            <a:pPr algn="ctr"/>
            <a:r>
              <a:rPr lang="en-US" sz="2400" b="1" dirty="0">
                <a:solidFill>
                  <a:srgbClr val="FFFFFF"/>
                </a:solidFill>
              </a:rPr>
              <a:t>has ancient origins . .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p>
          <a:p>
            <a:pPr marL="682625" lvl="1" indent="-225425">
              <a:buFont typeface="Arial" charset="0"/>
              <a:buChar char="•"/>
            </a:pPr>
            <a:r>
              <a:rPr lang="en-US" sz="3600" b="1" dirty="0"/>
              <a:t>Transportation</a:t>
            </a:r>
          </a:p>
          <a:p>
            <a:pPr marL="682625" lvl="1" indent="-225425">
              <a:buFont typeface="Arial" charset="0"/>
              <a:buChar char="•"/>
            </a:pPr>
            <a:r>
              <a:rPr lang="en-US" sz="2400" dirty="0">
                <a:solidFill>
                  <a:srgbClr val="D79694"/>
                </a:solidFill>
              </a:rPr>
              <a:t>Refrigeration</a:t>
            </a:r>
          </a:p>
          <a:p>
            <a:pPr marL="682625" lvl="1" indent="-225425">
              <a:buFont typeface="Arial" charset="0"/>
              <a:buChar char="•"/>
            </a:pPr>
            <a:r>
              <a:rPr lang="en-US" sz="2400" dirty="0">
                <a:solidFill>
                  <a:srgbClr val="D79694"/>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895600" y="6339114"/>
            <a:ext cx="3324500" cy="276999"/>
          </a:xfrm>
          <a:prstGeom prst="rect">
            <a:avLst/>
          </a:prstGeom>
        </p:spPr>
        <p:txBody>
          <a:bodyPr wrap="none">
            <a:spAutoFit/>
          </a:bodyPr>
          <a:lstStyle/>
          <a:p>
            <a:r>
              <a:rPr lang="en-US" sz="1200" dirty="0">
                <a:hlinkClick r:id="rId2"/>
              </a:rPr>
              <a:t>http://www.foodtimeline.org/foodicecream.html</a:t>
            </a:r>
            <a:endParaRPr lang="en-US" sz="1200" dirty="0"/>
          </a:p>
        </p:txBody>
      </p:sp>
      <p:pic>
        <p:nvPicPr>
          <p:cNvPr id="2050" name="Picture 2"/>
          <p:cNvPicPr>
            <a:picLocks noChangeAspect="1" noChangeArrowheads="1"/>
          </p:cNvPicPr>
          <p:nvPr/>
        </p:nvPicPr>
        <p:blipFill>
          <a:blip r:embed="rId3"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0"/>
            <a:ext cx="7040880" cy="6858000"/>
          </a:xfrm>
          <a:prstGeom prst="rect">
            <a:avLst/>
          </a:prstGeom>
          <a:noFill/>
          <a:ln w="9525">
            <a:noFill/>
            <a:miter lim="800000"/>
            <a:headEnd/>
            <a:tailEnd/>
          </a:ln>
        </p:spPr>
      </p:pic>
      <p:sp>
        <p:nvSpPr>
          <p:cNvPr id="7" name="Rectangle 6"/>
          <p:cNvSpPr/>
          <p:nvPr/>
        </p:nvSpPr>
        <p:spPr>
          <a:xfrm>
            <a:off x="1357086" y="5924490"/>
            <a:ext cx="6400800" cy="400110"/>
          </a:xfrm>
          <a:prstGeom prst="rect">
            <a:avLst/>
          </a:prstGeom>
          <a:noFill/>
          <a:ln>
            <a:noFill/>
          </a:ln>
        </p:spPr>
        <p:txBody>
          <a:bodyPr wrap="square">
            <a:spAutoFit/>
          </a:bodyPr>
          <a:lstStyle/>
          <a:p>
            <a:pPr algn="ctr"/>
            <a:r>
              <a:rPr lang="en-US" sz="2000" b="1" dirty="0">
                <a:solidFill>
                  <a:srgbClr val="000000"/>
                </a:solidFill>
              </a:rPr>
              <a:t>Stocking the </a:t>
            </a:r>
            <a:r>
              <a:rPr lang="en-US" sz="2000" b="1" dirty="0" err="1">
                <a:solidFill>
                  <a:srgbClr val="000000"/>
                </a:solidFill>
              </a:rPr>
              <a:t>Eglinton</a:t>
            </a:r>
            <a:r>
              <a:rPr lang="en-US" sz="2000" b="1" dirty="0">
                <a:solidFill>
                  <a:srgbClr val="000000"/>
                </a:solidFill>
              </a:rPr>
              <a:t> ice house</a:t>
            </a:r>
          </a:p>
        </p:txBody>
      </p:sp>
      <p:sp>
        <p:nvSpPr>
          <p:cNvPr id="8" name="Rectangle 7"/>
          <p:cNvSpPr/>
          <p:nvPr/>
        </p:nvSpPr>
        <p:spPr>
          <a:xfrm>
            <a:off x="3019603" y="6429828"/>
            <a:ext cx="3090911" cy="276999"/>
          </a:xfrm>
          <a:prstGeom prst="rect">
            <a:avLst/>
          </a:prstGeom>
        </p:spPr>
        <p:txBody>
          <a:bodyPr wrap="none">
            <a:spAutoFit/>
          </a:bodyPr>
          <a:lstStyle/>
          <a:p>
            <a:r>
              <a:rPr lang="en-US" sz="1200" dirty="0">
                <a:hlinkClick r:id="rId3"/>
              </a:rPr>
              <a:t>http://en.wikipedia.org/wiki/Eglinton_Castle</a:t>
            </a:r>
            <a:endParaRPr lang="en-US" sz="1200" dirty="0"/>
          </a:p>
        </p:txBody>
      </p:sp>
      <p:sp>
        <p:nvSpPr>
          <p:cNvPr id="9" name="Rectangle 8"/>
          <p:cNvSpPr/>
          <p:nvPr/>
        </p:nvSpPr>
        <p:spPr>
          <a:xfrm>
            <a:off x="533400" y="3371671"/>
            <a:ext cx="8229600" cy="1569660"/>
          </a:xfrm>
          <a:prstGeom prst="rect">
            <a:avLst/>
          </a:prstGeom>
          <a:solidFill>
            <a:srgbClr val="C0C0C0"/>
          </a:solidFill>
          <a:ln w="76200">
            <a:solidFill>
              <a:srgbClr val="FFC000"/>
            </a:solidFill>
          </a:ln>
        </p:spPr>
        <p:txBody>
          <a:bodyPr wrap="square" lIns="228600" tIns="228600" rIns="228600" bIns="228600">
            <a:spAutoFit/>
          </a:bodyPr>
          <a:lstStyle/>
          <a:p>
            <a:pPr algn="ctr"/>
            <a:r>
              <a:rPr lang="en-US" sz="2400" b="1" dirty="0">
                <a:solidFill>
                  <a:srgbClr val="FFFFFF"/>
                </a:solidFill>
              </a:rPr>
              <a:t>what change the world most profoundly was the commercialization of ice, and the invention of mechanical refrigeration . .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404726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4400" b="1" dirty="0">
                <a:solidFill>
                  <a:srgbClr val="000000"/>
                </a:solidFill>
              </a:rPr>
              <a:t>the icebox</a:t>
            </a:r>
            <a:r>
              <a:rPr lang="en-US" sz="4400" b="1" kern="1200" dirty="0">
                <a:solidFill>
                  <a:srgbClr val="000000"/>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000000"/>
                </a:solidFill>
              </a:rPr>
              <a:t>was patented in 1803, but was little used until</a:t>
            </a:r>
            <a:r>
              <a:rPr lang="da-DK" sz="2000" dirty="0">
                <a:solidFill>
                  <a:srgbClr val="000000"/>
                </a:solidFill>
              </a:rPr>
              <a:t> 1820s</a:t>
            </a:r>
            <a:endParaRPr lang="en-US" sz="2000" dirty="0">
              <a:solidFill>
                <a:srgbClr val="000000"/>
              </a:solidFill>
            </a:endParaRPr>
          </a:p>
          <a:p>
            <a:pPr marL="1603375" lvl="4" indent="-231775">
              <a:buFont typeface="Arial" pitchFamily="34" charset="0"/>
              <a:buChar char="•"/>
              <a:tabLst>
                <a:tab pos="914400" algn="l"/>
              </a:tabLst>
            </a:pPr>
            <a:r>
              <a:rPr lang="en-US" sz="2000" dirty="0">
                <a:solidFill>
                  <a:srgbClr val="000000"/>
                </a:solidFill>
              </a:rPr>
              <a:t>usually used ice cut from a lake or river . . .</a:t>
            </a:r>
            <a:endParaRPr lang="en-US" sz="2000" kern="1200" dirty="0">
              <a:solidFill>
                <a:srgbClr val="000000"/>
              </a:solidFill>
              <a:latin typeface="Arial" charset="0"/>
              <a:ea typeface="+mn-ea"/>
              <a:cs typeface="+mn-cs"/>
            </a:endParaRPr>
          </a:p>
          <a:p>
            <a:pPr marL="1146175" lvl="3" indent="-231775" algn="l" rtl="0" fontAlgn="base">
              <a:spcBef>
                <a:spcPct val="0"/>
              </a:spcBef>
              <a:spcAft>
                <a:spcPct val="0"/>
              </a:spcAft>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D79694"/>
                </a:solidFill>
                <a:latin typeface="Arial" charset="0"/>
                <a:ea typeface="+mn-ea"/>
                <a:cs typeface="+mn-cs"/>
              </a:rPr>
              <a:t>the 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598962"/>
            <a:ext cx="6400800" cy="892552"/>
          </a:xfrm>
          <a:prstGeom prst="rect">
            <a:avLst/>
          </a:prstGeom>
          <a:solidFill>
            <a:schemeClr val="tx1"/>
          </a:solidFill>
        </p:spPr>
        <p:txBody>
          <a:bodyPr wrap="square">
            <a:spAutoFit/>
          </a:bodyPr>
          <a:lstStyle/>
          <a:p>
            <a:pPr algn="ctr"/>
            <a:r>
              <a:rPr lang="en-US" sz="2000" b="1" dirty="0">
                <a:solidFill>
                  <a:schemeClr val="bg1"/>
                </a:solidFill>
              </a:rPr>
              <a:t>Ice cutting, Cedar Lake, Minneapolis</a:t>
            </a:r>
          </a:p>
          <a:p>
            <a:pPr algn="ctr"/>
            <a:r>
              <a:rPr lang="en-US" sz="1600" dirty="0">
                <a:solidFill>
                  <a:schemeClr val="bg1"/>
                </a:solidFill>
              </a:rPr>
              <a:t>1/20/1947 </a:t>
            </a:r>
            <a:br>
              <a:rPr lang="en-US" sz="1200" dirty="0">
                <a:solidFill>
                  <a:schemeClr val="bg1"/>
                </a:solidFill>
              </a:rPr>
            </a:br>
            <a:r>
              <a:rPr lang="en-US" sz="800" dirty="0">
                <a:solidFill>
                  <a:schemeClr val="bg1"/>
                </a:solidFill>
              </a:rPr>
              <a:t>Minnesota Historical Society</a:t>
            </a:r>
          </a:p>
          <a:p>
            <a:pPr algn="ctr"/>
            <a:r>
              <a:rPr lang="en-US" sz="800" dirty="0">
                <a:solidFill>
                  <a:schemeClr val="bg1"/>
                </a:solidFill>
              </a:rPr>
              <a:t>Location no. HD7.7 p72</a:t>
            </a:r>
          </a:p>
        </p:txBody>
      </p:sp>
      <p:pic>
        <p:nvPicPr>
          <p:cNvPr id="7170" name="Picture 2"/>
          <p:cNvPicPr>
            <a:picLocks noChangeAspect="1" noChangeArrowheads="1"/>
          </p:cNvPicPr>
          <p:nvPr/>
        </p:nvPicPr>
        <p:blipFill>
          <a:blip r:embed="rId2" cstate="print"/>
          <a:srcRect/>
          <a:stretch>
            <a:fillRect/>
          </a:stretch>
        </p:blipFill>
        <p:spPr bwMode="auto">
          <a:xfrm>
            <a:off x="1604736" y="823686"/>
            <a:ext cx="5924550" cy="4572000"/>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649082" y="553048"/>
            <a:ext cx="3824288" cy="4947866"/>
          </a:xfrm>
          <a:prstGeom prst="rect">
            <a:avLst/>
          </a:prstGeom>
          <a:noFill/>
          <a:ln w="9525">
            <a:noFill/>
            <a:miter lim="800000"/>
            <a:headEnd/>
            <a:tailEnd/>
          </a:ln>
          <a:effectLst/>
        </p:spPr>
      </p:pic>
      <p:sp>
        <p:nvSpPr>
          <p:cNvPr id="4" name="Rectangle 3"/>
          <p:cNvSpPr/>
          <p:nvPr/>
        </p:nvSpPr>
        <p:spPr>
          <a:xfrm>
            <a:off x="1357086" y="5598962"/>
            <a:ext cx="6400800" cy="892552"/>
          </a:xfrm>
          <a:prstGeom prst="rect">
            <a:avLst/>
          </a:prstGeom>
          <a:solidFill>
            <a:schemeClr val="tx1"/>
          </a:solidFill>
        </p:spPr>
        <p:txBody>
          <a:bodyPr wrap="square">
            <a:spAutoFit/>
          </a:bodyPr>
          <a:lstStyle/>
          <a:p>
            <a:pPr algn="ctr"/>
            <a:r>
              <a:rPr lang="en-US" sz="2000" b="1" dirty="0">
                <a:solidFill>
                  <a:schemeClr val="bg1"/>
                </a:solidFill>
              </a:rPr>
              <a:t>Ice cutting, Cedar Lake, Minneapolis</a:t>
            </a:r>
          </a:p>
          <a:p>
            <a:pPr algn="ctr"/>
            <a:r>
              <a:rPr lang="en-US" sz="1600" dirty="0">
                <a:solidFill>
                  <a:schemeClr val="bg1"/>
                </a:solidFill>
              </a:rPr>
              <a:t>1/20/1947 </a:t>
            </a:r>
            <a:br>
              <a:rPr lang="en-US" sz="1200" dirty="0">
                <a:solidFill>
                  <a:schemeClr val="bg1"/>
                </a:solidFill>
              </a:rPr>
            </a:br>
            <a:r>
              <a:rPr lang="en-US" sz="800" dirty="0">
                <a:solidFill>
                  <a:schemeClr val="bg1"/>
                </a:solidFill>
              </a:rPr>
              <a:t>Minnesota Historical Society</a:t>
            </a:r>
          </a:p>
          <a:p>
            <a:pPr algn="ctr"/>
            <a:r>
              <a:rPr lang="en-US" sz="800" dirty="0">
                <a:solidFill>
                  <a:schemeClr val="bg1"/>
                </a:solidFill>
              </a:rPr>
              <a:t>Location no. HD7.7 p72</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461337"/>
            <a:ext cx="6400800" cy="1323439"/>
          </a:xfrm>
          <a:prstGeom prst="rect">
            <a:avLst/>
          </a:prstGeom>
          <a:solidFill>
            <a:schemeClr val="tx1"/>
          </a:solidFill>
        </p:spPr>
        <p:txBody>
          <a:bodyPr wrap="square">
            <a:spAutoFit/>
          </a:bodyPr>
          <a:lstStyle/>
          <a:p>
            <a:pPr algn="ctr"/>
            <a:r>
              <a:rPr lang="en-US" sz="2000" b="1" dirty="0">
                <a:solidFill>
                  <a:prstClr val="white"/>
                </a:solidFill>
              </a:rPr>
              <a:t>Cedar Lake Ice and Fuel Company employee putting ice in to an ice box, Minneapolis</a:t>
            </a:r>
          </a:p>
          <a:p>
            <a:pPr algn="ctr"/>
            <a:r>
              <a:rPr lang="en-US" sz="1600" i="1" kern="1200" dirty="0">
                <a:solidFill>
                  <a:prstClr val="white"/>
                </a:solidFill>
                <a:latin typeface="Arial" charset="0"/>
                <a:ea typeface="+mn-ea"/>
                <a:cs typeface="+mn-cs"/>
              </a:rPr>
              <a:t>ca</a:t>
            </a:r>
            <a:r>
              <a:rPr lang="en-US" sz="1600" kern="1200" dirty="0">
                <a:solidFill>
                  <a:prstClr val="white"/>
                </a:solidFill>
                <a:latin typeface="Arial" charset="0"/>
                <a:ea typeface="+mn-ea"/>
                <a:cs typeface="+mn-cs"/>
              </a:rPr>
              <a:t>. 1930 </a:t>
            </a:r>
            <a:br>
              <a:rPr lang="en-US" sz="1200" kern="1200" dirty="0">
                <a:solidFill>
                  <a:prstClr val="white"/>
                </a:solidFill>
                <a:latin typeface="Arial" charset="0"/>
                <a:ea typeface="+mn-ea"/>
                <a:cs typeface="+mn-cs"/>
              </a:rPr>
            </a:br>
            <a:r>
              <a:rPr lang="en-US" sz="800" kern="1200" dirty="0">
                <a:solidFill>
                  <a:prstClr val="white"/>
                </a:solidFill>
                <a:latin typeface="Arial" charset="0"/>
                <a:ea typeface="+mn-ea"/>
                <a:cs typeface="+mn-cs"/>
              </a:rPr>
              <a:t>Minnesota Historical Society</a:t>
            </a:r>
          </a:p>
          <a:p>
            <a:pPr algn="ctr"/>
            <a:r>
              <a:rPr lang="en-US" sz="800" dirty="0">
                <a:solidFill>
                  <a:prstClr val="white"/>
                </a:solidFill>
              </a:rPr>
              <a:t>Location no. HD7.7 p77 </a:t>
            </a:r>
            <a:br>
              <a:rPr lang="en-US" sz="800" dirty="0">
                <a:solidFill>
                  <a:prstClr val="white"/>
                </a:solidFill>
              </a:rPr>
            </a:br>
            <a:r>
              <a:rPr lang="en-US" sz="800" dirty="0">
                <a:solidFill>
                  <a:prstClr val="white"/>
                </a:solidFill>
              </a:rPr>
              <a:t>Negative no. 7941-B </a:t>
            </a:r>
            <a:endParaRPr lang="en-US" sz="1600" kern="1200" dirty="0">
              <a:solidFill>
                <a:prstClr val="white"/>
              </a:solidFill>
              <a:latin typeface="Arial" charset="0"/>
              <a:ea typeface="+mn-ea"/>
              <a:cs typeface="+mn-cs"/>
            </a:endParaRPr>
          </a:p>
        </p:txBody>
      </p:sp>
      <p:pic>
        <p:nvPicPr>
          <p:cNvPr id="8194" name="Picture 2"/>
          <p:cNvPicPr>
            <a:picLocks noChangeAspect="1" noChangeArrowheads="1"/>
          </p:cNvPicPr>
          <p:nvPr/>
        </p:nvPicPr>
        <p:blipFill>
          <a:blip r:embed="rId2" cstate="print"/>
          <a:srcRect/>
          <a:stretch>
            <a:fillRect/>
          </a:stretch>
        </p:blipFill>
        <p:spPr bwMode="auto">
          <a:xfrm>
            <a:off x="1695450" y="823686"/>
            <a:ext cx="5753100" cy="4572000"/>
          </a:xfrm>
          <a:prstGeom prst="rect">
            <a:avLst/>
          </a:prstGeom>
          <a:noFill/>
          <a:ln w="9525">
            <a:noFill/>
            <a:miter lim="800000"/>
            <a:headEnd/>
            <a:tailEnd/>
          </a:ln>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57086" y="5461337"/>
            <a:ext cx="6400800" cy="1323439"/>
          </a:xfrm>
          <a:prstGeom prst="rect">
            <a:avLst/>
          </a:prstGeom>
          <a:solidFill>
            <a:schemeClr val="tx1"/>
          </a:solidFill>
        </p:spPr>
        <p:txBody>
          <a:bodyPr wrap="square">
            <a:spAutoFit/>
          </a:bodyPr>
          <a:lstStyle/>
          <a:p>
            <a:pPr algn="ctr"/>
            <a:r>
              <a:rPr lang="en-US" sz="2000" b="1" dirty="0">
                <a:solidFill>
                  <a:prstClr val="white"/>
                </a:solidFill>
              </a:rPr>
              <a:t>Cedar Lake Ice and Fuel Company employee putting ice in to an ice box, Minneapolis</a:t>
            </a:r>
          </a:p>
          <a:p>
            <a:pPr algn="ctr"/>
            <a:r>
              <a:rPr lang="en-US" sz="1600" i="1" kern="1200" dirty="0">
                <a:solidFill>
                  <a:prstClr val="white"/>
                </a:solidFill>
                <a:latin typeface="Arial" charset="0"/>
                <a:ea typeface="+mn-ea"/>
                <a:cs typeface="+mn-cs"/>
              </a:rPr>
              <a:t>ca</a:t>
            </a:r>
            <a:r>
              <a:rPr lang="en-US" sz="1600" kern="1200" dirty="0">
                <a:solidFill>
                  <a:prstClr val="white"/>
                </a:solidFill>
                <a:latin typeface="Arial" charset="0"/>
                <a:ea typeface="+mn-ea"/>
                <a:cs typeface="+mn-cs"/>
              </a:rPr>
              <a:t>. 1930 </a:t>
            </a:r>
            <a:br>
              <a:rPr lang="en-US" sz="1200" kern="1200" dirty="0">
                <a:solidFill>
                  <a:prstClr val="white"/>
                </a:solidFill>
                <a:latin typeface="Arial" charset="0"/>
                <a:ea typeface="+mn-ea"/>
                <a:cs typeface="+mn-cs"/>
              </a:rPr>
            </a:br>
            <a:r>
              <a:rPr lang="en-US" sz="800" kern="1200" dirty="0">
                <a:solidFill>
                  <a:prstClr val="white"/>
                </a:solidFill>
                <a:latin typeface="Arial" charset="0"/>
                <a:ea typeface="+mn-ea"/>
                <a:cs typeface="+mn-cs"/>
              </a:rPr>
              <a:t>Minnesota Historical Society</a:t>
            </a:r>
          </a:p>
          <a:p>
            <a:pPr algn="ctr"/>
            <a:r>
              <a:rPr lang="en-US" sz="800" dirty="0">
                <a:solidFill>
                  <a:prstClr val="white"/>
                </a:solidFill>
              </a:rPr>
              <a:t>Location no. HD7.7 p77 </a:t>
            </a:r>
            <a:br>
              <a:rPr lang="en-US" sz="800" dirty="0">
                <a:solidFill>
                  <a:prstClr val="white"/>
                </a:solidFill>
              </a:rPr>
            </a:br>
            <a:r>
              <a:rPr lang="en-US" sz="800" dirty="0">
                <a:solidFill>
                  <a:prstClr val="white"/>
                </a:solidFill>
              </a:rPr>
              <a:t>Negative no. 7941-B </a:t>
            </a:r>
            <a:endParaRPr lang="en-US" sz="1600" kern="1200" dirty="0">
              <a:solidFill>
                <a:prstClr val="white"/>
              </a:solidFill>
              <a:latin typeface="Arial" charset="0"/>
              <a:ea typeface="+mn-ea"/>
              <a:cs typeface="+mn-cs"/>
            </a:endParaRPr>
          </a:p>
        </p:txBody>
      </p:sp>
      <p:pic>
        <p:nvPicPr>
          <p:cNvPr id="8194" name="Picture 2"/>
          <p:cNvPicPr>
            <a:picLocks noChangeAspect="1" noChangeArrowheads="1"/>
          </p:cNvPicPr>
          <p:nvPr/>
        </p:nvPicPr>
        <p:blipFill>
          <a:blip r:embed="rId2" cstate="print"/>
          <a:srcRect/>
          <a:stretch>
            <a:fillRect/>
          </a:stretch>
        </p:blipFill>
        <p:spPr bwMode="auto">
          <a:xfrm>
            <a:off x="1695450" y="823686"/>
            <a:ext cx="5753100" cy="4572000"/>
          </a:xfrm>
          <a:prstGeom prst="rect">
            <a:avLst/>
          </a:prstGeom>
          <a:noFill/>
          <a:ln w="9525">
            <a:noFill/>
            <a:miter lim="800000"/>
            <a:headEnd/>
            <a:tailEnd/>
          </a:ln>
          <a:effectLst/>
        </p:spPr>
      </p:pic>
      <p:sp>
        <p:nvSpPr>
          <p:cNvPr id="4" name="TextBox 3"/>
          <p:cNvSpPr txBox="1">
            <a:spLocks noChangeArrowheads="1"/>
          </p:cNvSpPr>
          <p:nvPr/>
        </p:nvSpPr>
        <p:spPr bwMode="auto">
          <a:xfrm>
            <a:off x="700314" y="3915228"/>
            <a:ext cx="7772400" cy="2462213"/>
          </a:xfrm>
          <a:prstGeom prst="rect">
            <a:avLst/>
          </a:prstGeom>
          <a:solidFill>
            <a:schemeClr val="bg1">
              <a:lumMod val="85000"/>
            </a:schemeClr>
          </a:solidFill>
          <a:ln w="76200">
            <a:solidFill>
              <a:srgbClr val="FFC000"/>
            </a:solidFill>
            <a:miter lim="800000"/>
            <a:headEnd/>
            <a:tailEnd/>
          </a:ln>
        </p:spPr>
        <p:txBody>
          <a:bodyPr wrap="square" lIns="182880" tIns="182880" rIns="182880" bIns="182880">
            <a:spAutoFit/>
          </a:bodyPr>
          <a:lstStyle/>
          <a:p>
            <a:pPr algn="ctr"/>
            <a:r>
              <a:rPr lang="en-US" sz="2000" b="1" kern="0" dirty="0">
                <a:solidFill>
                  <a:srgbClr val="000000"/>
                </a:solidFill>
              </a:rPr>
              <a:t>the first job my father had was working for his older brother delivering ice, like you see here</a:t>
            </a:r>
          </a:p>
          <a:p>
            <a:pPr algn="ctr"/>
            <a:endParaRPr lang="en-US" sz="1600" b="1" kern="0" dirty="0">
              <a:solidFill>
                <a:srgbClr val="000000"/>
              </a:solidFill>
            </a:endParaRPr>
          </a:p>
          <a:p>
            <a:pPr algn="ctr"/>
            <a:r>
              <a:rPr lang="en-US" sz="2000" b="1" kern="0" dirty="0">
                <a:solidFill>
                  <a:srgbClr val="000000"/>
                </a:solidFill>
              </a:rPr>
              <a:t>people would put a sign in their window indicating how many pounds of ice they wanted on the day, and the delivery person would carry a big chunk of that size inside with a pair of wrought-iron “ice tongs”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3862596"/>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prstClr val="black"/>
                </a:solidFill>
              </a:rPr>
              <a:t>the icebox</a:t>
            </a:r>
            <a:r>
              <a:rPr lang="en-US" sz="3200" b="1" kern="1200" dirty="0">
                <a:solidFill>
                  <a:prstClr val="black"/>
                </a:solidFill>
                <a:latin typeface="Arial" charset="0"/>
                <a:ea typeface="+mn-ea"/>
                <a:cs typeface="+mn-cs"/>
              </a:rPr>
              <a:t> . . .</a:t>
            </a:r>
          </a:p>
          <a:p>
            <a:pPr marL="1603375" lvl="4" indent="-231775">
              <a:buFont typeface="Arial" pitchFamily="34" charset="0"/>
              <a:buChar char="•"/>
              <a:tabLst>
                <a:tab pos="914400" algn="l"/>
              </a:tabLst>
            </a:pPr>
            <a:r>
              <a:rPr lang="en-US" sz="2000" dirty="0">
                <a:solidFill>
                  <a:prstClr val="black"/>
                </a:solidFill>
              </a:rPr>
              <a:t>patented in 1803, but was little used until</a:t>
            </a:r>
            <a:r>
              <a:rPr lang="da-DK" sz="2000" dirty="0"/>
              <a:t> 1820s</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cutting ice . . .</a:t>
            </a:r>
            <a:endParaRPr lang="en-US" sz="20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dirty="0">
                <a:solidFill>
                  <a:prstClr val="black"/>
                </a:solidFill>
              </a:rPr>
              <a:t>Mark Roufs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D79694"/>
                </a:solidFill>
                <a:latin typeface="Arial" charset="0"/>
                <a:ea typeface="+mn-ea"/>
                <a:cs typeface="+mn-cs"/>
              </a:rPr>
              <a:t>mechanical refrigerator . . .</a:t>
            </a:r>
          </a:p>
          <a:p>
            <a:pPr marL="1603375" lvl="4" indent="-231775">
              <a:buFont typeface="Arial" pitchFamily="34" charset="0"/>
              <a:buChar char="•"/>
              <a:tabLst>
                <a:tab pos="914400" algn="l"/>
              </a:tabLst>
            </a:pPr>
            <a:r>
              <a:rPr lang="en-US" sz="2000" dirty="0">
                <a:solidFill>
                  <a:srgbClr val="D79694"/>
                </a:solidFill>
              </a:rPr>
              <a:t>patented as early as 1834</a:t>
            </a:r>
          </a:p>
          <a:p>
            <a:pPr marL="1603375" lvl="4" indent="-231775">
              <a:buFont typeface="Arial" pitchFamily="34" charset="0"/>
              <a:buChar char="•"/>
              <a:tabLst>
                <a:tab pos="914400" algn="l"/>
              </a:tabLst>
            </a:pPr>
            <a:r>
              <a:rPr lang="en-US" sz="2000" dirty="0">
                <a:solidFill>
                  <a:srgbClr val="D79694"/>
                </a:solidFill>
              </a:rPr>
              <a:t>more than a century later became commonplace in U.S.A.</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pic>
        <p:nvPicPr>
          <p:cNvPr id="10242" name="Picture 2"/>
          <p:cNvPicPr>
            <a:picLocks noChangeAspect="1" noChangeArrowheads="1"/>
          </p:cNvPicPr>
          <p:nvPr/>
        </p:nvPicPr>
        <p:blipFill>
          <a:blip r:embed="rId2" cstate="print"/>
          <a:srcRect/>
          <a:stretch>
            <a:fillRect/>
          </a:stretch>
        </p:blipFill>
        <p:spPr bwMode="auto">
          <a:xfrm>
            <a:off x="2671762" y="562542"/>
            <a:ext cx="3805238" cy="4771458"/>
          </a:xfrm>
          <a:prstGeom prst="rect">
            <a:avLst/>
          </a:prstGeom>
          <a:noFill/>
          <a:ln w="9525">
            <a:noFill/>
            <a:miter lim="800000"/>
            <a:headEnd/>
            <a:tailEnd/>
          </a:ln>
          <a:effectLst/>
        </p:spPr>
      </p:pic>
      <p:sp>
        <p:nvSpPr>
          <p:cNvPr id="8" name="Rectangle 7"/>
          <p:cNvSpPr/>
          <p:nvPr/>
        </p:nvSpPr>
        <p:spPr>
          <a:xfrm>
            <a:off x="2775858" y="5248870"/>
            <a:ext cx="3581400" cy="923330"/>
          </a:xfrm>
          <a:prstGeom prst="rect">
            <a:avLst/>
          </a:prstGeom>
        </p:spPr>
        <p:txBody>
          <a:bodyPr wrap="square">
            <a:spAutoFit/>
          </a:bodyPr>
          <a:lstStyle/>
          <a:p>
            <a:pPr algn="ctr"/>
            <a:r>
              <a:rPr lang="en-US" b="1" dirty="0">
                <a:solidFill>
                  <a:prstClr val="black"/>
                </a:solidFill>
                <a:hlinkClick r:id="rId3"/>
              </a:rPr>
              <a:t>1902</a:t>
            </a:r>
          </a:p>
          <a:p>
            <a:pPr algn="ctr"/>
            <a:r>
              <a:rPr lang="en-US" b="1" dirty="0">
                <a:solidFill>
                  <a:prstClr val="black"/>
                </a:solidFill>
                <a:hlinkClick r:id="rId3"/>
              </a:rPr>
              <a:t>cost: </a:t>
            </a:r>
            <a:r>
              <a:rPr lang="en-US" b="1" dirty="0">
                <a:hlinkClick r:id="rId3"/>
              </a:rPr>
              <a:t>$15 to $50</a:t>
            </a:r>
          </a:p>
          <a:p>
            <a:pPr algn="ctr"/>
            <a:r>
              <a:rPr lang="en-US" b="1" dirty="0">
                <a:hlinkClick r:id="rId3"/>
              </a:rPr>
              <a:t>cost of ice: penny a pound</a:t>
            </a:r>
            <a:endParaRPr lang="en-US" b="1" dirty="0"/>
          </a:p>
        </p:txBody>
      </p:sp>
      <p:sp>
        <p:nvSpPr>
          <p:cNvPr id="9" name="TextBox 8"/>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57086" y="4275733"/>
            <a:ext cx="6400800" cy="2027099"/>
          </a:xfrm>
          <a:prstGeom prst="rect">
            <a:avLst/>
          </a:prstGeom>
          <a:solidFill>
            <a:schemeClr val="bg1"/>
          </a:solidFill>
        </p:spPr>
        <p:txBody>
          <a:bodyPr wrap="square">
            <a:noAutofit/>
          </a:bodyPr>
          <a:lstStyle/>
          <a:p>
            <a:pPr marL="457200" indent="-457200" algn="ctr"/>
            <a:endParaRPr lang="en-US" sz="1600" dirty="0"/>
          </a:p>
          <a:p>
            <a:pPr marL="457200" indent="-457200" algn="ctr">
              <a:buAutoNum type="alphaUcPeriod"/>
            </a:pPr>
            <a:r>
              <a:rPr lang="en-US" sz="1600" b="1" dirty="0"/>
              <a:t>Old Norwegian icebox. </a:t>
            </a:r>
            <a:br>
              <a:rPr lang="en-US" sz="2000" dirty="0"/>
            </a:br>
            <a:r>
              <a:rPr lang="en-US" sz="1400" dirty="0"/>
              <a:t>The ice was placed in the drawer above the door. </a:t>
            </a:r>
          </a:p>
          <a:p>
            <a:pPr marL="457200" indent="-457200" algn="ctr">
              <a:buAutoNum type="alphaUcPeriod"/>
            </a:pPr>
            <a:endParaRPr lang="en-US" sz="800" dirty="0"/>
          </a:p>
          <a:p>
            <a:pPr marL="457200" indent="-457200" algn="ctr"/>
            <a:r>
              <a:rPr lang="en-US" sz="1600" b="1" dirty="0"/>
              <a:t>B. Typical Victorian icebox highboy model.</a:t>
            </a:r>
          </a:p>
          <a:p>
            <a:pPr marL="457200" indent="-457200" algn="ctr"/>
            <a:r>
              <a:rPr lang="en-US" sz="1400" dirty="0"/>
              <a:t>Note tin or zinc shelving and door lining. </a:t>
            </a:r>
            <a:endParaRPr lang="en-US" sz="1600" b="1" dirty="0"/>
          </a:p>
          <a:p>
            <a:pPr marL="457200" indent="-457200" algn="ctr"/>
            <a:endParaRPr lang="en-US" sz="800" b="1" dirty="0"/>
          </a:p>
          <a:p>
            <a:pPr marL="457200" indent="-457200" algn="ctr"/>
            <a:r>
              <a:rPr lang="en-US" sz="1600" b="1" dirty="0"/>
              <a:t>C. An exclusive oak cabinet icebox that would be found in the well-to-do homes. </a:t>
            </a:r>
            <a:endParaRPr lang="en-US" sz="2000" b="1" dirty="0"/>
          </a:p>
          <a:p>
            <a:pPr marL="457200" indent="-457200" algn="ctr"/>
            <a:r>
              <a:rPr lang="en-US" sz="1200" dirty="0"/>
              <a:t>Note the fancy hardware and latches.  Ice goes in the left upper door.</a:t>
            </a:r>
          </a:p>
          <a:p>
            <a:pPr marL="457200" indent="-457200" algn="ctr"/>
            <a:r>
              <a:rPr lang="en-US" sz="1200" dirty="0"/>
              <a:t>Wikipedia</a:t>
            </a:r>
          </a:p>
        </p:txBody>
      </p:sp>
      <p:pic>
        <p:nvPicPr>
          <p:cNvPr id="9218" name="Picture 2"/>
          <p:cNvPicPr>
            <a:picLocks noChangeAspect="1" noChangeArrowheads="1"/>
          </p:cNvPicPr>
          <p:nvPr/>
        </p:nvPicPr>
        <p:blipFill>
          <a:blip r:embed="rId2" cstate="print"/>
          <a:srcRect/>
          <a:stretch>
            <a:fillRect/>
          </a:stretch>
        </p:blipFill>
        <p:spPr bwMode="auto">
          <a:xfrm>
            <a:off x="914400" y="871872"/>
            <a:ext cx="7315200" cy="3681984"/>
          </a:xfrm>
          <a:prstGeom prst="rect">
            <a:avLst/>
          </a:prstGeom>
          <a:noFill/>
          <a:ln w="9525">
            <a:noFill/>
            <a:miter lim="800000"/>
            <a:headEnd/>
            <a:tailEnd/>
          </a:ln>
          <a:effec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65670"/>
            <a:ext cx="7315200" cy="352404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the icehouse . . .</a:t>
            </a: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the icebox</a:t>
            </a:r>
            <a:r>
              <a:rPr lang="en-US" sz="3200" b="1" kern="1200" dirty="0">
                <a:solidFill>
                  <a:srgbClr val="D79694"/>
                </a:solidFill>
                <a:latin typeface="Arial" charset="0"/>
                <a:ea typeface="+mn-ea"/>
                <a:cs typeface="+mn-cs"/>
              </a:rPr>
              <a:t> . . .</a:t>
            </a:r>
          </a:p>
          <a:p>
            <a:pPr marL="1603375" lvl="4" indent="-231775">
              <a:buFont typeface="Arial" pitchFamily="34" charset="0"/>
              <a:buChar char="•"/>
              <a:tabLst>
                <a:tab pos="914400" algn="l"/>
              </a:tabLst>
            </a:pPr>
            <a:r>
              <a:rPr lang="en-US" sz="2000" dirty="0">
                <a:solidFill>
                  <a:srgbClr val="D79694"/>
                </a:solidFill>
              </a:rPr>
              <a:t>patented in 1803, but was little used until</a:t>
            </a:r>
            <a:r>
              <a:rPr lang="da-DK" sz="2000" dirty="0">
                <a:solidFill>
                  <a:srgbClr val="D79694"/>
                </a:solidFill>
              </a:rPr>
              <a:t> 1820s</a:t>
            </a:r>
            <a:endParaRPr lang="en-US" sz="2000" dirty="0">
              <a:solidFill>
                <a:srgbClr val="D79694"/>
              </a:solidFill>
            </a:endParaRPr>
          </a:p>
          <a:p>
            <a:pPr marL="1603375" lvl="4" indent="-231775">
              <a:buFont typeface="Arial" pitchFamily="34" charset="0"/>
              <a:buChar char="•"/>
              <a:tabLst>
                <a:tab pos="914400" algn="l"/>
              </a:tabLst>
            </a:pPr>
            <a:r>
              <a:rPr lang="en-US" sz="2000" dirty="0">
                <a:solidFill>
                  <a:srgbClr val="D79694"/>
                </a:solidFill>
              </a:rPr>
              <a:t>cutting ice . . .</a:t>
            </a:r>
            <a:endParaRPr lang="en-US" sz="2000" kern="1200" dirty="0">
              <a:solidFill>
                <a:srgbClr val="D79694"/>
              </a:solidFill>
              <a:latin typeface="Arial" charset="0"/>
              <a:ea typeface="+mn-ea"/>
              <a:cs typeface="+mn-cs"/>
            </a:endParaRPr>
          </a:p>
          <a:p>
            <a:pPr marL="1146175" lvl="3" indent="-231775" algn="l" rtl="0" fontAlgn="base">
              <a:spcBef>
                <a:spcPct val="0"/>
              </a:spcBef>
              <a:spcAft>
                <a:spcPct val="0"/>
              </a:spcAft>
              <a:tabLst>
                <a:tab pos="914400" algn="l"/>
              </a:tabLst>
            </a:pPr>
            <a:endParaRPr lang="en-US" sz="12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srgbClr val="000000"/>
                </a:solidFill>
                <a:latin typeface="Arial" charset="0"/>
                <a:ea typeface="+mn-ea"/>
                <a:cs typeface="+mn-cs"/>
              </a:rPr>
              <a:t>the mechanical refrigerator . . .</a:t>
            </a:r>
          </a:p>
          <a:p>
            <a:pPr marL="1603375" lvl="4" indent="-231775">
              <a:buFont typeface="Arial" pitchFamily="34" charset="0"/>
              <a:buChar char="•"/>
              <a:tabLst>
                <a:tab pos="914400" algn="l"/>
              </a:tabLst>
            </a:pPr>
            <a:r>
              <a:rPr lang="en-US" sz="2000" dirty="0">
                <a:solidFill>
                  <a:srgbClr val="000000"/>
                </a:solidFill>
              </a:rPr>
              <a:t>was patented as early as 1834</a:t>
            </a:r>
          </a:p>
          <a:p>
            <a:pPr marL="1603375" lvl="4" indent="-231775">
              <a:buFont typeface="Arial" pitchFamily="34" charset="0"/>
              <a:buChar char="•"/>
              <a:tabLst>
                <a:tab pos="914400" algn="l"/>
              </a:tabLst>
            </a:pPr>
            <a:r>
              <a:rPr lang="en-US" sz="2000" dirty="0">
                <a:solidFill>
                  <a:srgbClr val="000000"/>
                </a:solidFill>
              </a:rPr>
              <a:t>but only became commonplace in the U.S.A. more than a century later</a:t>
            </a: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457048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land transport was limited . . .</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canals . . .</a:t>
            </a:r>
          </a:p>
          <a:p>
            <a:pPr marL="1603375" lvl="4" indent="-231775">
              <a:buFont typeface="Arial" pitchFamily="34" charset="0"/>
              <a:buChar char="•"/>
              <a:tabLst>
                <a:tab pos="914400" algn="l"/>
              </a:tabLst>
            </a:pPr>
            <a:r>
              <a:rPr lang="en-US" sz="2000" dirty="0">
                <a:solidFill>
                  <a:prstClr val="black"/>
                </a:solidFill>
              </a:rPr>
              <a:t>English, </a:t>
            </a:r>
            <a:r>
              <a:rPr lang="da-DK" sz="2000" dirty="0"/>
              <a:t>James Brindley</a:t>
            </a:r>
            <a:r>
              <a:rPr lang="da-DK" sz="2000" b="1" dirty="0"/>
              <a:t>, </a:t>
            </a:r>
            <a:r>
              <a:rPr lang="da-DK" sz="2000" dirty="0"/>
              <a:t>1761 . . .</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U.S.,  Erie, 1825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prstClr val="black"/>
                </a:solidFill>
                <a:latin typeface="Arial" charset="0"/>
                <a:ea typeface="+mn-ea"/>
                <a:cs typeface="+mn-cs"/>
              </a:rPr>
              <a:t>steamboats . . .</a:t>
            </a:r>
          </a:p>
          <a:p>
            <a:pPr marL="1603375" lvl="4" indent="-231775">
              <a:buFont typeface="Arial" pitchFamily="34" charset="0"/>
              <a:buChar char="•"/>
              <a:tabLst>
                <a:tab pos="914400" algn="l"/>
              </a:tabLst>
            </a:pPr>
            <a:r>
              <a:rPr lang="en-US" sz="2000" dirty="0"/>
              <a:t>Scottish, James Watt (1736 –1819)</a:t>
            </a:r>
          </a:p>
          <a:p>
            <a:pPr marL="1603375" lvl="4" indent="-231775">
              <a:buFont typeface="Arial" pitchFamily="34" charset="0"/>
              <a:buChar char="•"/>
              <a:tabLst>
                <a:tab pos="914400" algn="l"/>
              </a:tabLst>
            </a:pPr>
            <a:r>
              <a:rPr lang="en-US" sz="2000" dirty="0"/>
              <a:t>Robert Fulton 1803</a:t>
            </a:r>
            <a:endParaRPr lang="en-US" sz="2000" dirty="0">
              <a:solidFill>
                <a:prstClr val="black"/>
              </a:solidFill>
            </a:endParaRPr>
          </a:p>
          <a:p>
            <a:pPr marL="1146175" lvl="3" indent="-231775">
              <a:buFont typeface="Arial" pitchFamily="34" charset="0"/>
              <a:buChar char="•"/>
              <a:tabLst>
                <a:tab pos="914400" algn="l"/>
              </a:tabLst>
            </a:pPr>
            <a:endParaRPr lang="en-US" sz="1100" dirty="0">
              <a:solidFill>
                <a:prstClr val="black"/>
              </a:solidFill>
            </a:endParaRPr>
          </a:p>
          <a:p>
            <a:pPr marL="1146175" lvl="3" indent="-231775">
              <a:buFont typeface="Arial" pitchFamily="34" charset="0"/>
              <a:buChar char="•"/>
              <a:tabLst>
                <a:tab pos="914400" algn="l"/>
              </a:tabLst>
            </a:pPr>
            <a:r>
              <a:rPr lang="en-US" sz="2400" dirty="0">
                <a:solidFill>
                  <a:prstClr val="black"/>
                </a:solidFill>
              </a:rPr>
              <a:t>“</a:t>
            </a:r>
            <a:r>
              <a:rPr lang="en-US" sz="3200" b="1" dirty="0">
                <a:solidFill>
                  <a:prstClr val="black"/>
                </a:solidFill>
              </a:rPr>
              <a:t>edge rail” railroads . . .</a:t>
            </a:r>
            <a:endParaRPr lang="en-US" sz="2400" b="1" dirty="0">
              <a:solidFill>
                <a:prstClr val="black"/>
              </a:solidFill>
            </a:endParaRPr>
          </a:p>
          <a:p>
            <a:pPr marL="1603375" lvl="4" indent="-231775">
              <a:buFont typeface="Arial" pitchFamily="34" charset="0"/>
              <a:buChar char="•"/>
              <a:tabLst>
                <a:tab pos="914400" algn="l"/>
              </a:tabLst>
            </a:pPr>
            <a:r>
              <a:rPr lang="en-US" sz="2000" dirty="0">
                <a:solidFill>
                  <a:prstClr val="black"/>
                </a:solidFill>
              </a:rPr>
              <a:t>English, William Jessop (1745 – 1814), 1803</a:t>
            </a:r>
          </a:p>
          <a:p>
            <a:pPr marL="1603375" lvl="4" indent="-231775">
              <a:buFont typeface="Arial" pitchFamily="34" charset="0"/>
              <a:buChar char="•"/>
              <a:tabLst>
                <a:tab pos="914400" algn="l"/>
              </a:tabLst>
            </a:pPr>
            <a:r>
              <a:rPr lang="en-US" sz="2000" dirty="0">
                <a:solidFill>
                  <a:prstClr val="black"/>
                </a:solidFill>
              </a:rPr>
              <a:t>U.S. transcontinental, 1869</a:t>
            </a:r>
            <a:endParaRPr lang="en-US" sz="20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transportation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707886"/>
          </a:xfrm>
          <a:prstGeom prst="rect">
            <a:avLst/>
          </a:prstGeom>
          <a:solidFill>
            <a:srgbClr val="FFFFFF">
              <a:alpha val="67059"/>
            </a:srgbClr>
          </a:solid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p:txBody>
      </p:sp>
      <p:sp>
        <p:nvSpPr>
          <p:cNvPr id="4" name="Rectangle 3"/>
          <p:cNvSpPr/>
          <p:nvPr/>
        </p:nvSpPr>
        <p:spPr>
          <a:xfrm>
            <a:off x="3692059" y="6469740"/>
            <a:ext cx="1750799" cy="276999"/>
          </a:xfrm>
          <a:prstGeom prst="rect">
            <a:avLst/>
          </a:prstGeom>
        </p:spPr>
        <p:txBody>
          <a:bodyPr wrap="none">
            <a:spAutoFit/>
          </a:bodyPr>
          <a:lstStyle/>
          <a:p>
            <a:pPr algn="ctr"/>
            <a:r>
              <a:rPr lang="en-US" sz="1200" dirty="0">
                <a:hlinkClick r:id="rId3"/>
              </a:rPr>
              <a:t>antiqueappliances.com</a:t>
            </a:r>
            <a:endParaRPr lang="en-US" sz="1200"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707886"/>
          </a:xfrm>
          <a:prstGeom prst="rect">
            <a:avLst/>
          </a:prstGeom>
          <a:solidFill>
            <a:srgbClr val="FFFFFF">
              <a:alpha val="67059"/>
            </a:srgbClr>
          </a:solid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p:txBody>
      </p:sp>
      <p:sp>
        <p:nvSpPr>
          <p:cNvPr id="4" name="TextBox 3"/>
          <p:cNvSpPr txBox="1">
            <a:spLocks noChangeArrowheads="1"/>
          </p:cNvSpPr>
          <p:nvPr/>
        </p:nvSpPr>
        <p:spPr bwMode="auto">
          <a:xfrm>
            <a:off x="671286" y="2487811"/>
            <a:ext cx="7772400" cy="2769989"/>
          </a:xfrm>
          <a:prstGeom prst="rect">
            <a:avLst/>
          </a:prstGeom>
          <a:solidFill>
            <a:schemeClr val="bg2">
              <a:lumMod val="75000"/>
            </a:schemeClr>
          </a:solidFill>
          <a:ln w="76200">
            <a:solidFill>
              <a:srgbClr val="FFC000"/>
            </a:solidFill>
            <a:miter lim="800000"/>
            <a:headEnd/>
            <a:tailEnd/>
          </a:ln>
        </p:spPr>
        <p:txBody>
          <a:bodyPr wrap="square" lIns="457200" tIns="457200" rIns="457200" bIns="457200">
            <a:spAutoFit/>
          </a:bodyPr>
          <a:lstStyle/>
          <a:p>
            <a:pPr algn="ctr"/>
            <a:r>
              <a:rPr lang="en-US" sz="2000" dirty="0"/>
              <a:t>“Hermetically sealed and permanently lubricated, the GE Monitor Top refrigerator remains the most recognized and most dependable refrigerator ever built. Hundreds, if not thousands, of these units remain in service today, offering their owners ‘quiet’, ‘dependable’ and ‘service free’ refrigeration.</a:t>
            </a:r>
            <a:r>
              <a:rPr lang="en-US" sz="2000" b="1" kern="0" dirty="0">
                <a:solidFill>
                  <a:srgbClr val="000000"/>
                </a:solidFill>
              </a:rPr>
              <a:t>”</a:t>
            </a:r>
            <a:endParaRPr lang="en-US" sz="2000" dirty="0"/>
          </a:p>
        </p:txBody>
      </p:sp>
      <p:sp>
        <p:nvSpPr>
          <p:cNvPr id="6" name="Rectangle 5"/>
          <p:cNvSpPr/>
          <p:nvPr/>
        </p:nvSpPr>
        <p:spPr>
          <a:xfrm>
            <a:off x="3224797" y="6277428"/>
            <a:ext cx="2689775" cy="461665"/>
          </a:xfrm>
          <a:prstGeom prst="rect">
            <a:avLst/>
          </a:prstGeom>
        </p:spPr>
        <p:txBody>
          <a:bodyPr wrap="none">
            <a:spAutoFit/>
          </a:bodyPr>
          <a:lstStyle/>
          <a:p>
            <a:pPr algn="ctr"/>
            <a:r>
              <a:rPr lang="en-US" sz="1200" dirty="0">
                <a:hlinkClick r:id="rId3"/>
              </a:rPr>
              <a:t>http://homefront.yuku.com/topic/1115</a:t>
            </a:r>
            <a:endParaRPr lang="en-US" sz="1200" dirty="0"/>
          </a:p>
          <a:p>
            <a:pPr algn="ctr"/>
            <a:r>
              <a:rPr lang="en-US" sz="1200" dirty="0">
                <a:hlinkClick r:id="rId4"/>
              </a:rPr>
              <a:t>antiqueappliances.com</a:t>
            </a:r>
            <a:endParaRPr lang="en-US" sz="1200"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67542" y="413658"/>
            <a:ext cx="5961529" cy="6400800"/>
          </a:xfrm>
          <a:prstGeom prst="rect">
            <a:avLst/>
          </a:prstGeom>
          <a:noFill/>
          <a:ln w="9525">
            <a:noFill/>
            <a:miter lim="800000"/>
            <a:headEnd/>
            <a:tailEnd/>
          </a:ln>
          <a:effectLst/>
        </p:spPr>
      </p:pic>
      <p:sp>
        <p:nvSpPr>
          <p:cNvPr id="5" name="Rectangle 4"/>
          <p:cNvSpPr/>
          <p:nvPr/>
        </p:nvSpPr>
        <p:spPr>
          <a:xfrm>
            <a:off x="1357086" y="5606142"/>
            <a:ext cx="6400800" cy="1077218"/>
          </a:xfrm>
          <a:prstGeom prst="rect">
            <a:avLst/>
          </a:prstGeom>
          <a:noFill/>
          <a:ln>
            <a:noFill/>
          </a:ln>
        </p:spPr>
        <p:txBody>
          <a:bodyPr wrap="square">
            <a:spAutoFit/>
          </a:bodyPr>
          <a:lstStyle/>
          <a:p>
            <a:pPr algn="ctr"/>
            <a:r>
              <a:rPr lang="en-US" sz="2000" b="1" dirty="0"/>
              <a:t>The General Electric Monitor-style refrigerator </a:t>
            </a:r>
            <a:endParaRPr lang="en-US" sz="1600" b="1" dirty="0"/>
          </a:p>
          <a:p>
            <a:pPr algn="ctr"/>
            <a:r>
              <a:rPr lang="en-US" dirty="0"/>
              <a:t>more like an icebox with its refrigerating mechanisms on top</a:t>
            </a:r>
            <a:endParaRPr lang="en-US" sz="2000" dirty="0"/>
          </a:p>
          <a:p>
            <a:pPr algn="ctr"/>
            <a:r>
              <a:rPr lang="en-US" sz="1200" b="1" dirty="0">
                <a:hlinkClick r:id="rId3"/>
              </a:rPr>
              <a:t>antiqueappliances.com</a:t>
            </a:r>
            <a:endParaRPr lang="en-US" sz="1200" b="1" dirty="0"/>
          </a:p>
          <a:p>
            <a:pPr algn="ctr"/>
            <a:endParaRPr lang="en-US" sz="1200" b="1" dirty="0"/>
          </a:p>
        </p:txBody>
      </p:sp>
      <p:sp>
        <p:nvSpPr>
          <p:cNvPr id="4" name="Rectangle 3"/>
          <p:cNvSpPr txBox="1">
            <a:spLocks noChangeArrowheads="1"/>
          </p:cNvSpPr>
          <p:nvPr/>
        </p:nvSpPr>
        <p:spPr>
          <a:xfrm>
            <a:off x="210456" y="94344"/>
            <a:ext cx="8686800" cy="6705600"/>
          </a:xfrm>
          <a:prstGeom prst="rect">
            <a:avLst/>
          </a:prstGeom>
          <a:solidFill>
            <a:srgbClr val="FFFFFF">
              <a:alpha val="94902"/>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a:br>
              <a:rPr lang="en-US" sz="1600" b="1" dirty="0"/>
            </a:br>
            <a:endParaRPr lang="en-US" sz="1600" b="1" dirty="0"/>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1447800" y="529770"/>
            <a:ext cx="6248400" cy="5262979"/>
          </a:xfrm>
          <a:prstGeom prst="rect">
            <a:avLst/>
          </a:prstGeom>
        </p:spPr>
        <p:txBody>
          <a:bodyPr wrap="square">
            <a:spAutoFit/>
          </a:bodyPr>
          <a:lstStyle/>
          <a:p>
            <a:pPr algn="ctr"/>
            <a:r>
              <a:rPr lang="en-US" sz="2400" dirty="0">
                <a:solidFill>
                  <a:srgbClr val="D79694"/>
                </a:solidFill>
              </a:rPr>
              <a:t>The GE Monitor top refrigerator is perhaps the most recognized of vintage refrigerators.  Built on the principal of a French industrialist concept for a hermetically sealed refrigeration system, the first models available to the general public, for residential use, were introduced in </a:t>
            </a:r>
            <a:r>
              <a:rPr lang="en-US" sz="2400" dirty="0"/>
              <a:t>1927</a:t>
            </a:r>
            <a:r>
              <a:rPr lang="en-US" sz="2400" dirty="0">
                <a:solidFill>
                  <a:srgbClr val="D79694"/>
                </a:solidFill>
              </a:rPr>
              <a:t>, with the design remaining the same through 1936</a:t>
            </a:r>
          </a:p>
          <a:p>
            <a:pPr algn="ctr"/>
            <a:r>
              <a:rPr lang="en-US" sz="2400" dirty="0"/>
              <a:t> </a:t>
            </a:r>
          </a:p>
          <a:p>
            <a:pPr algn="ctr"/>
            <a:r>
              <a:rPr lang="en-US" sz="2400" b="1" dirty="0"/>
              <a:t>“With a price tag of only $300, these first models were considered </a:t>
            </a:r>
          </a:p>
          <a:p>
            <a:pPr algn="ctr"/>
            <a:r>
              <a:rPr lang="en-US" sz="2400" b="1" dirty="0"/>
              <a:t>“the first affordable refrigeration units </a:t>
            </a:r>
          </a:p>
          <a:p>
            <a:pPr algn="ctr"/>
            <a:r>
              <a:rPr lang="en-US" sz="2400" b="1" dirty="0"/>
              <a:t>for the average family”</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94162"/>
            <a:ext cx="7315200" cy="3308598"/>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dirty="0">
                <a:solidFill>
                  <a:prstClr val="black"/>
                </a:solidFill>
              </a:rPr>
              <a:t>improved refrigeration plus faster transportation expanded available foodstuffs . . .</a:t>
            </a:r>
            <a:endParaRPr lang="en-US" sz="32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srgbClr val="D79694"/>
                </a:solidFill>
              </a:rPr>
              <a:t>vitamin deficiencies declined</a:t>
            </a:r>
            <a:endParaRPr lang="en-US" sz="28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srgbClr val="D79694"/>
              </a:solidFill>
              <a:latin typeface="Arial" charset="0"/>
              <a:ea typeface="+mn-ea"/>
              <a:cs typeface="+mn-cs"/>
            </a:endParaRPr>
          </a:p>
          <a:p>
            <a:pPr marL="1146175" lvl="3" indent="-231775">
              <a:buFont typeface="Arial" pitchFamily="34" charset="0"/>
              <a:buChar char="•"/>
              <a:tabLst>
                <a:tab pos="914400" algn="l"/>
              </a:tabLst>
            </a:pPr>
            <a:r>
              <a:rPr lang="en-US" sz="2000" b="1" kern="1200" dirty="0">
                <a:solidFill>
                  <a:srgbClr val="D79694"/>
                </a:solidFill>
                <a:latin typeface="Arial" charset="0"/>
                <a:ea typeface="+mn-ea"/>
                <a:cs typeface="+mn-cs"/>
              </a:rPr>
              <a:t>incidences of </a:t>
            </a:r>
            <a:br>
              <a:rPr lang="en-US" sz="2000" b="1" dirty="0">
                <a:solidFill>
                  <a:srgbClr val="D79694"/>
                </a:solidFill>
              </a:rPr>
            </a:br>
            <a:r>
              <a:rPr lang="en-US" sz="3200" b="1" kern="1200" dirty="0">
                <a:solidFill>
                  <a:srgbClr val="D79694"/>
                </a:solidFill>
                <a:latin typeface="Arial" charset="0"/>
                <a:ea typeface="+mn-ea"/>
                <a:cs typeface="+mn-cs"/>
              </a:rPr>
              <a:t>food poisoning decreased</a:t>
            </a:r>
            <a:endParaRPr lang="en-US" sz="2800" b="1" dirty="0">
              <a:solidFill>
                <a:srgbClr val="D79694"/>
              </a:solidFill>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94162"/>
            <a:ext cx="7315200" cy="3308598"/>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dirty="0">
                <a:solidFill>
                  <a:srgbClr val="D79694"/>
                </a:solidFill>
              </a:rPr>
              <a:t>improved refrigeration plus faster transportation expanded available foodstuffs . . .</a:t>
            </a:r>
            <a:endParaRPr lang="en-US" sz="32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dirty="0">
                <a:solidFill>
                  <a:prstClr val="black"/>
                </a:solidFill>
              </a:rPr>
              <a:t>vitamin deficiencies declined</a:t>
            </a:r>
            <a:endParaRPr lang="en-US" sz="28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4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2000" b="1" kern="1200" dirty="0">
                <a:solidFill>
                  <a:srgbClr val="D79694"/>
                </a:solidFill>
                <a:latin typeface="Arial" charset="0"/>
                <a:ea typeface="+mn-ea"/>
                <a:cs typeface="+mn-cs"/>
              </a:rPr>
              <a:t>incidences of </a:t>
            </a:r>
            <a:br>
              <a:rPr lang="en-US" sz="2000" b="1" dirty="0">
                <a:solidFill>
                  <a:srgbClr val="D79694"/>
                </a:solidFill>
              </a:rPr>
            </a:br>
            <a:r>
              <a:rPr lang="en-US" sz="3200" b="1" kern="1200" dirty="0">
                <a:solidFill>
                  <a:prstClr val="black"/>
                </a:solidFill>
                <a:latin typeface="Arial" charset="0"/>
                <a:ea typeface="+mn-ea"/>
                <a:cs typeface="+mn-cs"/>
              </a:rPr>
              <a:t>food poisoning decreased</a:t>
            </a:r>
            <a:endParaRPr lang="en-US" sz="2800" b="1" dirty="0">
              <a:solidFill>
                <a:prstClr val="black"/>
              </a:solidFill>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759601"/>
            <a:ext cx="7315200" cy="3431709"/>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buFont typeface="Arial" pitchFamily="34" charset="0"/>
              <a:buChar char="•"/>
              <a:tabLst>
                <a:tab pos="914400" algn="l"/>
              </a:tabLst>
            </a:pPr>
            <a:endParaRPr lang="en-US" sz="1400" dirty="0">
              <a:solidFill>
                <a:prstClr val="black"/>
              </a:solidFill>
            </a:endParaRPr>
          </a:p>
          <a:p>
            <a:pPr marL="1146175" lvl="3" indent="-231775">
              <a:buFont typeface="Arial" pitchFamily="34" charset="0"/>
              <a:buChar char="•"/>
              <a:tabLst>
                <a:tab pos="914400" algn="l"/>
              </a:tabLst>
            </a:pPr>
            <a:r>
              <a:rPr lang="en-US" sz="3200" b="1" dirty="0">
                <a:solidFill>
                  <a:prstClr val="black"/>
                </a:solidFill>
              </a:rPr>
              <a:t>but food produced far from home “is not without its problems” . . .</a:t>
            </a:r>
          </a:p>
          <a:p>
            <a:pPr marL="1146175" lvl="3" indent="-231775">
              <a:buFont typeface="Arial" pitchFamily="34" charset="0"/>
              <a:buChar char="•"/>
              <a:tabLst>
                <a:tab pos="914400" algn="l"/>
              </a:tabLst>
            </a:pPr>
            <a:endParaRPr lang="en-US" sz="100" b="1" dirty="0">
              <a:solidFill>
                <a:prstClr val="black"/>
              </a:solidFill>
            </a:endParaRPr>
          </a:p>
          <a:p>
            <a:pPr marL="1146175" lvl="3" indent="-231775">
              <a:buFont typeface="Arial" pitchFamily="34" charset="0"/>
              <a:buChar char="•"/>
              <a:tabLst>
                <a:tab pos="914400" algn="l"/>
              </a:tabLst>
            </a:pPr>
            <a:endParaRPr lang="en-US" sz="800" dirty="0">
              <a:solidFill>
                <a:prstClr val="black"/>
              </a:solidFill>
            </a:endParaRPr>
          </a:p>
          <a:p>
            <a:pPr marL="0" lvl="4" algn="ctr"/>
            <a:r>
              <a:rPr lang="en-US" sz="2400" b="1" i="1" dirty="0">
                <a:solidFill>
                  <a:prstClr val="black"/>
                </a:solidFill>
              </a:rPr>
              <a:t>cf</a:t>
            </a:r>
            <a:r>
              <a:rPr lang="en-US" sz="2400" b="1" dirty="0">
                <a:solidFill>
                  <a:prstClr val="black"/>
                </a:solidFill>
              </a:rPr>
              <a:t>., </a:t>
            </a:r>
            <a:r>
              <a:rPr lang="en-US" sz="2400" b="1" i="1" dirty="0">
                <a:solidFill>
                  <a:prstClr val="black"/>
                </a:solidFill>
              </a:rPr>
              <a:t>The Cultural Feast</a:t>
            </a:r>
            <a:r>
              <a:rPr lang="en-US" sz="2400" b="1" dirty="0">
                <a:solidFill>
                  <a:prstClr val="black"/>
                </a:solidFill>
              </a:rPr>
              <a:t>, Ch. 6</a:t>
            </a:r>
          </a:p>
          <a:p>
            <a:pPr marL="0" lvl="4" algn="ctr"/>
            <a:r>
              <a:rPr lang="en-US" sz="2400" b="1" dirty="0">
                <a:solidFill>
                  <a:prstClr val="black"/>
                </a:solidFill>
              </a:rPr>
              <a:t>“Food Technologies: </a:t>
            </a:r>
          </a:p>
          <a:p>
            <a:pPr marL="0" lvl="4" algn="ctr"/>
            <a:r>
              <a:rPr lang="en-US" sz="2400" b="1" dirty="0">
                <a:solidFill>
                  <a:prstClr val="black"/>
                </a:solidFill>
              </a:rPr>
              <a:t>How People Get Their Food in Industrial Societies”</a:t>
            </a:r>
            <a:endParaRPr lang="en-US" sz="24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refrigeration</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64-65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srgbClr val="D79694"/>
              </a:solidFill>
            </a:endParaRPr>
          </a:p>
          <a:p>
            <a:pPr marL="682625" lvl="1" indent="-225425">
              <a:buFont typeface="Arial" charset="0"/>
              <a:buChar char="•"/>
            </a:pPr>
            <a:r>
              <a:rPr lang="en-US" sz="2400" dirty="0">
                <a:solidFill>
                  <a:srgbClr val="D79694"/>
                </a:solidFill>
              </a:rPr>
              <a:t>Transportation</a:t>
            </a:r>
          </a:p>
          <a:p>
            <a:pPr marL="682625" lvl="1" indent="-225425">
              <a:buFont typeface="Arial" charset="0"/>
              <a:buChar char="•"/>
            </a:pPr>
            <a:r>
              <a:rPr lang="en-US" sz="2400" dirty="0">
                <a:solidFill>
                  <a:srgbClr val="D79694"/>
                </a:solidFill>
              </a:rPr>
              <a:t>Refrigeration</a:t>
            </a:r>
          </a:p>
          <a:p>
            <a:pPr marL="682625" lvl="1" indent="-225425">
              <a:buFont typeface="Arial" charset="0"/>
              <a:buChar char="•"/>
            </a:pPr>
            <a:r>
              <a:rPr lang="en-US" sz="3600" b="1" dirty="0">
                <a:solidFill>
                  <a:prstClr val="black"/>
                </a:solidFill>
              </a:rPr>
              <a:t>Canning</a:t>
            </a:r>
          </a:p>
          <a:p>
            <a:pPr marL="682625" lvl="1" indent="-225425">
              <a:buFont typeface="Arial" charset="0"/>
              <a:buChar char="•"/>
            </a:pPr>
            <a:r>
              <a:rPr lang="en-US" sz="2400" dirty="0">
                <a:solidFill>
                  <a:srgbClr val="D79694"/>
                </a:solidFill>
              </a:rPr>
              <a:t>Unforeseen Drawbacks of Food Processing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104572"/>
            <a:ext cx="7315200" cy="4201150"/>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older methods of preserving food included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salting . . .</a:t>
            </a:r>
          </a:p>
          <a:p>
            <a:pPr marL="2060575" lvl="5" indent="-231775">
              <a:buFont typeface="Arial" pitchFamily="34" charset="0"/>
              <a:buChar char="•"/>
              <a:tabLst>
                <a:tab pos="914400" algn="l"/>
              </a:tabLst>
            </a:pPr>
            <a:r>
              <a:rPr lang="en-US" sz="2800" b="1" dirty="0">
                <a:solidFill>
                  <a:prstClr val="black"/>
                </a:solidFill>
              </a:rPr>
              <a:t>fermenting</a:t>
            </a:r>
            <a:r>
              <a:rPr lang="en-US" sz="2800" b="1" kern="1200" dirty="0">
                <a:solidFill>
                  <a:prstClr val="black"/>
                </a:solidFill>
                <a:latin typeface="Arial" charset="0"/>
                <a:ea typeface="+mn-ea"/>
                <a:cs typeface="+mn-cs"/>
              </a:rPr>
              <a:t> . . .</a:t>
            </a:r>
          </a:p>
          <a:p>
            <a:pPr marL="2060575" lvl="5" indent="-231775">
              <a:buFont typeface="Arial" pitchFamily="34" charset="0"/>
              <a:buChar char="•"/>
              <a:tabLst>
                <a:tab pos="914400" algn="l"/>
              </a:tabLst>
            </a:pPr>
            <a:r>
              <a:rPr lang="en-US" sz="2800" b="1" dirty="0">
                <a:solidFill>
                  <a:prstClr val="black"/>
                </a:solidFill>
              </a:rPr>
              <a:t>burying . . .</a:t>
            </a:r>
            <a:endParaRPr lang="en-US" sz="2800" b="1"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dirty="0">
                <a:solidFill>
                  <a:prstClr val="black"/>
                </a:solidFill>
              </a:rPr>
              <a:t>dehydrating . . .</a:t>
            </a: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smoking . . .</a:t>
            </a:r>
            <a:endParaRPr lang="en-US" sz="1600" b="1" kern="1200" dirty="0">
              <a:solidFill>
                <a:prstClr val="black"/>
              </a:solidFill>
              <a:latin typeface="Arial" charset="0"/>
              <a:ea typeface="+mn-ea"/>
              <a:cs typeface="+mn-cs"/>
            </a:endParaRPr>
          </a:p>
          <a:p>
            <a:pPr marL="2060575" lvl="5" indent="-231775">
              <a:buFont typeface="Arial" pitchFamily="34" charset="0"/>
              <a:buChar char="•"/>
              <a:tabLst>
                <a:tab pos="914400" algn="l"/>
              </a:tabLst>
            </a:pPr>
            <a:r>
              <a:rPr lang="en-US" sz="2800" b="1" kern="1200" dirty="0">
                <a:solidFill>
                  <a:prstClr val="black"/>
                </a:solidFill>
                <a:latin typeface="Arial" charset="0"/>
                <a:ea typeface="+mn-ea"/>
                <a:cs typeface="+mn-cs"/>
              </a:rPr>
              <a:t>freezing . . .</a:t>
            </a:r>
          </a:p>
          <a:p>
            <a:pPr marL="2060575" lvl="5" indent="-231775">
              <a:buFont typeface="Arial" pitchFamily="34" charset="0"/>
              <a:buChar char="•"/>
              <a:tabLst>
                <a:tab pos="914400" algn="l"/>
              </a:tabLst>
            </a:pPr>
            <a:r>
              <a:rPr lang="en-US" sz="2800" b="1" dirty="0">
                <a:solidFill>
                  <a:prstClr val="black"/>
                </a:solidFill>
              </a:rPr>
              <a:t>dry freezing . . .</a:t>
            </a:r>
            <a:endParaRPr lang="en-US" sz="2800" b="1"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8" name="TextBox 7"/>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39256"/>
            <a:ext cx="7315200" cy="364715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vacuum-packed, airtight glass bottles for food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srgbClr val="D79694"/>
                </a:solidFill>
              </a:rPr>
              <a:t>invented by Nicholas </a:t>
            </a:r>
            <a:r>
              <a:rPr lang="en-US" sz="2400" dirty="0" err="1">
                <a:solidFill>
                  <a:srgbClr val="D79694"/>
                </a:solidFill>
              </a:rPr>
              <a:t>Appert</a:t>
            </a:r>
            <a:endParaRPr lang="en-US" sz="2400" dirty="0">
              <a:solidFill>
                <a:srgbClr val="D79694"/>
              </a:solidFill>
            </a:endParaRPr>
          </a:p>
          <a:p>
            <a:pPr marL="1603375" lvl="4" indent="-231775">
              <a:buFont typeface="Arial" pitchFamily="34" charset="0"/>
              <a:buChar char="•"/>
              <a:tabLst>
                <a:tab pos="914400" algn="l"/>
              </a:tabLst>
            </a:pPr>
            <a:r>
              <a:rPr lang="en-US" sz="3200" b="1" kern="1200" dirty="0">
                <a:latin typeface="Arial" charset="0"/>
                <a:ea typeface="+mn-ea"/>
                <a:cs typeface="+mn-cs"/>
              </a:rPr>
              <a:t>1809</a:t>
            </a:r>
          </a:p>
          <a:p>
            <a:pPr marL="1603375" lvl="4" indent="-231775">
              <a:buFont typeface="Arial" pitchFamily="34" charset="0"/>
              <a:buChar char="•"/>
              <a:tabLst>
                <a:tab pos="914400" algn="l"/>
              </a:tabLst>
            </a:pPr>
            <a:r>
              <a:rPr lang="en-US" sz="2400" dirty="0">
                <a:solidFill>
                  <a:prstClr val="black"/>
                </a:solidFill>
              </a:rPr>
              <a:t>for Napoleon, to supply food for his armies</a:t>
            </a:r>
          </a:p>
          <a:p>
            <a:pPr marL="1603375" lvl="4" indent="-231775">
              <a:buFont typeface="Arial" pitchFamily="34" charset="0"/>
              <a:buChar char="•"/>
              <a:tabLst>
                <a:tab pos="914400" algn="l"/>
              </a:tabLst>
            </a:pPr>
            <a:r>
              <a:rPr lang="en-US" sz="2400" kern="1200" dirty="0">
                <a:solidFill>
                  <a:srgbClr val="D79694"/>
                </a:solidFill>
                <a:latin typeface="Arial" charset="0"/>
                <a:ea typeface="+mn-ea"/>
                <a:cs typeface="+mn-cs"/>
              </a:rPr>
              <a:t>treated the process as a </a:t>
            </a:r>
            <a:r>
              <a:rPr lang="en-US" sz="2400" kern="1200" dirty="0">
                <a:solidFill>
                  <a:prstClr val="black"/>
                </a:solidFill>
                <a:latin typeface="Arial" charset="0"/>
                <a:ea typeface="+mn-ea"/>
                <a:cs typeface="+mn-cs"/>
              </a:rPr>
              <a:t>military secret</a:t>
            </a:r>
          </a:p>
          <a:p>
            <a:pPr marL="1603375" lvl="4" indent="-231775">
              <a:buFont typeface="Arial" pitchFamily="34" charset="0"/>
              <a:buChar char="•"/>
              <a:tabLst>
                <a:tab pos="914400" algn="l"/>
              </a:tabLst>
            </a:pPr>
            <a:r>
              <a:rPr lang="en-US" sz="2400" dirty="0">
                <a:solidFill>
                  <a:prstClr val="black"/>
                </a:solidFill>
              </a:rPr>
              <a:t>French monopoly</a:t>
            </a:r>
            <a:endParaRPr lang="en-US" sz="2400" kern="1200" dirty="0">
              <a:solidFill>
                <a:prstClr val="black"/>
              </a:solidFill>
              <a:latin typeface="Arial" charset="0"/>
              <a:ea typeface="+mn-ea"/>
              <a:cs typeface="+mn-cs"/>
            </a:endParaRP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770263"/>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started in England</a:t>
            </a:r>
          </a:p>
          <a:p>
            <a:pPr marL="1603375" lvl="4" indent="-231775">
              <a:buFont typeface="Arial" pitchFamily="34" charset="0"/>
              <a:buChar char="•"/>
              <a:tabLst>
                <a:tab pos="914400" algn="l"/>
              </a:tabLst>
            </a:pPr>
            <a:endParaRPr lang="en-US" sz="1200" dirty="0">
              <a:solidFill>
                <a:prstClr val="black"/>
              </a:solidFill>
            </a:endParaRPr>
          </a:p>
          <a:p>
            <a:pPr marL="1828800" lvl="5" indent="-231775">
              <a:buFont typeface="Arial" pitchFamily="34" charset="0"/>
              <a:buChar char="•"/>
              <a:tabLst>
                <a:tab pos="914400" algn="l"/>
              </a:tabLst>
            </a:pPr>
            <a:r>
              <a:rPr lang="en-US" sz="2400" dirty="0">
                <a:solidFill>
                  <a:srgbClr val="D79694"/>
                </a:solidFill>
              </a:rPr>
              <a:t>in </a:t>
            </a:r>
            <a:r>
              <a:rPr lang="en-US" sz="2400" dirty="0">
                <a:solidFill>
                  <a:prstClr val="black"/>
                </a:solidFill>
              </a:rPr>
              <a:t>1810 </a:t>
            </a:r>
            <a:r>
              <a:rPr lang="en-US" sz="2400" dirty="0">
                <a:solidFill>
                  <a:srgbClr val="D79694"/>
                </a:solidFill>
              </a:rPr>
              <a:t>the Frenchman Peter Durand (also known as Pierre Durand) was granted a patent by King George III of England</a:t>
            </a:r>
          </a:p>
          <a:p>
            <a:pPr marL="1828800" lvl="5" indent="-231775">
              <a:buFont typeface="Arial" pitchFamily="34" charset="0"/>
              <a:buChar char="•"/>
              <a:tabLst>
                <a:tab pos="914400" algn="l"/>
              </a:tabLst>
            </a:pPr>
            <a:endParaRPr lang="en-US" sz="1200" dirty="0">
              <a:solidFill>
                <a:prstClr val="black"/>
              </a:solidFill>
            </a:endParaRPr>
          </a:p>
          <a:p>
            <a:pPr marL="2060575" lvl="6" indent="-231775">
              <a:buFont typeface="Arial" pitchFamily="34" charset="0"/>
              <a:buChar char="•"/>
              <a:tabLst>
                <a:tab pos="914400" algn="l"/>
              </a:tabLst>
            </a:pPr>
            <a:r>
              <a:rPr lang="en-US" sz="2000" dirty="0">
                <a:solidFill>
                  <a:srgbClr val="D79694"/>
                </a:solidFill>
              </a:rPr>
              <a:t>based his work on Nicolas </a:t>
            </a:r>
            <a:r>
              <a:rPr lang="en-US" sz="2000" dirty="0" err="1">
                <a:solidFill>
                  <a:srgbClr val="D79694"/>
                </a:solidFill>
              </a:rPr>
              <a:t>Appert’s</a:t>
            </a:r>
            <a:r>
              <a:rPr lang="en-US" sz="2000" dirty="0">
                <a:solidFill>
                  <a:srgbClr val="D79694"/>
                </a:solidFill>
              </a:rPr>
              <a:t> experiments</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2"/>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91873"/>
            <a:ext cx="7315200" cy="4570482"/>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land transport was limited . . .</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canals . . .</a:t>
            </a:r>
          </a:p>
          <a:p>
            <a:pPr marL="1603375" lvl="4" indent="-231775">
              <a:buFont typeface="Arial" pitchFamily="34" charset="0"/>
              <a:buChar char="•"/>
              <a:tabLst>
                <a:tab pos="914400" algn="l"/>
              </a:tabLst>
            </a:pPr>
            <a:r>
              <a:rPr lang="en-US" sz="2000" dirty="0">
                <a:solidFill>
                  <a:prstClr val="black"/>
                </a:solidFill>
              </a:rPr>
              <a:t>English, </a:t>
            </a:r>
            <a:r>
              <a:rPr lang="da-DK" sz="2000" dirty="0"/>
              <a:t>James Brindley</a:t>
            </a:r>
            <a:r>
              <a:rPr lang="da-DK" sz="2000" b="1" dirty="0"/>
              <a:t>, </a:t>
            </a:r>
            <a:r>
              <a:rPr lang="da-DK" sz="2000" dirty="0"/>
              <a:t>1761 . . .</a:t>
            </a:r>
            <a:endParaRPr lang="en-US" sz="2000" dirty="0">
              <a:solidFill>
                <a:prstClr val="black"/>
              </a:solidFill>
            </a:endParaRPr>
          </a:p>
          <a:p>
            <a:pPr marL="1603375" lvl="4" indent="-231775">
              <a:buFont typeface="Arial" pitchFamily="34" charset="0"/>
              <a:buChar char="•"/>
              <a:tabLst>
                <a:tab pos="914400" algn="l"/>
              </a:tabLst>
            </a:pPr>
            <a:r>
              <a:rPr lang="en-US" sz="2000" dirty="0">
                <a:solidFill>
                  <a:prstClr val="black"/>
                </a:solidFill>
              </a:rPr>
              <a:t>U.S.,  Erie, 1825 . . .</a:t>
            </a:r>
            <a:endParaRPr lang="en-US" sz="20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buFont typeface="Arial" pitchFamily="34" charset="0"/>
              <a:buChar char="•"/>
              <a:tabLst>
                <a:tab pos="914400" algn="l"/>
              </a:tabLst>
            </a:pPr>
            <a:r>
              <a:rPr lang="en-US" sz="3200" b="1" kern="1200" dirty="0">
                <a:solidFill>
                  <a:prstClr val="black"/>
                </a:solidFill>
                <a:latin typeface="Arial" charset="0"/>
                <a:ea typeface="+mn-ea"/>
                <a:cs typeface="+mn-cs"/>
              </a:rPr>
              <a:t>steamboats . . .</a:t>
            </a:r>
          </a:p>
          <a:p>
            <a:pPr marL="1603375" lvl="4" indent="-231775">
              <a:buFont typeface="Arial" pitchFamily="34" charset="0"/>
              <a:buChar char="•"/>
              <a:tabLst>
                <a:tab pos="914400" algn="l"/>
              </a:tabLst>
            </a:pPr>
            <a:r>
              <a:rPr lang="en-US" sz="2000" dirty="0"/>
              <a:t>Scottish, James Watt (1736 –1819)</a:t>
            </a:r>
          </a:p>
          <a:p>
            <a:pPr marL="1603375" lvl="4" indent="-231775">
              <a:buFont typeface="Arial" pitchFamily="34" charset="0"/>
              <a:buChar char="•"/>
              <a:tabLst>
                <a:tab pos="914400" algn="l"/>
              </a:tabLst>
            </a:pPr>
            <a:r>
              <a:rPr lang="en-US" sz="2000" dirty="0"/>
              <a:t>Robert Fulton 1803</a:t>
            </a:r>
            <a:endParaRPr lang="en-US" sz="2000" dirty="0">
              <a:solidFill>
                <a:prstClr val="black"/>
              </a:solidFill>
            </a:endParaRPr>
          </a:p>
          <a:p>
            <a:pPr marL="1146175" lvl="3" indent="-231775">
              <a:buFont typeface="Arial" pitchFamily="34" charset="0"/>
              <a:buChar char="•"/>
              <a:tabLst>
                <a:tab pos="914400" algn="l"/>
              </a:tabLst>
            </a:pPr>
            <a:endParaRPr lang="en-US" sz="1100" dirty="0">
              <a:solidFill>
                <a:prstClr val="black"/>
              </a:solidFill>
            </a:endParaRPr>
          </a:p>
          <a:p>
            <a:pPr marL="1146175" lvl="3" indent="-231775">
              <a:buFont typeface="Arial" pitchFamily="34" charset="0"/>
              <a:buChar char="•"/>
              <a:tabLst>
                <a:tab pos="914400" algn="l"/>
              </a:tabLst>
            </a:pPr>
            <a:r>
              <a:rPr lang="en-US" sz="2400" dirty="0">
                <a:solidFill>
                  <a:prstClr val="black"/>
                </a:solidFill>
              </a:rPr>
              <a:t>“</a:t>
            </a:r>
            <a:r>
              <a:rPr lang="en-US" sz="3200" b="1" dirty="0">
                <a:solidFill>
                  <a:prstClr val="black"/>
                </a:solidFill>
              </a:rPr>
              <a:t>edge rail” railroads . . .</a:t>
            </a:r>
            <a:endParaRPr lang="en-US" sz="2400" b="1" dirty="0">
              <a:solidFill>
                <a:prstClr val="black"/>
              </a:solidFill>
            </a:endParaRPr>
          </a:p>
          <a:p>
            <a:pPr marL="1603375" lvl="4" indent="-231775">
              <a:buFont typeface="Arial" pitchFamily="34" charset="0"/>
              <a:buChar char="•"/>
              <a:tabLst>
                <a:tab pos="914400" algn="l"/>
              </a:tabLst>
            </a:pPr>
            <a:r>
              <a:rPr lang="en-US" sz="2000" dirty="0">
                <a:solidFill>
                  <a:prstClr val="black"/>
                </a:solidFill>
              </a:rPr>
              <a:t>English, William Jessop (1745 – 1814), 1803</a:t>
            </a:r>
          </a:p>
          <a:p>
            <a:pPr marL="1603375" lvl="4" indent="-231775">
              <a:buFont typeface="Arial" pitchFamily="34" charset="0"/>
              <a:buChar char="•"/>
              <a:tabLst>
                <a:tab pos="914400" algn="l"/>
              </a:tabLst>
            </a:pPr>
            <a:r>
              <a:rPr lang="en-US" sz="2000" dirty="0">
                <a:solidFill>
                  <a:prstClr val="black"/>
                </a:solidFill>
              </a:rPr>
              <a:t>U.S. transcontinental, 1869</a:t>
            </a:r>
            <a:endParaRPr lang="en-US" sz="2000" kern="1200" dirty="0">
              <a:solidFill>
                <a:prstClr val="black"/>
              </a:solidFill>
              <a:latin typeface="Arial" charset="0"/>
              <a:ea typeface="+mn-ea"/>
              <a:cs typeface="+mn-cs"/>
            </a:endParaRPr>
          </a:p>
        </p:txBody>
      </p:sp>
      <p:sp>
        <p:nvSpPr>
          <p:cNvPr id="6" name="Rectangle 3"/>
          <p:cNvSpPr txBox="1">
            <a:spLocks noChangeArrowheads="1"/>
          </p:cNvSpPr>
          <p:nvPr/>
        </p:nvSpPr>
        <p:spPr bwMode="auto">
          <a:xfrm>
            <a:off x="914400" y="122329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kern="1200" dirty="0">
                <a:solidFill>
                  <a:srgbClr val="D79694"/>
                </a:solidFill>
                <a:latin typeface="Arial" charset="0"/>
                <a:ea typeface="+mn-ea"/>
                <a:cs typeface="+mn-cs"/>
              </a:rPr>
              <a:t>transportation</a:t>
            </a:r>
          </a:p>
        </p:txBody>
      </p:sp>
      <p:sp>
        <p:nvSpPr>
          <p:cNvPr id="4" name="Rectangle 3"/>
          <p:cNvSpPr/>
          <p:nvPr/>
        </p:nvSpPr>
        <p:spPr>
          <a:xfrm>
            <a:off x="685800" y="2937808"/>
            <a:ext cx="7772400" cy="2185214"/>
          </a:xfrm>
          <a:prstGeom prst="rect">
            <a:avLst/>
          </a:prstGeom>
          <a:solidFill>
            <a:srgbClr val="F9EE1B"/>
          </a:solidFill>
          <a:ln w="76200">
            <a:solidFill>
              <a:srgbClr val="FFC000"/>
            </a:solidFill>
          </a:ln>
        </p:spPr>
        <p:txBody>
          <a:bodyPr lIns="228600" tIns="228600" rIns="228600" bIns="228600">
            <a:spAutoFit/>
          </a:bodyPr>
          <a:lstStyle/>
          <a:p>
            <a:pPr algn="ctr"/>
            <a:r>
              <a:rPr lang="en-US" sz="2400" b="1" dirty="0">
                <a:solidFill>
                  <a:srgbClr val="000000"/>
                </a:solidFill>
              </a:rPr>
              <a:t>but that all changed . . .</a:t>
            </a:r>
          </a:p>
          <a:p>
            <a:pPr algn="ctr"/>
            <a:endParaRPr lang="en-US" sz="1600" b="1" dirty="0">
              <a:solidFill>
                <a:srgbClr val="000000"/>
              </a:solidFill>
            </a:endParaRPr>
          </a:p>
          <a:p>
            <a:pPr algn="ctr"/>
            <a:r>
              <a:rPr lang="en-US" sz="2400" b="1" dirty="0">
                <a:solidFill>
                  <a:srgbClr val="000000"/>
                </a:solidFill>
              </a:rPr>
              <a:t>and an excellent example relating to food, including the effects of the change on interconnected cultures, is . .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954929"/>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started in England</a:t>
            </a:r>
          </a:p>
          <a:p>
            <a:pPr marL="1603375" lvl="4" indent="-231775">
              <a:buFont typeface="Arial" pitchFamily="34" charset="0"/>
              <a:buChar char="•"/>
              <a:tabLst>
                <a:tab pos="914400" algn="l"/>
              </a:tabLst>
            </a:pPr>
            <a:endParaRPr lang="en-US" sz="1200" dirty="0">
              <a:solidFill>
                <a:prstClr val="black"/>
              </a:solidFill>
            </a:endParaRPr>
          </a:p>
          <a:p>
            <a:pPr marL="1828800" lvl="5" indent="-231775">
              <a:buFont typeface="Arial" pitchFamily="34" charset="0"/>
              <a:buChar char="•"/>
              <a:tabLst>
                <a:tab pos="914400" algn="l"/>
              </a:tabLst>
            </a:pPr>
            <a:r>
              <a:rPr lang="en-US" sz="2400" dirty="0">
                <a:solidFill>
                  <a:srgbClr val="D79694"/>
                </a:solidFill>
              </a:rPr>
              <a:t>Peter Durand (also known as Pierre Durand) did not actually can foods himself but sold his patent to two other Englishmen who set up a commercial canning factory and </a:t>
            </a:r>
            <a:r>
              <a:rPr lang="en-US" sz="2400" dirty="0">
                <a:solidFill>
                  <a:srgbClr val="000000"/>
                </a:solidFill>
              </a:rPr>
              <a:t>by 1813 were producing their first canned goods for the British army</a:t>
            </a:r>
            <a:endParaRPr lang="en-US" sz="2000" dirty="0">
              <a:solidFill>
                <a:srgbClr val="000000"/>
              </a:solidFill>
            </a:endParaRP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8" name="TextBox 7"/>
          <p:cNvSpPr txBox="1">
            <a:spLocks noChangeArrowheads="1"/>
          </p:cNvSpPr>
          <p:nvPr/>
        </p:nvSpPr>
        <p:spPr bwMode="auto">
          <a:xfrm>
            <a:off x="899660" y="6337887"/>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2"/>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600986"/>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1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b="1" kern="1200" dirty="0">
                <a:solidFill>
                  <a:prstClr val="black"/>
                </a:solidFill>
                <a:latin typeface="Arial" charset="0"/>
                <a:ea typeface="+mn-ea"/>
                <a:cs typeface="+mn-cs"/>
              </a:rPr>
              <a:t>by </a:t>
            </a:r>
            <a:r>
              <a:rPr lang="en-US" sz="2800" b="1" kern="1200" dirty="0">
                <a:solidFill>
                  <a:prstClr val="black"/>
                </a:solidFill>
                <a:latin typeface="Arial" charset="0"/>
                <a:ea typeface="+mn-ea"/>
                <a:cs typeface="+mn-cs"/>
              </a:rPr>
              <a:t>1818</a:t>
            </a:r>
            <a:r>
              <a:rPr lang="en-US" sz="2400" b="1" kern="1200" dirty="0">
                <a:solidFill>
                  <a:prstClr val="black"/>
                </a:solidFill>
                <a:latin typeface="Arial" charset="0"/>
                <a:ea typeface="+mn-ea"/>
                <a:cs typeface="+mn-cs"/>
              </a:rPr>
              <a:t> a canning factory was turning out corned and boiled beef, veal, carrots, and vegetable soup</a:t>
            </a:r>
          </a:p>
          <a:p>
            <a:pPr marL="1603375" lvl="4" indent="-231775">
              <a:buFont typeface="Arial" pitchFamily="34" charset="0"/>
              <a:buChar char="•"/>
              <a:tabLst>
                <a:tab pos="914400" algn="l"/>
              </a:tabLst>
            </a:pPr>
            <a:endParaRPr lang="en-US" sz="12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b="1" dirty="0">
                <a:solidFill>
                  <a:prstClr val="black"/>
                </a:solidFill>
              </a:rPr>
              <a:t>cheap</a:t>
            </a:r>
          </a:p>
          <a:p>
            <a:pPr marL="1603375" lvl="4" indent="-231775">
              <a:buFont typeface="Arial" pitchFamily="34" charset="0"/>
              <a:buChar char="•"/>
              <a:tabLst>
                <a:tab pos="914400" algn="l"/>
              </a:tabLst>
            </a:pPr>
            <a:endParaRPr lang="en-US" sz="1200" dirty="0">
              <a:solidFill>
                <a:prstClr val="black"/>
              </a:solidFill>
            </a:endParaRPr>
          </a:p>
          <a:p>
            <a:pPr marL="1603375" lvl="4" indent="-231775">
              <a:buFont typeface="Arial" pitchFamily="34" charset="0"/>
              <a:buChar char="•"/>
              <a:tabLst>
                <a:tab pos="914400" algn="l"/>
              </a:tabLst>
            </a:pPr>
            <a:r>
              <a:rPr lang="en-US" sz="2400" b="1" kern="1200" dirty="0">
                <a:solidFill>
                  <a:prstClr val="black"/>
                </a:solidFill>
                <a:latin typeface="Arial" charset="0"/>
                <a:ea typeface="+mn-ea"/>
                <a:cs typeface="+mn-cs"/>
              </a:rPr>
              <a:t>convenient</a:t>
            </a:r>
          </a:p>
          <a:p>
            <a:pPr marL="1603375" lvl="4" indent="-231775">
              <a:buFont typeface="Arial" pitchFamily="34" charset="0"/>
              <a:buChar char="•"/>
              <a:tabLst>
                <a:tab pos="914400" algn="l"/>
              </a:tabLst>
            </a:pPr>
            <a:endParaRPr lang="en-US" sz="12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400" dirty="0">
                <a:solidFill>
                  <a:prstClr val="black"/>
                </a:solidFill>
              </a:rPr>
              <a:t>“didn’t get high marks for taste”</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9965"/>
            <a:ext cx="7315200" cy="3916457"/>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srgbClr val="D79694"/>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05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kern="1200" dirty="0">
                <a:solidFill>
                  <a:srgbClr val="D79694"/>
                </a:solidFill>
                <a:latin typeface="Arial" charset="0"/>
                <a:ea typeface="+mn-ea"/>
                <a:cs typeface="+mn-cs"/>
              </a:rPr>
              <a:t>by </a:t>
            </a:r>
            <a:r>
              <a:rPr lang="en-US" sz="2400" kern="1200" dirty="0">
                <a:solidFill>
                  <a:srgbClr val="D79694"/>
                </a:solidFill>
                <a:latin typeface="Arial" charset="0"/>
                <a:ea typeface="+mn-ea"/>
                <a:cs typeface="+mn-cs"/>
              </a:rPr>
              <a:t>1818</a:t>
            </a:r>
            <a:r>
              <a:rPr lang="en-US" sz="2000" kern="1200" dirty="0">
                <a:solidFill>
                  <a:srgbClr val="D79694"/>
                </a:solidFill>
                <a:latin typeface="Arial" charset="0"/>
                <a:ea typeface="+mn-ea"/>
                <a:cs typeface="+mn-cs"/>
              </a:rPr>
              <a:t> a canning factory was turning out corned and boiled beef, veal, carrots, and vegetable soup</a:t>
            </a:r>
          </a:p>
          <a:p>
            <a:pPr marL="1603375" lvl="4" indent="-231775">
              <a:buFont typeface="Arial" pitchFamily="34" charset="0"/>
              <a:buChar char="•"/>
              <a:tabLst>
                <a:tab pos="914400" algn="l"/>
              </a:tabLst>
            </a:pPr>
            <a:endParaRPr lang="en-US" sz="1100" kern="1200" dirty="0">
              <a:solidFill>
                <a:srgbClr val="D79694"/>
              </a:solidFill>
              <a:latin typeface="Arial" charset="0"/>
              <a:ea typeface="+mn-ea"/>
              <a:cs typeface="+mn-cs"/>
            </a:endParaRPr>
          </a:p>
          <a:p>
            <a:pPr marL="1603375" lvl="4" indent="-231775">
              <a:buFont typeface="Arial" pitchFamily="34" charset="0"/>
              <a:buChar char="•"/>
              <a:tabLst>
                <a:tab pos="914400" algn="l"/>
              </a:tabLst>
            </a:pPr>
            <a:r>
              <a:rPr lang="en-US" sz="2000" dirty="0">
                <a:solidFill>
                  <a:srgbClr val="D79694"/>
                </a:solidFill>
              </a:rPr>
              <a:t>cheap</a:t>
            </a:r>
          </a:p>
          <a:p>
            <a:pPr marL="1603375" lvl="4" indent="-231775">
              <a:buFont typeface="Arial" pitchFamily="34" charset="0"/>
              <a:buChar char="•"/>
              <a:tabLst>
                <a:tab pos="914400" algn="l"/>
              </a:tabLst>
            </a:pPr>
            <a:endParaRPr lang="en-US" sz="1100" dirty="0">
              <a:solidFill>
                <a:srgbClr val="D79694"/>
              </a:solidFill>
            </a:endParaRPr>
          </a:p>
          <a:p>
            <a:pPr marL="1603375" lvl="4" indent="-231775">
              <a:buFont typeface="Arial" pitchFamily="34" charset="0"/>
              <a:buChar char="•"/>
              <a:tabLst>
                <a:tab pos="914400" algn="l"/>
              </a:tabLst>
            </a:pPr>
            <a:r>
              <a:rPr lang="en-US" sz="2000" kern="1200" dirty="0">
                <a:solidFill>
                  <a:srgbClr val="D79694"/>
                </a:solidFill>
                <a:latin typeface="Arial" charset="0"/>
                <a:ea typeface="+mn-ea"/>
                <a:cs typeface="+mn-cs"/>
              </a:rPr>
              <a:t>convenient</a:t>
            </a:r>
          </a:p>
          <a:p>
            <a:pPr marL="1603375" lvl="4" indent="-231775">
              <a:buFont typeface="Arial" pitchFamily="34" charset="0"/>
              <a:buChar char="•"/>
              <a:tabLst>
                <a:tab pos="914400" algn="l"/>
              </a:tabLst>
            </a:pPr>
            <a:endParaRPr lang="en-US" sz="1100" kern="1200" dirty="0">
              <a:solidFill>
                <a:srgbClr val="D79694"/>
              </a:solidFill>
              <a:latin typeface="Arial" charset="0"/>
              <a:ea typeface="+mn-ea"/>
              <a:cs typeface="+mn-cs"/>
            </a:endParaRPr>
          </a:p>
          <a:p>
            <a:pPr marL="1603375" lvl="4" indent="-231775">
              <a:buFont typeface="Arial" pitchFamily="34" charset="0"/>
              <a:buChar char="•"/>
              <a:tabLst>
                <a:tab pos="914400" algn="l"/>
              </a:tabLst>
            </a:pPr>
            <a:r>
              <a:rPr lang="en-US" sz="2000" dirty="0">
                <a:solidFill>
                  <a:srgbClr val="D79694"/>
                </a:solidFill>
              </a:rPr>
              <a:t>“didn’t get high marks for taste”</a:t>
            </a:r>
          </a:p>
          <a:p>
            <a:pPr marL="1603375" lvl="4" indent="-231775">
              <a:buFont typeface="Arial" pitchFamily="34" charset="0"/>
              <a:buChar char="•"/>
              <a:tabLst>
                <a:tab pos="914400" algn="l"/>
              </a:tabLst>
            </a:pPr>
            <a:endParaRPr lang="en-US" sz="1200" dirty="0">
              <a:solidFill>
                <a:prstClr val="black"/>
              </a:solidFill>
            </a:endParaRPr>
          </a:p>
          <a:p>
            <a:pPr marL="1603375" lvl="4" indent="-231775">
              <a:buFont typeface="Arial" pitchFamily="34" charset="0"/>
              <a:buChar char="•"/>
              <a:tabLst>
                <a:tab pos="914400" algn="l"/>
              </a:tabLst>
            </a:pPr>
            <a:r>
              <a:rPr lang="en-US" sz="3200" b="1" kern="1200" dirty="0">
                <a:solidFill>
                  <a:prstClr val="black"/>
                </a:solidFill>
                <a:latin typeface="Arial" charset="0"/>
                <a:ea typeface="+mn-ea"/>
                <a:cs typeface="+mn-cs"/>
              </a:rPr>
              <a:t>safety was a problem</a:t>
            </a:r>
          </a:p>
        </p:txBody>
      </p:sp>
      <p:sp>
        <p:nvSpPr>
          <p:cNvPr id="9"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53770"/>
            <a:ext cx="7315200" cy="3616375"/>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b="1" dirty="0">
                <a:solidFill>
                  <a:srgbClr val="D79694"/>
                </a:solidFill>
              </a:rPr>
              <a:t>in the initial stages of the canning industry, </a:t>
            </a:r>
            <a:r>
              <a:rPr lang="en-US" sz="2800" b="1" dirty="0">
                <a:solidFill>
                  <a:prstClr val="black"/>
                </a:solidFill>
              </a:rPr>
              <a:t>sterilization processes were poorly understood</a:t>
            </a:r>
          </a:p>
          <a:p>
            <a:pPr marL="1603375" lvl="4" indent="-231775">
              <a:buFont typeface="Arial" pitchFamily="34" charset="0"/>
              <a:buChar char="•"/>
              <a:tabLst>
                <a:tab pos="914400" algn="l"/>
              </a:tabLst>
            </a:pPr>
            <a:endParaRPr lang="en-US" sz="1400" b="1" dirty="0">
              <a:solidFill>
                <a:prstClr val="black"/>
              </a:solidFill>
            </a:endParaRPr>
          </a:p>
          <a:p>
            <a:pPr marL="2060575" lvl="5" indent="-231775">
              <a:buFont typeface="Arial" pitchFamily="34" charset="0"/>
              <a:buChar char="•"/>
              <a:tabLst>
                <a:tab pos="914400" algn="l"/>
              </a:tabLst>
            </a:pPr>
            <a:r>
              <a:rPr lang="en-US" sz="2400" kern="1200" dirty="0">
                <a:solidFill>
                  <a:srgbClr val="D79694"/>
                </a:solidFill>
                <a:latin typeface="Arial" charset="0"/>
                <a:ea typeface="+mn-ea"/>
                <a:cs typeface="+mn-cs"/>
              </a:rPr>
              <a:t>larger cans of meat were often contaminated</a:t>
            </a: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42886"/>
            <a:ext cx="7315200" cy="3400931"/>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canning using tin cans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b="1" dirty="0">
                <a:solidFill>
                  <a:prstClr val="black"/>
                </a:solidFill>
              </a:rPr>
              <a:t>by the end of the 19</a:t>
            </a:r>
            <a:r>
              <a:rPr lang="en-US" sz="2800" b="1" baseline="30000" dirty="0">
                <a:solidFill>
                  <a:prstClr val="black"/>
                </a:solidFill>
              </a:rPr>
              <a:t>th</a:t>
            </a:r>
            <a:r>
              <a:rPr lang="en-US" sz="2800" b="1" dirty="0">
                <a:solidFill>
                  <a:prstClr val="black"/>
                </a:solidFill>
              </a:rPr>
              <a:t> century, canned foods were providing industrialized populations with a diversity of fruits, vegetables, and meats not previously obtainable</a:t>
            </a:r>
            <a:endParaRPr lang="en-US" sz="2800" b="1"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1357086" y="5616714"/>
            <a:ext cx="6400800" cy="707886"/>
          </a:xfrm>
          <a:prstGeom prst="rect">
            <a:avLst/>
          </a:prstGeom>
          <a:noFill/>
          <a:ln>
            <a:noFill/>
          </a:ln>
        </p:spPr>
        <p:txBody>
          <a:bodyPr wrap="square">
            <a:spAutoFit/>
          </a:bodyPr>
          <a:lstStyle/>
          <a:p>
            <a:pPr algn="ctr"/>
            <a:r>
              <a:rPr lang="en-US" sz="2000" dirty="0">
                <a:solidFill>
                  <a:srgbClr val="FFFFFF"/>
                </a:solidFill>
              </a:rPr>
              <a:t>Paul Buffalo’s mother, an Indian medicine woman from Leech Lake,  refused to eat canned goods . . .</a:t>
            </a:r>
            <a:endParaRPr lang="en-US" sz="1200" kern="1200" dirty="0">
              <a:solidFill>
                <a:srgbClr val="FFFFFF"/>
              </a:solidFill>
              <a:latin typeface="Arial" charset="0"/>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609600" y="609600"/>
            <a:ext cx="7772400" cy="4857750"/>
          </a:xfrm>
          <a:prstGeom prst="rect">
            <a:avLst/>
          </a:prstGeom>
          <a:noFill/>
          <a:ln w="9525">
            <a:noFill/>
            <a:miter lim="800000"/>
            <a:headEnd/>
            <a:tailEnd/>
          </a:ln>
        </p:spPr>
      </p:pic>
      <p:sp>
        <p:nvSpPr>
          <p:cNvPr id="6" name="Rectangle 5"/>
          <p:cNvSpPr/>
          <p:nvPr/>
        </p:nvSpPr>
        <p:spPr>
          <a:xfrm>
            <a:off x="2271486" y="6337887"/>
            <a:ext cx="4572000" cy="276999"/>
          </a:xfrm>
          <a:prstGeom prst="rect">
            <a:avLst/>
          </a:prstGeom>
        </p:spPr>
        <p:txBody>
          <a:bodyPr>
            <a:spAutoFit/>
          </a:bodyPr>
          <a:lstStyle/>
          <a:p>
            <a:r>
              <a:rPr lang="en-US" sz="1200" dirty="0">
                <a:hlinkClick r:id="rId3"/>
              </a:rPr>
              <a:t>http://www.d.umn.edu/cla/faculty/troufs/Buffalo/pbwww.html#title</a:t>
            </a:r>
            <a:endParaRPr lang="en-US" sz="1200"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1357086" y="5562600"/>
            <a:ext cx="6400800" cy="954107"/>
          </a:xfrm>
          <a:prstGeom prst="rect">
            <a:avLst/>
          </a:prstGeom>
          <a:noFill/>
          <a:ln>
            <a:noFill/>
          </a:ln>
        </p:spPr>
        <p:txBody>
          <a:bodyPr wrap="square">
            <a:spAutoFit/>
          </a:bodyPr>
          <a:lstStyle/>
          <a:p>
            <a:pPr algn="ctr"/>
            <a:r>
              <a:rPr lang="en-US" sz="2000" dirty="0">
                <a:solidFill>
                  <a:srgbClr val="FFFFFF"/>
                </a:solidFill>
              </a:rPr>
              <a:t>One of the first large canned food factories </a:t>
            </a:r>
          </a:p>
          <a:p>
            <a:pPr algn="ctr"/>
            <a:r>
              <a:rPr lang="en-US" dirty="0">
                <a:solidFill>
                  <a:srgbClr val="FFFFFF"/>
                </a:solidFill>
              </a:rPr>
              <a:t>Weiss brothers</a:t>
            </a:r>
          </a:p>
          <a:p>
            <a:pPr algn="ctr"/>
            <a:r>
              <a:rPr lang="en-US" dirty="0" err="1">
                <a:solidFill>
                  <a:srgbClr val="FFFFFF"/>
                </a:solidFill>
              </a:rPr>
              <a:t>Csepel</a:t>
            </a:r>
            <a:r>
              <a:rPr lang="en-US" dirty="0">
                <a:solidFill>
                  <a:srgbClr val="FFFFFF"/>
                </a:solidFill>
              </a:rPr>
              <a:t>-Budapest</a:t>
            </a:r>
            <a:r>
              <a:rPr lang="en-US" dirty="0">
                <a:solidFill>
                  <a:srgbClr val="FFFFFF"/>
                </a:solidFill>
                <a:hlinkClick r:id="rId2" tooltip="Budapest"/>
              </a:rPr>
              <a:t> </a:t>
            </a:r>
            <a:r>
              <a:rPr lang="en-US" dirty="0">
                <a:solidFill>
                  <a:srgbClr val="FFFFFF"/>
                </a:solidFill>
              </a:rPr>
              <a:t>, 1885</a:t>
            </a:r>
            <a:endParaRPr lang="en-US" sz="1200" dirty="0">
              <a:solidFill>
                <a:srgbClr val="FFFFFF"/>
              </a:solidFill>
            </a:endParaRPr>
          </a:p>
        </p:txBody>
      </p:sp>
      <p:pic>
        <p:nvPicPr>
          <p:cNvPr id="14338" name="Picture 2"/>
          <p:cNvPicPr>
            <a:picLocks noChangeAspect="1" noChangeArrowheads="1"/>
          </p:cNvPicPr>
          <p:nvPr/>
        </p:nvPicPr>
        <p:blipFill>
          <a:blip r:embed="rId3" cstate="print"/>
          <a:srcRect/>
          <a:stretch>
            <a:fillRect/>
          </a:stretch>
        </p:blipFill>
        <p:spPr bwMode="auto">
          <a:xfrm>
            <a:off x="762000" y="228600"/>
            <a:ext cx="7620000" cy="5295900"/>
          </a:xfrm>
          <a:prstGeom prst="rect">
            <a:avLst/>
          </a:prstGeom>
          <a:noFill/>
          <a:ln w="9525">
            <a:noFill/>
            <a:miter lim="800000"/>
            <a:headEnd/>
            <a:tailEnd/>
          </a:ln>
          <a:effectLst/>
        </p:spPr>
      </p:pic>
      <p:sp>
        <p:nvSpPr>
          <p:cNvPr id="4" name="TextBox 3"/>
          <p:cNvSpPr txBox="1">
            <a:spLocks noChangeArrowheads="1"/>
          </p:cNvSpPr>
          <p:nvPr/>
        </p:nvSpPr>
        <p:spPr bwMode="auto">
          <a:xfrm>
            <a:off x="899660" y="6477000"/>
            <a:ext cx="7315200" cy="276999"/>
          </a:xfrm>
          <a:prstGeom prst="rect">
            <a:avLst/>
          </a:prstGeom>
          <a:noFill/>
          <a:ln w="9525">
            <a:noFill/>
            <a:miter lim="800000"/>
            <a:headEnd/>
            <a:tailEnd/>
          </a:ln>
        </p:spPr>
        <p:txBody>
          <a:bodyPr>
            <a:spAutoFit/>
          </a:bodyPr>
          <a:lstStyle/>
          <a:p>
            <a:pPr algn="ctr"/>
            <a:r>
              <a:rPr lang="en-US" sz="1200" dirty="0">
                <a:solidFill>
                  <a:prstClr val="black"/>
                </a:solidFill>
                <a:latin typeface="Calibri" pitchFamily="34" charset="0"/>
                <a:hlinkClick r:id="rId4"/>
              </a:rPr>
              <a:t>http://en.wikipedia.org/wiki/Canning</a:t>
            </a:r>
            <a:endParaRPr lang="en-US" sz="1200" kern="1200" dirty="0">
              <a:solidFill>
                <a:prstClr val="black"/>
              </a:solidFill>
              <a:latin typeface="Calibri" pitchFamily="34" charset="0"/>
              <a:ea typeface="+mn-ea"/>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95766"/>
            <a:ext cx="7315200" cy="3400931"/>
          </a:xfrm>
          <a:prstGeom prst="rect">
            <a:avLst/>
          </a:prstGeom>
          <a:noFill/>
        </p:spPr>
        <p:txBody>
          <a:bodyPr wrap="square">
            <a:spAutoFit/>
          </a:bodyPr>
          <a:lstStyle/>
          <a:p>
            <a:pPr marL="1371600" lvl="2" indent="-231775" algn="l" rtl="0" fontAlgn="base">
              <a:spcBef>
                <a:spcPct val="0"/>
              </a:spcBef>
              <a:spcAft>
                <a:spcPct val="0"/>
              </a:spcAft>
              <a:buFont typeface="Arial" pitchFamily="34" charset="0"/>
              <a:buChar char="•"/>
              <a:tabLst>
                <a:tab pos="914400" algn="l"/>
              </a:tabLst>
            </a:pPr>
            <a:endParaRPr lang="en-US" sz="1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canning using canning jars . . .</a:t>
            </a:r>
          </a:p>
          <a:p>
            <a:pPr marL="1603375" lvl="4" indent="-231775">
              <a:buFont typeface="Arial" pitchFamily="34" charset="0"/>
              <a:buChar char="•"/>
              <a:tabLst>
                <a:tab pos="914400" algn="l"/>
              </a:tabLst>
            </a:pPr>
            <a:endParaRPr lang="en-US" sz="14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800" dirty="0">
                <a:solidFill>
                  <a:srgbClr val="D79694"/>
                </a:solidFill>
              </a:rPr>
              <a:t>a final innovation, </a:t>
            </a:r>
            <a:br>
              <a:rPr lang="en-US" sz="2800" dirty="0">
                <a:solidFill>
                  <a:srgbClr val="D79694"/>
                </a:solidFill>
              </a:rPr>
            </a:br>
            <a:r>
              <a:rPr lang="en-US" sz="2800" b="1" dirty="0">
                <a:solidFill>
                  <a:prstClr val="black"/>
                </a:solidFill>
              </a:rPr>
              <a:t>the mass production of canning jars </a:t>
            </a:r>
            <a:r>
              <a:rPr lang="en-US" sz="2800" dirty="0">
                <a:solidFill>
                  <a:srgbClr val="D79694"/>
                </a:solidFill>
              </a:rPr>
              <a:t>in the second half of the 19</a:t>
            </a:r>
            <a:r>
              <a:rPr lang="en-US" sz="2800" baseline="30000" dirty="0">
                <a:solidFill>
                  <a:srgbClr val="D79694"/>
                </a:solidFill>
              </a:rPr>
              <a:t>th</a:t>
            </a:r>
            <a:r>
              <a:rPr lang="en-US" sz="2800" dirty="0">
                <a:solidFill>
                  <a:srgbClr val="D79694"/>
                </a:solidFill>
              </a:rPr>
              <a:t> century, </a:t>
            </a:r>
            <a:r>
              <a:rPr lang="en-US" sz="2800" b="1" dirty="0">
                <a:solidFill>
                  <a:prstClr val="black"/>
                </a:solidFill>
              </a:rPr>
              <a:t>allowed for the economical home canning of food</a:t>
            </a:r>
            <a:endParaRPr lang="en-US" sz="2800" b="1"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16523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kern="1200" dirty="0">
                <a:solidFill>
                  <a:srgbClr val="D79694"/>
                </a:solidFill>
                <a:latin typeface="Arial" charset="0"/>
                <a:ea typeface="+mn-ea"/>
                <a:cs typeface="+mn-cs"/>
              </a:rPr>
              <a:t>canning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Rectangle 7"/>
          <p:cNvSpPr/>
          <p:nvPr/>
        </p:nvSpPr>
        <p:spPr>
          <a:xfrm>
            <a:off x="1738086" y="2370523"/>
            <a:ext cx="5638800" cy="2985433"/>
          </a:xfrm>
          <a:prstGeom prst="rect">
            <a:avLst/>
          </a:prstGeom>
        </p:spPr>
        <p:txBody>
          <a:bodyPr wrap="square">
            <a:spAutoFit/>
          </a:bodyPr>
          <a:lstStyle/>
          <a:p>
            <a:pPr algn="ctr"/>
            <a:r>
              <a:rPr lang="en-US" sz="3200" b="1" dirty="0">
                <a:solidFill>
                  <a:schemeClr val="bg1"/>
                </a:solidFill>
              </a:rPr>
              <a:t>John Landis Mason </a:t>
            </a:r>
          </a:p>
          <a:p>
            <a:pPr algn="ctr"/>
            <a:r>
              <a:rPr lang="en-US" dirty="0">
                <a:solidFill>
                  <a:schemeClr val="bg1"/>
                </a:solidFill>
              </a:rPr>
              <a:t>(1832 1902) </a:t>
            </a:r>
          </a:p>
          <a:p>
            <a:pPr algn="ctr"/>
            <a:endParaRPr lang="en-US" dirty="0">
              <a:solidFill>
                <a:schemeClr val="bg1"/>
              </a:solidFill>
            </a:endParaRPr>
          </a:p>
          <a:p>
            <a:pPr algn="ctr"/>
            <a:r>
              <a:rPr lang="en-US" sz="2400" b="1" dirty="0">
                <a:solidFill>
                  <a:schemeClr val="bg1"/>
                </a:solidFill>
              </a:rPr>
              <a:t>a native of Philadelphia, </a:t>
            </a:r>
          </a:p>
          <a:p>
            <a:pPr algn="ctr"/>
            <a:r>
              <a:rPr lang="en-US" sz="2400" b="1" dirty="0">
                <a:solidFill>
                  <a:schemeClr val="bg1"/>
                </a:solidFill>
              </a:rPr>
              <a:t>a tinsmith, </a:t>
            </a:r>
          </a:p>
          <a:p>
            <a:pPr algn="ctr"/>
            <a:r>
              <a:rPr lang="en-US" sz="2400" b="1" dirty="0">
                <a:solidFill>
                  <a:schemeClr val="bg1"/>
                </a:solidFill>
              </a:rPr>
              <a:t>patented the metal screw-on lid for fruit jars that have come to be known as “Mason jars”</a:t>
            </a:r>
          </a:p>
        </p:txBody>
      </p:sp>
      <p:sp>
        <p:nvSpPr>
          <p:cNvPr id="9" name="Rectangle 8"/>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http://en.wikipedia.org/wiki/Mason_jars</a:t>
            </a:r>
            <a:endParaRPr lang="en-US" sz="1200" kern="1200" dirty="0">
              <a:solidFill>
                <a:prstClr val="black"/>
              </a:solidFill>
              <a:latin typeface="Arial" charset="0"/>
              <a:ea typeface="+mn-ea"/>
              <a:cs typeface="+mn-cs"/>
            </a:endParaRPr>
          </a:p>
        </p:txBody>
      </p:sp>
      <p:sp>
        <p:nvSpPr>
          <p:cNvPr id="10" name="Rectangle 9"/>
          <p:cNvSpPr/>
          <p:nvPr/>
        </p:nvSpPr>
        <p:spPr>
          <a:xfrm>
            <a:off x="2162628" y="5334000"/>
            <a:ext cx="4800600" cy="523220"/>
          </a:xfrm>
          <a:prstGeom prst="rect">
            <a:avLst/>
          </a:prstGeom>
        </p:spPr>
        <p:txBody>
          <a:bodyPr wrap="square">
            <a:spAutoFit/>
          </a:bodyPr>
          <a:lstStyle/>
          <a:p>
            <a:pPr algn="ctr"/>
            <a:r>
              <a:rPr lang="en-US" sz="2800" b="1" dirty="0">
                <a:solidFill>
                  <a:schemeClr val="bg1"/>
                </a:solidFill>
              </a:rPr>
              <a:t>"Patent Nov 30</a:t>
            </a:r>
            <a:r>
              <a:rPr lang="en-US" sz="2800" b="1" baseline="30000" dirty="0">
                <a:solidFill>
                  <a:schemeClr val="bg1"/>
                </a:solidFill>
              </a:rPr>
              <a:t>th</a:t>
            </a:r>
            <a:r>
              <a:rPr lang="en-US" sz="2800" b="1" dirty="0">
                <a:solidFill>
                  <a:schemeClr val="bg1"/>
                </a:solidFill>
              </a:rPr>
              <a:t> 1858"</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prstClr val="black"/>
                </a:solidFill>
                <a:latin typeface="Calibri" pitchFamily="34" charset="0"/>
              </a:rPr>
              <a:t>Food in Historical Perspective: Dietary Revolutions</a:t>
            </a:r>
          </a:p>
          <a:p>
            <a:pPr marL="342900" indent="-342900" algn="ctr" eaLnBrk="0" hangingPunct="0">
              <a:spcBef>
                <a:spcPct val="20000"/>
              </a:spcBef>
            </a:pPr>
            <a:endParaRPr lang="en-US" sz="2000" dirty="0">
              <a:solidFill>
                <a:prstClr val="black"/>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prstClr val="black"/>
              </a:solidFill>
            </a:endParaRPr>
          </a:p>
          <a:p>
            <a:pPr marL="682625" lvl="1" indent="-225425">
              <a:buFont typeface="Arial" charset="0"/>
              <a:buChar char="•"/>
            </a:pPr>
            <a:r>
              <a:rPr lang="en-US" sz="2000" dirty="0">
                <a:solidFill>
                  <a:srgbClr val="D79694"/>
                </a:solidFill>
              </a:rPr>
              <a:t>Transportation</a:t>
            </a:r>
          </a:p>
          <a:p>
            <a:pPr marL="682625" lvl="1" indent="-225425">
              <a:buFont typeface="Arial" charset="0"/>
              <a:buChar char="•"/>
            </a:pPr>
            <a:r>
              <a:rPr lang="en-US" sz="2000" dirty="0">
                <a:solidFill>
                  <a:srgbClr val="D79694"/>
                </a:solidFill>
              </a:rPr>
              <a:t>Refrigeration</a:t>
            </a:r>
          </a:p>
          <a:p>
            <a:pPr marL="682625" lvl="1" indent="-225425">
              <a:buFont typeface="Arial" charset="0"/>
              <a:buChar char="•"/>
            </a:pPr>
            <a:r>
              <a:rPr lang="en-US" sz="2000" dirty="0">
                <a:solidFill>
                  <a:srgbClr val="D79694"/>
                </a:solidFill>
              </a:rPr>
              <a:t>Canning</a:t>
            </a:r>
          </a:p>
          <a:p>
            <a:pPr marL="682625" lvl="1" indent="-225425">
              <a:buFont typeface="Arial" charset="0"/>
              <a:buChar char="•"/>
            </a:pPr>
            <a:r>
              <a:rPr lang="en-US" sz="3200" b="1" dirty="0">
                <a:solidFill>
                  <a:prstClr val="black"/>
                </a:solidFill>
              </a:rPr>
              <a:t>Unforeseen Drawbacks of Food Processing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057400"/>
            <a:ext cx="7315200" cy="4231928"/>
          </a:xfrm>
          <a:prstGeom prst="rect">
            <a:avLst/>
          </a:prstGeom>
          <a:noFill/>
        </p:spPr>
        <p:txBody>
          <a:bodyPr wrap="square">
            <a:spAutoFit/>
          </a:bodyPr>
          <a:lstStyle/>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condensed milk . . .</a:t>
            </a:r>
          </a:p>
          <a:p>
            <a:pPr marL="1371600" lvl="2" indent="-231775" algn="l" rtl="0" fontAlgn="base">
              <a:spcBef>
                <a:spcPct val="0"/>
              </a:spcBef>
              <a:spcAft>
                <a:spcPct val="0"/>
              </a:spcAft>
              <a:buFont typeface="Arial" pitchFamily="34" charset="0"/>
              <a:buChar char="•"/>
              <a:tabLst>
                <a:tab pos="914400" algn="l"/>
              </a:tabLst>
            </a:pPr>
            <a:endParaRPr lang="en-US" sz="4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kern="1200" dirty="0">
                <a:solidFill>
                  <a:srgbClr val="D79694"/>
                </a:solidFill>
                <a:latin typeface="Arial" charset="0"/>
                <a:ea typeface="+mn-ea"/>
                <a:cs typeface="+mn-cs"/>
              </a:rPr>
              <a:t>original canned condensed milk provided </a:t>
            </a:r>
            <a:r>
              <a:rPr lang="en-US" sz="2400" kern="1200" dirty="0">
                <a:solidFill>
                  <a:prstClr val="black"/>
                </a:solidFill>
                <a:latin typeface="Arial" charset="0"/>
                <a:ea typeface="+mn-ea"/>
                <a:cs typeface="+mn-cs"/>
              </a:rPr>
              <a:t>safe supply of nutrients to American Civil War soldiers </a:t>
            </a:r>
          </a:p>
          <a:p>
            <a:pPr marL="1146175" lvl="3" indent="-231775" algn="l" rtl="0" fontAlgn="base">
              <a:spcBef>
                <a:spcPct val="0"/>
              </a:spcBef>
              <a:spcAft>
                <a:spcPct val="0"/>
              </a:spcAft>
              <a:buFont typeface="Arial" pitchFamily="34" charset="0"/>
              <a:buChar char="•"/>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kern="1200" dirty="0">
                <a:solidFill>
                  <a:srgbClr val="D79694"/>
                </a:solidFill>
                <a:latin typeface="Arial" charset="0"/>
                <a:ea typeface="+mn-ea"/>
                <a:cs typeface="+mn-cs"/>
              </a:rPr>
              <a:t>but</a:t>
            </a:r>
            <a:r>
              <a:rPr lang="en-US" sz="2400" kern="1200" dirty="0">
                <a:solidFill>
                  <a:prstClr val="black"/>
                </a:solidFill>
                <a:latin typeface="Arial" charset="0"/>
                <a:ea typeface="+mn-ea"/>
                <a:cs typeface="+mn-cs"/>
              </a:rPr>
              <a:t> </a:t>
            </a:r>
            <a:r>
              <a:rPr lang="en-US" sz="2800" kern="1200" dirty="0">
                <a:solidFill>
                  <a:prstClr val="black"/>
                </a:solidFill>
                <a:latin typeface="Arial" charset="0"/>
                <a:ea typeface="+mn-ea"/>
                <a:cs typeface="+mn-cs"/>
              </a:rPr>
              <a:t>later brands made from skimmed milk </a:t>
            </a:r>
            <a:r>
              <a:rPr lang="en-US" sz="2000" kern="1200" dirty="0">
                <a:solidFill>
                  <a:srgbClr val="D79694"/>
                </a:solidFill>
                <a:latin typeface="Arial" charset="0"/>
                <a:ea typeface="+mn-ea"/>
                <a:cs typeface="+mn-cs"/>
              </a:rPr>
              <a:t>lacked the fat-soluble vitamins A and D </a:t>
            </a:r>
            <a:r>
              <a:rPr lang="en-US" sz="2800" kern="1200" dirty="0">
                <a:solidFill>
                  <a:prstClr val="black"/>
                </a:solidFill>
                <a:latin typeface="Arial" charset="0"/>
                <a:ea typeface="+mn-ea"/>
                <a:cs typeface="+mn-cs"/>
              </a:rPr>
              <a:t>causing rickets in infants</a:t>
            </a:r>
            <a:r>
              <a:rPr lang="en-US" sz="2400" kern="1200" dirty="0">
                <a:solidFill>
                  <a:prstClr val="black"/>
                </a:solidFill>
                <a:latin typeface="Arial" charset="0"/>
                <a:ea typeface="+mn-ea"/>
                <a:cs typeface="+mn-cs"/>
              </a:rPr>
              <a:t> </a:t>
            </a:r>
            <a:r>
              <a:rPr lang="en-US" sz="2800" kern="1200" dirty="0">
                <a:solidFill>
                  <a:prstClr val="black"/>
                </a:solidFill>
                <a:latin typeface="Arial" charset="0"/>
                <a:ea typeface="+mn-ea"/>
                <a:cs typeface="+mn-cs"/>
              </a:rPr>
              <a:t>and children </a:t>
            </a:r>
            <a:r>
              <a:rPr lang="en-US" sz="2000" kern="1200" dirty="0">
                <a:solidFill>
                  <a:srgbClr val="D79694"/>
                </a:solidFill>
                <a:latin typeface="Arial" charset="0"/>
                <a:ea typeface="+mn-ea"/>
                <a:cs typeface="+mn-cs"/>
              </a:rPr>
              <a:t>raised on canned skimmed milk</a:t>
            </a:r>
          </a:p>
          <a:p>
            <a:pPr marL="1146175" lvl="3" indent="-231775" algn="l" rtl="0" fontAlgn="base">
              <a:spcBef>
                <a:spcPct val="0"/>
              </a:spcBef>
              <a:spcAft>
                <a:spcPct val="0"/>
              </a:spcAft>
              <a:buFont typeface="Arial" pitchFamily="34" charset="0"/>
              <a:buChar char="•"/>
              <a:tabLst>
                <a:tab pos="914400" algn="l"/>
              </a:tabLst>
            </a:pPr>
            <a:endParaRPr lang="en-US" sz="800" kern="1200" dirty="0">
              <a:solidFill>
                <a:prstClr val="black"/>
              </a:solidFill>
              <a:latin typeface="Arial" charset="0"/>
              <a:ea typeface="+mn-ea"/>
              <a:cs typeface="+mn-cs"/>
            </a:endParaRPr>
          </a:p>
          <a:p>
            <a:pPr marL="1379538" lvl="4" indent="-233363">
              <a:buFont typeface="Arial" pitchFamily="34" charset="0"/>
              <a:buChar char="•"/>
              <a:tabLst>
                <a:tab pos="914400" algn="l"/>
              </a:tabLst>
            </a:pPr>
            <a:r>
              <a:rPr lang="en-US" sz="2000" dirty="0">
                <a:solidFill>
                  <a:prstClr val="black"/>
                </a:solidFill>
              </a:rPr>
              <a:t>poor families especially continued to use it because it was cheaper, in spite of  warning labels</a:t>
            </a:r>
            <a:endParaRPr lang="en-US" sz="2000" kern="1200" dirty="0">
              <a:solidFill>
                <a:prstClr val="black"/>
              </a:solidFill>
              <a:latin typeface="Arial" charset="0"/>
              <a:ea typeface="+mn-ea"/>
              <a:cs typeface="+mn-cs"/>
            </a:endParaRP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Calibri"/>
              </a:rPr>
              <a:t>The Agricultural Revolution of the Neolithic Era </a:t>
            </a:r>
          </a:p>
          <a:p>
            <a:pPr marL="465138" lvl="1" indent="-233363">
              <a:spcBef>
                <a:spcPts val="800"/>
              </a:spcBef>
              <a:buFont typeface="Arial" charset="0"/>
              <a:buChar char="•"/>
            </a:pPr>
            <a:r>
              <a:rPr lang="en-US" sz="2400" b="1" dirty="0">
                <a:solidFill>
                  <a:srgbClr val="D79694"/>
                </a:solidFill>
                <a:latin typeface="Calibri"/>
              </a:rPr>
              <a:t>The Search for Spices</a:t>
            </a:r>
          </a:p>
          <a:p>
            <a:pPr marL="465138" lvl="1" indent="-233363">
              <a:spcBef>
                <a:spcPts val="800"/>
              </a:spcBef>
              <a:buFont typeface="Arial" charset="0"/>
              <a:buChar char="•"/>
            </a:pPr>
            <a:r>
              <a:rPr lang="en-US" sz="2400" b="1" dirty="0">
                <a:solidFill>
                  <a:srgbClr val="D79694"/>
                </a:solidFill>
                <a:latin typeface="Calibri"/>
              </a:rPr>
              <a:t>The Industrial Revolution</a:t>
            </a:r>
          </a:p>
          <a:p>
            <a:pPr marL="465138" lvl="1" indent="-233363">
              <a:spcBef>
                <a:spcPts val="800"/>
              </a:spcBef>
              <a:buFont typeface="Arial" charset="0"/>
              <a:buChar char="•"/>
            </a:pPr>
            <a:r>
              <a:rPr lang="en-US" sz="2400" b="1" dirty="0">
                <a:solidFill>
                  <a:prstClr val="black"/>
                </a:solidFill>
                <a:latin typeface="Calibri"/>
              </a:rPr>
              <a:t>Transportation, Refrigeration, and Canning</a:t>
            </a:r>
          </a:p>
          <a:p>
            <a:pPr marL="465138" lvl="1" indent="-233363">
              <a:spcBef>
                <a:spcPts val="800"/>
              </a:spcBef>
              <a:buFont typeface="Arial" charset="0"/>
              <a:buChar char="•"/>
            </a:pPr>
            <a:r>
              <a:rPr lang="en-US" sz="2400" b="1" dirty="0">
                <a:solidFill>
                  <a:srgbClr val="D79694"/>
                </a:solidFill>
                <a:latin typeface="Calibri"/>
              </a:rPr>
              <a:t>The Scientific Revolution</a:t>
            </a:r>
          </a:p>
          <a:p>
            <a:pPr marL="465138" lvl="1" indent="-233363">
              <a:spcBef>
                <a:spcPts val="800"/>
              </a:spcBef>
              <a:buFont typeface="Arial" charset="0"/>
              <a:buChar char="•"/>
            </a:pPr>
            <a:r>
              <a:rPr lang="en-US" sz="2400" b="1" dirty="0">
                <a:solidFill>
                  <a:srgbClr val="D79694"/>
                </a:solidFill>
                <a:latin typeface="Calibri"/>
              </a:rPr>
              <a:t>Modern-Day Adaptations</a:t>
            </a:r>
          </a:p>
          <a:p>
            <a:pPr marL="465138" lvl="1" indent="-233363">
              <a:spcBef>
                <a:spcPts val="800"/>
              </a:spcBef>
              <a:buFont typeface="Arial" charset="0"/>
              <a:buChar char="•"/>
            </a:pPr>
            <a:r>
              <a:rPr lang="en-US" sz="2400" b="1" dirty="0">
                <a:solidFill>
                  <a:srgbClr val="D79694"/>
                </a:solidFill>
                <a:latin typeface="Calibri"/>
              </a:rPr>
              <a:t>Summary</a:t>
            </a:r>
          </a:p>
          <a:p>
            <a:pPr marL="465138" lvl="1" indent="-233363">
              <a:spcBef>
                <a:spcPts val="800"/>
              </a:spcBef>
              <a:buFont typeface="Arial" charset="0"/>
              <a:buChar char="•"/>
            </a:pPr>
            <a:r>
              <a:rPr lang="en-US" sz="2400" b="1" dirty="0">
                <a:solidFill>
                  <a:srgbClr val="D79694"/>
                </a:solidFill>
                <a:latin typeface="Calibri"/>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D79694"/>
                </a:solidFill>
                <a:latin typeface="Calibri" pitchFamily="34" charset="0"/>
              </a:rPr>
              <a:t>Food in Historical Perspective: </a:t>
            </a:r>
          </a:p>
          <a:p>
            <a:pPr marL="342900" indent="-342900" algn="ctr">
              <a:spcBef>
                <a:spcPts val="0"/>
              </a:spcBef>
            </a:pPr>
            <a:r>
              <a:rPr lang="en-US" sz="3200" b="1" dirty="0">
                <a:solidFill>
                  <a:srgbClr val="D79694"/>
                </a:solidFill>
                <a:latin typeface="Calibri" pitchFamily="34" charset="0"/>
              </a:rPr>
              <a:t>Dietary Revolutions</a:t>
            </a:r>
            <a:endParaRPr lang="en-US" sz="3200" b="1" dirty="0">
              <a:solidFill>
                <a:srgbClr val="000000"/>
              </a:solidFill>
              <a:latin typeface="Calibri" pitchFamily="34" charset="0"/>
            </a:endParaRP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solidFill>
                  <a:srgbClr val="D79694"/>
                </a:solidFill>
                <a:latin typeface="Calibri" pitchFamily="34" charset="0"/>
              </a:rPr>
              <a:t>Food in Historical Perspective: Dietary Revolutions</a:t>
            </a:r>
          </a:p>
          <a:p>
            <a:pPr marL="342900" indent="-342900" algn="ctr" eaLnBrk="0" hangingPunct="0">
              <a:spcBef>
                <a:spcPct val="20000"/>
              </a:spcBef>
            </a:pPr>
            <a:endParaRPr lang="en-US" sz="2000" dirty="0">
              <a:solidFill>
                <a:srgbClr val="D79694"/>
              </a:solidFill>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sz="2400" dirty="0">
              <a:solidFill>
                <a:prstClr val="black"/>
              </a:solidFill>
            </a:endParaRPr>
          </a:p>
          <a:p>
            <a:pPr marL="0" lvl="1" algn="ctr"/>
            <a:r>
              <a:rPr lang="en-US" sz="2400" dirty="0">
                <a:solidFill>
                  <a:prstClr val="black"/>
                </a:solidFill>
              </a:rPr>
              <a:t>other</a:t>
            </a:r>
          </a:p>
          <a:p>
            <a:pPr marL="0" lvl="1" algn="ctr"/>
            <a:r>
              <a:rPr lang="en-US" sz="3200" b="1" dirty="0">
                <a:solidFill>
                  <a:prstClr val="black"/>
                </a:solidFill>
              </a:rPr>
              <a:t>Unforeseen Drawbacks of Food Processing </a:t>
            </a:r>
          </a:p>
          <a:p>
            <a:pPr marL="0" lvl="1" algn="ctr"/>
            <a:r>
              <a:rPr lang="en-US" sz="2400" dirty="0">
                <a:solidFill>
                  <a:prstClr val="black"/>
                </a:solidFill>
              </a:rPr>
              <a:t>also include . .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1" name="Rectangle 10"/>
          <p:cNvSpPr/>
          <p:nvPr/>
        </p:nvSpPr>
        <p:spPr>
          <a:xfrm>
            <a:off x="914400" y="1801029"/>
            <a:ext cx="7315200" cy="107721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1400" b="1" kern="1200" dirty="0">
              <a:solidFill>
                <a:prstClr val="black"/>
              </a:solidFill>
              <a:latin typeface="Arial" charset="0"/>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14" name="Rectangle 13"/>
          <p:cNvSpPr/>
          <p:nvPr/>
        </p:nvSpPr>
        <p:spPr>
          <a:xfrm>
            <a:off x="914400" y="1801029"/>
            <a:ext cx="7315200" cy="397031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prstClr val="black"/>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14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b="1" kern="1200" dirty="0">
                <a:solidFill>
                  <a:prstClr val="black"/>
                </a:solidFill>
                <a:latin typeface="Arial" charset="0"/>
                <a:ea typeface="+mn-ea"/>
                <a:cs typeface="+mn-cs"/>
              </a:rPr>
              <a:t>from </a:t>
            </a:r>
            <a:r>
              <a:rPr lang="en-US" sz="2800" b="1" kern="1200" dirty="0">
                <a:solidFill>
                  <a:prstClr val="black"/>
                </a:solidFill>
                <a:latin typeface="Arial" charset="0"/>
                <a:ea typeface="+mn-ea"/>
                <a:cs typeface="+mn-cs"/>
              </a:rPr>
              <a:t>1840</a:t>
            </a:r>
            <a:r>
              <a:rPr lang="en-US" sz="2400" b="1" kern="1200" dirty="0">
                <a:solidFill>
                  <a:prstClr val="black"/>
                </a:solidFill>
                <a:latin typeface="Arial" charset="0"/>
                <a:ea typeface="+mn-ea"/>
                <a:cs typeface="+mn-cs"/>
              </a:rPr>
              <a:t> on nutrients</a:t>
            </a:r>
            <a:r>
              <a:rPr lang="en-US" sz="2400" kern="1200" dirty="0">
                <a:solidFill>
                  <a:srgbClr val="D79694"/>
                </a:solidFill>
                <a:latin typeface="Arial" charset="0"/>
                <a:ea typeface="+mn-ea"/>
                <a:cs typeface="+mn-cs"/>
              </a:rPr>
              <a:t>, especially Vitamin B, </a:t>
            </a:r>
            <a:r>
              <a:rPr lang="en-US" sz="2400" b="1" kern="1200" dirty="0">
                <a:solidFill>
                  <a:prstClr val="black"/>
                </a:solidFill>
                <a:latin typeface="Arial" charset="0"/>
                <a:ea typeface="+mn-ea"/>
                <a:cs typeface="+mn-cs"/>
              </a:rPr>
              <a:t>were removed with iron roller milling</a:t>
            </a:r>
          </a:p>
          <a:p>
            <a:pPr marL="1146175" lvl="3" indent="-231775" algn="l" rtl="0" fontAlgn="base">
              <a:spcBef>
                <a:spcPct val="0"/>
              </a:spcBef>
              <a:spcAft>
                <a:spcPct val="0"/>
              </a:spcAft>
              <a:buFont typeface="Arial" pitchFamily="34" charset="0"/>
              <a:buChar char="•"/>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000" kern="1200" dirty="0">
                <a:solidFill>
                  <a:srgbClr val="D79694"/>
                </a:solidFill>
                <a:latin typeface="Arial" charset="0"/>
                <a:ea typeface="+mn-ea"/>
                <a:cs typeface="+mn-cs"/>
              </a:rPr>
              <a:t>the old mills removed the bran, but not the germ, from the wheat kernel</a:t>
            </a:r>
          </a:p>
          <a:p>
            <a:pPr marL="1146175" lvl="3" indent="-231775" algn="l" rtl="0" fontAlgn="base">
              <a:spcBef>
                <a:spcPct val="0"/>
              </a:spcBef>
              <a:spcAft>
                <a:spcPct val="0"/>
              </a:spcAft>
              <a:tabLst>
                <a:tab pos="914400" algn="l"/>
              </a:tabLst>
            </a:pPr>
            <a:endParaRPr lang="en-US" sz="9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400" b="1" dirty="0">
                <a:solidFill>
                  <a:prstClr val="black"/>
                </a:solidFill>
              </a:rPr>
              <a:t>the new iron roller mills removed both germ and bran</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Rectangle 5"/>
          <p:cNvSpPr/>
          <p:nvPr/>
        </p:nvSpPr>
        <p:spPr>
          <a:xfrm>
            <a:off x="914400" y="1801029"/>
            <a:ext cx="7315200" cy="3801041"/>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3200" b="1" kern="1200" dirty="0">
                <a:solidFill>
                  <a:srgbClr val="D79694"/>
                </a:solidFill>
                <a:latin typeface="Arial" charset="0"/>
                <a:ea typeface="+mn-ea"/>
                <a:cs typeface="+mn-cs"/>
              </a:rPr>
              <a:t>white bread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endParaRPr lang="en-US" sz="12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dirty="0">
                <a:solidFill>
                  <a:prstClr val="black"/>
                </a:solidFill>
              </a:rPr>
              <a:t>white “bleached” flour became socially preferred because its higher status</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dirty="0">
                <a:solidFill>
                  <a:prstClr val="black"/>
                </a:solidFill>
              </a:rPr>
              <a:t>white flour did not become rancid as quickly </a:t>
            </a:r>
            <a:r>
              <a:rPr lang="en-US" sz="2000" dirty="0">
                <a:solidFill>
                  <a:srgbClr val="D79694"/>
                </a:solidFill>
              </a:rPr>
              <a:t>as wheat flours containing the oil of the germ</a:t>
            </a:r>
            <a:endParaRPr lang="en-US" sz="2000" kern="1200" dirty="0">
              <a:solidFill>
                <a:srgbClr val="D79694"/>
              </a:solidFill>
              <a:latin typeface="Arial" charset="0"/>
              <a:ea typeface="+mn-ea"/>
              <a:cs typeface="+mn-cs"/>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7086" y="6477000"/>
            <a:ext cx="6400800" cy="276999"/>
          </a:xfrm>
          <a:prstGeom prst="rect">
            <a:avLst/>
          </a:prstGeom>
          <a:noFill/>
          <a:ln>
            <a:noFill/>
          </a:ln>
        </p:spPr>
        <p:txBody>
          <a:bodyPr wrap="square">
            <a:spAutoFit/>
          </a:bodyPr>
          <a:lstStyle/>
          <a:p>
            <a:pPr algn="ctr"/>
            <a:r>
              <a:rPr lang="en-US" sz="1200" dirty="0">
                <a:hlinkClick r:id="rId2"/>
              </a:rPr>
              <a:t>stahlsbakery.com/</a:t>
            </a:r>
            <a:endParaRPr lang="en-US" sz="1200" kern="1200" dirty="0">
              <a:solidFill>
                <a:prstClr val="black"/>
              </a:solidFill>
              <a:latin typeface="Arial" charset="0"/>
              <a:ea typeface="+mn-ea"/>
              <a:cs typeface="+mn-cs"/>
            </a:endParaRPr>
          </a:p>
        </p:txBody>
      </p:sp>
      <p:pic>
        <p:nvPicPr>
          <p:cNvPr id="23554" name="Picture 2"/>
          <p:cNvPicPr>
            <a:picLocks noChangeAspect="1" noChangeArrowheads="1"/>
          </p:cNvPicPr>
          <p:nvPr/>
        </p:nvPicPr>
        <p:blipFill>
          <a:blip r:embed="rId3" cstate="print"/>
          <a:srcRect/>
          <a:stretch>
            <a:fillRect/>
          </a:stretch>
        </p:blipFill>
        <p:spPr bwMode="auto">
          <a:xfrm>
            <a:off x="1805531" y="319314"/>
            <a:ext cx="5486400" cy="5978627"/>
          </a:xfrm>
          <a:prstGeom prst="rect">
            <a:avLst/>
          </a:prstGeom>
          <a:noFill/>
          <a:ln w="9525">
            <a:noFill/>
            <a:miter lim="800000"/>
            <a:headEnd/>
            <a:tailEnd/>
          </a:ln>
          <a:effectLst/>
        </p:spPr>
      </p:pic>
      <p:sp>
        <p:nvSpPr>
          <p:cNvPr id="12" name="Rectangle 3"/>
          <p:cNvSpPr txBox="1">
            <a:spLocks noChangeArrowheads="1"/>
          </p:cNvSpPr>
          <p:nvPr/>
        </p:nvSpPr>
        <p:spPr>
          <a:xfrm>
            <a:off x="195942" y="94344"/>
            <a:ext cx="8686800" cy="67056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13"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Rectangle 5"/>
          <p:cNvSpPr/>
          <p:nvPr/>
        </p:nvSpPr>
        <p:spPr>
          <a:xfrm>
            <a:off x="914400" y="1795479"/>
            <a:ext cx="7315200" cy="2862322"/>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lvl="2" indent="-231775">
              <a:buFont typeface="Arial" pitchFamily="34" charset="0"/>
              <a:buChar char="•"/>
              <a:tabLst>
                <a:tab pos="914400" algn="l"/>
              </a:tabLst>
            </a:pPr>
            <a:r>
              <a:rPr lang="en-US" sz="3200" b="1" dirty="0">
                <a:solidFill>
                  <a:srgbClr val="D79694"/>
                </a:solidFill>
              </a:rPr>
              <a:t>white bread . . .</a:t>
            </a:r>
          </a:p>
          <a:p>
            <a:pPr marL="1371600" lvl="2" indent="-231775" algn="l" rtl="0" fontAlgn="base">
              <a:spcBef>
                <a:spcPct val="0"/>
              </a:spcBef>
              <a:spcAft>
                <a:spcPct val="0"/>
              </a:spcAft>
              <a:buFont typeface="Arial" pitchFamily="34" charset="0"/>
              <a:buChar char="•"/>
              <a:tabLst>
                <a:tab pos="914400" algn="l"/>
              </a:tabLst>
            </a:pPr>
            <a:endParaRPr lang="en-US"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dirty="0">
                <a:solidFill>
                  <a:prstClr val="black"/>
                </a:solidFill>
              </a:rPr>
              <a:t>wheat eaters often had other foods available which supplied the missing vitamins</a:t>
            </a:r>
            <a:r>
              <a:rPr lang="en-US" sz="2800" dirty="0">
                <a:solidFill>
                  <a:srgbClr val="D79694"/>
                </a:solidFill>
              </a:rPr>
              <a:t>, so the nutrient problems were not immediately evident</a:t>
            </a:r>
            <a:endParaRPr lang="en-US" sz="2800" kern="1200" dirty="0">
              <a:solidFill>
                <a:srgbClr val="D79694"/>
              </a:solidFill>
              <a:latin typeface="Arial" charset="0"/>
              <a:ea typeface="+mn-ea"/>
              <a:cs typeface="+mn-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1" name="Rectangle 10"/>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solidFill>
                  <a:schemeClr val="bg1"/>
                </a:solidFill>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5" name="Rectangle 4"/>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7" name="Rectangle 6"/>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solidFill>
                  <a:schemeClr val="bg1"/>
                </a:solidFill>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5" name="Rectangle 4"/>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5" name="Rectangle 3"/>
          <p:cNvSpPr txBox="1">
            <a:spLocks noChangeArrowheads="1"/>
          </p:cNvSpPr>
          <p:nvPr/>
        </p:nvSpPr>
        <p:spPr>
          <a:xfrm>
            <a:off x="0" y="0"/>
            <a:ext cx="9144000" cy="68580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9" name="Rectangle 8"/>
          <p:cNvSpPr/>
          <p:nvPr/>
        </p:nvSpPr>
        <p:spPr>
          <a:xfrm>
            <a:off x="914400" y="2391228"/>
            <a:ext cx="7315200" cy="3616375"/>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kern="1200" dirty="0">
                <a:solidFill>
                  <a:prstClr val="black"/>
                </a:solidFill>
                <a:latin typeface="Arial" charset="0"/>
                <a:ea typeface="+mn-ea"/>
                <a:cs typeface="+mn-cs"/>
              </a:rPr>
              <a:t>new milling techniques removed most of the essential B vitamins</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b="1" kern="1200" dirty="0">
                <a:solidFill>
                  <a:prstClr val="black"/>
                </a:solidFill>
                <a:latin typeface="Arial" charset="0"/>
                <a:ea typeface="+mn-ea"/>
                <a:cs typeface="+mn-cs"/>
              </a:rPr>
              <a:t>as people switched to polished rice, </a:t>
            </a:r>
            <a:r>
              <a:rPr lang="en-US" sz="2800" b="1" i="1" kern="1200" dirty="0">
                <a:solidFill>
                  <a:prstClr val="black"/>
                </a:solidFill>
                <a:latin typeface="Arial" charset="0"/>
                <a:ea typeface="+mn-ea"/>
                <a:cs typeface="+mn-cs"/>
              </a:rPr>
              <a:t>beriberi</a:t>
            </a:r>
            <a:r>
              <a:rPr lang="en-US" sz="2800" b="1" kern="1200" dirty="0">
                <a:solidFill>
                  <a:prstClr val="black"/>
                </a:solidFill>
                <a:latin typeface="Arial" charset="0"/>
                <a:ea typeface="+mn-ea"/>
                <a:cs typeface="+mn-cs"/>
              </a:rPr>
              <a:t> swept through the population</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603375" lvl="4" indent="-231775">
              <a:buFont typeface="Arial" pitchFamily="34" charset="0"/>
              <a:buChar char="•"/>
              <a:tabLst>
                <a:tab pos="914400" algn="l"/>
              </a:tabLst>
            </a:pPr>
            <a:r>
              <a:rPr lang="en-US" sz="2000" dirty="0">
                <a:solidFill>
                  <a:prstClr val="black"/>
                </a:solidFill>
              </a:rPr>
              <a:t>Vitamin B-1 deficiency disease that affects the nerves, heart and digestive tract</a:t>
            </a:r>
            <a:endParaRPr lang="en-US" sz="2000" kern="1200" dirty="0">
              <a:solidFill>
                <a:prstClr val="black"/>
              </a:solidFill>
              <a:latin typeface="Arial" charset="0"/>
              <a:ea typeface="+mn-ea"/>
              <a:cs typeface="+mn-cs"/>
            </a:endParaRPr>
          </a:p>
        </p:txBody>
      </p:sp>
      <p:sp>
        <p:nvSpPr>
          <p:cNvPr id="7" name="Rectangle 6"/>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 y="0"/>
            <a:ext cx="9144001" cy="6863765"/>
          </a:xfrm>
          <a:prstGeom prst="rect">
            <a:avLst/>
          </a:prstGeom>
          <a:noFill/>
          <a:ln w="9525">
            <a:noFill/>
            <a:miter lim="800000"/>
            <a:headEnd/>
            <a:tailEnd/>
          </a:ln>
          <a:effectLst/>
        </p:spPr>
      </p:pic>
      <p:sp>
        <p:nvSpPr>
          <p:cNvPr id="4" name="Rectangle 3"/>
          <p:cNvSpPr txBox="1">
            <a:spLocks noChangeArrowheads="1"/>
          </p:cNvSpPr>
          <p:nvPr/>
        </p:nvSpPr>
        <p:spPr>
          <a:xfrm>
            <a:off x="0" y="0"/>
            <a:ext cx="9144000" cy="6858000"/>
          </a:xfrm>
          <a:prstGeom prst="rect">
            <a:avLst/>
          </a:prstGeom>
          <a:solidFill>
            <a:srgbClr val="FFFFFF">
              <a:alpha val="67059"/>
            </a:srgbClr>
          </a:solidFill>
        </p:spPr>
        <p:txBody>
          <a:bodyPr wrap="square">
            <a:noAutofit/>
          </a:bodyPr>
          <a:lstStyle/>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a:p>
            <a:pPr algn="ctr" rtl="0" fontAlgn="base">
              <a:spcBef>
                <a:spcPct val="0"/>
              </a:spcBef>
              <a:spcAft>
                <a:spcPct val="0"/>
              </a:spcAft>
            </a:pPr>
            <a:br>
              <a:rPr lang="en-US" sz="1600" b="1" kern="1200" dirty="0">
                <a:solidFill>
                  <a:prstClr val="black"/>
                </a:solidFill>
                <a:latin typeface="Arial" charset="0"/>
                <a:ea typeface="+mn-ea"/>
                <a:cs typeface="+mn-cs"/>
              </a:rPr>
            </a:br>
            <a:endParaRPr lang="en-US" sz="1600" b="1" kern="1200" dirty="0">
              <a:solidFill>
                <a:prstClr val="black"/>
              </a:solidFill>
              <a:latin typeface="Arial" charset="0"/>
              <a:ea typeface="+mn-ea"/>
              <a:cs typeface="+mn-cs"/>
            </a:endParaRPr>
          </a:p>
          <a:p>
            <a:pPr algn="ctr" rtl="0" eaLnBrk="0" fontAlgn="base" hangingPunct="0">
              <a:spcBef>
                <a:spcPct val="20000"/>
              </a:spcBef>
              <a:spcAft>
                <a:spcPct val="0"/>
              </a:spcAft>
              <a:defRPr/>
            </a:pPr>
            <a:endParaRPr lang="en-US" sz="1600" b="1" kern="1200" dirty="0">
              <a:solidFill>
                <a:srgbClr val="000000"/>
              </a:solidFill>
              <a:latin typeface="Times New Roman"/>
              <a:ea typeface="+mn-ea"/>
              <a:cs typeface="+mn-cs"/>
            </a:endParaRPr>
          </a:p>
        </p:txBody>
      </p:sp>
      <p:sp>
        <p:nvSpPr>
          <p:cNvPr id="6" name="Rectangle 5"/>
          <p:cNvSpPr/>
          <p:nvPr/>
        </p:nvSpPr>
        <p:spPr>
          <a:xfrm>
            <a:off x="899886" y="1505856"/>
            <a:ext cx="7315200" cy="1338828"/>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914400" lvl="2" indent="-231775" algn="l" rtl="0" fontAlgn="base">
              <a:spcBef>
                <a:spcPct val="0"/>
              </a:spcBef>
              <a:spcAft>
                <a:spcPct val="0"/>
              </a:spcAft>
              <a:buFont typeface="Arial" pitchFamily="34" charset="0"/>
              <a:buChar char="•"/>
              <a:tabLst>
                <a:tab pos="914400" algn="l"/>
              </a:tabLst>
            </a:pPr>
            <a:r>
              <a:rPr lang="en-US" sz="5400" b="1" kern="1200" dirty="0">
                <a:latin typeface="Arial" charset="0"/>
                <a:ea typeface="+mn-ea"/>
                <a:cs typeface="+mn-cs"/>
              </a:rPr>
              <a:t> rice . . .</a:t>
            </a: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p:txBody>
      </p:sp>
      <p:sp>
        <p:nvSpPr>
          <p:cNvPr id="7" name="Rectangle 6"/>
          <p:cNvSpPr/>
          <p:nvPr/>
        </p:nvSpPr>
        <p:spPr>
          <a:xfrm>
            <a:off x="914400" y="2233290"/>
            <a:ext cx="7315200" cy="3262432"/>
          </a:xfrm>
          <a:prstGeom prst="rect">
            <a:avLst/>
          </a:prstGeom>
          <a:noFill/>
        </p:spPr>
        <p:txBody>
          <a:bodyPr wrap="square">
            <a:spAutoFit/>
          </a:bodyPr>
          <a:lstStyle/>
          <a:p>
            <a:pPr marL="914400" lvl="1" indent="-231775" algn="l" rtl="0" fontAlgn="base">
              <a:spcBef>
                <a:spcPct val="0"/>
              </a:spcBef>
              <a:spcAft>
                <a:spcPct val="0"/>
              </a:spcAft>
              <a:buFont typeface="Arial" pitchFamily="34" charset="0"/>
              <a:buChar char="•"/>
              <a:tabLst>
                <a:tab pos="914400" algn="l"/>
              </a:tabLst>
            </a:pPr>
            <a:endParaRPr lang="en-US" b="1" kern="1200" dirty="0">
              <a:solidFill>
                <a:srgbClr val="D79694"/>
              </a:solidFill>
              <a:latin typeface="Arial" charset="0"/>
              <a:ea typeface="+mn-ea"/>
              <a:cs typeface="+mn-cs"/>
            </a:endParaRPr>
          </a:p>
          <a:p>
            <a:pPr marL="1371600" lvl="2" indent="-231775" algn="l" rtl="0" fontAlgn="base">
              <a:spcBef>
                <a:spcPct val="0"/>
              </a:spcBef>
              <a:spcAft>
                <a:spcPct val="0"/>
              </a:spcAft>
              <a:buFont typeface="Arial" pitchFamily="34" charset="0"/>
              <a:buChar char="•"/>
              <a:tabLst>
                <a:tab pos="914400" algn="l"/>
              </a:tabLst>
            </a:pPr>
            <a:endParaRPr lang="en-US" sz="900" b="1" kern="1200" dirty="0">
              <a:solidFill>
                <a:prstClr val="black"/>
              </a:solidFill>
              <a:latin typeface="Arial" charset="0"/>
              <a:ea typeface="+mn-ea"/>
              <a:cs typeface="+mn-cs"/>
            </a:endParaRPr>
          </a:p>
          <a:p>
            <a:pPr marL="1146175" lvl="3" indent="-231775" algn="l" rtl="0" fontAlgn="base">
              <a:spcBef>
                <a:spcPct val="0"/>
              </a:spcBef>
              <a:spcAft>
                <a:spcPct val="0"/>
              </a:spcAft>
              <a:tabLst>
                <a:tab pos="914400" algn="l"/>
              </a:tabLst>
            </a:pPr>
            <a:endParaRPr lang="en-US" sz="1100" kern="1200" dirty="0">
              <a:solidFill>
                <a:prstClr val="black"/>
              </a:solidFill>
              <a:latin typeface="Arial" charset="0"/>
              <a:ea typeface="+mn-ea"/>
              <a:cs typeface="+mn-cs"/>
            </a:endParaRPr>
          </a:p>
          <a:p>
            <a:pPr marL="1146175" lvl="3" indent="-231775" algn="l" rtl="0" fontAlgn="base">
              <a:spcBef>
                <a:spcPct val="0"/>
              </a:spcBef>
              <a:spcAft>
                <a:spcPct val="0"/>
              </a:spcAft>
              <a:buFont typeface="Arial" pitchFamily="34" charset="0"/>
              <a:buChar char="•"/>
              <a:tabLst>
                <a:tab pos="914400" algn="l"/>
              </a:tabLst>
            </a:pPr>
            <a:r>
              <a:rPr lang="en-US" sz="2800" dirty="0">
                <a:solidFill>
                  <a:prstClr val="black"/>
                </a:solidFill>
              </a:rPr>
              <a:t>rice eaters in Southeast Asia and other places </a:t>
            </a:r>
            <a:r>
              <a:rPr lang="en-US" sz="2800" b="1" dirty="0">
                <a:solidFill>
                  <a:prstClr val="black"/>
                </a:solidFill>
              </a:rPr>
              <a:t>had more limited variety of foods available than the wheat eaters elsewhere, hence the negative health effects were “swift and corrosive”</a:t>
            </a:r>
            <a:endParaRPr lang="en-US" sz="2400" b="1" dirty="0">
              <a:solidFill>
                <a:prstClr val="black"/>
              </a:solidFill>
            </a:endParaRPr>
          </a:p>
        </p:txBody>
      </p:sp>
      <p:sp>
        <p:nvSpPr>
          <p:cNvPr id="8" name="Rectangle 7"/>
          <p:cNvSpPr/>
          <p:nvPr/>
        </p:nvSpPr>
        <p:spPr>
          <a:xfrm>
            <a:off x="1357086" y="6339114"/>
            <a:ext cx="6400800" cy="276999"/>
          </a:xfrm>
          <a:prstGeom prst="rect">
            <a:avLst/>
          </a:prstGeom>
          <a:noFill/>
          <a:ln>
            <a:noFill/>
          </a:ln>
        </p:spPr>
        <p:txBody>
          <a:bodyPr wrap="square">
            <a:spAutoFit/>
          </a:bodyPr>
          <a:lstStyle/>
          <a:p>
            <a:pPr algn="ctr"/>
            <a:r>
              <a:rPr lang="en-US" sz="1200" dirty="0">
                <a:solidFill>
                  <a:prstClr val="black"/>
                </a:solidFill>
                <a:hlinkClick r:id="rId3"/>
              </a:rPr>
              <a:t>http://en.wikipedia.org/wiki/Rice</a:t>
            </a:r>
            <a:endParaRPr lang="en-US" sz="1200" kern="1200" dirty="0">
              <a:solidFill>
                <a:prstClr val="black"/>
              </a:solidFill>
              <a:latin typeface="Arial" charset="0"/>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1" name="Picture 3">
            <a:hlinkClick r:id="rId2"/>
          </p:cNvPr>
          <p:cNvPicPr>
            <a:picLocks noChangeAspect="1" noChangeArrowheads="1"/>
          </p:cNvPicPr>
          <p:nvPr/>
        </p:nvPicPr>
        <p:blipFill>
          <a:blip r:embed="rId3" cstate="print"/>
          <a:srcRect/>
          <a:stretch>
            <a:fillRect/>
          </a:stretch>
        </p:blipFill>
        <p:spPr bwMode="auto">
          <a:xfrm>
            <a:off x="685800" y="714828"/>
            <a:ext cx="7772400" cy="5865962"/>
          </a:xfrm>
          <a:prstGeom prst="rect">
            <a:avLst/>
          </a:prstGeom>
          <a:noFill/>
          <a:ln w="9525">
            <a:noFill/>
            <a:miter lim="800000"/>
            <a:headEnd/>
            <a:tailEnd/>
          </a:ln>
        </p:spPr>
      </p:pic>
      <p:sp>
        <p:nvSpPr>
          <p:cNvPr id="5" name="Rectangle 4"/>
          <p:cNvSpPr/>
          <p:nvPr/>
        </p:nvSpPr>
        <p:spPr>
          <a:xfrm>
            <a:off x="0" y="0"/>
            <a:ext cx="9144000" cy="6858000"/>
          </a:xfrm>
          <a:prstGeom prst="rect">
            <a:avLst/>
          </a:prstGeom>
          <a:solidFill>
            <a:srgbClr val="F9EE1B">
              <a:alpha val="34000"/>
            </a:srgbClr>
          </a:solidFill>
          <a:ln w="76200">
            <a:noFill/>
          </a:ln>
        </p:spPr>
        <p:txBody>
          <a:bodyPr lIns="457200" tIns="457200" rIns="457200" bIns="457200">
            <a:noAutofit/>
          </a:bodyPr>
          <a:lstStyle/>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a:p>
            <a:pPr lvl="0" algn="ctr"/>
            <a:r>
              <a:rPr lang="en-US" sz="3200" b="1" dirty="0">
                <a:solidFill>
                  <a:srgbClr val="000000"/>
                </a:solidFill>
                <a:effectLst>
                  <a:outerShdw blurRad="50800" dist="76200" dir="18900000" algn="bl" rotWithShape="0">
                    <a:prstClr val="black">
                      <a:alpha val="40000"/>
                    </a:prstClr>
                  </a:outerShdw>
                </a:effectLst>
              </a:rPr>
              <a:t>the banana, </a:t>
            </a:r>
          </a:p>
          <a:p>
            <a:pPr lvl="0" algn="ctr"/>
            <a:r>
              <a:rPr lang="en-US" sz="3200" b="1" dirty="0">
                <a:solidFill>
                  <a:srgbClr val="000000"/>
                </a:solidFill>
                <a:effectLst>
                  <a:outerShdw blurRad="50800" dist="76200" dir="18900000" algn="bl" rotWithShape="0">
                    <a:prstClr val="black">
                      <a:alpha val="40000"/>
                    </a:prstClr>
                  </a:outerShdw>
                </a:effectLst>
              </a:rPr>
              <a:t>in a way, tells it all . . .</a:t>
            </a:r>
          </a:p>
          <a:p>
            <a:pPr lvl="0" algn="ctr"/>
            <a:endParaRPr lang="en-US" sz="1600" b="1" dirty="0">
              <a:solidFill>
                <a:srgbClr val="000000"/>
              </a:solidFill>
              <a:effectLst>
                <a:outerShdw blurRad="50800" dist="76200" dir="18900000" algn="bl" rotWithShape="0">
                  <a:prstClr val="black">
                    <a:alpha val="40000"/>
                  </a:prstClr>
                </a:outerShdw>
              </a:effectLst>
            </a:endParaRPr>
          </a:p>
          <a:p>
            <a:pPr algn="ctr"/>
            <a:endParaRPr lang="en-US" sz="2800" b="1" dirty="0">
              <a:solidFill>
                <a:srgbClr val="000000"/>
              </a:solidFill>
              <a:effectLst>
                <a:outerShdw blurRad="50800" dist="76200" dir="18900000" algn="bl" rotWithShape="0">
                  <a:prstClr val="black">
                    <a:alpha val="40000"/>
                  </a:prstClr>
                </a:outerShdw>
              </a:effectLst>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509897"/>
            <a:ext cx="7315200" cy="2062103"/>
          </a:xfrm>
          <a:prstGeom prst="rect">
            <a:avLst/>
          </a:prstGeom>
          <a:noFill/>
        </p:spPr>
        <p:txBody>
          <a:bodyPr wrap="square">
            <a:spAutoFit/>
          </a:bodyPr>
          <a:lstStyle/>
          <a:p>
            <a:pPr marL="0" lvl="2" algn="ctr" rtl="0" fontAlgn="base">
              <a:spcBef>
                <a:spcPct val="0"/>
              </a:spcBef>
              <a:spcAft>
                <a:spcPct val="0"/>
              </a:spcAft>
              <a:tabLst>
                <a:tab pos="914400" algn="l"/>
              </a:tabLst>
            </a:pPr>
            <a:r>
              <a:rPr lang="en-US" sz="3200" b="1" dirty="0"/>
              <a:t>The 19</a:t>
            </a:r>
            <a:r>
              <a:rPr lang="en-US" sz="3200" b="1" baseline="30000" dirty="0"/>
              <a:t>th</a:t>
            </a:r>
            <a:r>
              <a:rPr lang="en-US" sz="3200" b="1" dirty="0"/>
              <a:t> century pursuit for colonies was, in part, a search for overseas markets for the products of the expanding industrial revolution</a:t>
            </a: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05000"/>
            <a:ext cx="7315200" cy="4385816"/>
          </a:xfrm>
          <a:prstGeom prst="rect">
            <a:avLst/>
          </a:prstGeom>
          <a:noFill/>
        </p:spPr>
        <p:txBody>
          <a:bodyPr wrap="square">
            <a:spAutoFit/>
          </a:bodyPr>
          <a:lstStyle/>
          <a:p>
            <a:pPr marL="0" lvl="2" algn="ctr" rtl="0" fontAlgn="base">
              <a:spcBef>
                <a:spcPct val="0"/>
              </a:spcBef>
              <a:spcAft>
                <a:spcPct val="0"/>
              </a:spcAft>
              <a:tabLst>
                <a:tab pos="914400" algn="l"/>
              </a:tabLst>
            </a:pPr>
            <a:r>
              <a:rPr lang="en-US" b="1" dirty="0">
                <a:solidFill>
                  <a:srgbClr val="D79694"/>
                </a:solidFill>
              </a:rPr>
              <a:t>The 19</a:t>
            </a:r>
            <a:r>
              <a:rPr lang="en-US" b="1" baseline="30000" dirty="0">
                <a:solidFill>
                  <a:srgbClr val="D79694"/>
                </a:solidFill>
              </a:rPr>
              <a:t>th</a:t>
            </a:r>
            <a:r>
              <a:rPr lang="en-US" b="1" dirty="0">
                <a:solidFill>
                  <a:srgbClr val="D79694"/>
                </a:solidFill>
              </a:rPr>
              <a:t> century pursuit for colonies was, in part, a search for overseas markets for the products of the expanding industrial revolution</a:t>
            </a:r>
          </a:p>
          <a:p>
            <a:pPr marL="1371600" lvl="2" indent="-231775" algn="l" rtl="0" fontAlgn="base">
              <a:spcBef>
                <a:spcPct val="0"/>
              </a:spcBef>
              <a:spcAft>
                <a:spcPct val="0"/>
              </a:spcAft>
              <a:tabLst>
                <a:tab pos="914400" algn="l"/>
              </a:tabLst>
            </a:pPr>
            <a:endParaRPr lang="en-US" sz="100" b="1" kern="1200" dirty="0">
              <a:solidFill>
                <a:srgbClr val="D79694"/>
              </a:solidFill>
              <a:latin typeface="Arial" charset="0"/>
              <a:ea typeface="+mn-ea"/>
              <a:cs typeface="+mn-cs"/>
            </a:endParaRPr>
          </a:p>
          <a:p>
            <a:pPr marL="1371600" lvl="2" indent="-231775" algn="l" rtl="0" fontAlgn="base">
              <a:spcBef>
                <a:spcPct val="0"/>
              </a:spcBef>
              <a:spcAft>
                <a:spcPct val="0"/>
              </a:spcAft>
              <a:tabLst>
                <a:tab pos="914400" algn="l"/>
              </a:tabLst>
            </a:pPr>
            <a:endParaRPr lang="en-US" sz="900" b="1" kern="1200" dirty="0">
              <a:solidFill>
                <a:prstClr val="black"/>
              </a:solidFill>
              <a:latin typeface="Arial" charset="0"/>
              <a:ea typeface="+mn-ea"/>
              <a:cs typeface="+mn-cs"/>
            </a:endParaRPr>
          </a:p>
          <a:p>
            <a:pPr marL="682625" lvl="3" indent="-217488" algn="l" rtl="0" fontAlgn="base">
              <a:spcBef>
                <a:spcPct val="0"/>
              </a:spcBef>
              <a:spcAft>
                <a:spcPct val="0"/>
              </a:spcAft>
              <a:buFont typeface="Arial" pitchFamily="34" charset="0"/>
              <a:buChar char="•"/>
              <a:tabLst>
                <a:tab pos="914400" algn="l"/>
              </a:tabLst>
            </a:pPr>
            <a:r>
              <a:rPr lang="en-US" sz="2400" b="1" kern="1200" dirty="0">
                <a:solidFill>
                  <a:prstClr val="black"/>
                </a:solidFill>
                <a:latin typeface="Arial" charset="0"/>
                <a:ea typeface="+mn-ea"/>
                <a:cs typeface="+mn-cs"/>
              </a:rPr>
              <a:t>in order for European and North American nations to maintain their own markets, industrial development in overseas countries was retarded</a:t>
            </a:r>
          </a:p>
          <a:p>
            <a:pPr marL="1146175" lvl="3" indent="-231775" algn="l" rtl="0" fontAlgn="base">
              <a:spcBef>
                <a:spcPct val="0"/>
              </a:spcBef>
              <a:spcAft>
                <a:spcPct val="0"/>
              </a:spcAft>
              <a:buFont typeface="Arial" pitchFamily="34" charset="0"/>
              <a:buChar char="•"/>
              <a:tabLst>
                <a:tab pos="914400" algn="l"/>
              </a:tabLst>
            </a:pPr>
            <a:endParaRPr lang="en-US" sz="1100" kern="1200" dirty="0">
              <a:solidFill>
                <a:prstClr val="black"/>
              </a:solidFill>
              <a:latin typeface="Arial" charset="0"/>
              <a:ea typeface="+mn-ea"/>
              <a:cs typeface="+mn-cs"/>
            </a:endParaRPr>
          </a:p>
          <a:p>
            <a:pPr marL="1146175" lvl="4" indent="-231775">
              <a:buFont typeface="Arial" pitchFamily="34" charset="0"/>
              <a:buChar char="•"/>
              <a:tabLst>
                <a:tab pos="914400" algn="l"/>
              </a:tabLst>
            </a:pPr>
            <a:r>
              <a:rPr lang="en-US" kern="1200" dirty="0">
                <a:solidFill>
                  <a:srgbClr val="D79694"/>
                </a:solidFill>
                <a:latin typeface="Arial" charset="0"/>
                <a:ea typeface="+mn-ea"/>
                <a:cs typeface="+mn-cs"/>
              </a:rPr>
              <a:t>in part, colonies were denied the technical and managerial skills necessary for industrialization</a:t>
            </a:r>
          </a:p>
          <a:p>
            <a:pPr marL="1146175" lvl="3" indent="-231775" algn="l" rtl="0" fontAlgn="base">
              <a:spcBef>
                <a:spcPct val="0"/>
              </a:spcBef>
              <a:spcAft>
                <a:spcPct val="0"/>
              </a:spcAft>
              <a:buFont typeface="Arial" pitchFamily="34" charset="0"/>
              <a:buChar char="•"/>
              <a:tabLst>
                <a:tab pos="914400" algn="l"/>
              </a:tabLst>
            </a:pPr>
            <a:endParaRPr lang="en-US" kern="1200" dirty="0">
              <a:solidFill>
                <a:prstClr val="black"/>
              </a:solidFill>
              <a:latin typeface="Arial" charset="0"/>
              <a:ea typeface="+mn-ea"/>
              <a:cs typeface="+mn-cs"/>
            </a:endParaRPr>
          </a:p>
          <a:p>
            <a:pPr marL="1146175" lvl="4" indent="-231775">
              <a:buFont typeface="Arial" pitchFamily="34" charset="0"/>
              <a:buChar char="•"/>
              <a:tabLst>
                <a:tab pos="914400" algn="l"/>
              </a:tabLst>
            </a:pPr>
            <a:r>
              <a:rPr lang="en-US" dirty="0">
                <a:solidFill>
                  <a:prstClr val="black"/>
                </a:solidFill>
              </a:rPr>
              <a:t>“</a:t>
            </a:r>
            <a:r>
              <a:rPr lang="en-US" dirty="0">
                <a:solidFill>
                  <a:srgbClr val="D79694"/>
                </a:solidFill>
              </a:rPr>
              <a:t>As a result, large sections of Africa and Asia remained hundreds of years behind Western countries in terms of economic growth.”</a:t>
            </a:r>
            <a:endParaRPr lang="en-US" kern="1200" dirty="0">
              <a:solidFill>
                <a:srgbClr val="D79694"/>
              </a:solidFill>
              <a:latin typeface="Arial" charset="0"/>
              <a:ea typeface="+mn-ea"/>
              <a:cs typeface="+mn-cs"/>
            </a:endParaRP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867796"/>
            <a:ext cx="7315200" cy="4431983"/>
          </a:xfrm>
          <a:prstGeom prst="rect">
            <a:avLst/>
          </a:prstGeom>
          <a:noFill/>
        </p:spPr>
        <p:txBody>
          <a:bodyPr wrap="square">
            <a:spAutoFit/>
          </a:bodyPr>
          <a:lstStyle/>
          <a:p>
            <a:pPr marL="0" lvl="2" algn="ctr" rtl="0" fontAlgn="base">
              <a:spcBef>
                <a:spcPct val="0"/>
              </a:spcBef>
              <a:spcAft>
                <a:spcPct val="0"/>
              </a:spcAft>
              <a:tabLst>
                <a:tab pos="914400" algn="l"/>
              </a:tabLst>
            </a:pPr>
            <a:r>
              <a:rPr lang="en-US" sz="2400" b="1" dirty="0"/>
              <a:t>by the close of the 19</a:t>
            </a:r>
            <a:r>
              <a:rPr lang="en-US" sz="2400" b="1" baseline="30000" dirty="0"/>
              <a:t>th</a:t>
            </a:r>
            <a:r>
              <a:rPr lang="en-US" sz="2400" b="1" dirty="0"/>
              <a:t> century, the social, economic, and dietary distinctions between “developed” and “underdeveloped” countries were clear</a:t>
            </a:r>
          </a:p>
          <a:p>
            <a:pPr marL="1371600" lvl="2" indent="-231775" algn="l" rtl="0" fontAlgn="base">
              <a:spcBef>
                <a:spcPct val="0"/>
              </a:spcBef>
              <a:spcAft>
                <a:spcPct val="0"/>
              </a:spcAft>
              <a:tabLst>
                <a:tab pos="914400" algn="l"/>
              </a:tabLst>
            </a:pPr>
            <a:endParaRPr lang="en-US" sz="300" b="1" kern="1200" dirty="0">
              <a:solidFill>
                <a:srgbClr val="D79694"/>
              </a:solidFill>
              <a:latin typeface="Arial" charset="0"/>
              <a:ea typeface="+mn-ea"/>
              <a:cs typeface="+mn-cs"/>
            </a:endParaRPr>
          </a:p>
          <a:p>
            <a:pPr marL="1371600" lvl="2" indent="-231775" algn="l" rtl="0" fontAlgn="base">
              <a:spcBef>
                <a:spcPct val="0"/>
              </a:spcBef>
              <a:spcAft>
                <a:spcPct val="0"/>
              </a:spcAft>
              <a:tabLst>
                <a:tab pos="914400" algn="l"/>
              </a:tabLst>
            </a:pPr>
            <a:endParaRPr lang="en-US" sz="900" b="1" kern="1200" dirty="0">
              <a:solidFill>
                <a:prstClr val="black"/>
              </a:solidFill>
              <a:latin typeface="Arial" charset="0"/>
              <a:ea typeface="+mn-ea"/>
              <a:cs typeface="+mn-cs"/>
            </a:endParaRPr>
          </a:p>
          <a:p>
            <a:pPr marL="0" lvl="3" algn="ctr" rtl="0" fontAlgn="base">
              <a:spcBef>
                <a:spcPct val="0"/>
              </a:spcBef>
              <a:spcAft>
                <a:spcPct val="0"/>
              </a:spcAft>
            </a:pPr>
            <a:r>
              <a:rPr lang="en-US" sz="2000" kern="1200" dirty="0">
                <a:solidFill>
                  <a:srgbClr val="D79694"/>
                </a:solidFill>
                <a:latin typeface="Arial" charset="0"/>
                <a:ea typeface="+mn-ea"/>
                <a:cs typeface="+mn-cs"/>
              </a:rPr>
              <a:t>the relationship between the developed and </a:t>
            </a:r>
            <a:r>
              <a:rPr lang="en-US" sz="2000" dirty="0">
                <a:solidFill>
                  <a:srgbClr val="D79694"/>
                </a:solidFill>
              </a:rPr>
              <a:t>underdeveloped worlds, and its consequences for diet and disease in the modern world, is discussed in greater detail in </a:t>
            </a:r>
          </a:p>
          <a:p>
            <a:pPr marL="0" lvl="3" algn="ctr" rtl="0" fontAlgn="base">
              <a:spcBef>
                <a:spcPct val="0"/>
              </a:spcBef>
              <a:spcAft>
                <a:spcPct val="0"/>
              </a:spcAft>
            </a:pPr>
            <a:endParaRPr lang="en-US" sz="1200" dirty="0">
              <a:solidFill>
                <a:prstClr val="black"/>
              </a:solidFill>
            </a:endParaRPr>
          </a:p>
          <a:p>
            <a:pPr marL="0" lvl="3" algn="ctr" rtl="0" fontAlgn="base">
              <a:spcBef>
                <a:spcPct val="0"/>
              </a:spcBef>
              <a:spcAft>
                <a:spcPct val="0"/>
              </a:spcAft>
            </a:pPr>
            <a:r>
              <a:rPr lang="en-US" sz="2400" b="1" i="1" dirty="0">
                <a:solidFill>
                  <a:prstClr val="black"/>
                </a:solidFill>
              </a:rPr>
              <a:t>Cf. The Cultural Feast, </a:t>
            </a:r>
            <a:r>
              <a:rPr lang="en-US" sz="2400" b="1" dirty="0" err="1">
                <a:solidFill>
                  <a:prstClr val="black"/>
                </a:solidFill>
              </a:rPr>
              <a:t>Chs</a:t>
            </a:r>
            <a:r>
              <a:rPr lang="en-US" sz="2400" b="1" dirty="0">
                <a:solidFill>
                  <a:prstClr val="black"/>
                </a:solidFill>
              </a:rPr>
              <a:t>. 9 and 10</a:t>
            </a:r>
            <a:endParaRPr lang="en-US" sz="2400" b="1" kern="1200" dirty="0">
              <a:solidFill>
                <a:prstClr val="black"/>
              </a:solidFill>
              <a:latin typeface="Arial" charset="0"/>
              <a:ea typeface="+mn-ea"/>
              <a:cs typeface="+mn-cs"/>
            </a:endParaRPr>
          </a:p>
          <a:p>
            <a:pPr marL="0" lvl="3" algn="ctr" rtl="0" fontAlgn="base">
              <a:spcBef>
                <a:spcPct val="0"/>
              </a:spcBef>
              <a:spcAft>
                <a:spcPct val="0"/>
              </a:spcAft>
              <a:tabLst>
                <a:tab pos="914400" algn="l"/>
              </a:tabLst>
            </a:pPr>
            <a:endParaRPr lang="en-US" sz="1200" b="1" kern="1200" dirty="0">
              <a:solidFill>
                <a:prstClr val="black"/>
              </a:solidFill>
              <a:latin typeface="Arial" charset="0"/>
              <a:ea typeface="+mn-ea"/>
              <a:cs typeface="+mn-cs"/>
            </a:endParaRPr>
          </a:p>
          <a:p>
            <a:pPr marL="0" lvl="5" algn="ctr">
              <a:tabLst>
                <a:tab pos="914400" algn="l"/>
              </a:tabLst>
            </a:pPr>
            <a:r>
              <a:rPr lang="en-US" sz="2400" b="1" kern="1200" dirty="0">
                <a:solidFill>
                  <a:prstClr val="black"/>
                </a:solidFill>
                <a:latin typeface="Arial" charset="0"/>
                <a:ea typeface="+mn-ea"/>
                <a:cs typeface="+mn-cs"/>
              </a:rPr>
              <a:t>“Hunger in Global Perspective”</a:t>
            </a:r>
          </a:p>
          <a:p>
            <a:pPr marL="0" lvl="4" algn="ctr">
              <a:tabLst>
                <a:tab pos="914400" algn="l"/>
              </a:tabLst>
            </a:pPr>
            <a:endParaRPr lang="en-US" sz="1200" b="1" kern="1200" dirty="0">
              <a:solidFill>
                <a:prstClr val="black"/>
              </a:solidFill>
              <a:latin typeface="Arial" charset="0"/>
              <a:ea typeface="+mn-ea"/>
              <a:cs typeface="+mn-cs"/>
            </a:endParaRPr>
          </a:p>
          <a:p>
            <a:pPr marL="0" lvl="5" algn="ctr">
              <a:tabLst>
                <a:tab pos="914400" algn="l"/>
              </a:tabLst>
            </a:pPr>
            <a:r>
              <a:rPr lang="en-US" sz="2400" b="1" dirty="0">
                <a:solidFill>
                  <a:prstClr val="black"/>
                </a:solidFill>
              </a:rPr>
              <a:t>“Addressing Global Food Issues</a:t>
            </a:r>
            <a:r>
              <a:rPr lang="en-US" sz="2000" dirty="0">
                <a:solidFill>
                  <a:prstClr val="black"/>
                </a:solidFill>
              </a:rPr>
              <a:t>”</a:t>
            </a:r>
            <a:endParaRPr lang="en-US" sz="2000" kern="1200" dirty="0">
              <a:solidFill>
                <a:prstClr val="black"/>
              </a:solidFill>
              <a:latin typeface="Arial" charset="0"/>
              <a:ea typeface="+mn-ea"/>
              <a:cs typeface="+mn-cs"/>
            </a:endParaRPr>
          </a:p>
        </p:txBody>
      </p:sp>
      <p:sp>
        <p:nvSpPr>
          <p:cNvPr id="8"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000" dirty="0">
                <a:solidFill>
                  <a:srgbClr val="D79694"/>
                </a:solidFill>
              </a:rPr>
              <a:t>Unforeseen Drawbacks of Food Processing</a:t>
            </a:r>
          </a:p>
        </p:txBody>
      </p:sp>
      <p:sp>
        <p:nvSpPr>
          <p:cNvPr id="6" name="TextBox 5"/>
          <p:cNvSpPr txBox="1">
            <a:spLocks noChangeArrowheads="1"/>
          </p:cNvSpPr>
          <p:nvPr/>
        </p:nvSpPr>
        <p:spPr bwMode="auto">
          <a:xfrm>
            <a:off x="910770" y="633911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a:t>
            </a:r>
            <a:r>
              <a:rPr lang="en-US" sz="1200" kern="1200" dirty="0">
                <a:solidFill>
                  <a:prstClr val="black"/>
                </a:solidFill>
                <a:latin typeface="Calibri" pitchFamily="34" charset="0"/>
                <a:ea typeface="+mn-ea"/>
                <a:cs typeface="+mn-cs"/>
              </a:rPr>
              <a:t>, </a:t>
            </a:r>
            <a:r>
              <a:rPr lang="en-US" sz="1200" i="1" kern="1200" dirty="0">
                <a:solidFill>
                  <a:prstClr val="black"/>
                </a:solidFill>
                <a:latin typeface="Calibri" pitchFamily="34" charset="0"/>
                <a:ea typeface="+mn-ea"/>
                <a:cs typeface="+mn-cs"/>
              </a:rPr>
              <a:t>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000000"/>
              </a:solidFill>
              <a:latin typeface="Calibri" pitchFamily="34" charset="0"/>
            </a:endParaRPr>
          </a:p>
          <a:p>
            <a:pPr marL="465138" lvl="1" indent="-7938" algn="ctr" defTabSz="798513">
              <a:tabLst>
                <a:tab pos="6459538" algn="l"/>
              </a:tabLst>
            </a:pPr>
            <a:r>
              <a:rPr lang="en-US" sz="2800" b="1" dirty="0">
                <a:solidFill>
                  <a:srgbClr val="000000"/>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000000"/>
              </a:solidFill>
              <a:latin typeface="Calibri"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7" name="TextBox 6"/>
          <p:cNvSpPr txBox="1">
            <a:spLocks noChangeArrowheads="1"/>
          </p:cNvSpPr>
          <p:nvPr/>
        </p:nvSpPr>
        <p:spPr bwMode="auto">
          <a:xfrm>
            <a:off x="1201056" y="3581400"/>
            <a:ext cx="6858000" cy="1477328"/>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“The Scientific Revolution”</a:t>
            </a:r>
          </a:p>
          <a:p>
            <a:pPr algn="ctr"/>
            <a:r>
              <a:rPr lang="en-US" sz="2400" b="1" kern="0" dirty="0">
                <a:solidFill>
                  <a:srgbClr val="000000"/>
                </a:solidFill>
              </a:rPr>
              <a:t>slide set brings us up-to-date on the food revolutions . . . </a:t>
            </a:r>
            <a:endParaRPr lang="en-US" kern="0" dirty="0">
              <a:solidFill>
                <a:srgbClr val="00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8" name="TextBox 7"/>
          <p:cNvSpPr txBox="1">
            <a:spLocks noChangeArrowheads="1"/>
          </p:cNvSpPr>
          <p:nvPr/>
        </p:nvSpPr>
        <p:spPr bwMode="auto">
          <a:xfrm>
            <a:off x="1204686" y="4061936"/>
            <a:ext cx="6858000" cy="738664"/>
          </a:xfrm>
          <a:prstGeom prst="rect">
            <a:avLst/>
          </a:prstGeom>
          <a:solidFill>
            <a:srgbClr val="CC6600"/>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have a look</a:t>
            </a:r>
            <a:endParaRPr lang="en-US" kern="0" dirty="0">
              <a:solidFill>
                <a:srgbClr val="00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394979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solidFill>
                  <a:srgbClr val="D79694"/>
                </a:solidFill>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3600" b="1" dirty="0">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3008312"/>
            <a:ext cx="7315200" cy="2554288"/>
          </a:xfrm>
          <a:prstGeom prst="rect">
            <a:avLst/>
          </a:prstGeom>
          <a:solidFill>
            <a:schemeClr val="bg1"/>
          </a:solidFill>
          <a:ln w="76200">
            <a:solidFill>
              <a:srgbClr val="C80000"/>
            </a:solidFill>
            <a:miter lim="800000"/>
            <a:headEnd/>
            <a:tailEnd/>
          </a:ln>
        </p:spPr>
        <p:txBody>
          <a:bodyPr rIns="457200"/>
          <a:lstStyle/>
          <a:p>
            <a:pPr marL="465138" lvl="1" indent="-7938" defTabSz="798513"/>
            <a:endParaRPr lang="en-US" sz="1100" b="1" dirty="0">
              <a:solidFill>
                <a:srgbClr val="D79694"/>
              </a:solidFill>
              <a:latin typeface="Calibri" pitchFamily="34" charset="0"/>
            </a:endParaRPr>
          </a:p>
          <a:p>
            <a:pPr marL="465138" lvl="1" indent="-7938" algn="ctr" defTabSz="798513">
              <a:tabLst>
                <a:tab pos="6459538" algn="l"/>
              </a:tabLst>
            </a:pPr>
            <a:r>
              <a:rPr lang="en-US" sz="2800" b="1" dirty="0">
                <a:solidFill>
                  <a:srgbClr val="D79694"/>
                </a:solidFill>
                <a:latin typeface="Calibri" pitchFamily="34" charset="0"/>
              </a:rPr>
              <a:t>“The scientific revolution ultimately led to our current level of knowledge about human nutrition and enabled us to exert an unprecedented control over food supply, health, and physical well-being” </a:t>
            </a:r>
          </a:p>
          <a:p>
            <a:pPr marL="682625" lvl="1" indent="-225425">
              <a:buFont typeface="Arial" charset="0"/>
              <a:buChar char="•"/>
            </a:pPr>
            <a:endParaRPr lang="en-US" sz="3200" b="1" dirty="0">
              <a:solidFill>
                <a:srgbClr val="D79694"/>
              </a:solidFill>
              <a:latin typeface="Calibri" pitchFamily="34" charset="0"/>
            </a:endParaRPr>
          </a:p>
        </p:txBody>
      </p:sp>
      <p:sp>
        <p:nvSpPr>
          <p:cNvPr id="7" name="TextBox 6"/>
          <p:cNvSpPr txBox="1">
            <a:spLocks noChangeArrowheads="1"/>
          </p:cNvSpPr>
          <p:nvPr/>
        </p:nvSpPr>
        <p:spPr bwMode="auto">
          <a:xfrm>
            <a:off x="1219200" y="3985736"/>
            <a:ext cx="6858000" cy="738664"/>
          </a:xfrm>
          <a:prstGeom prst="rect">
            <a:avLst/>
          </a:prstGeom>
          <a:solidFill>
            <a:srgbClr val="FAF24C"/>
          </a:solidFill>
          <a:ln w="76200">
            <a:solidFill>
              <a:srgbClr val="FFC000"/>
            </a:solidFill>
            <a:miter lim="800000"/>
            <a:headEnd/>
            <a:tailEnd/>
          </a:ln>
        </p:spPr>
        <p:txBody>
          <a:bodyPr wrap="square" lIns="182880" tIns="182880" rIns="182880" bIns="182880">
            <a:spAutoFit/>
          </a:bodyPr>
          <a:lstStyle/>
          <a:p>
            <a:pPr algn="ctr"/>
            <a:r>
              <a:rPr lang="en-US" sz="2400" b="1" kern="0" dirty="0">
                <a:solidFill>
                  <a:srgbClr val="000000"/>
                </a:solidFill>
              </a:rPr>
              <a:t>and for now . . .</a:t>
            </a:r>
            <a:endParaRPr lang="en-US" kern="0" dirty="0">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93520" y="0"/>
            <a:ext cx="7864680" cy="6858000"/>
          </a:xfrm>
          <a:prstGeom prst="rect">
            <a:avLst/>
          </a:prstGeom>
          <a:noFill/>
          <a:ln w="12700">
            <a:solidFill>
              <a:srgbClr val="000000"/>
            </a:solidFill>
            <a:miter lim="800000"/>
            <a:headEnd/>
            <a:tailEnd/>
          </a:ln>
        </p:spPr>
      </p:pic>
      <p:sp>
        <p:nvSpPr>
          <p:cNvPr id="7" name="Rectangle 6"/>
          <p:cNvSpPr/>
          <p:nvPr/>
        </p:nvSpPr>
        <p:spPr>
          <a:xfrm>
            <a:off x="609600" y="0"/>
            <a:ext cx="7848600" cy="6858000"/>
          </a:xfrm>
          <a:prstGeom prst="rect">
            <a:avLst/>
          </a:prstGeom>
          <a:solidFill>
            <a:srgbClr val="FFFFFF">
              <a:alpha val="50000"/>
            </a:srgbClr>
          </a:solidFill>
          <a:ln w="76200">
            <a:noFill/>
          </a:ln>
        </p:spPr>
        <p:txBody>
          <a:bodyPr lIns="457200" tIns="457200" rIns="457200" bIns="457200">
            <a:noAutofit/>
          </a:bodyPr>
          <a:lstStyle/>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endParaRPr lang="en-US" sz="2800" b="1" dirty="0">
              <a:solidFill>
                <a:srgbClr val="F9EE1B"/>
              </a:solidFill>
              <a:effectLst>
                <a:outerShdw blurRad="50800" dist="114300" dir="18900000" algn="bl" rotWithShape="0">
                  <a:prstClr val="black">
                    <a:alpha val="40000"/>
                  </a:prstClr>
                </a:outerShdw>
              </a:effectLst>
            </a:endParaRPr>
          </a:p>
          <a:p>
            <a:pPr algn="ctr"/>
            <a:r>
              <a:rPr lang="en-US" sz="2800" b="1" dirty="0">
                <a:solidFill>
                  <a:srgbClr val="F9EE1B"/>
                </a:solidFill>
                <a:effectLst>
                  <a:outerShdw blurRad="50800" dist="114300" dir="18900000" algn="bl" rotWithShape="0">
                    <a:prstClr val="black">
                      <a:alpha val="40000"/>
                    </a:prstClr>
                  </a:outerShdw>
                </a:effectLst>
              </a:rPr>
              <a:t>Day, me say day, me say day, me say day</a:t>
            </a:r>
            <a:br>
              <a:rPr lang="en-US" sz="2800" b="1" dirty="0">
                <a:solidFill>
                  <a:srgbClr val="F9EE1B"/>
                </a:solidFill>
                <a:effectLst>
                  <a:outerShdw blurRad="50800" dist="114300" dir="18900000" algn="bl" rotWithShape="0">
                    <a:prstClr val="black">
                      <a:alpha val="40000"/>
                    </a:prstClr>
                  </a:outerShdw>
                </a:effectLst>
              </a:rPr>
            </a:br>
            <a:r>
              <a:rPr lang="en-US" sz="2800" b="1" dirty="0">
                <a:solidFill>
                  <a:srgbClr val="F9EE1B"/>
                </a:solidFill>
                <a:effectLst>
                  <a:outerShdw blurRad="50800" dist="114300" dir="18900000" algn="bl" rotWithShape="0">
                    <a:prstClr val="black">
                      <a:alpha val="40000"/>
                    </a:prstClr>
                  </a:outerShdw>
                </a:effectLst>
              </a:rPr>
              <a:t>Me say day, me say day-ay-ay-o</a:t>
            </a:r>
            <a:br>
              <a:rPr lang="en-US" sz="2800" b="1" dirty="0">
                <a:solidFill>
                  <a:srgbClr val="F9EE1B"/>
                </a:solidFill>
                <a:effectLst>
                  <a:outerShdw blurRad="50800" dist="114300" dir="18900000" algn="bl" rotWithShape="0">
                    <a:prstClr val="black">
                      <a:alpha val="40000"/>
                    </a:prstClr>
                  </a:outerShdw>
                </a:effectLst>
              </a:rPr>
            </a:br>
            <a:r>
              <a:rPr lang="en-US" sz="2800" b="1" dirty="0">
                <a:solidFill>
                  <a:srgbClr val="F9EE1B"/>
                </a:solidFill>
                <a:effectLst>
                  <a:outerShdw blurRad="50800" dist="114300" dir="18900000" algn="bl" rotWithShape="0">
                    <a:prstClr val="black">
                      <a:alpha val="40000"/>
                    </a:prstClr>
                  </a:outerShdw>
                </a:effectLst>
              </a:rPr>
              <a:t>Daylight come and me wan' go home”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1360716" y="6323242"/>
            <a:ext cx="6400800" cy="21544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Vicksburg Historical Society</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Rectangle 6"/>
          <p:cNvSpPr/>
          <p:nvPr/>
        </p:nvSpPr>
        <p:spPr>
          <a:xfrm>
            <a:off x="3477631" y="6537328"/>
            <a:ext cx="216116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http://en.wikipedia.org/wiki/Refrigerator_car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9" name="Picture 2"/>
          <p:cNvPicPr>
            <a:picLocks noChangeAspect="1" noChangeArrowheads="1"/>
          </p:cNvPicPr>
          <p:nvPr/>
        </p:nvPicPr>
        <p:blipFill>
          <a:blip r:embed="rId4" cstate="print"/>
          <a:srcRect/>
          <a:stretch>
            <a:fillRect/>
          </a:stretch>
        </p:blipFill>
        <p:spPr bwMode="auto">
          <a:xfrm>
            <a:off x="914400" y="2092505"/>
            <a:ext cx="7315200" cy="2936695"/>
          </a:xfrm>
          <a:prstGeom prst="rect">
            <a:avLst/>
          </a:prstGeom>
          <a:noFill/>
          <a:ln w="9525">
            <a:noFill/>
            <a:miter lim="800000"/>
            <a:headEnd/>
            <a:tailEnd/>
          </a:ln>
          <a:effectLst/>
        </p:spPr>
      </p:pic>
      <p:sp>
        <p:nvSpPr>
          <p:cNvPr id="11" name="Rectangle 10"/>
          <p:cNvSpPr/>
          <p:nvPr/>
        </p:nvSpPr>
        <p:spPr>
          <a:xfrm>
            <a:off x="0" y="0"/>
            <a:ext cx="9144000" cy="6858000"/>
          </a:xfrm>
          <a:prstGeom prst="rect">
            <a:avLst/>
          </a:prstGeom>
          <a:solidFill>
            <a:srgbClr val="FFFFFF">
              <a:alpha val="50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Early Technologies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Transportation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Refrigeration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Canning</a:t>
            </a: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p:txBody>
      </p:sp>
      <p:sp>
        <p:nvSpPr>
          <p:cNvPr id="12" name="Rectangle 11"/>
          <p:cNvSpPr>
            <a:spLocks noChangeArrowheads="1"/>
          </p:cNvSpPr>
          <p:nvPr/>
        </p:nvSpPr>
        <p:spPr bwMode="auto">
          <a:xfrm>
            <a:off x="3124203" y="5424714"/>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2010-2026</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4854949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square">
        <a:noAutofit/>
      </a:bodyPr>
      <a:lstStyle>
        <a:defPPr marL="457200" indent="-457200" algn="ctr">
          <a:buFont typeface="+mj-lt"/>
          <a:buAutoNum type="arabicPeriod"/>
          <a:defRPr sz="2000" dirty="0" smtClean="0"/>
        </a:defPPr>
      </a:lstStyle>
    </a:spDef>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6896</TotalTime>
  <Words>4434</Words>
  <Application>Microsoft Office PowerPoint</Application>
  <PresentationFormat>On-screen Show (4:3)</PresentationFormat>
  <Paragraphs>783</Paragraphs>
  <Slides>99</Slides>
  <Notes>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99</vt:i4>
      </vt:variant>
    </vt:vector>
  </HeadingPairs>
  <TitlesOfParts>
    <vt:vector size="112" baseType="lpstr">
      <vt:lpstr>Arial</vt:lpstr>
      <vt:lpstr>Calibri</vt:lpstr>
      <vt:lpstr>Maiandra GD</vt:lpstr>
      <vt:lpstr>Times New Roman</vt:lpstr>
      <vt:lpstr>Office Theme</vt:lpstr>
      <vt:lpstr>1_Office Theme</vt:lpstr>
      <vt:lpstr>12_Office Theme</vt:lpstr>
      <vt:lpstr>5_Office Theme</vt:lpstr>
      <vt:lpstr>13_Office Theme</vt:lpstr>
      <vt:lpstr>3_Office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651</cp:revision>
  <dcterms:created xsi:type="dcterms:W3CDTF">2008-08-15T08:52:03Z</dcterms:created>
  <dcterms:modified xsi:type="dcterms:W3CDTF">2026-01-04T22:37:43Z</dcterms:modified>
</cp:coreProperties>
</file>