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46" r:id="rId3"/>
    <p:sldMasterId id="2147483758" r:id="rId4"/>
    <p:sldMasterId id="2147483771" r:id="rId5"/>
    <p:sldMasterId id="2147483783" r:id="rId6"/>
    <p:sldMasterId id="2147483795" r:id="rId7"/>
    <p:sldMasterId id="2147483832" r:id="rId8"/>
    <p:sldMasterId id="2147483868" r:id="rId9"/>
    <p:sldMasterId id="2147483881" r:id="rId10"/>
    <p:sldMasterId id="2147483917" r:id="rId11"/>
    <p:sldMasterId id="2147483929" r:id="rId12"/>
  </p:sldMasterIdLst>
  <p:notesMasterIdLst>
    <p:notesMasterId r:id="rId99"/>
  </p:notesMasterIdLst>
  <p:sldIdLst>
    <p:sldId id="342" r:id="rId13"/>
    <p:sldId id="261" r:id="rId14"/>
    <p:sldId id="269" r:id="rId15"/>
    <p:sldId id="278" r:id="rId16"/>
    <p:sldId id="354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5" r:id="rId27"/>
    <p:sldId id="286" r:id="rId28"/>
    <p:sldId id="288" r:id="rId29"/>
    <p:sldId id="410" r:id="rId30"/>
    <p:sldId id="409" r:id="rId31"/>
    <p:sldId id="356" r:id="rId32"/>
    <p:sldId id="289" r:id="rId33"/>
    <p:sldId id="290" r:id="rId34"/>
    <p:sldId id="291" r:id="rId35"/>
    <p:sldId id="292" r:id="rId36"/>
    <p:sldId id="293" r:id="rId37"/>
    <p:sldId id="357" r:id="rId38"/>
    <p:sldId id="294" r:id="rId39"/>
    <p:sldId id="358" r:id="rId40"/>
    <p:sldId id="295" r:id="rId41"/>
    <p:sldId id="359" r:id="rId42"/>
    <p:sldId id="296" r:id="rId43"/>
    <p:sldId id="360" r:id="rId44"/>
    <p:sldId id="297" r:id="rId45"/>
    <p:sldId id="361" r:id="rId46"/>
    <p:sldId id="298" r:id="rId47"/>
    <p:sldId id="362" r:id="rId48"/>
    <p:sldId id="299" r:id="rId49"/>
    <p:sldId id="363" r:id="rId50"/>
    <p:sldId id="300" r:id="rId51"/>
    <p:sldId id="364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02" r:id="rId61"/>
    <p:sldId id="303" r:id="rId62"/>
    <p:sldId id="304" r:id="rId63"/>
    <p:sldId id="305" r:id="rId64"/>
    <p:sldId id="385" r:id="rId65"/>
    <p:sldId id="384" r:id="rId66"/>
    <p:sldId id="386" r:id="rId67"/>
    <p:sldId id="324" r:id="rId68"/>
    <p:sldId id="325" r:id="rId69"/>
    <p:sldId id="326" r:id="rId70"/>
    <p:sldId id="327" r:id="rId71"/>
    <p:sldId id="403" r:id="rId72"/>
    <p:sldId id="404" r:id="rId73"/>
    <p:sldId id="405" r:id="rId74"/>
    <p:sldId id="406" r:id="rId75"/>
    <p:sldId id="407" r:id="rId76"/>
    <p:sldId id="408" r:id="rId77"/>
    <p:sldId id="415" r:id="rId78"/>
    <p:sldId id="328" r:id="rId79"/>
    <p:sldId id="329" r:id="rId80"/>
    <p:sldId id="330" r:id="rId81"/>
    <p:sldId id="331" r:id="rId82"/>
    <p:sldId id="389" r:id="rId83"/>
    <p:sldId id="400" r:id="rId84"/>
    <p:sldId id="399" r:id="rId85"/>
    <p:sldId id="390" r:id="rId86"/>
    <p:sldId id="391" r:id="rId87"/>
    <p:sldId id="392" r:id="rId88"/>
    <p:sldId id="393" r:id="rId89"/>
    <p:sldId id="394" r:id="rId90"/>
    <p:sldId id="401" r:id="rId91"/>
    <p:sldId id="395" r:id="rId92"/>
    <p:sldId id="402" r:id="rId93"/>
    <p:sldId id="411" r:id="rId94"/>
    <p:sldId id="413" r:id="rId95"/>
    <p:sldId id="412" r:id="rId96"/>
    <p:sldId id="416" r:id="rId97"/>
    <p:sldId id="41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  <a:srgbClr val="FEE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F721-D581-4EEB-9F73-D5470CBFA3E0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D5731-79EF-4628-A1F1-95223B0F6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80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81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7A075B8A-1D49-477A-83B2-0D7D40284F41}" type="slidenum">
              <a:rPr kumimoji="1" lang="en-US">
                <a:solidFill>
                  <a:srgbClr val="0C0600"/>
                </a:solidFill>
              </a:rPr>
              <a:pPr eaLnBrk="0" hangingPunct="0"/>
              <a:t>63</a:t>
            </a:fld>
            <a:endParaRPr kumimoji="1" lang="en-US">
              <a:solidFill>
                <a:srgbClr val="0C06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9FFB3-3999-43DA-A2E7-A7B33B4E00E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68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8D8ED-F9F2-4E86-BDAD-92699966AFDE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fld id="{E4D4AE04-6A91-4860-9C73-8C76BBCFC0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6F69-8137-4D41-AA47-9CD4E8584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6F69-8137-4D41-AA47-9CD4E8584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90E-7729-4997-BAB5-4833E2FEB3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F3FE3C38-D5E9-4E36-B39A-DDDBE72ACA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90E-7729-4997-BAB5-4833E2FEB3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1B57C9F5-1A37-4B95-BA90-A4C3A00AC3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79623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E02A-10EC-4AC6-B197-0C9535627C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3256-4F5A-4520-B3F4-9A5AF805F8B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A7109-2187-4A2F-8DE5-335867545C5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0AB72-9791-4319-A4E9-E1A8D293A5E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F017-D65A-46E9-B7D2-80E6C8E6CA5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F3FE3C38-D5E9-4E36-B39A-DDDBE72ACA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3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02C8E-0BF7-40DE-8882-74027CF145B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C123-E1C2-4D49-ACD2-E5F4B9AE4A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6A3E-CB10-4958-B101-A1A940C8BD2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1FD4-079C-408D-A1BD-C934C2B9EA0C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eaLnBrk="0" hangingPunct="0"/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eaLnBrk="0" hangingPunct="0"/>
            <a:endParaRPr 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eaLnBrk="0" hangingPunct="0"/>
            <a:fld id="{1AEF7DD2-D1E4-4AE3-81A2-B8E47814F8B0}" type="slidenum">
              <a:rPr lang="en-US"/>
              <a:pPr eaLnBrk="0" hangingPunct="0"/>
              <a:t>‹#›</a:t>
            </a:fld>
            <a:endParaRPr lang="en-US"/>
          </a:p>
        </p:txBody>
      </p:sp>
      <p:pic>
        <p:nvPicPr>
          <p:cNvPr id="192519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78BAD9F4-0C30-42C9-9DB2-E1F0CE2196DA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A82CD8F9-097B-48AA-929A-FC2916A2D1E3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0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127ED882-4618-42AF-86F3-0BD9EB0EE95F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E484E1F7-ABC7-4E40-8E03-9DE2CC72B9C1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7C39-82B9-4823-BCF2-6730FF526DD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AB43-0A66-450A-9283-3232BAA02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250B41F4-C559-4ADC-A6FC-44AA24E06604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010E4F03-0BAB-4752-B0CE-8A493C4A363B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9FEE00E0-2C22-4859-9597-BF671531CAEE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C2D2A782-018D-496F-858F-E4C04879DC9C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C1724A8D-27CE-40E2-AF07-6756100B3909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BE9302E1-55F2-4C88-B51C-848314FA67A2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2BC7-8C95-464F-BAFF-0FFA84E525B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745D-FF6A-4ACA-959B-B01A3DA8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48E2-0CF2-44BC-9FF5-7DF572A6F2DB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831E-95B4-4ECF-889A-58D5C3F3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210D-12AD-4E1B-9A79-D70495F3937B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322A-67C0-49B9-9882-EC74628D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0357-A7A9-4633-A726-61349FED8063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27EC-63EC-4882-B85E-1951EF03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5872-85E9-4389-8432-520A8DF35062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9E9A-AC85-4346-A05B-7703F54A0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4CBE-397F-4D3C-B376-B85C4E4AF66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76C5-1F63-421F-A5A3-88642910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E087-1DC7-48F1-8B24-FCB25D3012A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FED3-C159-410F-B4A2-F1D855818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7FA5-606F-4C14-9053-C1C4D273CA7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253B-E53A-4975-B2CA-92C790FB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1A15-0CF3-447A-8809-E55C8C32A7A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A61A-4981-467F-8F06-19D86A94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1D30-D7A2-404C-9609-603142FAB42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7821-AD16-4631-B2D7-ACD018D7A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6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0AD-5583-4E80-BDFC-7FDA02B004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fld id="{E4D4AE04-6A91-4860-9C73-8C76BBCFC0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5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0AD-5583-4E80-BDFC-7FDA02B004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2080-B411-46DE-9071-C595B07FD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9D96-229D-45DF-A113-DC776E217A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2080-B411-46DE-9071-C595B07FD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3062-1F1E-4832-BB4B-302BA41FF6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4D43-E4E3-40B3-8341-CA62906E8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0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B045-88E2-43F8-A1A3-F05CB0FAE2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96B-C468-41F1-AB32-22923C3163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6F69-8137-4D41-AA47-9CD4E8584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90E-7729-4997-BAB5-4833E2FEB3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F3FE3C38-D5E9-4E36-B39A-DDDBE72ACA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9D96-229D-45DF-A113-DC776E217A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3062-1F1E-4832-BB4B-302BA41FF6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71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D012FE-553F-4693-B084-461144F4FD1A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4D43-E4E3-40B3-8341-CA62906E8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B5FA-7DB4-4CB0-98C9-7A6B446E66C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D290-F95E-470B-9A12-B1A492E5045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3CD2-D70C-4D3C-85A7-504E3F4971A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4B37D-C419-4D33-BE20-D4C3D5951D4B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0B91-E04C-4434-A828-D4B2FA35600B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6C3A-A8B9-4305-8AFA-71235AB66AFF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495A-645B-4A1D-8A3C-ACAFF54906B4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F15-F6D5-41E4-85CB-FE8178988333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9998-51BD-4EBD-8AE7-B5BF94FF3A8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5716-34FE-4245-9A26-7BD4803AD109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1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B045-88E2-43F8-A1A3-F05CB0FAE2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1B57C9F5-1A37-4B95-BA90-A4C3A00AC3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79623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E02A-10EC-4AC6-B197-0C9535627C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3256-4F5A-4520-B3F4-9A5AF805F8B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A7109-2187-4A2F-8DE5-335867545C5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0AB72-9791-4319-A4E9-E1A8D293A5E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F017-D65A-46E9-B7D2-80E6C8E6CA5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8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02C8E-0BF7-40DE-8882-74027CF145B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C123-E1C2-4D49-ACD2-E5F4B9AE4A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6A3E-CB10-4958-B101-A1A940C8BD2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96B-C468-41F1-AB32-22923C3163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1FD4-079C-408D-A1BD-C934C2B9EA0C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fld id="{E4D4AE04-6A91-4860-9C73-8C76BBCFC0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5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0AD-5583-4E80-BDFC-7FDA02B004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2080-B411-46DE-9071-C595B07FD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9D96-229D-45DF-A113-DC776E217A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3062-1F1E-4832-BB4B-302BA41FF6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4D43-E4E3-40B3-8341-CA62906E8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0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B045-88E2-43F8-A1A3-F05CB0FAE2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96B-C468-41F1-AB32-22923C3163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44BDD73F-2E74-425C-8E38-78FBBDB354E5}" type="slidenum">
              <a:rPr lang="en-US">
                <a:solidFill>
                  <a:srgbClr val="5E574E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87859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73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27792477-ADBA-4A3C-A4A8-87D8063471C1}" type="slidenum">
              <a:rPr lang="en-US">
                <a:solidFill>
                  <a:srgbClr val="5E574E"/>
                </a:solidFill>
                <a:latin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91495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65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9D218E8-A32C-418B-B937-3BC25F206AA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5B2916-AEF3-4208-B822-75BFBF450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44BDD73F-2E74-425C-8E38-78FBBDB354E5}" type="slidenum">
              <a:rPr lang="en-US">
                <a:solidFill>
                  <a:srgbClr val="5E574E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87859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68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healthinsightstoday.com/articles/v1i2/cassidy_p1.html" TargetMode="Externa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etmuseum.org/toah/hd/knol/hd_knol.htm" TargetMode="Externa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an_handou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hok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redith.edu/nativeam/cahokia.htm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ssippian-artifact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Cahokia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mybroadband.co.za/vb/showthread.php/121380-Michelangelo-s-David" TargetMode="External"/><Relationship Id="rId2" Type="http://schemas.openxmlformats.org/officeDocument/2006/relationships/hyperlink" Target="http://www.topnews.in/neanderthals-might-have-been-wiped-out-due-cannibalism-222988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NY: Random House,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292" y="381000"/>
            <a:ext cx="3538308" cy="5334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3124200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this is a major work on the social, political, and nutritional consequences of “The Agricultural Revolution”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and it’s a very good read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995714"/>
            <a:ext cx="73152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with the advent of agriculture,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</a:rPr>
              <a:t>the picture changes . . 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a less diversified diet makes it far harder to achieve an adequate balance of essential nutrients</a:t>
            </a:r>
          </a:p>
          <a:p>
            <a:pPr marL="1603375" lvl="1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especially protein and certain vitamins</a:t>
            </a:r>
          </a:p>
          <a:p>
            <a:pPr marL="0" lvl="1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i="1" dirty="0">
                <a:solidFill>
                  <a:srgbClr val="000000"/>
                </a:solidFill>
              </a:rPr>
              <a:t>Cf</a:t>
            </a:r>
            <a:r>
              <a:rPr lang="en-US" b="1" dirty="0">
                <a:solidFill>
                  <a:srgbClr val="000000"/>
                </a:solidFill>
              </a:rPr>
              <a:t>., other slide sets for information on proteins and vitamins)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998214"/>
            <a:ext cx="7315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with the advent of agriculture,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</a:rPr>
              <a:t>the picture changes . . 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vitamin deficiency diseases are especially problematic in </a:t>
            </a:r>
          </a:p>
          <a:p>
            <a:pPr marL="1146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grain-dependent communities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108509"/>
            <a:ext cx="731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2286000" y="6339376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hlinkClick r:id="rId2"/>
              </a:rPr>
              <a:t>http://www.healthinsightstoday.com/articles/v1i2/cassidy_p1.html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514600"/>
            <a:ext cx="7315200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 </a:t>
            </a:r>
            <a:r>
              <a:rPr lang="en-US" sz="2400" dirty="0">
                <a:solidFill>
                  <a:srgbClr val="000000"/>
                </a:solidFill>
              </a:rPr>
              <a:t>(Ed.)</a:t>
            </a:r>
            <a:endParaRPr lang="en-US" sz="3200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Nutrition and Health in Agriculturalists and  Hunters and Gatherers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NY: Redgrave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108513"/>
            <a:ext cx="7315200" cy="374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assessed the </a:t>
            </a:r>
            <a:r>
              <a:rPr lang="en-US" sz="2800" b="1" dirty="0">
                <a:solidFill>
                  <a:srgbClr val="000000"/>
                </a:solidFill>
              </a:rPr>
              <a:t>nutritional impact of the introduction of agriculture on pre-Columbian Native Americans</a:t>
            </a: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examined </a:t>
            </a:r>
            <a:r>
              <a:rPr lang="en-US" sz="2800" b="1" dirty="0">
                <a:solidFill>
                  <a:srgbClr val="000000"/>
                </a:solidFill>
              </a:rPr>
              <a:t>skeletal remains of two precontact villages in Kentucky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2271486" y="6339376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hlinkClick r:id="rId2"/>
              </a:rPr>
              <a:t>www.metmuseum.org/toah/hd/knol/hd_knol.htm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9361"/>
            <a:ext cx="7315200" cy="493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 bwMode="auto">
          <a:xfrm>
            <a:off x="1767114" y="34761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62600" y="2057400"/>
            <a:ext cx="609600" cy="609600"/>
          </a:xfrm>
          <a:prstGeom prst="star5">
            <a:avLst/>
          </a:prstGeom>
          <a:solidFill>
            <a:schemeClr val="accent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63142" y="2606098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Hardin Village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chemeClr val="bg1"/>
                </a:solidFill>
              </a:rPr>
              <a:t>ca</a:t>
            </a:r>
            <a:r>
              <a:rPr lang="en-US" sz="2000" dirty="0">
                <a:solidFill>
                  <a:schemeClr val="bg1"/>
                </a:solidFill>
              </a:rPr>
              <a:t>. 1,000 </a:t>
            </a:r>
            <a:r>
              <a:rPr lang="en-US" sz="2000" dirty="0" err="1">
                <a:solidFill>
                  <a:schemeClr val="bg1"/>
                </a:solidFill>
              </a:rPr>
              <a:t>ybp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733800"/>
            <a:ext cx="7315200" cy="97565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had very different diets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temp.mapkentuck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64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644106"/>
          </a:xfrm>
          <a:prstGeom prst="rect">
            <a:avLst/>
          </a:prstGeom>
          <a:solidFill>
            <a:srgbClr val="FEE9AC">
              <a:alpha val="67000"/>
            </a:srgbClr>
          </a:solidFill>
        </p:spPr>
        <p:txBody>
          <a:bodyPr wrap="square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Nutritional Consequences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of the Agricultural Revolution: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A Comparison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of Foragers  and Agriculturalists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(Indian Knoll and Hardin Village)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3" y="5705940"/>
            <a:ext cx="28692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Anthropology of Food</a:t>
            </a:r>
          </a:p>
          <a:p>
            <a:pPr algn="ctr" eaLnBrk="0" hangingPunct="0"/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University of Minnesota Duluth</a:t>
            </a:r>
            <a:endParaRPr kumimoji="1" lang="en-US" sz="1600" b="1" i="1" dirty="0">
              <a:ln w="6350">
                <a:noFill/>
                <a:prstDash val="solid"/>
                <a:miter lim="800000"/>
              </a:ln>
              <a:latin typeface="Arial"/>
            </a:endParaRPr>
          </a:p>
          <a:p>
            <a:pPr algn="ctr" eaLnBrk="0" hangingPunct="0"/>
            <a:r>
              <a:rPr kumimoji="1" lang="en-US" sz="120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Tim Roufs</a:t>
            </a:r>
          </a:p>
          <a:p>
            <a:pPr algn="ctr" eaLnBrk="0" hangingPunct="0"/>
            <a:r>
              <a:rPr kumimoji="1" lang="en-US" sz="1050" b="1" i="1" baseline="30000" dirty="0">
                <a:ln w="6350">
                  <a:noFill/>
                  <a:prstDash val="solid"/>
                  <a:miter lim="800000"/>
                </a:ln>
                <a:latin typeface="Arial"/>
              </a:rPr>
              <a:t>©</a:t>
            </a:r>
            <a:r>
              <a:rPr kumimoji="1" lang="en-US" sz="105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2009-2026  </a:t>
            </a:r>
            <a:endParaRPr kumimoji="1" lang="en-US" sz="1200" b="1" i="1" dirty="0">
              <a:ln w="6350">
                <a:noFill/>
                <a:prstDash val="solid"/>
                <a:miter lim="800000"/>
              </a:ln>
              <a:latin typeface="Arial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733800"/>
            <a:ext cx="7315200" cy="97565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had very different diets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82028" y="2130410"/>
            <a:ext cx="28048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43314" y="2133606"/>
            <a:ext cx="17380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524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76800" y="21336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42858" y="2514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1,000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3048131"/>
            <a:ext cx="7315200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people ate large quantities of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river mussels and snails</a:t>
            </a: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and deer, small mammals, wild turkeys, box turtles, fish, and occasionally dog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43314" y="2133606"/>
            <a:ext cx="17380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048262"/>
            <a:ext cx="73152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similar sites suggest they also ate hickory nuts, walnuts, acorns, elderberries, persimmons,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	sunflower seeds,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	and other wild berries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38486" y="1524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Hardin Village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876800" y="21336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agriculturalists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42858" y="2514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1,000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43314" y="2133606"/>
            <a:ext cx="17380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04688" y="161186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85258" y="2602468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3048000"/>
            <a:ext cx="7315200" cy="27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people relied primarily on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cultivated </a:t>
            </a:r>
            <a:r>
              <a:rPr lang="en-US" sz="2800" b="1" dirty="0">
                <a:solidFill>
                  <a:srgbClr val="000000"/>
                </a:solidFill>
              </a:rPr>
              <a:t>corn, beans, and squash</a:t>
            </a: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supplemented</a:t>
            </a:r>
            <a:r>
              <a:rPr lang="en-US" sz="2800" dirty="0">
                <a:solidFill>
                  <a:srgbClr val="000000"/>
                </a:solidFill>
              </a:rPr>
              <a:t> with deer, eel, small mammals, wild turkeys, box turtles, and wild plants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9775" y="206758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982028" y="2130410"/>
            <a:ext cx="28048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315200" cy="39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compared 296 skeletons </a:t>
            </a:r>
            <a:r>
              <a:rPr lang="en-US" sz="2400" b="1" dirty="0">
                <a:solidFill>
                  <a:srgbClr val="D79694"/>
                </a:solidFill>
              </a:rPr>
              <a:t>from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	Hardin Village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and 285 skeletons </a:t>
            </a:r>
            <a:r>
              <a:rPr lang="en-US" sz="2400" b="1" dirty="0">
                <a:solidFill>
                  <a:srgbClr val="D79694"/>
                </a:solidFill>
              </a:rPr>
              <a:t>from Indian Knoll in Kentucky</a:t>
            </a:r>
            <a:endParaRPr lang="en-US" sz="3200" b="1" dirty="0">
              <a:solidFill>
                <a:srgbClr val="D79694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data on health was derived from </a:t>
            </a:r>
            <a:r>
              <a:rPr lang="en-US" sz="2800" b="1" dirty="0">
                <a:solidFill>
                  <a:srgbClr val="000000"/>
                </a:solidFill>
              </a:rPr>
              <a:t>careful analysis of the bones and teeth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7"/>
            <a:ext cx="6400800" cy="16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life expectancies </a:t>
            </a:r>
            <a:r>
              <a:rPr lang="en-US" sz="2800" b="1" dirty="0">
                <a:solidFill>
                  <a:srgbClr val="D79694"/>
                </a:solidFill>
              </a:rPr>
              <a:t>for both sexes at all ages were lower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7"/>
            <a:ext cx="6400800" cy="16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life expectancies </a:t>
            </a:r>
            <a:r>
              <a:rPr lang="en-US" sz="2800" b="1" dirty="0">
                <a:solidFill>
                  <a:srgbClr val="D79694"/>
                </a:solidFill>
              </a:rPr>
              <a:t>for both sexes at all ages were lower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infant mortality </a:t>
            </a:r>
            <a:r>
              <a:rPr lang="en-US" sz="2800" b="1" dirty="0">
                <a:solidFill>
                  <a:srgbClr val="D79694"/>
                </a:solidFill>
              </a:rPr>
              <a:t>was higher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infant mortality </a:t>
            </a:r>
            <a:r>
              <a:rPr lang="en-US" sz="2800" b="1" dirty="0">
                <a:solidFill>
                  <a:srgbClr val="D79694"/>
                </a:solidFill>
              </a:rPr>
              <a:t>was higher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2997794"/>
            <a:ext cx="64008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iron-deficiency anemia </a:t>
            </a:r>
            <a:r>
              <a:rPr lang="en-US" sz="2800" b="1" dirty="0">
                <a:solidFill>
                  <a:srgbClr val="D79694"/>
                </a:solidFill>
              </a:rPr>
              <a:t>of sufficient duration to cause bone changes was </a:t>
            </a:r>
            <a:r>
              <a:rPr lang="en-US" sz="2800" b="1" dirty="0">
                <a:solidFill>
                  <a:srgbClr val="000000"/>
                </a:solidFill>
              </a:rPr>
              <a:t>absent at Indian Knoll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but was </a:t>
            </a:r>
            <a:r>
              <a:rPr lang="en-US" sz="2800" b="1" dirty="0">
                <a:solidFill>
                  <a:srgbClr val="000000"/>
                </a:solidFill>
              </a:rPr>
              <a:t>present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50% of cases occurred in children under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-2"/>
            <a:ext cx="7995514" cy="68580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76686" y="2852078"/>
            <a:ext cx="1828800" cy="1126462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Village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80000"/>
                </a:solidFill>
              </a:rPr>
              <a:t>Kentucky</a:t>
            </a:r>
            <a:endParaRPr lang="en-US" sz="2400" b="1" dirty="0">
              <a:solidFill>
                <a:srgbClr val="C8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0828" y="3552384"/>
            <a:ext cx="1828800" cy="1126462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Knoll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80000"/>
                </a:solidFill>
              </a:rPr>
              <a:t>Kentucky</a:t>
            </a:r>
            <a:endParaRPr lang="en-US" sz="1600" b="1" dirty="0">
              <a:solidFill>
                <a:srgbClr val="C8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5049" y="3129642"/>
            <a:ext cx="1222022" cy="685800"/>
          </a:xfrm>
          <a:prstGeom prst="ellipse">
            <a:avLst/>
          </a:prstGeom>
          <a:noFill/>
          <a:ln w="76200">
            <a:solidFill>
              <a:srgbClr val="C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2997794"/>
            <a:ext cx="64008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iron-deficiency anemia </a:t>
            </a:r>
            <a:r>
              <a:rPr lang="en-US" sz="2800" b="1" dirty="0">
                <a:solidFill>
                  <a:srgbClr val="D79694"/>
                </a:solidFill>
              </a:rPr>
              <a:t>of sufficient duration to cause bone changes was absent at Indian Knoll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but was </a:t>
            </a:r>
            <a:r>
              <a:rPr lang="en-US" sz="2800" b="1" dirty="0">
                <a:solidFill>
                  <a:srgbClr val="D79694"/>
                </a:solidFill>
              </a:rPr>
              <a:t>present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50% of cases occurred in children under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7546"/>
            <a:ext cx="6400800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growth arrest episodes </a:t>
            </a:r>
            <a:r>
              <a:rPr lang="en-US" sz="2400" b="1" dirty="0">
                <a:solidFill>
                  <a:srgbClr val="000000"/>
                </a:solidFill>
              </a:rPr>
              <a:t>at Indian Knoll were periodic and more often of short duration </a:t>
            </a:r>
            <a:r>
              <a:rPr lang="en-US" sz="2400" b="1" dirty="0">
                <a:solidFill>
                  <a:srgbClr val="D79694"/>
                </a:solidFill>
              </a:rPr>
              <a:t>and were possibly due to food shortages in late winter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those at Hardin Village occurred randomly and were more often of long duration</a:t>
            </a:r>
            <a:r>
              <a:rPr lang="en-US" sz="2400" b="1" dirty="0">
                <a:solidFill>
                  <a:srgbClr val="D79694"/>
                </a:solidFill>
              </a:rPr>
              <a:t>, probably indicative of disease as a causative agent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7546"/>
            <a:ext cx="6400800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growth arrest episodes </a:t>
            </a:r>
            <a:r>
              <a:rPr lang="en-US" sz="2400" b="1" dirty="0">
                <a:solidFill>
                  <a:srgbClr val="D79694"/>
                </a:solidFill>
              </a:rPr>
              <a:t>at Indian Knoll were periodic and more often of short duration and were possibly due to food shortages in late winter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those at Hardin Village occurred randomly and were more often of long duration, probably indicative of disease as a causative agent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more children suffered infections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more children suffered </a:t>
            </a:r>
            <a:r>
              <a:rPr lang="en-US" sz="2800" b="1" dirty="0">
                <a:solidFill>
                  <a:srgbClr val="000000"/>
                </a:solidFill>
              </a:rPr>
              <a:t>infections </a:t>
            </a:r>
            <a:r>
              <a:rPr lang="en-US" sz="2800" b="1" dirty="0">
                <a:solidFill>
                  <a:srgbClr val="D79694"/>
                </a:solidFill>
              </a:rPr>
              <a:t>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345"/>
            <a:ext cx="6400800" cy="30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the syndrome of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2800" b="1" dirty="0" err="1">
                <a:solidFill>
                  <a:srgbClr val="000000"/>
                </a:solidFill>
              </a:rPr>
              <a:t>periosteal</a:t>
            </a:r>
            <a:r>
              <a:rPr lang="en-US" sz="2800" b="1" dirty="0">
                <a:solidFill>
                  <a:srgbClr val="000000"/>
                </a:solidFill>
              </a:rPr>
              <a:t> inflammation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D79694"/>
                </a:solidFill>
              </a:rPr>
              <a:t>was more common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D79694"/>
                </a:solidFill>
              </a:rPr>
              <a:t>a swelling of the outermost layer of the bone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345"/>
            <a:ext cx="6400800" cy="30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the syndrome of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2800" b="1" dirty="0" err="1">
                <a:solidFill>
                  <a:srgbClr val="000000"/>
                </a:solidFill>
              </a:rPr>
              <a:t>periosteal</a:t>
            </a:r>
            <a:r>
              <a:rPr lang="en-US" sz="2800" b="1" dirty="0">
                <a:solidFill>
                  <a:srgbClr val="000000"/>
                </a:solidFill>
              </a:rPr>
              <a:t> inflammation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D79694"/>
                </a:solidFill>
              </a:rPr>
              <a:t>was more common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D79694"/>
                </a:solidFill>
              </a:rPr>
              <a:t>a swelling of the outermost layer of the bone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92"/>
            <a:ext cx="6400800" cy="28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tooth decay </a:t>
            </a:r>
            <a:r>
              <a:rPr lang="en-US" sz="2400" b="1" dirty="0">
                <a:solidFill>
                  <a:srgbClr val="000000"/>
                </a:solidFill>
              </a:rPr>
              <a:t>was rampant at Hardin Village</a:t>
            </a:r>
            <a:r>
              <a:rPr lang="en-US" sz="2400" b="1" dirty="0">
                <a:solidFill>
                  <a:srgbClr val="D79694"/>
                </a:solidFill>
              </a:rPr>
              <a:t> and led to </a:t>
            </a:r>
            <a:r>
              <a:rPr lang="en-US" sz="2800" b="1" dirty="0">
                <a:solidFill>
                  <a:srgbClr val="000000"/>
                </a:solidFill>
              </a:rPr>
              <a:t>early abscessing and tooth loss</a:t>
            </a:r>
            <a:endParaRPr lang="en-US" sz="24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decay was unusual at Indian Knoll </a:t>
            </a:r>
            <a:r>
              <a:rPr lang="en-US" sz="2400" b="1" dirty="0">
                <a:solidFill>
                  <a:srgbClr val="D79694"/>
                </a:solidFill>
              </a:rPr>
              <a:t>and </a:t>
            </a:r>
            <a:r>
              <a:rPr lang="en-US" sz="2400" b="1" dirty="0">
                <a:solidFill>
                  <a:srgbClr val="000000"/>
                </a:solidFill>
              </a:rPr>
              <a:t>abscessing occurred later in life </a:t>
            </a:r>
            <a:r>
              <a:rPr lang="en-US" sz="2400" b="1" dirty="0">
                <a:solidFill>
                  <a:srgbClr val="D79694"/>
                </a:solidFill>
              </a:rPr>
              <a:t>because of severe wear to the teeth</a:t>
            </a:r>
            <a:endParaRPr lang="en-US" sz="2000" dirty="0">
              <a:solidFill>
                <a:srgbClr val="D79694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92"/>
            <a:ext cx="6400800" cy="28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tooth decay </a:t>
            </a:r>
            <a:r>
              <a:rPr lang="en-US" sz="2400" b="1" dirty="0">
                <a:solidFill>
                  <a:srgbClr val="D79694"/>
                </a:solidFill>
              </a:rPr>
              <a:t>was rampant at Hardin Village and led to </a:t>
            </a:r>
            <a:r>
              <a:rPr lang="en-US" sz="2800" b="1" dirty="0">
                <a:solidFill>
                  <a:srgbClr val="000000"/>
                </a:solidFill>
              </a:rPr>
              <a:t>early abscessing and tooth loss</a:t>
            </a:r>
            <a:endParaRPr lang="en-US" sz="24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decay was unusual at Indian Knoll and abscessing occurred later in life because of severe wear to the teeth</a:t>
            </a:r>
            <a:endParaRPr lang="en-US" sz="2000" dirty="0">
              <a:solidFill>
                <a:srgbClr val="D79694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214"/>
            <a:ext cx="6400800" cy="20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the differences in tooth wear rate and carries rate are very likely attributable to dietary differences between the two groups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8"/>
            <a:ext cx="76200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Agricultural Revolution of the Neolithic Era 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Search for Spices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Industrial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Transportation, Refrigeration, and Canning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Scientific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Modern-Day Adaptations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Summary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Food in Historical Perspective: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51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Food in Historical Perspective: Dietary Revolutions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459"/>
            <a:ext cx="6400800" cy="30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D79694"/>
                </a:solidFill>
              </a:rPr>
              <a:t>Cassidy concluded that the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	</a:t>
            </a:r>
            <a:r>
              <a:rPr lang="en-US" sz="2400" b="1" dirty="0">
                <a:solidFill>
                  <a:srgbClr val="000000"/>
                </a:solidFill>
              </a:rPr>
              <a:t>agricultural Hardin Villagers were less healthy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D79694"/>
                </a:solidFill>
              </a:rPr>
              <a:t>in Cassidy’s opinion </a:t>
            </a:r>
            <a:r>
              <a:rPr lang="en-US" sz="2400" b="1" dirty="0">
                <a:solidFill>
                  <a:srgbClr val="000000"/>
                </a:solidFill>
              </a:rPr>
              <a:t>most of the health conditions were related to dietary factors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</a:rPr>
              <a:t>especially the lack of animal protein in the agriculturalists’ diet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8"/>
            <a:ext cx="76200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Agricultural Revolution of the Neolithic Era 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Search for Spices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Industrial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Transportation, Refrigeration, and Canning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Scientific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Modern-Day Adaptations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Summary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Food in Historical Perspective: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51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Food in Historical Perspective: Dietary Revolutions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90600" y="3107597"/>
            <a:ext cx="7315200" cy="3293209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 dirty="0">
              <a:solidFill>
                <a:srgbClr val="D79694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Development of Agriculture in the Tehuacán Valley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Nutritional Consequences of the Agricultural Revolution: A Comparison of Foragers and Agriculturalists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Social and Political Consequences of the Agricultural Revolution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 dirty="0">
              <a:solidFill>
                <a:srgbClr val="D79694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73202"/>
            <a:ext cx="6400800" cy="28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D79694"/>
                </a:solidFill>
              </a:rPr>
              <a:t>A.H. Goodman and G.J. </a:t>
            </a:r>
            <a:r>
              <a:rPr lang="en-US" sz="2000" b="1" dirty="0" err="1">
                <a:solidFill>
                  <a:srgbClr val="D79694"/>
                </a:solidFill>
              </a:rPr>
              <a:t>Armelagos</a:t>
            </a:r>
            <a:r>
              <a:rPr lang="en-US" sz="2000" b="1" dirty="0">
                <a:solidFill>
                  <a:srgbClr val="D79694"/>
                </a:solidFill>
              </a:rPr>
              <a:t> (2000) draw </a:t>
            </a:r>
            <a:r>
              <a:rPr lang="en-US" sz="2400" b="1" dirty="0">
                <a:solidFill>
                  <a:srgbClr val="000000"/>
                </a:solidFill>
              </a:rPr>
              <a:t>similar conclusions from the remains at neighboring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Dickson’s Mounds </a:t>
            </a:r>
            <a:r>
              <a:rPr lang="en-US" sz="2400" b="1" dirty="0">
                <a:solidFill>
                  <a:srgbClr val="000000"/>
                </a:solidFill>
              </a:rPr>
              <a:t>in Illinois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000000"/>
              </a:solidFill>
            </a:endParaRPr>
          </a:p>
          <a:p>
            <a:pPr marL="465138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“Disease and Death  at Dr. Dickson’s Mounds” in A.H. Goodman, D.L. </a:t>
            </a:r>
            <a:r>
              <a:rPr lang="en-US" dirty="0" err="1">
                <a:solidFill>
                  <a:srgbClr val="000000"/>
                </a:solidFill>
              </a:rPr>
              <a:t>Dufour</a:t>
            </a:r>
            <a:r>
              <a:rPr lang="en-US" dirty="0">
                <a:solidFill>
                  <a:srgbClr val="000000"/>
                </a:solidFill>
              </a:rPr>
              <a:t>, &amp; G.H.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 (Eds.), </a:t>
            </a:r>
            <a:r>
              <a:rPr lang="en-US" i="1" dirty="0">
                <a:solidFill>
                  <a:srgbClr val="000000"/>
                </a:solidFill>
              </a:rPr>
              <a:t>Nutritional Anthropology: Biocultural Perspectives on Food and Nutrition</a:t>
            </a:r>
            <a:r>
              <a:rPr lang="en-US" dirty="0">
                <a:solidFill>
                  <a:srgbClr val="000000"/>
                </a:solidFill>
              </a:rPr>
              <a:t>. Mountain View, CA: Mayfield.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3262086" y="6291748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200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533400"/>
            <a:ext cx="6502400" cy="557731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43086" y="1717305"/>
            <a:ext cx="1828800" cy="978729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Dickson Mounds,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 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4419600" y="2743200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76686" y="2852077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Village,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47886" y="3552378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Knoll,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16000" y="1790712"/>
            <a:ext cx="2565400" cy="861774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“Mississippi Culture”</a:t>
            </a:r>
            <a:br>
              <a:rPr lang="en-US" b="1" dirty="0">
                <a:solidFill>
                  <a:srgbClr val="C80000"/>
                </a:solidFill>
              </a:rPr>
            </a:br>
            <a:r>
              <a:rPr lang="en-US" sz="1600" b="1" dirty="0"/>
              <a:t>A.D. 800 to </a:t>
            </a:r>
            <a:r>
              <a:rPr lang="en-US" sz="1600" b="1" i="1" dirty="0"/>
              <a:t>ca</a:t>
            </a:r>
            <a:r>
              <a:rPr lang="en-US" sz="1600" b="1" dirty="0"/>
              <a:t>., 1200</a:t>
            </a:r>
            <a:br>
              <a:rPr lang="en-US" sz="1600" b="1" dirty="0"/>
            </a:br>
            <a:r>
              <a:rPr lang="en-US" sz="1600" b="1" dirty="0"/>
              <a:t>pop. 600-1170</a:t>
            </a:r>
            <a:endParaRPr lang="en-US" b="1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654082"/>
            <a:ext cx="7315200" cy="243143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“Why did they bother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?”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54082"/>
            <a:ext cx="7315200" cy="243143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“Why did they bother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?”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30276"/>
            <a:ext cx="7924800" cy="2308324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That’s a very good question . . .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54082"/>
            <a:ext cx="7315200" cy="243143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What do you think?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94824"/>
            <a:ext cx="6502400" cy="4567917"/>
          </a:xfr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/>
              <a:t>the consequences of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/>
              <a:t>“Neolithic”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(food production)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/>
              <a:t> </a:t>
            </a:r>
            <a:r>
              <a:rPr lang="en-US" sz="4000" b="1" dirty="0"/>
              <a:t>activities included</a:t>
            </a: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1400" b="1" dirty="0"/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r>
              <a:rPr lang="en-US" sz="2400" dirty="0">
                <a:solidFill>
                  <a:srgbClr val="D79694"/>
                </a:solidFill>
              </a:rPr>
              <a:t>new settlement patterns</a:t>
            </a:r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endParaRPr lang="en-US" dirty="0"/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r>
              <a:rPr lang="en-US" sz="2400" b="1" dirty="0">
                <a:solidFill>
                  <a:srgbClr val="D79694"/>
                </a:solidFill>
              </a:rPr>
              <a:t>new technologies</a:t>
            </a:r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endParaRPr lang="en-US" dirty="0">
              <a:solidFill>
                <a:srgbClr val="D79694"/>
              </a:solidFill>
            </a:endParaRPr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r>
              <a:rPr lang="en-US" b="1" dirty="0">
                <a:solidFill>
                  <a:srgbClr val="003300"/>
                </a:solidFill>
              </a:rPr>
              <a:t>profound </a:t>
            </a:r>
            <a:r>
              <a:rPr lang="en-US" b="1" dirty="0" err="1">
                <a:solidFill>
                  <a:srgbClr val="003300"/>
                </a:solidFill>
              </a:rPr>
              <a:t>biocultural</a:t>
            </a:r>
            <a:r>
              <a:rPr lang="en-US" b="1" dirty="0">
                <a:solidFill>
                  <a:srgbClr val="003300"/>
                </a:solidFill>
              </a:rPr>
              <a:t> effects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7128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and the agricultural revolution in all parts of the world usually included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914980"/>
            <a:ext cx="73152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population growth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establishment of large, sedentary villages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opportunity for increased social interaction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but with added health risks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D7969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333452"/>
            <a:ext cx="6400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D79694"/>
                </a:solidFill>
              </a:rPr>
              <a:t>despite a higher incidence of malnutrition and disease in the agricultural population, </a:t>
            </a:r>
            <a:r>
              <a:rPr lang="en-US" sz="3200" b="1" dirty="0">
                <a:solidFill>
                  <a:srgbClr val="000000"/>
                </a:solidFill>
              </a:rPr>
              <a:t>domestication of plants and animals was associated with population growth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4688" y="156754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85258" y="258283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9775" y="206466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494544"/>
            <a:ext cx="640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“Hardin Village, like millions [</a:t>
            </a:r>
            <a:r>
              <a:rPr lang="en-US" sz="2800" b="1" i="1" dirty="0">
                <a:solidFill>
                  <a:srgbClr val="000000"/>
                </a:solidFill>
              </a:rPr>
              <a:t>sic</a:t>
            </a:r>
            <a:r>
              <a:rPr lang="en-US" sz="2800" b="1" dirty="0">
                <a:solidFill>
                  <a:srgbClr val="000000"/>
                </a:solidFill>
              </a:rPr>
              <a:t>.] of agricultural communities, increased significantly, growing from 100 to 300 people over a 150-year period”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4688" y="156754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9775" y="206466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85258" y="258283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590345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D79694"/>
                </a:solidFill>
              </a:rPr>
              <a:t>examples: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D79694"/>
                </a:solidFill>
              </a:rPr>
              <a:t>Tehuacán, </a:t>
            </a:r>
            <a:r>
              <a:rPr lang="en-US" sz="3200" b="1" dirty="0">
                <a:solidFill>
                  <a:srgbClr val="D79694"/>
                </a:solidFill>
                <a:cs typeface="Arial" charset="0"/>
              </a:rPr>
              <a:t>Puebla, </a:t>
            </a:r>
            <a:r>
              <a:rPr lang="en-US" sz="3200" b="1" dirty="0">
                <a:solidFill>
                  <a:srgbClr val="D79694"/>
                </a:solidFill>
              </a:rPr>
              <a:t>Mexico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pre-Columbian Kentucky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the changes toward dependence on agriculture was not always swift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in the short term, it was not always healthful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49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548742"/>
            <a:ext cx="6400800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</a:rPr>
              <a:t>“Thus, although overall health was poorer,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D79694"/>
                </a:solidFill>
              </a:rPr>
              <a:t>	</a:t>
            </a:r>
            <a:r>
              <a:rPr lang="en-US" sz="2800" b="1" dirty="0">
                <a:solidFill>
                  <a:srgbClr val="000000"/>
                </a:solidFill>
              </a:rPr>
              <a:t>food production allowed a much larger population to live together than the previous way of life could sustain</a:t>
            </a:r>
            <a:r>
              <a:rPr lang="en-US" sz="2000" dirty="0">
                <a:solidFill>
                  <a:srgbClr val="D79694"/>
                </a:solidFill>
              </a:rPr>
              <a:t>.”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4688" y="156754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9775" y="206466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85258" y="258283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953375"/>
            <a:ext cx="6502400" cy="2554545"/>
          </a:xfrm>
        </p:spPr>
        <p:txBody>
          <a:bodyPr>
            <a:spAutoFit/>
          </a:bodyPr>
          <a:lstStyle/>
          <a:p>
            <a:r>
              <a:rPr lang="en-US" b="1" dirty="0"/>
              <a:t>people clustered into villages</a:t>
            </a:r>
          </a:p>
          <a:p>
            <a:endParaRPr lang="en-US" sz="800" b="1" dirty="0"/>
          </a:p>
          <a:p>
            <a:r>
              <a:rPr lang="en-US" b="1" dirty="0"/>
              <a:t>women had more children</a:t>
            </a:r>
          </a:p>
          <a:p>
            <a:endParaRPr lang="en-US" sz="700" b="1" dirty="0"/>
          </a:p>
          <a:p>
            <a:r>
              <a:rPr lang="en-US" b="1" dirty="0"/>
              <a:t>even early settlements quickly reached considerable size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223297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Social and Political Consequences </a:t>
            </a:r>
          </a:p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of the Agricultural Revolution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914978"/>
            <a:ext cx="7315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population growth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establishment of large, sedentary villages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opportunity for increased social interaction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700" b="1" dirty="0">
              <a:solidFill>
                <a:srgbClr val="000000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but with added health risks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8"/>
            <a:ext cx="7315200" cy="592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2772228" y="2242458"/>
            <a:ext cx="1727201" cy="30480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0C06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028" y="714828"/>
            <a:ext cx="4380750" cy="126188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none" lIns="228600" tIns="228600" rIns="228600" bIns="22860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at Tehuacán, Mexico</a:t>
            </a:r>
            <a:br>
              <a:rPr lang="en-US" sz="3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(see Tehuacán slide set for details)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157686" y="2253342"/>
            <a:ext cx="1614714" cy="30480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0C06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223297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Social and Political Consequences </a:t>
            </a:r>
          </a:p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of the Agricultural Revolution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914978"/>
            <a:ext cx="769620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population growth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050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establishment of large, sedentary villages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opportunity for increased social interaction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700" b="1" dirty="0">
              <a:solidFill>
                <a:srgbClr val="000000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but with added health risks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53773"/>
            <a:ext cx="6502400" cy="4204228"/>
          </a:xfrm>
        </p:spPr>
        <p:txBody>
          <a:bodyPr wrap="square">
            <a:spAutoFit/>
          </a:bodyPr>
          <a:lstStyle/>
          <a:p>
            <a:r>
              <a:rPr lang="en-US" b="1" dirty="0"/>
              <a:t>early food producers faced health risks due to close proximity to domesticated animals</a:t>
            </a:r>
          </a:p>
          <a:p>
            <a:pPr lvl="1">
              <a:lnSpc>
                <a:spcPct val="140000"/>
              </a:lnSpc>
              <a:buFontTx/>
              <a:buChar char="–"/>
            </a:pPr>
            <a:r>
              <a:rPr lang="en-US" sz="2400" b="1" dirty="0"/>
              <a:t>dogs carry rabies</a:t>
            </a:r>
          </a:p>
          <a:p>
            <a:pPr lvl="1">
              <a:lnSpc>
                <a:spcPct val="120000"/>
              </a:lnSpc>
              <a:buFontTx/>
              <a:buChar char="–"/>
            </a:pPr>
            <a:r>
              <a:rPr lang="en-US" sz="2400" b="1" dirty="0"/>
              <a:t>horses carry tetanus</a:t>
            </a:r>
          </a:p>
          <a:p>
            <a:pPr lvl="1">
              <a:lnSpc>
                <a:spcPct val="120000"/>
              </a:lnSpc>
              <a:buFontTx/>
              <a:buChar char="–"/>
            </a:pPr>
            <a:r>
              <a:rPr lang="en-US" sz="2400" b="1" dirty="0"/>
              <a:t>pigs and poultry carry influenza</a:t>
            </a:r>
          </a:p>
          <a:p>
            <a:pPr lvl="1">
              <a:lnSpc>
                <a:spcPct val="120000"/>
              </a:lnSpc>
              <a:buFontTx/>
              <a:buChar char="–"/>
            </a:pPr>
            <a:r>
              <a:rPr lang="en-US" sz="2400" b="1" dirty="0"/>
              <a:t>AIDs was derived from chimpanzees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Diet and Health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53773"/>
            <a:ext cx="6502400" cy="2554545"/>
          </a:xfrm>
        </p:spPr>
        <p:txBody>
          <a:bodyPr wrap="square">
            <a:spAutoFit/>
          </a:bodyPr>
          <a:lstStyle/>
          <a:p>
            <a:r>
              <a:rPr lang="en-US" b="1" dirty="0"/>
              <a:t>early food producers faced health risks due to close proximity to . . .</a:t>
            </a:r>
          </a:p>
          <a:p>
            <a:endParaRPr lang="en-US" sz="1400" b="1" dirty="0"/>
          </a:p>
          <a:p>
            <a:pPr lvl="1">
              <a:lnSpc>
                <a:spcPct val="140000"/>
              </a:lnSpc>
              <a:buFontTx/>
              <a:buChar char="–"/>
            </a:pPr>
            <a:r>
              <a:rPr lang="en-US" sz="2800" b="1" dirty="0"/>
              <a:t>larger numbers of other humans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Diet and Health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07882"/>
            <a:ext cx="6502400" cy="3859518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/>
              <a:t>around the world </a:t>
            </a:r>
          </a:p>
          <a:p>
            <a:pPr algn="ctr">
              <a:buNone/>
            </a:pPr>
            <a:r>
              <a:rPr lang="en-US" sz="3600" b="1" dirty="0"/>
              <a:t>population size </a:t>
            </a:r>
          </a:p>
          <a:p>
            <a:pPr algn="ctr">
              <a:buNone/>
            </a:pPr>
            <a:r>
              <a:rPr lang="en-US" sz="3600" b="1" dirty="0"/>
              <a:t>and density</a:t>
            </a:r>
          </a:p>
          <a:p>
            <a:pPr marL="0" indent="0" algn="ctr">
              <a:buNone/>
            </a:pPr>
            <a:r>
              <a:rPr lang="en-US" sz="3600" b="1" dirty="0"/>
              <a:t>increased </a:t>
            </a:r>
          </a:p>
          <a:p>
            <a:pPr marL="0" indent="0" algn="ctr">
              <a:buNone/>
            </a:pPr>
            <a:r>
              <a:rPr lang="en-US" sz="3600" b="1" dirty="0"/>
              <a:t>with the agricultural revolution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Text Box 2"/>
          <p:cNvSpPr txBox="1">
            <a:spLocks noChangeArrowheads="1"/>
          </p:cNvSpPr>
          <p:nvPr/>
        </p:nvSpPr>
        <p:spPr bwMode="auto">
          <a:xfrm>
            <a:off x="2086428" y="6279730"/>
            <a:ext cx="4954818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p. 365</a:t>
            </a:r>
          </a:p>
        </p:txBody>
      </p:sp>
      <p:pic>
        <p:nvPicPr>
          <p:cNvPr id="1033219" name="Picture 3" descr="1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676400"/>
            <a:ext cx="6502400" cy="3540364"/>
          </a:xfrm>
          <a:prstGeom prst="rect">
            <a:avLst/>
          </a:prstGeom>
          <a:noFill/>
        </p:spPr>
      </p:pic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1456386" y="5389562"/>
            <a:ext cx="6189133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World population growth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Biocultural Consequences: Population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1391340" y="1739711"/>
            <a:ext cx="484632" cy="2055775"/>
          </a:xfrm>
          <a:prstGeom prst="upArrow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20800" y="2329542"/>
            <a:ext cx="6502400" cy="2819400"/>
          </a:xfrm>
        </p:spPr>
        <p:txBody>
          <a:bodyPr/>
          <a:lstStyle/>
          <a:p>
            <a:endParaRPr lang="en-US" sz="2800" b="1" dirty="0"/>
          </a:p>
          <a:p>
            <a:pPr algn="ctr">
              <a:buNone/>
            </a:pPr>
            <a:r>
              <a:rPr lang="en-US" sz="4000" b="1" dirty="0"/>
              <a:t>demographic increase</a:t>
            </a:r>
          </a:p>
          <a:p>
            <a:endParaRPr lang="en-US" sz="1200" b="1" dirty="0"/>
          </a:p>
          <a:p>
            <a:pPr marL="0" lvl="1" indent="0" algn="ctr"/>
            <a:r>
              <a:rPr lang="en-US" b="1" dirty="0"/>
              <a:t>pertains to the size or rate of increase of human populations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7173" y="2224314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useful terms: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590341"/>
            <a:ext cx="7315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D79694"/>
                </a:solidFill>
              </a:rPr>
              <a:t>examples: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D79694"/>
                </a:solidFill>
              </a:rPr>
              <a:t>Tehuacán, </a:t>
            </a:r>
            <a:r>
              <a:rPr lang="en-US" sz="3200" b="1" dirty="0">
                <a:solidFill>
                  <a:srgbClr val="D79694"/>
                </a:solidFill>
                <a:cs typeface="Arial" charset="0"/>
              </a:rPr>
              <a:t>Puebla, </a:t>
            </a:r>
            <a:r>
              <a:rPr lang="en-US" sz="3200" b="1" dirty="0">
                <a:solidFill>
                  <a:srgbClr val="D79694"/>
                </a:solidFill>
              </a:rPr>
              <a:t>Mexico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pre-Columbian Kentucky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the changes toward dependence on </a:t>
            </a:r>
            <a:r>
              <a:rPr lang="en-US" sz="3600" b="1" dirty="0">
                <a:solidFill>
                  <a:srgbClr val="000000"/>
                </a:solidFill>
              </a:rPr>
              <a:t>agriculture </a:t>
            </a:r>
            <a:r>
              <a:rPr lang="en-US" sz="2800" dirty="0">
                <a:solidFill>
                  <a:srgbClr val="D79694"/>
                </a:solidFill>
              </a:rPr>
              <a:t>was </a:t>
            </a:r>
            <a:r>
              <a:rPr lang="en-US" sz="3600" b="1" dirty="0">
                <a:solidFill>
                  <a:srgbClr val="000000"/>
                </a:solidFill>
              </a:rPr>
              <a:t>not always swift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in the short term, it was </a:t>
            </a:r>
            <a:r>
              <a:rPr lang="en-US" sz="3600" b="1" dirty="0">
                <a:solidFill>
                  <a:srgbClr val="000000"/>
                </a:solidFill>
              </a:rPr>
              <a:t>not always healthful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49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57514" y="2320470"/>
            <a:ext cx="6832600" cy="2857500"/>
          </a:xfrm>
        </p:spPr>
        <p:txBody>
          <a:bodyPr/>
          <a:lstStyle/>
          <a:p>
            <a:endParaRPr lang="en-US" sz="2800" b="1" dirty="0"/>
          </a:p>
          <a:p>
            <a:pPr algn="ctr">
              <a:buNone/>
            </a:pPr>
            <a:r>
              <a:rPr lang="en-US" sz="4000" b="1" dirty="0"/>
              <a:t>carrying capacity</a:t>
            </a:r>
          </a:p>
          <a:p>
            <a:endParaRPr lang="en-US" sz="1200" dirty="0"/>
          </a:p>
          <a:p>
            <a:pPr marL="0" lvl="1" indent="0" algn="ctr"/>
            <a:r>
              <a:rPr lang="en-US" b="1" dirty="0"/>
              <a:t>is the population the environment</a:t>
            </a:r>
          </a:p>
          <a:p>
            <a:pPr marL="0" lvl="1" indent="0" algn="ctr"/>
            <a:r>
              <a:rPr lang="en-US" b="1" dirty="0"/>
              <a:t>can sustain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173" y="2224314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useful terms: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Text Box 2"/>
          <p:cNvSpPr txBox="1">
            <a:spLocks noChangeArrowheads="1"/>
          </p:cNvSpPr>
          <p:nvPr/>
        </p:nvSpPr>
        <p:spPr bwMode="auto">
          <a:xfrm>
            <a:off x="2089912" y="6277428"/>
            <a:ext cx="4954818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p. 358</a:t>
            </a: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7" y="1219207"/>
            <a:ext cx="2235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14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8267" y="365125"/>
            <a:ext cx="4680656" cy="5716588"/>
          </a:xfrm>
          <a:prstGeom prst="rect">
            <a:avLst/>
          </a:prstGeom>
          <a:noFill/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199065" y="1386114"/>
            <a:ext cx="917222" cy="45720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6102639" y="605086"/>
            <a:ext cx="484632" cy="2055775"/>
          </a:xfrm>
          <a:prstGeom prst="up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88335" y="2286001"/>
            <a:ext cx="2103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Mississippian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0656" y="3962401"/>
            <a:ext cx="7409744" cy="216982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one of the best known Mississippian sites is the city of Cahokia  near Collinsville, Illinois, not far from Indian Knoll and Hardin Village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Cahokia was the largest pre-Columbian city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in North America . . 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-2"/>
            <a:ext cx="7995514" cy="68580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29114" y="2743200"/>
            <a:ext cx="1828800" cy="707886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Cahokia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4800" y="3048000"/>
            <a:ext cx="781756" cy="68580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-2"/>
            <a:ext cx="7995514" cy="68580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29514" y="2881106"/>
            <a:ext cx="1828800" cy="107721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Village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Kentucky</a:t>
            </a:r>
            <a:endParaRPr lang="en-US" sz="2400" b="1" dirty="0">
              <a:solidFill>
                <a:srgbClr val="C8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18972" y="3566892"/>
            <a:ext cx="1828800" cy="107721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Knoll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Kentucky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5048" y="3129642"/>
            <a:ext cx="1222022" cy="685800"/>
          </a:xfrm>
          <a:prstGeom prst="ellipse">
            <a:avLst/>
          </a:prstGeom>
          <a:noFill/>
          <a:ln w="76200">
            <a:solidFill>
              <a:srgbClr val="C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29114" y="2743200"/>
            <a:ext cx="1828800" cy="707886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Cahokia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4800" y="3048000"/>
            <a:ext cx="781756" cy="68580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1" y="0"/>
            <a:ext cx="8989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366" y="5223872"/>
            <a:ext cx="340990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Cahokia</a:t>
            </a:r>
            <a:br>
              <a:rPr lang="en-US" sz="2400" b="1" dirty="0">
                <a:solidFill>
                  <a:srgbClr val="FFFFFF"/>
                </a:solidFill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cs typeface="Arial" charset="0"/>
              </a:rPr>
              <a:t> William R. </a:t>
            </a:r>
            <a:r>
              <a:rPr lang="en-US" dirty="0" err="1">
                <a:solidFill>
                  <a:srgbClr val="FFFFFF"/>
                </a:solidFill>
                <a:cs typeface="Arial" charset="0"/>
              </a:rPr>
              <a:t>Iseminger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467" y="1752603"/>
            <a:ext cx="772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“In the 12</a:t>
            </a:r>
            <a:r>
              <a:rPr kumimoji="1" lang="en-US" sz="4000" b="1" i="1" baseline="3000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</a:t>
            </a:r>
            <a:r>
              <a:rPr kumimoji="1"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century [Cahokia] was as large as London!”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0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“It was the largest city in America until Philadelphia outgrew it in 1800! </a:t>
            </a:r>
            <a:r>
              <a:rPr kumimoji="1" lang="en-US" sz="12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  <a:hlinkClick r:id="rId4"/>
              </a:rPr>
              <a:t>1800! “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FFFFFF"/>
                </a:solidFill>
                <a:hlinkClick r:id="rId4"/>
              </a:rPr>
              <a:t>http://www.meredith.edu/nativeam/cahokia.htm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1" y="0"/>
            <a:ext cx="8989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57366" y="5223872"/>
            <a:ext cx="340990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Cahokia</a:t>
            </a:r>
            <a:br>
              <a:rPr lang="en-US" sz="2400" b="1" dirty="0">
                <a:solidFill>
                  <a:srgbClr val="FFFFFF"/>
                </a:solidFill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cs typeface="Arial" charset="0"/>
              </a:rPr>
              <a:t> William R. </a:t>
            </a:r>
            <a:r>
              <a:rPr lang="en-US" dirty="0" err="1">
                <a:solidFill>
                  <a:srgbClr val="FFFFFF"/>
                </a:solidFill>
                <a:cs typeface="Arial" charset="0"/>
              </a:rPr>
              <a:t>Iseminger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503" name="Picture 7" descr="Cahokia_reconstruc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52655"/>
            <a:ext cx="7315200" cy="3071703"/>
          </a:xfrm>
          <a:prstGeom prst="rect">
            <a:avLst/>
          </a:prstGeom>
          <a:noFill/>
        </p:spPr>
      </p:pic>
      <p:sp>
        <p:nvSpPr>
          <p:cNvPr id="746504" name="Text Box 8"/>
          <p:cNvSpPr txBox="1">
            <a:spLocks noChangeArrowheads="1"/>
          </p:cNvSpPr>
          <p:nvPr/>
        </p:nvSpPr>
        <p:spPr bwMode="auto">
          <a:xfrm>
            <a:off x="2337195" y="5334005"/>
            <a:ext cx="44502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"Community Life“ at Cahokia</a:t>
            </a:r>
            <a:br>
              <a:rPr lang="en-US" sz="2400" b="1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 Michael Hampshire</a:t>
            </a:r>
            <a:br>
              <a:rPr lang="en-US" sz="1200" b="1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200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2" y="0"/>
            <a:ext cx="7319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73597" y="5505450"/>
            <a:ext cx="357745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Woman Grinding Maize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0"/>
            <a:ext cx="7995514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5067" y="3641671"/>
            <a:ext cx="1828800" cy="701731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Cahokia,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26936" y="3048000"/>
            <a:ext cx="1069622" cy="68580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0933" y="4629156"/>
            <a:ext cx="3505200" cy="1543049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A.D. 600 – 1400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2,200 acres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srgbClr val="0C0600"/>
                </a:solidFill>
              </a:rPr>
              <a:t>pop. 8,000 - 40,000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58044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FFFFFF"/>
                </a:solidFill>
                <a:hlinkClick r:id="rId4"/>
              </a:rPr>
              <a:t>http://en.wikipedia.org/wiki/Cahokia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0"/>
            <a:ext cx="7995514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5067" y="3641671"/>
            <a:ext cx="1828800" cy="701731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Cahokia,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26936" y="3048000"/>
            <a:ext cx="1069622" cy="68580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3467" y="4461808"/>
            <a:ext cx="7721600" cy="1938992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and at Cahokia, as elsewhere, 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compared to hunting/gathering/foraging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agriculture and its concomitant sociocultural changes are not particularly healthy . . 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538520"/>
            <a:ext cx="7315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with</a:t>
            </a:r>
            <a:endParaRPr lang="en-US" sz="3200" b="1" dirty="0">
              <a:solidFill>
                <a:srgbClr val="D79694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hunters and gatherers</a:t>
            </a:r>
            <a:endParaRPr lang="en-US" sz="32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times of food scarcity certainly exist but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famine is a relatively infrequent occurrence</a:t>
            </a:r>
            <a:endParaRPr lang="en-US" sz="32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and chronic malnutrition is even rarer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0"/>
            <a:ext cx="7995514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5067" y="3641671"/>
            <a:ext cx="1828800" cy="701731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Cahokia,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26936" y="3048000"/>
            <a:ext cx="1069622" cy="68580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3467" y="4429542"/>
            <a:ext cx="7721600" cy="2123658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and as cities become as large as Cahokia, with a population of from 8,000 - 40,000 </a:t>
            </a:r>
            <a:r>
              <a:rPr lang="en-US" sz="1400" kern="0" dirty="0">
                <a:solidFill>
                  <a:srgbClr val="000000"/>
                </a:solidFill>
              </a:rPr>
              <a:t>(depending on the timeframe) </a:t>
            </a:r>
            <a:r>
              <a:rPr lang="en-US" b="1" kern="0" dirty="0">
                <a:solidFill>
                  <a:srgbClr val="000000"/>
                </a:solidFill>
              </a:rPr>
              <a:t>— as compared with a small village like Hardin Village, with 100-300 people — the problems with water safety, waste disposal, caring for the deceased, food security, infectious diseases, and the like, multiply exponentially . . 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533400"/>
            <a:ext cx="6502400" cy="5577310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 bwMode="auto">
          <a:xfrm>
            <a:off x="4419600" y="2743200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16000" y="1790712"/>
            <a:ext cx="2565400" cy="861774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“Mississippi Culture”</a:t>
            </a:r>
            <a:br>
              <a:rPr lang="en-US" b="1" dirty="0">
                <a:solidFill>
                  <a:srgbClr val="C8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A.D. 800 to </a:t>
            </a:r>
            <a:r>
              <a:rPr lang="en-US" sz="1600" b="1" i="1" dirty="0">
                <a:solidFill>
                  <a:srgbClr val="000000"/>
                </a:solidFill>
              </a:rPr>
              <a:t>ca</a:t>
            </a:r>
            <a:r>
              <a:rPr lang="en-US" sz="1600" b="1" dirty="0">
                <a:solidFill>
                  <a:srgbClr val="000000"/>
                </a:solidFill>
              </a:rPr>
              <a:t>., 1200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pop. 600-1170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3467" y="4429542"/>
            <a:ext cx="7721600" cy="2123658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and the same was true even with small cities like around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Dickson Mounds, in Illinois, with an estimated population between 600-1200 people — problems with water safety, waste disposal, food security, infectious diseases, nutritional deficits, and the like, become major problems not present in the same way in hunting/gathering/foraging societies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4107543" y="2542420"/>
            <a:ext cx="1698171" cy="1267580"/>
          </a:xfrm>
          <a:custGeom>
            <a:avLst/>
            <a:gdLst>
              <a:gd name="connsiteX0" fmla="*/ 29028 w 1698171"/>
              <a:gd name="connsiteY0" fmla="*/ 636209 h 1267580"/>
              <a:gd name="connsiteX1" fmla="*/ 174171 w 1698171"/>
              <a:gd name="connsiteY1" fmla="*/ 258837 h 1267580"/>
              <a:gd name="connsiteX2" fmla="*/ 435428 w 1698171"/>
              <a:gd name="connsiteY2" fmla="*/ 26609 h 1267580"/>
              <a:gd name="connsiteX3" fmla="*/ 696686 w 1698171"/>
              <a:gd name="connsiteY3" fmla="*/ 99180 h 1267580"/>
              <a:gd name="connsiteX4" fmla="*/ 696686 w 1698171"/>
              <a:gd name="connsiteY4" fmla="*/ 389466 h 1267580"/>
              <a:gd name="connsiteX5" fmla="*/ 711200 w 1698171"/>
              <a:gd name="connsiteY5" fmla="*/ 607180 h 1267580"/>
              <a:gd name="connsiteX6" fmla="*/ 914400 w 1698171"/>
              <a:gd name="connsiteY6" fmla="*/ 781351 h 1267580"/>
              <a:gd name="connsiteX7" fmla="*/ 1074057 w 1698171"/>
              <a:gd name="connsiteY7" fmla="*/ 781351 h 1267580"/>
              <a:gd name="connsiteX8" fmla="*/ 1262743 w 1698171"/>
              <a:gd name="connsiteY8" fmla="*/ 708780 h 1267580"/>
              <a:gd name="connsiteX9" fmla="*/ 1509486 w 1698171"/>
              <a:gd name="connsiteY9" fmla="*/ 621694 h 1267580"/>
              <a:gd name="connsiteX10" fmla="*/ 1669143 w 1698171"/>
              <a:gd name="connsiteY10" fmla="*/ 665237 h 1267580"/>
              <a:gd name="connsiteX11" fmla="*/ 1683657 w 1698171"/>
              <a:gd name="connsiteY11" fmla="*/ 781351 h 1267580"/>
              <a:gd name="connsiteX12" fmla="*/ 1611086 w 1698171"/>
              <a:gd name="connsiteY12" fmla="*/ 926494 h 1267580"/>
              <a:gd name="connsiteX13" fmla="*/ 1494971 w 1698171"/>
              <a:gd name="connsiteY13" fmla="*/ 1042609 h 1267580"/>
              <a:gd name="connsiteX14" fmla="*/ 1262743 w 1698171"/>
              <a:gd name="connsiteY14" fmla="*/ 1231294 h 1267580"/>
              <a:gd name="connsiteX15" fmla="*/ 957943 w 1698171"/>
              <a:gd name="connsiteY15" fmla="*/ 1260323 h 1267580"/>
              <a:gd name="connsiteX16" fmla="*/ 870857 w 1698171"/>
              <a:gd name="connsiteY16" fmla="*/ 1202266 h 1267580"/>
              <a:gd name="connsiteX17" fmla="*/ 725714 w 1698171"/>
              <a:gd name="connsiteY17" fmla="*/ 1100666 h 1267580"/>
              <a:gd name="connsiteX18" fmla="*/ 595086 w 1698171"/>
              <a:gd name="connsiteY18" fmla="*/ 999066 h 1267580"/>
              <a:gd name="connsiteX19" fmla="*/ 391886 w 1698171"/>
              <a:gd name="connsiteY19" fmla="*/ 941009 h 1267580"/>
              <a:gd name="connsiteX20" fmla="*/ 217714 w 1698171"/>
              <a:gd name="connsiteY20" fmla="*/ 911980 h 1267580"/>
              <a:gd name="connsiteX21" fmla="*/ 87086 w 1698171"/>
              <a:gd name="connsiteY21" fmla="*/ 926494 h 1267580"/>
              <a:gd name="connsiteX22" fmla="*/ 14514 w 1698171"/>
              <a:gd name="connsiteY22" fmla="*/ 868437 h 1267580"/>
              <a:gd name="connsiteX23" fmla="*/ 0 w 1698171"/>
              <a:gd name="connsiteY23" fmla="*/ 795866 h 1267580"/>
              <a:gd name="connsiteX24" fmla="*/ 29028 w 1698171"/>
              <a:gd name="connsiteY24" fmla="*/ 636209 h 126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8171" h="1267580">
                <a:moveTo>
                  <a:pt x="29028" y="636209"/>
                </a:moveTo>
                <a:cubicBezTo>
                  <a:pt x="58056" y="546704"/>
                  <a:pt x="106438" y="360437"/>
                  <a:pt x="174171" y="258837"/>
                </a:cubicBezTo>
                <a:cubicBezTo>
                  <a:pt x="241904" y="157237"/>
                  <a:pt x="348342" y="53219"/>
                  <a:pt x="435428" y="26609"/>
                </a:cubicBezTo>
                <a:cubicBezTo>
                  <a:pt x="522514" y="0"/>
                  <a:pt x="653143" y="38704"/>
                  <a:pt x="696686" y="99180"/>
                </a:cubicBezTo>
                <a:cubicBezTo>
                  <a:pt x="740229" y="159656"/>
                  <a:pt x="694267" y="304799"/>
                  <a:pt x="696686" y="389466"/>
                </a:cubicBezTo>
                <a:cubicBezTo>
                  <a:pt x="699105" y="474133"/>
                  <a:pt x="674914" y="541866"/>
                  <a:pt x="711200" y="607180"/>
                </a:cubicBezTo>
                <a:cubicBezTo>
                  <a:pt x="747486" y="672494"/>
                  <a:pt x="853924" y="752323"/>
                  <a:pt x="914400" y="781351"/>
                </a:cubicBezTo>
                <a:cubicBezTo>
                  <a:pt x="974876" y="810379"/>
                  <a:pt x="1016000" y="793446"/>
                  <a:pt x="1074057" y="781351"/>
                </a:cubicBezTo>
                <a:cubicBezTo>
                  <a:pt x="1132114" y="769256"/>
                  <a:pt x="1190171" y="735390"/>
                  <a:pt x="1262743" y="708780"/>
                </a:cubicBezTo>
                <a:cubicBezTo>
                  <a:pt x="1335315" y="682170"/>
                  <a:pt x="1441753" y="628951"/>
                  <a:pt x="1509486" y="621694"/>
                </a:cubicBezTo>
                <a:cubicBezTo>
                  <a:pt x="1577219" y="614437"/>
                  <a:pt x="1640115" y="638628"/>
                  <a:pt x="1669143" y="665237"/>
                </a:cubicBezTo>
                <a:cubicBezTo>
                  <a:pt x="1698171" y="691846"/>
                  <a:pt x="1693333" y="737808"/>
                  <a:pt x="1683657" y="781351"/>
                </a:cubicBezTo>
                <a:cubicBezTo>
                  <a:pt x="1673981" y="824894"/>
                  <a:pt x="1642534" y="882951"/>
                  <a:pt x="1611086" y="926494"/>
                </a:cubicBezTo>
                <a:cubicBezTo>
                  <a:pt x="1579638" y="970037"/>
                  <a:pt x="1553028" y="991809"/>
                  <a:pt x="1494971" y="1042609"/>
                </a:cubicBezTo>
                <a:cubicBezTo>
                  <a:pt x="1436914" y="1093409"/>
                  <a:pt x="1352248" y="1195008"/>
                  <a:pt x="1262743" y="1231294"/>
                </a:cubicBezTo>
                <a:cubicBezTo>
                  <a:pt x="1173238" y="1267580"/>
                  <a:pt x="1023257" y="1265161"/>
                  <a:pt x="957943" y="1260323"/>
                </a:cubicBezTo>
                <a:cubicBezTo>
                  <a:pt x="892629" y="1255485"/>
                  <a:pt x="909562" y="1228875"/>
                  <a:pt x="870857" y="1202266"/>
                </a:cubicBezTo>
                <a:cubicBezTo>
                  <a:pt x="832152" y="1175657"/>
                  <a:pt x="771676" y="1134533"/>
                  <a:pt x="725714" y="1100666"/>
                </a:cubicBezTo>
                <a:cubicBezTo>
                  <a:pt x="679752" y="1066799"/>
                  <a:pt x="650724" y="1025675"/>
                  <a:pt x="595086" y="999066"/>
                </a:cubicBezTo>
                <a:cubicBezTo>
                  <a:pt x="539448" y="972457"/>
                  <a:pt x="454781" y="955523"/>
                  <a:pt x="391886" y="941009"/>
                </a:cubicBezTo>
                <a:cubicBezTo>
                  <a:pt x="328991" y="926495"/>
                  <a:pt x="268514" y="914399"/>
                  <a:pt x="217714" y="911980"/>
                </a:cubicBezTo>
                <a:cubicBezTo>
                  <a:pt x="166914" y="909561"/>
                  <a:pt x="120953" y="933751"/>
                  <a:pt x="87086" y="926494"/>
                </a:cubicBezTo>
                <a:cubicBezTo>
                  <a:pt x="53219" y="919237"/>
                  <a:pt x="29028" y="890208"/>
                  <a:pt x="14514" y="868437"/>
                </a:cubicBezTo>
                <a:cubicBezTo>
                  <a:pt x="0" y="846666"/>
                  <a:pt x="0" y="832152"/>
                  <a:pt x="0" y="795866"/>
                </a:cubicBezTo>
                <a:cubicBezTo>
                  <a:pt x="0" y="759580"/>
                  <a:pt x="0" y="725714"/>
                  <a:pt x="29028" y="636209"/>
                </a:cubicBez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643086" y="1717305"/>
            <a:ext cx="1828800" cy="978729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Dickson Mounds,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 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429000" y="3077028"/>
            <a:ext cx="838200" cy="510909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Cahokia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47886" y="3552378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Knoll,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776686" y="2852077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Village,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152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so for all these reasons, and more . .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in the health and welfare contest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the winners will usually be . . .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</a:rPr>
              <a:t>and a whole lot more . . 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</a:rPr>
              <a:t>agriculturalists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152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so for all these reasons, and more . .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in the health and welfare contest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the winners will usually be . . .</a:t>
            </a:r>
          </a:p>
        </p:txBody>
      </p:sp>
      <p:sp>
        <p:nvSpPr>
          <p:cNvPr id="22" name="5-Point Star 21"/>
          <p:cNvSpPr/>
          <p:nvPr/>
        </p:nvSpPr>
        <p:spPr bwMode="auto">
          <a:xfrm>
            <a:off x="899886" y="59290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tooth decay and abscessing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648200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914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it’s a first round knockout when comparing traditional hunters and gatherers with modern sedentary </a:t>
            </a:r>
            <a:r>
              <a:rPr lang="en-US" sz="2000" b="1" i="1" kern="0" dirty="0">
                <a:solidFill>
                  <a:srgbClr val="C00000"/>
                </a:solidFill>
              </a:rPr>
              <a:t>Homo sapiens </a:t>
            </a:r>
            <a:r>
              <a:rPr lang="en-US" sz="2000" b="1" i="1" kern="0" dirty="0" err="1">
                <a:solidFill>
                  <a:srgbClr val="C00000"/>
                </a:solidFill>
              </a:rPr>
              <a:t>sapiens</a:t>
            </a:r>
            <a:r>
              <a:rPr lang="en-US" sz="2000" b="1" i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rgbClr val="C00000"/>
                </a:solidFill>
              </a:rPr>
              <a:t>. . . </a:t>
            </a:r>
          </a:p>
        </p:txBody>
      </p:sp>
      <p:sp>
        <p:nvSpPr>
          <p:cNvPr id="24" name="5-Point Star 23"/>
          <p:cNvSpPr/>
          <p:nvPr/>
        </p:nvSpPr>
        <p:spPr bwMode="auto">
          <a:xfrm>
            <a:off x="899886" y="59290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6400800"/>
            <a:ext cx="731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Calibri" pitchFamily="34" charset="0"/>
                <a:hlinkClick r:id="rId2"/>
              </a:rPr>
              <a:t>http://www.topnews.in/neanderthals-might-have-been-wiped-out-due-cannibalism-222988</a:t>
            </a:r>
            <a:br>
              <a:rPr lang="en-US" sz="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8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 http://mybroadband.co.za/vb/showthread.php/121380-Michelangelo-s-David</a:t>
            </a: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tooth decay and abscessing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648200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914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it’s a first round knockout when comparing traditional hunters and gatherers with modern sedentary </a:t>
            </a:r>
            <a:r>
              <a:rPr lang="en-US" sz="2000" b="1" i="1" kern="0" dirty="0">
                <a:solidFill>
                  <a:srgbClr val="C00000"/>
                </a:solidFill>
              </a:rPr>
              <a:t>Homo sapiens </a:t>
            </a:r>
            <a:r>
              <a:rPr lang="en-US" sz="2000" b="1" i="1" kern="0" dirty="0" err="1">
                <a:solidFill>
                  <a:srgbClr val="C00000"/>
                </a:solidFill>
              </a:rPr>
              <a:t>sapiens</a:t>
            </a:r>
            <a:r>
              <a:rPr lang="en-US" sz="2000" b="1" i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rgbClr val="C00000"/>
                </a:solidFill>
              </a:rPr>
              <a:t>. .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277" y="2667000"/>
            <a:ext cx="34491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887" y="2667000"/>
            <a:ext cx="25525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5-Point Star 18"/>
          <p:cNvSpPr/>
          <p:nvPr/>
        </p:nvSpPr>
        <p:spPr bwMode="auto">
          <a:xfrm>
            <a:off x="899886" y="59290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temp.mapkentuck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64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644106"/>
          </a:xfrm>
          <a:prstGeom prst="rect">
            <a:avLst/>
          </a:prstGeom>
          <a:solidFill>
            <a:srgbClr val="FEE9AC">
              <a:alpha val="67000"/>
            </a:srgbClr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Nutritional Consequences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the Agricultural Revolution: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Comparison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Foragers  and Agriculturalists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(Indian Knoll and Hardin Village)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3" y="5705940"/>
            <a:ext cx="28692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Minnesota Duluth</a:t>
            </a:r>
            <a:endParaRPr kumimoji="1" lang="en-US" sz="16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3000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1" lang="en-US" sz="105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2009-2026  </a:t>
            </a:r>
            <a:endParaRPr kumimoji="1" lang="en-US" sz="12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935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995714"/>
            <a:ext cx="7315200" cy="34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with the advent of agriculture,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the picture changes . . 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dependence on a small number of cultivated crops or domesticated animals </a:t>
            </a:r>
            <a:r>
              <a:rPr lang="en-US" sz="3600" b="1" dirty="0">
                <a:solidFill>
                  <a:srgbClr val="000000"/>
                </a:solidFill>
              </a:rPr>
              <a:t>increases the risk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	of widespread famine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  <a:effectLst/>
      </a:spPr>
      <a:bodyPr wrap="none" anchor="ctr" anchorCtr="1"/>
      <a:lstStyle>
        <a:defPPr algn="ctr">
          <a:lnSpc>
            <a:spcPct val="110000"/>
          </a:lnSpc>
          <a:defRPr b="1" dirty="0">
            <a:solidFill>
              <a:schemeClr val="tx2"/>
            </a:solidFill>
            <a:latin typeface="Arial" charset="0"/>
          </a:defRPr>
        </a:defPPr>
      </a:lstStyle>
    </a:tx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  <a:effectLst/>
      </a:spPr>
      <a:bodyPr wrap="none" anchor="ctr" anchorCtr="1"/>
      <a:lstStyle>
        <a:defPPr algn="ctr">
          <a:lnSpc>
            <a:spcPct val="110000"/>
          </a:lnSpc>
          <a:defRPr b="1" dirty="0">
            <a:solidFill>
              <a:schemeClr val="tx2"/>
            </a:solidFill>
            <a:latin typeface="Arial" charset="0"/>
          </a:defRPr>
        </a:defPPr>
      </a:lstStyle>
    </a:tx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3444</Words>
  <Application>Microsoft Office PowerPoint</Application>
  <PresentationFormat>On-screen Show (4:3)</PresentationFormat>
  <Paragraphs>745</Paragraphs>
  <Slides>86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86</vt:i4>
      </vt:variant>
    </vt:vector>
  </HeadingPairs>
  <TitlesOfParts>
    <vt:vector size="106" baseType="lpstr">
      <vt:lpstr>Arial</vt:lpstr>
      <vt:lpstr>Arial Black</vt:lpstr>
      <vt:lpstr>Calibri</vt:lpstr>
      <vt:lpstr>Monotype Sorts</vt:lpstr>
      <vt:lpstr>Tahoma</vt:lpstr>
      <vt:lpstr>Times New Roman</vt:lpstr>
      <vt:lpstr>Verdana</vt:lpstr>
      <vt:lpstr>Wingdings</vt:lpstr>
      <vt:lpstr>T8</vt:lpstr>
      <vt:lpstr>6_Office Theme</vt:lpstr>
      <vt:lpstr>4_Default Design</vt:lpstr>
      <vt:lpstr>2_T8</vt:lpstr>
      <vt:lpstr>2_Office Theme</vt:lpstr>
      <vt:lpstr>4_Office Theme</vt:lpstr>
      <vt:lpstr>Sumi Painting</vt:lpstr>
      <vt:lpstr>5_Contemporary Portrait</vt:lpstr>
      <vt:lpstr>4_T8</vt:lpstr>
      <vt:lpstr>6_Default Design</vt:lpstr>
      <vt:lpstr>6_Contemporary Portrait</vt:lpstr>
      <vt:lpstr>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46</cp:revision>
  <dcterms:created xsi:type="dcterms:W3CDTF">2010-09-22T02:35:36Z</dcterms:created>
  <dcterms:modified xsi:type="dcterms:W3CDTF">2026-01-04T22:32:08Z</dcterms:modified>
</cp:coreProperties>
</file>