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5" r:id="rId6"/>
    <p:sldMasterId id="2147483757" r:id="rId7"/>
    <p:sldMasterId id="2147483769" r:id="rId8"/>
    <p:sldMasterId id="2147483781" r:id="rId9"/>
    <p:sldMasterId id="2147483793" r:id="rId10"/>
    <p:sldMasterId id="2147483805" r:id="rId11"/>
    <p:sldMasterId id="2147483831" r:id="rId12"/>
    <p:sldMasterId id="2147483843" r:id="rId13"/>
    <p:sldMasterId id="2147483855" r:id="rId14"/>
    <p:sldMasterId id="2147483867" r:id="rId15"/>
    <p:sldMasterId id="2147483879" r:id="rId16"/>
    <p:sldMasterId id="2147483891" r:id="rId17"/>
    <p:sldMasterId id="2147483903" r:id="rId18"/>
    <p:sldMasterId id="2147483915" r:id="rId19"/>
    <p:sldMasterId id="2147483927" r:id="rId20"/>
    <p:sldMasterId id="2147483939" r:id="rId21"/>
  </p:sldMasterIdLst>
  <p:notesMasterIdLst>
    <p:notesMasterId r:id="rId136"/>
  </p:notesMasterIdLst>
  <p:sldIdLst>
    <p:sldId id="990" r:id="rId22"/>
    <p:sldId id="992" r:id="rId23"/>
    <p:sldId id="991" r:id="rId24"/>
    <p:sldId id="263" r:id="rId25"/>
    <p:sldId id="268" r:id="rId26"/>
    <p:sldId id="370" r:id="rId27"/>
    <p:sldId id="367" r:id="rId28"/>
    <p:sldId id="368" r:id="rId29"/>
    <p:sldId id="267" r:id="rId30"/>
    <p:sldId id="417" r:id="rId31"/>
    <p:sldId id="365" r:id="rId32"/>
    <p:sldId id="366" r:id="rId33"/>
    <p:sldId id="395" r:id="rId34"/>
    <p:sldId id="371" r:id="rId35"/>
    <p:sldId id="271" r:id="rId36"/>
    <p:sldId id="376" r:id="rId37"/>
    <p:sldId id="396" r:id="rId38"/>
    <p:sldId id="397" r:id="rId39"/>
    <p:sldId id="398" r:id="rId40"/>
    <p:sldId id="372" r:id="rId41"/>
    <p:sldId id="274" r:id="rId42"/>
    <p:sldId id="373" r:id="rId43"/>
    <p:sldId id="374" r:id="rId44"/>
    <p:sldId id="277" r:id="rId45"/>
    <p:sldId id="278" r:id="rId46"/>
    <p:sldId id="375" r:id="rId47"/>
    <p:sldId id="279" r:id="rId48"/>
    <p:sldId id="280" r:id="rId49"/>
    <p:sldId id="281" r:id="rId50"/>
    <p:sldId id="377" r:id="rId51"/>
    <p:sldId id="282" r:id="rId52"/>
    <p:sldId id="283" r:id="rId53"/>
    <p:sldId id="284" r:id="rId54"/>
    <p:sldId id="285" r:id="rId55"/>
    <p:sldId id="379" r:id="rId56"/>
    <p:sldId id="378" r:id="rId57"/>
    <p:sldId id="291" r:id="rId58"/>
    <p:sldId id="405" r:id="rId59"/>
    <p:sldId id="399" r:id="rId60"/>
    <p:sldId id="382" r:id="rId61"/>
    <p:sldId id="407" r:id="rId62"/>
    <p:sldId id="406" r:id="rId63"/>
    <p:sldId id="385" r:id="rId64"/>
    <p:sldId id="387" r:id="rId65"/>
    <p:sldId id="297" r:id="rId66"/>
    <p:sldId id="298" r:id="rId67"/>
    <p:sldId id="299" r:id="rId68"/>
    <p:sldId id="300" r:id="rId69"/>
    <p:sldId id="305" r:id="rId70"/>
    <p:sldId id="306" r:id="rId71"/>
    <p:sldId id="408" r:id="rId72"/>
    <p:sldId id="307" r:id="rId73"/>
    <p:sldId id="308" r:id="rId74"/>
    <p:sldId id="309" r:id="rId75"/>
    <p:sldId id="310" r:id="rId76"/>
    <p:sldId id="311" r:id="rId77"/>
    <p:sldId id="312" r:id="rId78"/>
    <p:sldId id="314" r:id="rId79"/>
    <p:sldId id="315" r:id="rId80"/>
    <p:sldId id="316" r:id="rId81"/>
    <p:sldId id="317" r:id="rId82"/>
    <p:sldId id="318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418" r:id="rId91"/>
    <p:sldId id="409" r:id="rId92"/>
    <p:sldId id="326" r:id="rId93"/>
    <p:sldId id="388" r:id="rId94"/>
    <p:sldId id="400" r:id="rId95"/>
    <p:sldId id="333" r:id="rId96"/>
    <p:sldId id="334" r:id="rId97"/>
    <p:sldId id="419" r:id="rId98"/>
    <p:sldId id="335" r:id="rId99"/>
    <p:sldId id="336" r:id="rId100"/>
    <p:sldId id="338" r:id="rId101"/>
    <p:sldId id="410" r:id="rId102"/>
    <p:sldId id="343" r:id="rId103"/>
    <p:sldId id="340" r:id="rId104"/>
    <p:sldId id="341" r:id="rId105"/>
    <p:sldId id="342" r:id="rId106"/>
    <p:sldId id="401" r:id="rId107"/>
    <p:sldId id="389" r:id="rId108"/>
    <p:sldId id="347" r:id="rId109"/>
    <p:sldId id="411" r:id="rId110"/>
    <p:sldId id="349" r:id="rId111"/>
    <p:sldId id="348" r:id="rId112"/>
    <p:sldId id="350" r:id="rId113"/>
    <p:sldId id="412" r:id="rId114"/>
    <p:sldId id="351" r:id="rId115"/>
    <p:sldId id="413" r:id="rId116"/>
    <p:sldId id="414" r:id="rId117"/>
    <p:sldId id="415" r:id="rId118"/>
    <p:sldId id="352" r:id="rId119"/>
    <p:sldId id="353" r:id="rId120"/>
    <p:sldId id="354" r:id="rId121"/>
    <p:sldId id="361" r:id="rId122"/>
    <p:sldId id="362" r:id="rId123"/>
    <p:sldId id="357" r:id="rId124"/>
    <p:sldId id="416" r:id="rId125"/>
    <p:sldId id="363" r:id="rId126"/>
    <p:sldId id="364" r:id="rId127"/>
    <p:sldId id="402" r:id="rId128"/>
    <p:sldId id="394" r:id="rId129"/>
    <p:sldId id="390" r:id="rId130"/>
    <p:sldId id="391" r:id="rId131"/>
    <p:sldId id="392" r:id="rId132"/>
    <p:sldId id="393" r:id="rId133"/>
    <p:sldId id="2129" r:id="rId134"/>
    <p:sldId id="425" r:id="rId1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96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63" Type="http://schemas.openxmlformats.org/officeDocument/2006/relationships/slide" Target="slides/slide42.xml"/><Relationship Id="rId84" Type="http://schemas.openxmlformats.org/officeDocument/2006/relationships/slide" Target="slides/slide63.xml"/><Relationship Id="rId138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102" Type="http://schemas.openxmlformats.org/officeDocument/2006/relationships/slide" Target="slides/slide81.xml"/><Relationship Id="rId123" Type="http://schemas.openxmlformats.org/officeDocument/2006/relationships/slide" Target="slides/slide102.xml"/><Relationship Id="rId128" Type="http://schemas.openxmlformats.org/officeDocument/2006/relationships/slide" Target="slides/slide10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9.xml"/><Relationship Id="rId95" Type="http://schemas.openxmlformats.org/officeDocument/2006/relationships/slide" Target="slides/slide7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113" Type="http://schemas.openxmlformats.org/officeDocument/2006/relationships/slide" Target="slides/slide92.xml"/><Relationship Id="rId118" Type="http://schemas.openxmlformats.org/officeDocument/2006/relationships/slide" Target="slides/slide97.xml"/><Relationship Id="rId134" Type="http://schemas.openxmlformats.org/officeDocument/2006/relationships/slide" Target="slides/slide113.xml"/><Relationship Id="rId139" Type="http://schemas.openxmlformats.org/officeDocument/2006/relationships/theme" Target="theme/theme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59" Type="http://schemas.openxmlformats.org/officeDocument/2006/relationships/slide" Target="slides/slide38.xml"/><Relationship Id="rId103" Type="http://schemas.openxmlformats.org/officeDocument/2006/relationships/slide" Target="slides/slide82.xml"/><Relationship Id="rId108" Type="http://schemas.openxmlformats.org/officeDocument/2006/relationships/slide" Target="slides/slide87.xml"/><Relationship Id="rId124" Type="http://schemas.openxmlformats.org/officeDocument/2006/relationships/slide" Target="slides/slide103.xml"/><Relationship Id="rId129" Type="http://schemas.openxmlformats.org/officeDocument/2006/relationships/slide" Target="slides/slide108.xml"/><Relationship Id="rId54" Type="http://schemas.openxmlformats.org/officeDocument/2006/relationships/slide" Target="slides/slide33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91" Type="http://schemas.openxmlformats.org/officeDocument/2006/relationships/slide" Target="slides/slide70.xml"/><Relationship Id="rId96" Type="http://schemas.openxmlformats.org/officeDocument/2006/relationships/slide" Target="slides/slide7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49" Type="http://schemas.openxmlformats.org/officeDocument/2006/relationships/slide" Target="slides/slide28.xml"/><Relationship Id="rId114" Type="http://schemas.openxmlformats.org/officeDocument/2006/relationships/slide" Target="slides/slide93.xml"/><Relationship Id="rId119" Type="http://schemas.openxmlformats.org/officeDocument/2006/relationships/slide" Target="slides/slide98.xml"/><Relationship Id="rId44" Type="http://schemas.openxmlformats.org/officeDocument/2006/relationships/slide" Target="slides/slide23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130" Type="http://schemas.openxmlformats.org/officeDocument/2006/relationships/slide" Target="slides/slide109.xml"/><Relationship Id="rId135" Type="http://schemas.openxmlformats.org/officeDocument/2006/relationships/slide" Target="slides/slide114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109" Type="http://schemas.openxmlformats.org/officeDocument/2006/relationships/slide" Target="slides/slide8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97" Type="http://schemas.openxmlformats.org/officeDocument/2006/relationships/slide" Target="slides/slide76.xml"/><Relationship Id="rId104" Type="http://schemas.openxmlformats.org/officeDocument/2006/relationships/slide" Target="slides/slide83.xml"/><Relationship Id="rId120" Type="http://schemas.openxmlformats.org/officeDocument/2006/relationships/slide" Target="slides/slide99.xml"/><Relationship Id="rId125" Type="http://schemas.openxmlformats.org/officeDocument/2006/relationships/slide" Target="slides/slide10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slide" Target="slides/slide7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slide" Target="slides/slide66.xml"/><Relationship Id="rId110" Type="http://schemas.openxmlformats.org/officeDocument/2006/relationships/slide" Target="slides/slide89.xml"/><Relationship Id="rId115" Type="http://schemas.openxmlformats.org/officeDocument/2006/relationships/slide" Target="slides/slide94.xml"/><Relationship Id="rId131" Type="http://schemas.openxmlformats.org/officeDocument/2006/relationships/slide" Target="slides/slide11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56" Type="http://schemas.openxmlformats.org/officeDocument/2006/relationships/slide" Target="slides/slide35.xml"/><Relationship Id="rId77" Type="http://schemas.openxmlformats.org/officeDocument/2006/relationships/slide" Target="slides/slide56.xml"/><Relationship Id="rId100" Type="http://schemas.openxmlformats.org/officeDocument/2006/relationships/slide" Target="slides/slide79.xml"/><Relationship Id="rId105" Type="http://schemas.openxmlformats.org/officeDocument/2006/relationships/slide" Target="slides/slide84.xml"/><Relationship Id="rId126" Type="http://schemas.openxmlformats.org/officeDocument/2006/relationships/slide" Target="slides/slide10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93" Type="http://schemas.openxmlformats.org/officeDocument/2006/relationships/slide" Target="slides/slide72.xml"/><Relationship Id="rId98" Type="http://schemas.openxmlformats.org/officeDocument/2006/relationships/slide" Target="slides/slide77.xml"/><Relationship Id="rId121" Type="http://schemas.openxmlformats.org/officeDocument/2006/relationships/slide" Target="slides/slide10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4.xml"/><Relationship Id="rId46" Type="http://schemas.openxmlformats.org/officeDocument/2006/relationships/slide" Target="slides/slide25.xml"/><Relationship Id="rId67" Type="http://schemas.openxmlformats.org/officeDocument/2006/relationships/slide" Target="slides/slide46.xml"/><Relationship Id="rId116" Type="http://schemas.openxmlformats.org/officeDocument/2006/relationships/slide" Target="slides/slide95.xml"/><Relationship Id="rId13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62" Type="http://schemas.openxmlformats.org/officeDocument/2006/relationships/slide" Target="slides/slide41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111" Type="http://schemas.openxmlformats.org/officeDocument/2006/relationships/slide" Target="slides/slide90.xml"/><Relationship Id="rId132" Type="http://schemas.openxmlformats.org/officeDocument/2006/relationships/slide" Target="slides/slide111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5.xml"/><Relationship Id="rId57" Type="http://schemas.openxmlformats.org/officeDocument/2006/relationships/slide" Target="slides/slide36.xml"/><Relationship Id="rId106" Type="http://schemas.openxmlformats.org/officeDocument/2006/relationships/slide" Target="slides/slide85.xml"/><Relationship Id="rId127" Type="http://schemas.openxmlformats.org/officeDocument/2006/relationships/slide" Target="slides/slide10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52" Type="http://schemas.openxmlformats.org/officeDocument/2006/relationships/slide" Target="slides/slide31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94" Type="http://schemas.openxmlformats.org/officeDocument/2006/relationships/slide" Target="slides/slide73.xml"/><Relationship Id="rId99" Type="http://schemas.openxmlformats.org/officeDocument/2006/relationships/slide" Target="slides/slide78.xml"/><Relationship Id="rId101" Type="http://schemas.openxmlformats.org/officeDocument/2006/relationships/slide" Target="slides/slide80.xml"/><Relationship Id="rId122" Type="http://schemas.openxmlformats.org/officeDocument/2006/relationships/slide" Target="slides/slide10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5.xml"/><Relationship Id="rId47" Type="http://schemas.openxmlformats.org/officeDocument/2006/relationships/slide" Target="slides/slide26.xml"/><Relationship Id="rId68" Type="http://schemas.openxmlformats.org/officeDocument/2006/relationships/slide" Target="slides/slide47.xml"/><Relationship Id="rId89" Type="http://schemas.openxmlformats.org/officeDocument/2006/relationships/slide" Target="slides/slide68.xml"/><Relationship Id="rId112" Type="http://schemas.openxmlformats.org/officeDocument/2006/relationships/slide" Target="slides/slide91.xml"/><Relationship Id="rId133" Type="http://schemas.openxmlformats.org/officeDocument/2006/relationships/slide" Target="slides/slide1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217EB-991B-4B18-8F70-47FAB89B51AD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F534-717E-47D3-BDFC-5105CAFC6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3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F967712-AFD1-4F9D-8C67-C5EE1EFE363B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21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22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23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64459-D4D8-4FE6-BB98-3FBA6DBCD4E7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24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25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237003-3BF5-46ED-8F39-08788DB8FDCE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26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237003-3BF5-46ED-8F39-08788DB8FDCE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27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28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29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30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F967712-AFD1-4F9D-8C67-C5EE1EFE363B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3CA7F-B5A8-4655-AEA9-F25DB3E38D89}" type="slidenum">
              <a:rPr lang="en-US">
                <a:solidFill>
                  <a:prstClr val="black"/>
                </a:solidFill>
                <a:latin typeface="Verdana" pitchFamily="34" charset="0"/>
              </a:rPr>
              <a:pPr/>
              <a:t>31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EE21A-3D55-4BAD-9930-A4B91627E1F0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32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EE21A-3D55-4BAD-9930-A4B91627E1F0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33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EE21A-3D55-4BAD-9930-A4B91627E1F0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34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F967712-AFD1-4F9D-8C67-C5EE1EFE363B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36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5D46FA14-F13E-41D2-8479-A75D494C1394}" type="slidenum">
              <a:rPr lang="en-US">
                <a:solidFill>
                  <a:srgbClr val="1F497D"/>
                </a:solidFill>
              </a:rPr>
              <a:pPr eaLnBrk="0" hangingPunct="0"/>
              <a:t>37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5D46FA14-F13E-41D2-8479-A75D494C1394}" type="slidenum">
              <a:rPr lang="en-US">
                <a:solidFill>
                  <a:srgbClr val="1F497D"/>
                </a:solidFill>
              </a:rPr>
              <a:pPr eaLnBrk="0" hangingPunct="0"/>
              <a:t>38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64459-D4D8-4FE6-BB98-3FBA6DBCD4E7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40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64459-D4D8-4FE6-BB98-3FBA6DBCD4E7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41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F967712-AFD1-4F9D-8C67-C5EE1EFE363B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43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237003-3BF5-46ED-8F39-08788DB8FDCE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44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6A7E-0F1A-4279-986C-9505E4BC6F4E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46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6A7E-0F1A-4279-986C-9505E4BC6F4E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47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6A7E-0F1A-4279-986C-9505E4BC6F4E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48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108DC6CA-8861-4448-AB97-F7EC62569D50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49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B17E7836-E186-4E60-8C8D-4E5E4CFEEDB4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50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B17E7836-E186-4E60-8C8D-4E5E4CFEEDB4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51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B17E7836-E186-4E60-8C8D-4E5E4CFEEDB4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52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46A52C5E-1E39-44B1-A320-C5717B0B1549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53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4AD445-76B8-43ED-80C1-9EB0332B25D2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9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9D0E1-1EEA-4F34-9FB4-5A6C1512E78C}" type="slidenum">
              <a:rPr lang="en-US" b="1">
                <a:solidFill>
                  <a:prstClr val="black"/>
                </a:solidFill>
                <a:latin typeface="Verdana" pitchFamily="34" charset="0"/>
              </a:rPr>
              <a:pPr/>
              <a:t>54</a:t>
            </a:fld>
            <a:endParaRPr lang="en-US" b="1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9A887-3C16-49D8-B4A7-2DF7ADB02BB8}" type="slidenum">
              <a:rPr lang="en-US" b="1">
                <a:solidFill>
                  <a:prstClr val="black"/>
                </a:solidFill>
                <a:latin typeface="Verdana" pitchFamily="34" charset="0"/>
              </a:rPr>
              <a:pPr/>
              <a:t>55</a:t>
            </a:fld>
            <a:endParaRPr lang="en-US" b="1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DB80D-BCD2-41E9-B292-CE77CB50AEDA}" type="slidenum">
              <a:rPr lang="en-US" b="1">
                <a:solidFill>
                  <a:prstClr val="black"/>
                </a:solidFill>
                <a:latin typeface="Verdana" pitchFamily="34" charset="0"/>
              </a:rPr>
              <a:pPr/>
              <a:t>56</a:t>
            </a:fld>
            <a:endParaRPr lang="en-US" b="1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E9DC3-C424-4B54-A79F-F999A4AF2BEF}" type="slidenum">
              <a:rPr lang="en-US" b="1">
                <a:solidFill>
                  <a:prstClr val="black"/>
                </a:solidFill>
                <a:latin typeface="Verdana" pitchFamily="34" charset="0"/>
              </a:rPr>
              <a:pPr/>
              <a:t>57</a:t>
            </a:fld>
            <a:endParaRPr lang="en-US" b="1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EA95E193-BF39-4CC6-A399-2BB31408806A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58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B68C06BB-114B-496A-AF7A-A56DF1FE6E29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59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EAB457BA-AD33-4F7D-B908-84CFB36AC0DA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60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2A6F7511-CBB0-4399-91DB-6EE944B5F509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61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7121BF7C-D37B-4A8D-924C-D9D354AD56AD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62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4953D70A-2AA3-47E7-8920-CA20E153BBB6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63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4AD445-76B8-43ED-80C1-9EB0332B25D2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10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0FB24EE3-7CD0-48E3-AC18-C3EDF292DA2D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64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2301FDF4-E2AC-49FF-B936-E838B02AA9C2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65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F29EA410-BAA6-4842-8FDA-A5BF439680E6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66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FA2AC302-27F3-4249-B3D9-0B5073299129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67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759DB527-3A7B-4B0A-8F94-A590F4621C5F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68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8CCF5B76-35C3-4E1C-A7E3-53B4F65745B6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69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8CCF5B76-35C3-4E1C-A7E3-53B4F65745B6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70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73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BB95A-7B49-4B17-9642-A6FC383091D0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75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hangingPunct="0"/>
            <a:fld id="{599111C6-1B11-43F1-B2A4-E9D477080788}" type="slidenum">
              <a:rPr kumimoji="1" lang="en-US" i="1">
                <a:solidFill>
                  <a:srgbClr val="FF0000"/>
                </a:solidFill>
              </a:rPr>
              <a:pPr eaLnBrk="0" hangingPunct="0"/>
              <a:t>76</a:t>
            </a:fld>
            <a:endParaRPr kumimoji="1"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F967712-AFD1-4F9D-8C67-C5EE1EFE363B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hangingPunct="0"/>
            <a:fld id="{599111C6-1B11-43F1-B2A4-E9D477080788}" type="slidenum">
              <a:rPr kumimoji="1" lang="en-US" i="1">
                <a:solidFill>
                  <a:srgbClr val="FF0000"/>
                </a:solidFill>
              </a:rPr>
              <a:pPr eaLnBrk="0" hangingPunct="0"/>
              <a:t>77</a:t>
            </a:fld>
            <a:endParaRPr kumimoji="1"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7F944-088C-4E60-B5CC-D250B6207AB2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78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D9099-EDE6-4522-94CD-7FAC73EF128B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79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FCAF892E-2A70-4461-842E-6EF4254CFC0D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81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6E0B4109-FBAB-41E9-B07D-B1D752BB3E6E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82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D6DE8BC0-144C-4DC6-922C-621EBDE0B625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83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E4B56A7D-EB6A-4497-A1F4-0845B88CA6C6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84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00FF"/>
              </a:buClr>
            </a:pPr>
            <a:fld id="{E4B56A7D-EB6A-4497-A1F4-0845B88CA6C6}" type="slidenum">
              <a:rPr kumimoji="1" lang="en-US" b="1">
                <a:solidFill>
                  <a:srgbClr val="000000"/>
                </a:solidFill>
                <a:latin typeface="Verdana" pitchFamily="34" charset="0"/>
              </a:rPr>
              <a:pPr>
                <a:spcBef>
                  <a:spcPct val="20000"/>
                </a:spcBef>
                <a:buClr>
                  <a:srgbClr val="0000FF"/>
                </a:buClr>
              </a:pPr>
              <a:t>85</a:t>
            </a:fld>
            <a:endParaRPr kumimoji="1" lang="en-US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60690-011E-4C55-ADE6-022583465B64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87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8B8937-A156-4C08-9C1F-67EC9CAFDC7C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88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F967712-AFD1-4F9D-8C67-C5EE1EFE363B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2C9DD8-6F40-43B4-9618-35C06661DCF9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89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ACB9A0-359A-4894-B4D2-483C3F3B073D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90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2C9DD8-6F40-43B4-9618-35C06661DCF9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91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F44FB9-D6FA-4087-86E4-21CDBCB8F36B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92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F44FB9-D6FA-4087-86E4-21CDBCB8F36B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93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F44FB9-D6FA-4087-86E4-21CDBCB8F36B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94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95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96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97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DA5E67-7AFF-424E-9009-E8F8C3996FA0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98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F967712-AFD1-4F9D-8C67-C5EE1EFE363B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DA5E67-7AFF-424E-9009-E8F8C3996FA0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99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DA5E67-7AFF-424E-9009-E8F8C3996FA0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100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B873C7-5671-4CBA-872E-9488CA324671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101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F21A5-DB7D-4006-820A-5EA523722DB5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102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5ED3E-7A2D-4F82-AB6F-D5CABBF54A27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103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5ED3E-7A2D-4F82-AB6F-D5CABBF54A27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104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11EAC8-D62C-44C1-B36B-E4143DBCA569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105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8578D5-3E88-40AE-A262-2315A56281DB}" type="slidenum">
              <a:rPr lang="en-US" baseline="30000">
                <a:solidFill>
                  <a:srgbClr val="000000"/>
                </a:solidFill>
                <a:latin typeface="Verdana" pitchFamily="34" charset="0"/>
              </a:rPr>
              <a:pPr/>
              <a:t>106</a:t>
            </a:fld>
            <a:endParaRPr lang="en-US" baseline="30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3CA7F-B5A8-4655-AEA9-F25DB3E38D89}" type="slidenum">
              <a:rPr lang="en-US">
                <a:solidFill>
                  <a:prstClr val="black"/>
                </a:solidFill>
                <a:latin typeface="Verdana" pitchFamily="34" charset="0"/>
              </a:rPr>
              <a:pPr/>
              <a:t>109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EE21A-3D55-4BAD-9930-A4B91627E1F0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110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F967712-AFD1-4F9D-8C67-C5EE1EFE363B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EE21A-3D55-4BAD-9930-A4B91627E1F0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111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EE21A-3D55-4BAD-9930-A4B91627E1F0}" type="slidenum">
              <a:rPr lang="en-US" baseline="30000">
                <a:solidFill>
                  <a:prstClr val="black"/>
                </a:solidFill>
                <a:latin typeface="Verdana" pitchFamily="34" charset="0"/>
              </a:rPr>
              <a:pPr/>
              <a:t>112</a:t>
            </a:fld>
            <a:endParaRPr lang="en-US" baseline="300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C38C-D34C-4E05-84C9-44DA25FE4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38C3-7D04-4FB2-A2C8-BD60B86CB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5AAC-10AC-4397-B7F3-3F7C9B5E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6859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59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C931A959-92DA-450D-9043-A52D08566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89D3-D476-497E-8D27-3D4926FD5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CA640-B7CE-4078-A398-84B0389D3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7233-2A4D-40A4-AE37-D6AEFBA57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FC82-F18E-43DF-AA83-E6248278F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AC3E-1043-49E2-8652-F0A8098D1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A533-7D9B-4443-BFCD-6132BAAE9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63C0-0691-43B0-A33D-D651D607E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9CEB-1617-44E7-A7F1-697E1421B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FA60-F8AA-43C2-BE3D-68F06B42C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0E6C-D895-4B27-959B-B01B8E38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83ED-80DE-4D55-87CC-6783CBDAB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D47DEB4-0EB9-45B9-9D30-96D7D3C4B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5D31B-8693-4570-B764-1899F814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38051-F312-4FB4-8719-14741FBCD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8C6C-A684-45DC-810C-DD8E9DB59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56B4-8100-4AA1-8222-DC8D5242C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6CD38-067F-40D8-853F-799288737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49ED-2B29-4938-8728-2AA7ADD6B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BC56-8F90-419F-91C4-E84DCB8DA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3BC2E-C7D4-4BAC-91CA-5023F6FCA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698A-FF80-4241-A9D4-BE7D1595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591BE-886A-457C-880A-F06A31470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49438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5CB8-BDA1-4E04-BB4E-C657819FF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</p:grpSp>
      <p:sp>
        <p:nvSpPr>
          <p:cNvPr id="16537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37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A10B4011-0335-4588-9D7D-41822AD1A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B606-779F-49A1-8807-E8F24C409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DE9F-504A-47DE-A521-558902E3F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734C-C2DC-4995-A0F4-F3CD3D9CB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F3AC-B310-479D-BF78-C0BE081AA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4800-5610-45C9-8145-EA2A4BBBA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A79B6-A53D-437A-B998-E50EF8952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C1B79-E3CB-4335-BD22-CD836185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308EA-47F6-4830-A7C9-CE0263A8F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4C297-8715-4821-9356-8FA038B53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8D81-EBE6-45AB-995E-1359F9E79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>
                <a:solidFill>
                  <a:srgbClr val="003300"/>
                </a:solidFill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F76A99FA-71BB-4AE0-84A0-D707DB746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C8FCF-6EE9-4190-806B-395A6C843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C9020-B4E2-4768-AD49-A704D3B7F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ECD2C-A899-41D7-AF0C-264E84991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1A23-5D2C-46F5-9ADA-4636A19B1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2DC7-B2EF-4A92-9229-6D89E8DF5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33BD-DAA3-413D-8B38-21228969B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21925-685A-49DD-9F18-7B8D0E5E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0FA66-97D8-4AF4-B623-220DD36F9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D167-3901-4FC2-AA6B-497A3DDA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C838-12B3-4461-9AAE-88E6BDA7E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FB4A-6CEB-48B7-A476-1AB671402BC2}" type="slidenum">
              <a:rPr lang="en-US" b="1">
                <a:solidFill>
                  <a:srgbClr val="464653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3B3E-B577-49E0-97F9-4894FFE120E6}" type="slidenum">
              <a:rPr lang="en-US" b="1">
                <a:solidFill>
                  <a:srgbClr val="464653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DDE9EC"/>
              </a:solidFill>
              <a:latin typeface="Verdana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DDE9EC"/>
              </a:solidFill>
              <a:latin typeface="Verdana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C10CF-3364-442A-AF69-E07BFB9148CF}" type="slidenum">
              <a:rPr lang="en-US" b="1">
                <a:solidFill>
                  <a:srgbClr val="DDE9EC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b="1">
              <a:solidFill>
                <a:srgbClr val="DDE9EC"/>
              </a:solidFill>
              <a:latin typeface="Verdana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796D-104F-4BF5-A34A-A380BFD8667B}" type="slidenum">
              <a:rPr lang="en-US" b="1">
                <a:solidFill>
                  <a:srgbClr val="464653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509A-0436-4A7E-9533-61917A1694A7}" type="slidenum">
              <a:rPr lang="en-US" b="1">
                <a:solidFill>
                  <a:srgbClr val="464653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15EA-0D37-4E43-B69B-A749E4090347}" type="slidenum">
              <a:rPr lang="en-US" b="1">
                <a:solidFill>
                  <a:srgbClr val="464653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ED32-4E68-4DCF-87C5-762A036DBC2E}" type="slidenum">
              <a:rPr lang="en-US" b="1">
                <a:solidFill>
                  <a:srgbClr val="464653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4EB9-9C3C-4D77-8016-21927A25273B}" type="slidenum">
              <a:rPr lang="en-US" b="1">
                <a:solidFill>
                  <a:srgbClr val="464653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DDE9EC"/>
              </a:solidFill>
              <a:latin typeface="Verdana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DDE9EC"/>
              </a:solidFill>
              <a:latin typeface="Verdana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F266-685E-428C-99A5-CC77E92C8025}" type="slidenum">
              <a:rPr lang="en-US" b="1">
                <a:solidFill>
                  <a:srgbClr val="DDE9EC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b="1">
              <a:solidFill>
                <a:srgbClr val="DDE9EC"/>
              </a:solidFill>
              <a:latin typeface="Verdana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9BF7-B51B-437C-8EF8-99F0EADBB4F3}" type="slidenum">
              <a:rPr lang="en-US" b="1">
                <a:solidFill>
                  <a:srgbClr val="464653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4107-997C-4572-8F0D-1E7E8F79F76A}" type="slidenum">
              <a:rPr lang="en-US" b="1">
                <a:solidFill>
                  <a:srgbClr val="464653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8291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54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68292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54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68293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54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68294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54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68295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54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68296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54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682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29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8299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26830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268301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5513CBD9-8B50-42C3-9080-F0BD47BEB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75904-9EF9-43A5-8590-18BD1241CC93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BCC61-4E84-4783-9A2E-FC4E36EF2958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9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53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1672-5AB6-4203-9B19-8C46C7A64739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D2B7E-1A98-475B-9EEA-8488E960AF35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4B35C-FF6C-4BD5-BAB4-E540044A71BE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6A48-5FA9-49D6-AA0F-BE78C3127786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8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9ADEF-A578-421F-BBBE-47D46A6005F5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8A0BC-25A9-4555-8BAB-86B700549E17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E87B-0E28-4A3B-BF2C-6C5782B0DB50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3834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2C0EA-70DA-4C06-9DDF-246D79BD69B3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A77C-183F-4BB2-9EFD-F5440B171A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786D-DCDE-40AF-8C31-EE0D5B514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A112-2152-44BF-A7CC-DA3E39223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30EC-C272-439C-BB75-D26A2C9E7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CE83-832B-4F1C-9DEA-75409F428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35F8-4CD2-4153-9243-633624731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D1D0-B672-42EF-BC3F-29D016216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8AD9-99DE-4FA7-9448-8D2676921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10A0-B037-4218-8C8C-06D4250D5D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33E4-8CE0-4F7A-A2E1-5C577CFAEA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ADDB-D3B4-4408-90FE-28292F1AB1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1BC8-ABC2-4526-964D-01E679E73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67DA-EE9B-4758-B41E-E2F3316E9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CB1BB-A709-4D5E-97B5-15EAF4666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FC75-8FE4-44B2-A147-791E66316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07E69-3537-4572-AAC8-83CF5855A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9EE5-FA0F-42B2-9101-966D69A54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41E7-C027-4BD1-9E7B-EEFC36698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53514-D692-437A-9B64-E8372049B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205BA-A7B6-4C91-B59A-F9F031EDC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0042-6E60-4B40-AE80-08F8348BB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DB7A7-8D31-4F60-AC51-5C9AFEFBB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36A3D6BF-53D8-4CEA-A2DF-A0DE0D21D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4BC52-55C0-4CDA-82D2-B86D836E23D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0A960-3F4B-4A5C-9507-6B898D75913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173DD-42F5-4020-BB19-5B0C6B696C7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9DD5B-BF7E-4222-B0C6-BD058BB73905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4F59-AB42-4222-9AFA-0721DD192FD7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FDE4-A547-416A-9DE9-472A1E16DB61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C179-1C43-4F5B-A5DE-849AFF57260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433AD-AF6E-436F-9630-623C650EE279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50887-E047-4575-80E9-237E10562C4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E1B3-8B5B-4B28-AEAE-C5C3A218F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BB11-508A-4485-8D4A-0C628ED1FC6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" y="1109865"/>
            <a:ext cx="9156700" cy="757237"/>
            <a:chOff x="0" y="0"/>
            <a:chExt cx="5768" cy="477"/>
          </a:xfrm>
        </p:grpSpPr>
        <p:sp>
          <p:nvSpPr>
            <p:cNvPr id="1378307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08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0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0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1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2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3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4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5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6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7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8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9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0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1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2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4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5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8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640" y="6161088"/>
            <a:ext cx="9169400" cy="138112"/>
            <a:chOff x="0" y="4032"/>
            <a:chExt cx="5776" cy="87"/>
          </a:xfrm>
        </p:grpSpPr>
        <p:sp>
          <p:nvSpPr>
            <p:cNvPr id="1378330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31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32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sp>
        <p:nvSpPr>
          <p:cNvPr id="137833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833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8335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8336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8337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D012FE-553F-4693-B084-461144F4FD1A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3B5FA-7DB4-4CB0-98C9-7A6B446E66CC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4D290-F95E-470B-9A12-B1A492E50458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A3CD2-D70C-4D3C-85A7-504E3F4971AC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4B37D-C419-4D33-BE20-D4C3D5951D4B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40B91-E04C-4434-A828-D4B2FA35600B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6C3A-A8B9-4305-8AFA-71235AB66AFF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495A-645B-4A1D-8A3C-ACAFF54906B4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EF15-F6D5-41E4-85CB-FE8178988333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89998-51BD-4EBD-8AE7-B5BF94FF3A8C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768350"/>
            <a:ext cx="5676900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E5716-34FE-4245-9A26-7BD4803AD109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176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40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5318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5886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29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334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1926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4005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4507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27465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04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48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5648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5041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14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205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0568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98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8F42-1D31-4F33-BE54-9812EDC5599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9C1F-4F4A-49EF-90E8-C028418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1814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2807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1935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96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6DF6-8820-42B8-861D-C2B3ACD2E61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FDD7-3161-4B5F-A567-539396D7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BBFE-57D6-41F4-A43F-F4062DFAB86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5651-F76A-46AA-98D8-B01E869E7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48C6-D9AB-409F-8A9D-8861745167C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6DF1-E72F-4292-8000-A2029612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6F62-B596-492B-A95E-8612C69B585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89D3-AAE2-4D79-B1D0-9580B1AB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600D-73BD-4B3B-BED9-64DEA1B8EDB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0FC9-DC99-45BF-A8C2-075F7435B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6DC0-0970-40B6-9005-B2CD9686F8A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9A60-0DF2-4C35-9325-6252E4B73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79CD-E8CC-46A6-A08B-CF25CE4B6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A145-B89C-427F-99AE-310FB3C90C6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DC3C-6015-4C4B-A891-24AA1359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3E8D-67BC-44D0-A0CD-2FABAD1C308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6E00-3739-489B-8B93-44C98D234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D5BE-C213-451D-928E-D7203ECB56B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F731-890D-45B7-96FD-6A222A05B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D333-6D52-4C1B-A059-F4D5ED54DBC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6E57-AE4F-49D6-91AB-D0839874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82B9-A2F7-4E07-85A2-514D5F46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3"/>
            <a:ext cx="7315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2249-749F-4F40-AE0E-4FEE6F33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3589-1B39-4FD9-9032-A305D754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4AA6-361E-49E8-9D04-AA3685A5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59AE-06B4-4882-BDB3-C8FA963E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81DB-E073-45CE-A324-3DC80E29F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5F63-DD4C-4812-8831-229CF300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3C2-9D6C-4F16-B8E8-AAE12415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2173-7F01-445A-8A75-9279A32B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6F05-E73A-4331-97A2-55D13A9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197-4C57-46D6-8D8E-DCB86F02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3300"/>
                </a:solidFill>
                <a:latin typeface="Arial" charset="0"/>
              </a:endParaRPr>
            </a:p>
          </p:txBody>
        </p:sp>
      </p:grpSp>
      <p:sp>
        <p:nvSpPr>
          <p:cNvPr id="15657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57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34290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38E27763-2136-465E-8EC1-475401247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817A-009E-4E95-BA75-FF5A182D2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915FA-3A95-4632-89BB-5645C415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8F50C-95A8-474F-B6CA-6092AE417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974B4-6F97-415C-A255-290BF869C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0B53-42CB-4F4E-82AE-283076B8E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A78A-C199-4467-913B-CC4EB0D8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6C00-62D3-4876-A77F-A1304B4E2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759E-C94E-4AFE-8DDE-46F05E90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C65F-5E59-4A1F-9BF3-6B2FD5E44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57A45-8914-4D78-8D63-FA999ACFA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B87C-ACBB-4369-8F6F-21146360F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EACA-CB1E-4E8A-829E-0D75B804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9484AF77-D3A6-4EFE-A6D3-3050EE9E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96E1-5310-44F5-BB6F-54EA40EE8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4D60D-0888-4A2F-9104-3BD9619EE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4B5B-B54F-4B1B-8323-740EA6D0C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D2B4-3A53-49F9-A78C-020C24880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E8AF-1C7D-4F75-BA56-0518FB506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BF2D6-8931-4CBD-98AA-CC4B1FAE7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76FA-F7A9-4051-86B0-87ED036CC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2FFC-DC58-429B-A557-483F81377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CD3C-AB8C-4117-8123-C66D50DF8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D78AA-0D57-4A04-B667-866659A03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0F2A-2B92-49BC-975D-001A209AC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aseline="30000">
                <a:solidFill>
                  <a:srgbClr val="003300"/>
                </a:solidFill>
              </a:endParaRPr>
            </a:p>
          </p:txBody>
        </p:sp>
      </p:grpSp>
      <p:sp>
        <p:nvSpPr>
          <p:cNvPr id="253543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35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A9F40914-29D2-455A-9002-0CEA34938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8B0B-18D3-4B91-A66B-99E50D486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0D4C-932F-4C4B-BBE6-DD3A4C579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BD4A3-EBA8-4B2C-A9A4-D441A41E6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56243-41DC-41A5-BFCC-E184E8BFF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CD47-AC1F-4503-B767-A84CBA6C8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8FD26-FB28-4412-9640-55A738B31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CC977-14A8-4401-8844-012F1DA1B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978C-03AE-46FF-BCA7-FB70EC0D1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F155-CA64-49B0-9AE3-221ABAC1D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81BB1-2CC9-4E33-8B57-2DDFBA197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6F282-6221-4879-B52E-244D7B04C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3300"/>
                </a:solidFill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36A3D6BF-53D8-4CEA-A2DF-A0DE0D21D410}" type="slidenum">
              <a:rPr lang="en-US"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A068-CED3-4EEC-80AC-38E1F9D5B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4BC52-55C0-4CDA-82D2-B86D836E23DA}" type="slidenum">
              <a:rPr lang="en-US">
                <a:solidFill>
                  <a:srgbClr val="0033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0A960-3F4B-4A5C-9507-6B898D759134}" type="slidenum">
              <a:rPr lang="en-US">
                <a:solidFill>
                  <a:srgbClr val="0033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173DD-42F5-4020-BB19-5B0C6B696C74}" type="slidenum">
              <a:rPr lang="en-US">
                <a:solidFill>
                  <a:srgbClr val="0033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9DD5B-BF7E-4222-B0C6-BD058BB73905}" type="slidenum">
              <a:rPr lang="en-US">
                <a:solidFill>
                  <a:srgbClr val="0033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4F59-AB42-4222-9AFA-0721DD192FD7}" type="slidenum">
              <a:rPr lang="en-US">
                <a:solidFill>
                  <a:srgbClr val="0033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FDE4-A547-416A-9DE9-472A1E16DB61}" type="slidenum">
              <a:rPr lang="en-US">
                <a:solidFill>
                  <a:srgbClr val="0033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C179-1C43-4F5B-A5DE-849AFF572606}" type="slidenum">
              <a:rPr lang="en-US">
                <a:solidFill>
                  <a:srgbClr val="0033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433AD-AF6E-436F-9630-623C650EE279}" type="slidenum">
              <a:rPr lang="en-US">
                <a:solidFill>
                  <a:srgbClr val="0033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50887-E047-4575-80E9-237E10562C4F}" type="slidenum">
              <a:rPr lang="en-US">
                <a:solidFill>
                  <a:srgbClr val="0033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BB11-508A-4485-8D4A-0C628ED1FC6A}" type="slidenum">
              <a:rPr lang="en-US">
                <a:solidFill>
                  <a:srgbClr val="0033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3EA1-A466-45AD-B525-353CA129F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aseline="30000">
                <a:solidFill>
                  <a:srgbClr val="003300"/>
                </a:solidFill>
              </a:endParaRPr>
            </a:p>
          </p:txBody>
        </p:sp>
      </p:grpSp>
      <p:sp>
        <p:nvSpPr>
          <p:cNvPr id="23828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828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824B404A-F70E-4A32-ACC0-E3A94C0F2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EA16-7251-4B27-A159-7362F1786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1FA7-B1FD-4300-B661-461D09980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16E0-0769-4EFF-866B-C4BC90610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531A2-77D6-4910-967E-BDFCD0AB8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8995-1363-47D5-9C79-20D948F03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32F80-EB8C-4B6A-9043-F6B31CD6C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DFAE-FB12-4C06-8F89-168758967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732F-7724-428A-BBE3-F1575A4D2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F98B-304E-4C73-B064-3CC604ACB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0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5B580-ECDD-49B0-A9FA-35E384B948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93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849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849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849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F0D2FDB-2246-496C-AB9F-86FFE77EBC10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858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4B2EC37-04BD-47E6-87B2-F009464F6DB1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65273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6527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6527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652742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652743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6527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136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27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defRPr kumimoji="0" sz="1400" b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527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ClrTx/>
              <a:defRPr kumimoji="0" sz="1400" b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527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defRPr kumimoji="0" sz="1400" b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EBCBEE0-0C27-4E87-9212-4F907D4D250F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>
              <a:solidFill>
                <a:srgbClr val="003300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36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defRPr kumimoji="0" sz="1400" b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ClrTx/>
              <a:defRPr kumimoji="0" sz="1400" b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defRPr kumimoji="0" sz="1400" b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52DEC63-843C-4456-920D-17A59FBB534F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D58FC-DE0C-4708-8DAA-85E1E95B745D}" type="slidenum">
              <a:rPr lang="en-US" b="1">
                <a:solidFill>
                  <a:srgbClr val="464653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464653"/>
              </a:solidFill>
              <a:latin typeface="Verdana" pitchFamily="34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5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5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726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5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726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5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727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5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5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7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727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2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67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6727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9E482E95-6BCF-4C0C-8362-8E7CD53E6352}" type="slidenum">
              <a:rPr lang="en-US">
                <a:solidFill>
                  <a:srgbClr val="0033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1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1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1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9E3E9-6DBF-4677-8E23-F18D8F226B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1F513F-1462-476F-8D8D-9E6A624717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4C12B142-A46F-4E41-B837-C2B3A7E1B3D1}" type="slidenum">
              <a:rPr lang="en-US">
                <a:solidFill>
                  <a:srgbClr val="0033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37728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37730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sp>
        <p:nvSpPr>
          <p:cNvPr id="137730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7310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7311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731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731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BB19D9-04F9-4C6A-9831-62A909F09828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2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935732-51FF-499B-AD05-95F6BD456C9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EDBBD-D163-4FDD-A3B9-47CC351D0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58864-D63E-4798-AD17-7995935644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509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/>
          </a:p>
        </p:txBody>
      </p:sp>
      <p:sp>
        <p:nvSpPr>
          <p:cNvPr id="1564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646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646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C917C0B-03D8-4E58-8EFE-441396BBF6EA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31445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5735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B2BBAE6-4D25-495A-A5A8-887CE4AFA0F2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402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253440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2534404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2534405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2534406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2534407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253440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344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534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5344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EFC69A7-9DA3-4DD6-8E97-02EF72F57D6D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4C12B142-A46F-4E41-B837-C2B3A7E1B3D1}" type="slidenum">
              <a:rPr lang="en-US">
                <a:solidFill>
                  <a:srgbClr val="0033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23818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23818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23818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23818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23818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23818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280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818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818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818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8DD38FE-23AA-42DC-8965-F4BEE464F5A1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1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1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1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1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1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1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9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9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9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9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.umn.edu/cla/faculty/troufs/anth1602/pcdiet.html#title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2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d.umn.edu/cla/faculty/troufs/anthfood/aftexts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#titl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3.xml"/><Relationship Id="rId5" Type="http://schemas.openxmlformats.org/officeDocument/2006/relationships/hyperlink" Target="http://en.wikipedia.org/wiki/Ardipithecus" TargetMode="Externa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d.umn.edu/cla/faculty/troufs/anth1602/pchomoha.html" TargetMode="Externa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6.xml"/><Relationship Id="rId4" Type="http://schemas.openxmlformats.org/officeDocument/2006/relationships/hyperlink" Target="http://news.nationalgeographic.com/news/2009/02/090202-nutcracker-jaws.html?source=rs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sc.discovery.com/news/2009/02/02/nutcracker-man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aeologyinfo.com/australopithecusaethiopicus.htm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4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aeologyinfo.com/australopithecusaethiopicus.htm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4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0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0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0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 Brief </a:t>
            </a:r>
            <a:b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Who’s Who . .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CC690-D673-4CE0-A9AA-AC74F315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11" name="Picture 4" descr="splitters_lum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559925"/>
            <a:ext cx="7772400" cy="427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26" name="Rectangle 6"/>
          <p:cNvSpPr>
            <a:spLocks noChangeArrowheads="1"/>
          </p:cNvSpPr>
          <p:nvPr/>
        </p:nvSpPr>
        <p:spPr bwMode="auto">
          <a:xfrm>
            <a:off x="3124199" y="1937658"/>
            <a:ext cx="2637971" cy="3657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58251" y="6337887"/>
            <a:ext cx="44075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Campbell – Loy, </a:t>
            </a:r>
            <a:r>
              <a:rPr lang="en-US" sz="1200" i="1" dirty="0">
                <a:solidFill>
                  <a:srgbClr val="FFFFFF"/>
                </a:solidFill>
                <a:latin typeface="Verdana" pitchFamily="34" charset="0"/>
              </a:rPr>
              <a:t>Humankind Emerging, 7</a:t>
            </a:r>
            <a:r>
              <a:rPr lang="en-US" sz="1200" i="1" baseline="30000" dirty="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FFFFFF"/>
                </a:solidFill>
                <a:latin typeface="Verdana" pitchFamily="34" charset="0"/>
              </a:rPr>
              <a:t> ed</a:t>
            </a: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., p. 236</a:t>
            </a:r>
            <a:r>
              <a:rPr lang="en-US" sz="1200" i="1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7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29316" y="6400804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3300"/>
                </a:solidFill>
                <a:latin typeface="Arial" charset="0"/>
              </a:rPr>
              <a:t>Wikimedia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2025" y="5830281"/>
            <a:ext cx="3156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"</a:t>
            </a:r>
            <a:r>
              <a:rPr lang="en-US" sz="2400" b="1" dirty="0" err="1">
                <a:solidFill>
                  <a:srgbClr val="003300"/>
                </a:solidFill>
                <a:latin typeface="Arial" charset="0"/>
              </a:rPr>
              <a:t>Oldowan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"  chopper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498" name="Picture 2" descr="20_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308" y="0"/>
            <a:ext cx="42894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67542" y="4648200"/>
            <a:ext cx="5990772" cy="492443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they were definitely used to get meat . . 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546" name="Picture 2" descr="20_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943" y="76200"/>
            <a:ext cx="441234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81314" y="5632585"/>
            <a:ext cx="6966858" cy="492443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but they were probably also used for other things . . 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3397723"/>
            <a:ext cx="7315200" cy="1508105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</a:rPr>
              <a:t>Oldowan</a:t>
            </a:r>
            <a:r>
              <a:rPr lang="en-US" sz="2400" b="1" dirty="0">
                <a:solidFill>
                  <a:prstClr val="black"/>
                </a:solidFill>
              </a:rPr>
              <a:t> tools appear and define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the “lower Paleolithic”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(lower “Old Stone Age”)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066" name="Picture 2" descr="21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228600"/>
            <a:ext cx="48196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4419600" y="5105400"/>
            <a:ext cx="1905000" cy="1447800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aseline="300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594" name="Picture 2" descr="20_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828" y="76200"/>
            <a:ext cx="4645025" cy="59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81314" y="6019800"/>
            <a:ext cx="6966858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human structures also appear at Olduvai at this time . . 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642" name="Picture 1026" descr="20_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0488"/>
            <a:ext cx="7315200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28914" y="5662136"/>
            <a:ext cx="7271658" cy="73866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they may have been simple houses,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but they also may have been something like a hunting blind . . 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35" y="5496580"/>
            <a:ext cx="3097323" cy="523220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sz="2800" b="1" i="1" dirty="0" err="1">
                <a:solidFill>
                  <a:srgbClr val="D79694"/>
                </a:solidFill>
              </a:rPr>
              <a:t>Sivapithecus</a:t>
            </a:r>
            <a:endParaRPr lang="en-US" sz="2800" b="1" i="1" dirty="0">
              <a:solidFill>
                <a:srgbClr val="D79694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667000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0000"/>
                </a:solidFill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41960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Australopithecus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262086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</a:t>
            </a:r>
            <a:r>
              <a:rPr kumimoji="1" lang="en-US" sz="3200" b="1" i="1" dirty="0" err="1">
                <a:solidFill>
                  <a:srgbClr val="D79694"/>
                </a:solidFill>
              </a:rPr>
              <a:t>habilis</a:t>
            </a:r>
            <a:endParaRPr kumimoji="1" lang="en-US" sz="3200" b="1" i="1" dirty="0">
              <a:solidFill>
                <a:srgbClr val="D79694"/>
              </a:solidFill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371600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0000"/>
                </a:solidFill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381000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 err="1">
                <a:solidFill>
                  <a:srgbClr val="D79694"/>
                </a:solidFill>
              </a:rPr>
              <a:t>Paranthropus</a:t>
            </a:r>
            <a:r>
              <a:rPr kumimoji="1" lang="en-US" b="1" dirty="0">
                <a:solidFill>
                  <a:srgbClr val="D79694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1905000"/>
            <a:ext cx="4495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“Moderns” (</a:t>
            </a:r>
            <a:r>
              <a:rPr kumimoji="1" lang="en-US" b="1" dirty="0" err="1">
                <a:solidFill>
                  <a:srgbClr val="D79694"/>
                </a:solidFill>
              </a:rPr>
              <a:t>Cro-magnon</a:t>
            </a:r>
            <a:r>
              <a:rPr kumimoji="1" lang="en-US" b="1" dirty="0">
                <a:solidFill>
                  <a:srgbClr val="D79694"/>
                </a:solidFill>
              </a:rPr>
              <a:t> 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</a:t>
            </a:r>
            <a:r>
              <a:rPr kumimoji="1" lang="en-US" b="1" dirty="0" err="1">
                <a:solidFill>
                  <a:srgbClr val="D79694"/>
                </a:solidFill>
              </a:rPr>
              <a:t>Premoderns</a:t>
            </a:r>
            <a:r>
              <a:rPr kumimoji="1" lang="en-US" b="1" dirty="0">
                <a:solidFill>
                  <a:srgbClr val="D79694"/>
                </a:solidFill>
              </a:rPr>
              <a:t>” (Neandertal …)</a:t>
            </a:r>
            <a:endParaRPr kumimoji="1" lang="en-US" dirty="0">
              <a:solidFill>
                <a:srgbClr val="D79694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4953000"/>
            <a:ext cx="3201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2800" b="1" i="1" kern="0" dirty="0" err="1">
                <a:solidFill>
                  <a:srgbClr val="D79694"/>
                </a:solidFill>
              </a:rPr>
              <a:t>Ardipithecus</a:t>
            </a:r>
            <a:r>
              <a:rPr kumimoji="1" lang="en-US" sz="2800" b="1" i="1" kern="0" dirty="0">
                <a:solidFill>
                  <a:srgbClr val="D79694"/>
                </a:solidFill>
              </a:rPr>
              <a:t>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48438" y="1905000"/>
            <a:ext cx="2904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165,000 </a:t>
            </a:r>
            <a:r>
              <a:rPr kumimoji="1" lang="en-US" b="1" dirty="0" err="1">
                <a:solidFill>
                  <a:srgbClr val="D79694"/>
                </a:solidFill>
              </a:rPr>
              <a:t>ybp</a:t>
            </a:r>
            <a:r>
              <a:rPr kumimoji="1" lang="en-US" b="1" dirty="0">
                <a:solidFill>
                  <a:srgbClr val="D79694"/>
                </a:solidFill>
              </a:rPr>
              <a:t>-present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63609" y="2224314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500,000-28,000 </a:t>
            </a:r>
            <a:r>
              <a:rPr kumimoji="1" lang="en-US" b="1" dirty="0" err="1">
                <a:solidFill>
                  <a:srgbClr val="D79694"/>
                </a:solidFill>
              </a:rPr>
              <a:t>ybp</a:t>
            </a:r>
            <a:endParaRPr kumimoji="1" lang="en-US" b="1" dirty="0">
              <a:solidFill>
                <a:srgbClr val="D79694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266988" y="2787526"/>
            <a:ext cx="283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1.8 mya–25,000 </a:t>
            </a:r>
            <a:r>
              <a:rPr kumimoji="1" lang="en-US" b="1" dirty="0" err="1">
                <a:solidFill>
                  <a:srgbClr val="D79694"/>
                </a:solidFill>
              </a:rPr>
              <a:t>ybp</a:t>
            </a:r>
            <a:endParaRPr kumimoji="1" lang="en-US" b="1" dirty="0">
              <a:solidFill>
                <a:srgbClr val="D79694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98668" y="3352800"/>
            <a:ext cx="1821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2.4-1.6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i="1" dirty="0">
                <a:solidFill>
                  <a:srgbClr val="C8000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90782" y="3962400"/>
            <a:ext cx="165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 2.5-1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  <a:endParaRPr kumimoji="1" lang="en-US" b="1" i="1" dirty="0">
              <a:solidFill>
                <a:srgbClr val="0033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882024" y="4557486"/>
            <a:ext cx="17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4.25-2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  <a:endParaRPr kumimoji="1" lang="en-US" b="1" dirty="0">
              <a:solidFill>
                <a:srgbClr val="0033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3485" y="5646054"/>
            <a:ext cx="1277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D79694"/>
                </a:solidFill>
              </a:rPr>
              <a:t>15-7 </a:t>
            </a:r>
            <a:r>
              <a:rPr kumimoji="1" lang="en-US" sz="1600" b="1" dirty="0" err="1">
                <a:solidFill>
                  <a:srgbClr val="D79694"/>
                </a:solidFill>
              </a:rPr>
              <a:t>mya</a:t>
            </a:r>
            <a:endParaRPr kumimoji="1" lang="en-US" sz="1600" b="1" dirty="0">
              <a:solidFill>
                <a:srgbClr val="D7969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31546" y="5072742"/>
            <a:ext cx="1641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D79694"/>
                </a:solidFill>
              </a:rPr>
              <a:t>5.6 -4.4 </a:t>
            </a:r>
            <a:r>
              <a:rPr kumimoji="1" lang="en-US" sz="1600" b="1" dirty="0" err="1">
                <a:solidFill>
                  <a:srgbClr val="D79694"/>
                </a:solidFill>
              </a:rPr>
              <a:t>mya</a:t>
            </a:r>
            <a:endParaRPr kumimoji="1" lang="en-US" sz="1600" b="1" dirty="0">
              <a:solidFill>
                <a:srgbClr val="D79694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3374410"/>
            <a:ext cx="7315200" cy="292387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we’ll have a closer look at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Homo sapiens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Homo erectus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when we look at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“What Did Early Hominins Eat?”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Exploring the Diets of Extinct Humans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Through Paleontology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Teeth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Skulls and Jaws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The Postcranial Skeleton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Is Adaptation?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Using Chemistry to Infer the Diets 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of Extinct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Our Place in Nature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A Brief Who's Who of the Early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What Did Early Hominids Eat?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Can We Say About the Diets of Fossil </a:t>
            </a:r>
            <a:r>
              <a:rPr lang="en-US" sz="2000" b="1" i="1" dirty="0">
                <a:solidFill>
                  <a:srgbClr val="D79694"/>
                </a:solidFill>
              </a:rPr>
              <a:t>Homo</a:t>
            </a:r>
            <a:r>
              <a:rPr lang="en-US" sz="2000" b="1" dirty="0">
                <a:solidFill>
                  <a:srgbClr val="D79694"/>
                </a:solidFill>
              </a:rPr>
              <a:t>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Summary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rgbClr val="D79694"/>
                </a:solidFill>
              </a:rPr>
              <a:t>“</a:t>
            </a:r>
            <a:r>
              <a:rPr lang="en-US" sz="3600" b="1" dirty="0">
                <a:solidFill>
                  <a:srgbClr val="D79694"/>
                </a:solidFill>
              </a:rPr>
              <a:t>Diet and Human Evolution</a:t>
            </a:r>
            <a:r>
              <a:rPr lang="en-US" sz="3600" dirty="0">
                <a:solidFill>
                  <a:srgbClr val="D79694"/>
                </a:solidFill>
              </a:rPr>
              <a:t>”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“Diet and Human Evolution”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Time-2001-07-23-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20799"/>
            <a:ext cx="7315200" cy="391757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981200" y="4191000"/>
            <a:ext cx="5334000" cy="7620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115456" y="5572911"/>
            <a:ext cx="4953000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libri" pitchFamily="34" charset="0"/>
              </a:rPr>
              <a:t>Homo erectus</a:t>
            </a:r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981611"/>
            <a:ext cx="7315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generally speaking,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at least 18 hominin species are currently named in the literature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“Diet and Human Evolution”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14174" y="6339805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Cultural Feast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., p. 29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Time-2001-07-23-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17169"/>
            <a:ext cx="7315200" cy="391757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267200" y="5315856"/>
            <a:ext cx="2971800" cy="83099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Calibri" pitchFamily="34" charset="0"/>
              </a:rPr>
              <a:t>premoderns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”</a:t>
            </a:r>
            <a:endParaRPr lang="en-US" sz="2800" b="1" i="1" dirty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Calibri" pitchFamily="34" charset="0"/>
              </a:rPr>
              <a:t>Homo </a:t>
            </a:r>
            <a:r>
              <a:rPr lang="en-US" sz="2000" b="1" i="1" dirty="0" err="1">
                <a:solidFill>
                  <a:prstClr val="black"/>
                </a:solidFill>
                <a:latin typeface="Calibri" pitchFamily="34" charset="0"/>
              </a:rPr>
              <a:t>heidelbergensis</a:t>
            </a:r>
            <a:r>
              <a:rPr lang="en-US" sz="2000" b="1" i="1" dirty="0">
                <a:solidFill>
                  <a:prstClr val="black"/>
                </a:solidFill>
                <a:latin typeface="Calibri" pitchFamily="34" charset="0"/>
              </a:rPr>
              <a:t> . . .</a:t>
            </a:r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 rot="828374">
            <a:off x="5759882" y="3448240"/>
            <a:ext cx="1274897" cy="1894753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Time-2001-07-23-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17169"/>
            <a:ext cx="7315200" cy="391757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91742" y="5323059"/>
            <a:ext cx="2971800" cy="83099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Calibri" pitchFamily="34" charset="0"/>
              </a:rPr>
              <a:t>premoderns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prstClr val="black"/>
                </a:solidFill>
                <a:latin typeface="Calibri" pitchFamily="34" charset="0"/>
              </a:rPr>
              <a:t>Neandertal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 . . .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 rot="828374">
            <a:off x="6180524" y="3331859"/>
            <a:ext cx="1365792" cy="2181064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Time-2001-07-23-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17165"/>
            <a:ext cx="7315200" cy="391757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5762172" y="1905000"/>
            <a:ext cx="2315028" cy="24384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257800" y="5326689"/>
            <a:ext cx="3886200" cy="83099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“moderns”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Calibri" pitchFamily="34" charset="0"/>
              </a:rPr>
              <a:t>Homo sapiens </a:t>
            </a:r>
            <a:r>
              <a:rPr lang="en-US" sz="2000" b="1" i="1" dirty="0" err="1">
                <a:solidFill>
                  <a:prstClr val="black"/>
                </a:solidFill>
                <a:latin typeface="Calibri" pitchFamily="34" charset="0"/>
              </a:rPr>
              <a:t>sapiens</a:t>
            </a:r>
            <a:endParaRPr lang="en-US" sz="20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1E5C68-5B68-4C4D-BB1A-64D92C38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7" y="1600200"/>
            <a:ext cx="7874405" cy="4902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4393EF7-11EC-4085-A65A-C60CBEB36B07}"/>
              </a:ext>
            </a:extLst>
          </p:cNvPr>
          <p:cNvSpPr txBox="1">
            <a:spLocks/>
          </p:cNvSpPr>
          <p:nvPr/>
        </p:nvSpPr>
        <p:spPr>
          <a:xfrm>
            <a:off x="1066800" y="381000"/>
            <a:ext cx="7010400" cy="1066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more information see the class Prehisoric Diets Web Page . . 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F3F34-8F47-414C-B602-534328CF9A94}"/>
              </a:ext>
            </a:extLst>
          </p:cNvPr>
          <p:cNvSpPr txBox="1"/>
          <p:nvPr/>
        </p:nvSpPr>
        <p:spPr>
          <a:xfrm>
            <a:off x="914400" y="57150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https://www.d.umn.edu/cla/faculty/troufs/anth1602/pcdiet.html#title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5E018B7-DE82-4B78-BC27-2269F1AAB609}"/>
              </a:ext>
            </a:extLst>
          </p:cNvPr>
          <p:cNvSpPr/>
          <p:nvPr/>
        </p:nvSpPr>
        <p:spPr>
          <a:xfrm rot="18375954">
            <a:off x="6271956" y="4218918"/>
            <a:ext cx="2514600" cy="838200"/>
          </a:xfrm>
          <a:prstGeom prst="leftArrow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500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Text Box 10"/>
          <p:cNvSpPr txBox="1">
            <a:spLocks noChangeArrowheads="1"/>
          </p:cNvSpPr>
          <p:nvPr/>
        </p:nvSpPr>
        <p:spPr bwMode="auto">
          <a:xfrm>
            <a:off x="3111922" y="6542310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dirty="0">
                <a:solidFill>
                  <a:srgbClr val="000000"/>
                </a:solidFill>
                <a:hlinkClick r:id="rId2"/>
              </a:rPr>
              <a:t>www.d.umn.edu/cla/faculty/troufs/anthfood/aftexts.html#title</a:t>
            </a:r>
            <a:endParaRPr kumimoji="1" lang="en-US" sz="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5" y="350997"/>
            <a:ext cx="4847772" cy="6140512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133595" y="350997"/>
            <a:ext cx="4847772" cy="6140512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kumimoji="1" lang="en-US" sz="44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 Brief </a:t>
            </a:r>
            <a:b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Who’s Who . . 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739255" y="5825048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sz="105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900" b="1" dirty="0">
                <a:solidFill>
                  <a:srgbClr val="000000"/>
                </a:solidFill>
              </a:rPr>
              <a:t>© 2010-2024</a:t>
            </a:r>
            <a:endParaRPr kumimoji="1"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186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458028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the main groups are . . 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35" y="5496580"/>
            <a:ext cx="3097323" cy="523220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sz="2800" b="1" i="1" dirty="0" err="1">
                <a:solidFill>
                  <a:srgbClr val="FFFFFF"/>
                </a:solidFill>
              </a:rPr>
              <a:t>Sivapithecus</a:t>
            </a:r>
            <a:endParaRPr lang="en-US" sz="2800" b="1" i="1" dirty="0">
              <a:solidFill>
                <a:srgbClr val="FFFFFF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667000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41960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Australopithecus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262086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Homo </a:t>
            </a:r>
            <a:r>
              <a:rPr kumimoji="1" lang="en-US" sz="3200" b="1" i="1" dirty="0" err="1">
                <a:solidFill>
                  <a:srgbClr val="003300"/>
                </a:solidFill>
              </a:rPr>
              <a:t>habilis</a:t>
            </a:r>
            <a:endParaRPr kumimoji="1" lang="en-US" sz="3200" b="1" i="1" dirty="0">
              <a:solidFill>
                <a:srgbClr val="003300"/>
              </a:solidFill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371600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381000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 err="1">
                <a:solidFill>
                  <a:srgbClr val="003300"/>
                </a:solidFill>
              </a:rPr>
              <a:t>Paranthropus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1905000"/>
            <a:ext cx="3886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FFFFFF"/>
                </a:solidFill>
              </a:rPr>
              <a:t>Moderns (</a:t>
            </a:r>
            <a:r>
              <a:rPr kumimoji="1" lang="en-US" b="1" dirty="0" err="1">
                <a:solidFill>
                  <a:srgbClr val="FFFFFF"/>
                </a:solidFill>
              </a:rPr>
              <a:t>Cro-magnon</a:t>
            </a:r>
            <a:r>
              <a:rPr kumimoji="1" lang="en-US" b="1" dirty="0">
                <a:solidFill>
                  <a:srgbClr val="FFFFFF"/>
                </a:solidFill>
              </a:rPr>
              <a:t> 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 err="1">
                <a:solidFill>
                  <a:srgbClr val="FFFFFF"/>
                </a:solidFill>
              </a:rPr>
              <a:t>Premoderns</a:t>
            </a:r>
            <a:r>
              <a:rPr kumimoji="1" lang="en-US" b="1" dirty="0">
                <a:solidFill>
                  <a:srgbClr val="FFFFFF"/>
                </a:solidFill>
              </a:rPr>
              <a:t> (</a:t>
            </a:r>
            <a:r>
              <a:rPr kumimoji="1" lang="en-US" b="1" dirty="0" err="1">
                <a:solidFill>
                  <a:srgbClr val="FFFFFF"/>
                </a:solidFill>
              </a:rPr>
              <a:t>Neandertal</a:t>
            </a:r>
            <a:r>
              <a:rPr kumimoji="1" lang="en-US" b="1" dirty="0">
                <a:solidFill>
                  <a:srgbClr val="FFFFFF"/>
                </a:solidFill>
              </a:rPr>
              <a:t> …)</a:t>
            </a:r>
            <a:endParaRPr kumimoji="1" lang="en-US" dirty="0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4953000"/>
            <a:ext cx="3201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2800" b="1" i="1" kern="0" dirty="0" err="1">
                <a:solidFill>
                  <a:srgbClr val="FFFFFF"/>
                </a:solidFill>
              </a:rPr>
              <a:t>Ardipithecus</a:t>
            </a:r>
            <a:r>
              <a:rPr kumimoji="1" lang="en-US" sz="2800" b="1" i="1" kern="0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458028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to which people often add . . 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35" y="5496580"/>
            <a:ext cx="3097323" cy="523220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sz="2800" b="1" i="1" dirty="0" err="1">
                <a:solidFill>
                  <a:srgbClr val="D79694"/>
                </a:solidFill>
              </a:rPr>
              <a:t>Sivapithecus</a:t>
            </a:r>
            <a:endParaRPr lang="en-US" sz="2800" b="1" i="1" dirty="0">
              <a:solidFill>
                <a:srgbClr val="D79694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667000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41960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Australopithecus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262086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Homo </a:t>
            </a:r>
            <a:r>
              <a:rPr kumimoji="1" lang="en-US" sz="3200" b="1" i="1" dirty="0" err="1">
                <a:solidFill>
                  <a:srgbClr val="003300"/>
                </a:solidFill>
              </a:rPr>
              <a:t>habilis</a:t>
            </a:r>
            <a:endParaRPr kumimoji="1" lang="en-US" sz="3200" b="1" i="1" dirty="0">
              <a:solidFill>
                <a:srgbClr val="003300"/>
              </a:solidFill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371600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381000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 err="1">
                <a:solidFill>
                  <a:srgbClr val="003300"/>
                </a:solidFill>
              </a:rPr>
              <a:t>Paranthropus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1905000"/>
            <a:ext cx="4495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“Moderns” (</a:t>
            </a:r>
            <a:r>
              <a:rPr kumimoji="1" lang="en-US" b="1" dirty="0" err="1">
                <a:solidFill>
                  <a:srgbClr val="D79694"/>
                </a:solidFill>
              </a:rPr>
              <a:t>Cro-magnon</a:t>
            </a:r>
            <a:r>
              <a:rPr kumimoji="1" lang="en-US" b="1" dirty="0">
                <a:solidFill>
                  <a:srgbClr val="D79694"/>
                </a:solidFill>
              </a:rPr>
              <a:t> 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</a:t>
            </a:r>
            <a:r>
              <a:rPr kumimoji="1" lang="en-US" b="1" dirty="0" err="1">
                <a:solidFill>
                  <a:srgbClr val="D79694"/>
                </a:solidFill>
              </a:rPr>
              <a:t>Premoderns</a:t>
            </a:r>
            <a:r>
              <a:rPr kumimoji="1" lang="en-US" b="1" dirty="0">
                <a:solidFill>
                  <a:srgbClr val="D79694"/>
                </a:solidFill>
              </a:rPr>
              <a:t>” (Neandertal …)</a:t>
            </a:r>
            <a:endParaRPr kumimoji="1" lang="en-US" dirty="0">
              <a:solidFill>
                <a:srgbClr val="D79694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4953000"/>
            <a:ext cx="3201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1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Ardipithecus</a:t>
            </a:r>
            <a:r>
              <a:rPr kumimoji="1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458028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and they appear about . . 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35" y="5496580"/>
            <a:ext cx="3097323" cy="523220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sz="2800" b="1" i="1" dirty="0" err="1">
                <a:solidFill>
                  <a:srgbClr val="D79694"/>
                </a:solidFill>
              </a:rPr>
              <a:t>Sivapithecus</a:t>
            </a:r>
            <a:endParaRPr lang="en-US" sz="2800" b="1" i="1" dirty="0">
              <a:solidFill>
                <a:srgbClr val="D79694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667000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41960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Australopithecus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262086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Homo </a:t>
            </a:r>
            <a:r>
              <a:rPr kumimoji="1" lang="en-US" sz="3200" b="1" i="1" dirty="0" err="1">
                <a:solidFill>
                  <a:srgbClr val="003300"/>
                </a:solidFill>
              </a:rPr>
              <a:t>habilis</a:t>
            </a:r>
            <a:endParaRPr kumimoji="1" lang="en-US" sz="3200" b="1" i="1" dirty="0">
              <a:solidFill>
                <a:srgbClr val="003300"/>
              </a:solidFill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371600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381000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 err="1">
                <a:solidFill>
                  <a:srgbClr val="003300"/>
                </a:solidFill>
              </a:rPr>
              <a:t>Paranthropus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2" y="6043758"/>
            <a:ext cx="424186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dates are approximate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and follow </a:t>
            </a:r>
            <a:r>
              <a:rPr kumimoji="1" lang="en-US" sz="1400" b="1" i="1" dirty="0">
                <a:solidFill>
                  <a:srgbClr val="D79694"/>
                </a:solidFill>
              </a:rPr>
              <a:t>Understanding Humans </a:t>
            </a:r>
            <a:r>
              <a:rPr kumimoji="1" lang="en-US" sz="1400" b="1" dirty="0">
                <a:solidFill>
                  <a:srgbClr val="D79694"/>
                </a:solidFill>
              </a:rPr>
              <a:t>2009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1905000"/>
            <a:ext cx="4495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“Moderns” (</a:t>
            </a:r>
            <a:r>
              <a:rPr kumimoji="1" lang="en-US" b="1" dirty="0" err="1">
                <a:solidFill>
                  <a:srgbClr val="D79694"/>
                </a:solidFill>
              </a:rPr>
              <a:t>Cro-magnon</a:t>
            </a:r>
            <a:r>
              <a:rPr kumimoji="1" lang="en-US" b="1" dirty="0">
                <a:solidFill>
                  <a:srgbClr val="D79694"/>
                </a:solidFill>
              </a:rPr>
              <a:t> 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</a:t>
            </a:r>
            <a:r>
              <a:rPr kumimoji="1" lang="en-US" b="1" dirty="0" err="1">
                <a:solidFill>
                  <a:srgbClr val="D79694"/>
                </a:solidFill>
              </a:rPr>
              <a:t>Premoderns</a:t>
            </a:r>
            <a:r>
              <a:rPr kumimoji="1" lang="en-US" b="1" dirty="0">
                <a:solidFill>
                  <a:srgbClr val="D79694"/>
                </a:solidFill>
              </a:rPr>
              <a:t>” (Neandertal …)</a:t>
            </a:r>
            <a:endParaRPr kumimoji="1" lang="en-US" dirty="0">
              <a:solidFill>
                <a:srgbClr val="D79694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4953000"/>
            <a:ext cx="3201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1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Ardipithecus</a:t>
            </a:r>
            <a:r>
              <a:rPr kumimoji="1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48438" y="1905000"/>
            <a:ext cx="2904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165,000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r>
              <a:rPr kumimoji="1" lang="en-US" b="1" dirty="0">
                <a:solidFill>
                  <a:srgbClr val="C80000"/>
                </a:solidFill>
              </a:rPr>
              <a:t>-present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63609" y="2224314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500,000-28,000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endParaRPr kumimoji="1" lang="en-US" b="1" dirty="0">
              <a:solidFill>
                <a:srgbClr val="C8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266988" y="2787526"/>
            <a:ext cx="283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1.8 mya–25,000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endParaRPr kumimoji="1" lang="en-US" b="1" dirty="0">
              <a:solidFill>
                <a:srgbClr val="C8000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98668" y="3352800"/>
            <a:ext cx="1821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2.4-1.6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i="1" dirty="0">
                <a:solidFill>
                  <a:srgbClr val="C8000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90782" y="3962400"/>
            <a:ext cx="165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 2.5-1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  <a:endParaRPr kumimoji="1" lang="en-US" b="1" i="1" dirty="0">
              <a:solidFill>
                <a:srgbClr val="0033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882024" y="4557486"/>
            <a:ext cx="17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4.25-2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  <a:endParaRPr kumimoji="1" lang="en-US" b="1" dirty="0">
              <a:solidFill>
                <a:srgbClr val="0033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3485" y="5646054"/>
            <a:ext cx="1277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D79694"/>
                </a:solidFill>
              </a:rPr>
              <a:t>15-7 </a:t>
            </a:r>
            <a:r>
              <a:rPr kumimoji="1" lang="en-US" sz="1600" b="1" dirty="0" err="1">
                <a:solidFill>
                  <a:srgbClr val="D79694"/>
                </a:solidFill>
              </a:rPr>
              <a:t>mya</a:t>
            </a:r>
            <a:endParaRPr kumimoji="1" lang="en-US" sz="1600" b="1" dirty="0">
              <a:solidFill>
                <a:srgbClr val="D7969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31546" y="5072742"/>
            <a:ext cx="1641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D79694"/>
                </a:solidFill>
              </a:rPr>
              <a:t>5.6 -4.4 </a:t>
            </a:r>
            <a:r>
              <a:rPr kumimoji="1" lang="en-US" sz="1600" b="1" dirty="0" err="1">
                <a:solidFill>
                  <a:srgbClr val="D79694"/>
                </a:solidFill>
              </a:rPr>
              <a:t>mya</a:t>
            </a:r>
            <a:endParaRPr kumimoji="1" lang="en-US" sz="1600" b="1" dirty="0">
              <a:solidFill>
                <a:srgbClr val="D79694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35" y="5496580"/>
            <a:ext cx="3097323" cy="523220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sz="2800" b="1" i="1" dirty="0" err="1">
                <a:solidFill>
                  <a:srgbClr val="D79694"/>
                </a:solidFill>
              </a:rPr>
              <a:t>Siva</a:t>
            </a:r>
            <a:r>
              <a:rPr lang="en-US" sz="2800" b="1" i="1" dirty="0" err="1">
                <a:solidFill>
                  <a:srgbClr val="000000"/>
                </a:solidFill>
              </a:rPr>
              <a:t>pithecus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667000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41960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Australo</a:t>
            </a:r>
            <a:r>
              <a:rPr kumimoji="1" lang="en-US" sz="3200" b="1" i="1" dirty="0">
                <a:solidFill>
                  <a:srgbClr val="003300"/>
                </a:solidFill>
              </a:rPr>
              <a:t>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262086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</a:t>
            </a:r>
            <a:r>
              <a:rPr kumimoji="1" lang="en-US" sz="3200" b="1" i="1" dirty="0" err="1">
                <a:solidFill>
                  <a:srgbClr val="D79694"/>
                </a:solidFill>
              </a:rPr>
              <a:t>habilis</a:t>
            </a:r>
            <a:endParaRPr kumimoji="1" lang="en-US" sz="3200" b="1" i="1" dirty="0">
              <a:solidFill>
                <a:srgbClr val="D79694"/>
              </a:solidFill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371600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381000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 err="1">
                <a:solidFill>
                  <a:srgbClr val="D79694"/>
                </a:solidFill>
              </a:rPr>
              <a:t>Paranthropus</a:t>
            </a:r>
            <a:r>
              <a:rPr kumimoji="1" lang="en-US" b="1" dirty="0">
                <a:solidFill>
                  <a:srgbClr val="D79694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2" y="6043758"/>
            <a:ext cx="424186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dates are approximate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and follow </a:t>
            </a:r>
            <a:r>
              <a:rPr kumimoji="1" lang="en-US" sz="1400" b="1" i="1" dirty="0">
                <a:solidFill>
                  <a:srgbClr val="D79694"/>
                </a:solidFill>
              </a:rPr>
              <a:t>Understanding Humans </a:t>
            </a:r>
            <a:r>
              <a:rPr kumimoji="1" lang="en-US" sz="1400" b="1" dirty="0">
                <a:solidFill>
                  <a:srgbClr val="D79694"/>
                </a:solidFill>
              </a:rPr>
              <a:t>2009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1905000"/>
            <a:ext cx="4495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“Moderns” (</a:t>
            </a:r>
            <a:r>
              <a:rPr kumimoji="1" lang="en-US" b="1" dirty="0" err="1">
                <a:solidFill>
                  <a:srgbClr val="D79694"/>
                </a:solidFill>
              </a:rPr>
              <a:t>Cro-magnon</a:t>
            </a:r>
            <a:r>
              <a:rPr kumimoji="1" lang="en-US" b="1" dirty="0">
                <a:solidFill>
                  <a:srgbClr val="D79694"/>
                </a:solidFill>
              </a:rPr>
              <a:t> 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</a:t>
            </a:r>
            <a:r>
              <a:rPr kumimoji="1" lang="en-US" b="1" dirty="0" err="1">
                <a:solidFill>
                  <a:srgbClr val="D79694"/>
                </a:solidFill>
              </a:rPr>
              <a:t>Premoderns</a:t>
            </a:r>
            <a:r>
              <a:rPr kumimoji="1" lang="en-US" b="1" dirty="0">
                <a:solidFill>
                  <a:srgbClr val="D79694"/>
                </a:solidFill>
              </a:rPr>
              <a:t>” (Neandertal …)</a:t>
            </a:r>
            <a:endParaRPr kumimoji="1" lang="en-US" dirty="0">
              <a:solidFill>
                <a:srgbClr val="D79694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4953000"/>
            <a:ext cx="3201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1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Ardi</a:t>
            </a:r>
            <a:r>
              <a:rPr kumimoji="1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pithecus</a:t>
            </a:r>
            <a:r>
              <a:rPr kumimoji="1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3143071"/>
            <a:ext cx="7315200" cy="1200329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note that some forms are called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pithecus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35" y="5496580"/>
            <a:ext cx="3097323" cy="523220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sz="2800" b="1" i="1" dirty="0" err="1">
                <a:solidFill>
                  <a:srgbClr val="D79694"/>
                </a:solidFill>
              </a:rPr>
              <a:t>Siva</a:t>
            </a:r>
            <a:r>
              <a:rPr lang="en-US" sz="2800" b="1" i="1" dirty="0" err="1">
                <a:solidFill>
                  <a:srgbClr val="000000"/>
                </a:solidFill>
              </a:rPr>
              <a:t>pithecus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667000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41960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Australo</a:t>
            </a:r>
            <a:r>
              <a:rPr kumimoji="1" lang="en-US" sz="3200" b="1" i="1" dirty="0">
                <a:solidFill>
                  <a:srgbClr val="003300"/>
                </a:solidFill>
              </a:rPr>
              <a:t>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262086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</a:t>
            </a:r>
            <a:r>
              <a:rPr kumimoji="1" lang="en-US" sz="3200" b="1" i="1" dirty="0" err="1">
                <a:solidFill>
                  <a:srgbClr val="D79694"/>
                </a:solidFill>
              </a:rPr>
              <a:t>habilis</a:t>
            </a:r>
            <a:endParaRPr kumimoji="1" lang="en-US" sz="3200" b="1" i="1" dirty="0">
              <a:solidFill>
                <a:srgbClr val="D79694"/>
              </a:solidFill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371600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381000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 err="1">
                <a:solidFill>
                  <a:srgbClr val="D79694"/>
                </a:solidFill>
              </a:rPr>
              <a:t>Paranthropus</a:t>
            </a:r>
            <a:r>
              <a:rPr kumimoji="1" lang="en-US" b="1" dirty="0">
                <a:solidFill>
                  <a:srgbClr val="D79694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2" y="6043758"/>
            <a:ext cx="424186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dates are approximate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and follow </a:t>
            </a:r>
            <a:r>
              <a:rPr kumimoji="1" lang="en-US" sz="1400" b="1" i="1" dirty="0">
                <a:solidFill>
                  <a:srgbClr val="D79694"/>
                </a:solidFill>
              </a:rPr>
              <a:t>Understanding Humans </a:t>
            </a:r>
            <a:r>
              <a:rPr kumimoji="1" lang="en-US" sz="1400" b="1" dirty="0">
                <a:solidFill>
                  <a:srgbClr val="D79694"/>
                </a:solidFill>
              </a:rPr>
              <a:t>2009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1905000"/>
            <a:ext cx="4495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“Moderns” (</a:t>
            </a:r>
            <a:r>
              <a:rPr kumimoji="1" lang="en-US" b="1" dirty="0" err="1">
                <a:solidFill>
                  <a:srgbClr val="D79694"/>
                </a:solidFill>
              </a:rPr>
              <a:t>Cro-magnon</a:t>
            </a:r>
            <a:r>
              <a:rPr kumimoji="1" lang="en-US" b="1" dirty="0">
                <a:solidFill>
                  <a:srgbClr val="D79694"/>
                </a:solidFill>
              </a:rPr>
              <a:t> 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</a:t>
            </a:r>
            <a:r>
              <a:rPr kumimoji="1" lang="en-US" b="1" dirty="0" err="1">
                <a:solidFill>
                  <a:srgbClr val="D79694"/>
                </a:solidFill>
              </a:rPr>
              <a:t>Premoderns</a:t>
            </a:r>
            <a:r>
              <a:rPr kumimoji="1" lang="en-US" b="1" dirty="0">
                <a:solidFill>
                  <a:srgbClr val="D79694"/>
                </a:solidFill>
              </a:rPr>
              <a:t>” (Neandertal …)</a:t>
            </a:r>
            <a:endParaRPr kumimoji="1" lang="en-US" dirty="0">
              <a:solidFill>
                <a:srgbClr val="D79694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4953000"/>
            <a:ext cx="3201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1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Ardi</a:t>
            </a:r>
            <a:r>
              <a:rPr kumimoji="1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pithecus</a:t>
            </a:r>
            <a:r>
              <a:rPr kumimoji="1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2552140"/>
            <a:ext cx="7315200" cy="2123658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r>
              <a:rPr kumimoji="1" lang="en-US" sz="2400" b="1" dirty="0">
                <a:solidFill>
                  <a:srgbClr val="D79694"/>
                </a:solidFill>
              </a:rPr>
              <a:t>anything called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r>
              <a:rPr kumimoji="1" lang="en-US" sz="2800" b="1" i="1" dirty="0" err="1">
                <a:solidFill>
                  <a:srgbClr val="000000"/>
                </a:solidFill>
              </a:rPr>
              <a:t>pithecus</a:t>
            </a:r>
            <a:endParaRPr kumimoji="1" lang="en-US" sz="2800" b="1" i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r>
              <a:rPr kumimoji="1" lang="en-US" sz="2400" b="1" dirty="0">
                <a:solidFill>
                  <a:srgbClr val="000000"/>
                </a:solidFill>
              </a:rPr>
              <a:t>is an ape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r>
              <a:rPr kumimoji="1" lang="en-US" sz="1600" dirty="0">
                <a:solidFill>
                  <a:srgbClr val="000000"/>
                </a:solidFill>
              </a:rPr>
              <a:t>(from the Greek word for “ape”)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 Brief </a:t>
            </a:r>
            <a:b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Who’s Who . . .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2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725056"/>
            <a:ext cx="7315200" cy="1754326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so “Who’s Who?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. . . lets have a  quick look . . 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71486" y="1472625"/>
            <a:ext cx="4586514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The first “real” ape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976088" y="2366296"/>
            <a:ext cx="2819400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Calibri" pitchFamily="34" charset="0"/>
              </a:rPr>
              <a:t>Sivapithecus</a:t>
            </a:r>
            <a:endParaRPr lang="en-US" sz="3200" b="1" i="1" dirty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15-7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</a:rPr>
              <a:t>mya</a:t>
            </a:r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71486" y="1472625"/>
            <a:ext cx="4586514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The first “real” ape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me-2001-07-2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11400"/>
            <a:ext cx="7315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56030" y="3149025"/>
            <a:ext cx="2819400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15-7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</a:rPr>
              <a:t>mya</a:t>
            </a:r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319213" y="3283781"/>
            <a:ext cx="485775" cy="2666999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71486" y="1472625"/>
            <a:ext cx="4586514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The first “real” ape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-990600" y="4905828"/>
            <a:ext cx="3614058" cy="457200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2400" y="5587425"/>
            <a:ext cx="2471058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Calibri" pitchFamily="34" charset="0"/>
              </a:rPr>
              <a:t>Sivapithicus</a:t>
            </a:r>
            <a:endParaRPr lang="en-US" sz="32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Time-2001-07-23-9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90800"/>
            <a:ext cx="7315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143832" y="3566886"/>
            <a:ext cx="990600" cy="685800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71422" y="1176012"/>
            <a:ext cx="622478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A Walk Through Hominid Evolution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641602" y="5587425"/>
            <a:ext cx="3886200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Calibri" pitchFamily="34" charset="0"/>
              </a:rPr>
              <a:t>Ardipithicus</a:t>
            </a:r>
            <a:endParaRPr lang="en-US" sz="32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4191000" y="4570185"/>
            <a:ext cx="1123044" cy="411843"/>
          </a:xfrm>
          <a:prstGeom prst="ellipse">
            <a:avLst/>
          </a:prstGeom>
          <a:noFill/>
          <a:ln w="5715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me-2001-07-2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11400"/>
            <a:ext cx="7315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143000" y="4876800"/>
            <a:ext cx="4038600" cy="533400"/>
          </a:xfrm>
          <a:prstGeom prst="ellipse">
            <a:avLst/>
          </a:prstGeom>
          <a:noFill/>
          <a:ln w="5715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447800" y="3352800"/>
            <a:ext cx="5029200" cy="1524000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723572" y="5587425"/>
            <a:ext cx="3886200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Calibri" pitchFamily="34" charset="0"/>
              </a:rPr>
              <a:t>Australopithicus</a:t>
            </a:r>
            <a:endParaRPr lang="en-US" sz="32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71422" y="1176012"/>
            <a:ext cx="622478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A Walk Through Hominid Evolution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14" name="Picture 3" descr="Turn81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2" y="685800"/>
            <a:ext cx="301474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1315" name="Rectangle 5"/>
          <p:cNvSpPr>
            <a:spLocks noChangeArrowheads="1"/>
          </p:cNvSpPr>
          <p:nvPr/>
        </p:nvSpPr>
        <p:spPr bwMode="auto">
          <a:xfrm>
            <a:off x="3962400" y="38100"/>
            <a:ext cx="6096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781316" name="Text Box 6"/>
          <p:cNvSpPr txBox="1">
            <a:spLocks noChangeArrowheads="1"/>
          </p:cNvSpPr>
          <p:nvPr/>
        </p:nvSpPr>
        <p:spPr bwMode="auto">
          <a:xfrm>
            <a:off x="1447800" y="2743200"/>
            <a:ext cx="2667000" cy="2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i="1" baseline="30000" dirty="0">
                <a:solidFill>
                  <a:srgbClr val="FFFFFF"/>
                </a:solidFill>
              </a:rPr>
              <a:t>Lucy </a:t>
            </a: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baseline="30000" dirty="0">
              <a:solidFill>
                <a:srgbClr val="FFFFFF"/>
              </a:solidFill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baseline="30000" dirty="0">
                <a:solidFill>
                  <a:srgbClr val="FFFFFF"/>
                </a:solidFill>
              </a:rPr>
              <a:t>and</a:t>
            </a:r>
            <a:r>
              <a:rPr lang="en-US" sz="4800" b="1" i="1" baseline="30000" dirty="0">
                <a:solidFill>
                  <a:srgbClr val="FFFFFF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i="1" baseline="30000" dirty="0">
                <a:solidFill>
                  <a:srgbClr val="FFFFFF"/>
                </a:solidFill>
              </a:rPr>
              <a:t>“The First Family”</a:t>
            </a:r>
            <a:endParaRPr lang="en-US" sz="4800" b="1" baseline="30000" dirty="0">
              <a:solidFill>
                <a:srgbClr val="FFFFFF"/>
              </a:solidFill>
            </a:endParaRPr>
          </a:p>
        </p:txBody>
      </p:sp>
      <p:sp>
        <p:nvSpPr>
          <p:cNvPr id="781317" name="Text Box 8"/>
          <p:cNvSpPr txBox="1">
            <a:spLocks noChangeArrowheads="1"/>
          </p:cNvSpPr>
          <p:nvPr/>
        </p:nvSpPr>
        <p:spPr bwMode="auto">
          <a:xfrm>
            <a:off x="1741286" y="6339114"/>
            <a:ext cx="5681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Understanding Physical Anthropology and Archaeology, 9th ed</a:t>
            </a:r>
            <a:r>
              <a:rPr lang="en-US" sz="1200" dirty="0">
                <a:solidFill>
                  <a:srgbClr val="FFFFFF"/>
                </a:solidFill>
              </a:rPr>
              <a:t>., p. 206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198120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>
                <a:solidFill>
                  <a:srgbClr val="FFFFFF"/>
                </a:solidFill>
              </a:rPr>
              <a:t>e.g.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14" name="Picture 3" descr="Turn81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2" y="685800"/>
            <a:ext cx="301474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1315" name="Rectangle 5"/>
          <p:cNvSpPr>
            <a:spLocks noChangeArrowheads="1"/>
          </p:cNvSpPr>
          <p:nvPr/>
        </p:nvSpPr>
        <p:spPr bwMode="auto">
          <a:xfrm>
            <a:off x="3962400" y="38100"/>
            <a:ext cx="6096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781316" name="Text Box 6"/>
          <p:cNvSpPr txBox="1">
            <a:spLocks noChangeArrowheads="1"/>
          </p:cNvSpPr>
          <p:nvPr/>
        </p:nvSpPr>
        <p:spPr bwMode="auto">
          <a:xfrm>
            <a:off x="1447800" y="2743200"/>
            <a:ext cx="2667000" cy="2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i="1" baseline="30000" dirty="0">
                <a:solidFill>
                  <a:srgbClr val="FFFFFF"/>
                </a:solidFill>
              </a:rPr>
              <a:t>Lucy </a:t>
            </a: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baseline="30000" dirty="0">
              <a:solidFill>
                <a:srgbClr val="FFFFFF"/>
              </a:solidFill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baseline="30000" dirty="0">
                <a:solidFill>
                  <a:srgbClr val="FFFFFF"/>
                </a:solidFill>
              </a:rPr>
              <a:t>and</a:t>
            </a:r>
            <a:r>
              <a:rPr lang="en-US" sz="4800" b="1" i="1" baseline="30000" dirty="0">
                <a:solidFill>
                  <a:srgbClr val="FFFFFF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i="1" baseline="30000" dirty="0">
                <a:solidFill>
                  <a:srgbClr val="FFFFFF"/>
                </a:solidFill>
              </a:rPr>
              <a:t>“The First Family”</a:t>
            </a:r>
            <a:endParaRPr lang="en-US" sz="4800" b="1" baseline="30000" dirty="0">
              <a:solidFill>
                <a:srgbClr val="FFFFFF"/>
              </a:solidFill>
            </a:endParaRPr>
          </a:p>
        </p:txBody>
      </p:sp>
      <p:sp>
        <p:nvSpPr>
          <p:cNvPr id="781317" name="Text Box 8"/>
          <p:cNvSpPr txBox="1">
            <a:spLocks noChangeArrowheads="1"/>
          </p:cNvSpPr>
          <p:nvPr/>
        </p:nvSpPr>
        <p:spPr bwMode="auto">
          <a:xfrm>
            <a:off x="1741286" y="6339114"/>
            <a:ext cx="5681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Understanding Physical Anthropology and Archaeology, 9th ed</a:t>
            </a:r>
            <a:r>
              <a:rPr lang="en-US" sz="1200" dirty="0">
                <a:solidFill>
                  <a:srgbClr val="FFFFFF"/>
                </a:solidFill>
              </a:rPr>
              <a:t>., p. 206</a:t>
            </a:r>
          </a:p>
        </p:txBody>
      </p:sp>
      <p:pic>
        <p:nvPicPr>
          <p:cNvPr id="25559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4"/>
            <a:ext cx="2699656" cy="378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514600" y="198120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>
                <a:solidFill>
                  <a:srgbClr val="FFFFFF"/>
                </a:solidFill>
              </a:rPr>
              <a:t>e.g.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me-2001-07-2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11400"/>
            <a:ext cx="7315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191000" y="3581400"/>
            <a:ext cx="2209800" cy="1066800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733800" y="5569281"/>
            <a:ext cx="3200400" cy="89255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</a:rPr>
              <a:t>Paranthropus</a:t>
            </a:r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“</a:t>
            </a:r>
            <a:r>
              <a:rPr lang="en-US" sz="2000" i="1" dirty="0">
                <a:solidFill>
                  <a:prstClr val="black"/>
                </a:solidFill>
                <a:latin typeface="Calibri" pitchFamily="34" charset="0"/>
              </a:rPr>
              <a:t>Australopithecus </a:t>
            </a:r>
            <a:r>
              <a:rPr lang="en-US" sz="2000" i="1" dirty="0" err="1">
                <a:solidFill>
                  <a:prstClr val="black"/>
                </a:solidFill>
                <a:latin typeface="Calibri" pitchFamily="34" charset="0"/>
              </a:rPr>
              <a:t>robustus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1422" y="1176012"/>
            <a:ext cx="622478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A Walk Through Hominid Evolution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750086" y="6477000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me-2001-07-2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11400"/>
            <a:ext cx="7315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810000" y="5569281"/>
            <a:ext cx="3171372" cy="89255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libri" pitchFamily="34" charset="0"/>
              </a:rPr>
              <a:t>Homo </a:t>
            </a:r>
            <a:r>
              <a:rPr lang="en-US" sz="3200" b="1" i="1" dirty="0" err="1">
                <a:solidFill>
                  <a:prstClr val="black"/>
                </a:solidFill>
                <a:latin typeface="Calibri" pitchFamily="34" charset="0"/>
              </a:rPr>
              <a:t>habilis</a:t>
            </a:r>
            <a:endParaRPr lang="en-US" sz="3200" b="1" i="1" dirty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“Early Human”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7546085">
            <a:off x="4310199" y="2569099"/>
            <a:ext cx="1933685" cy="1345550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1422" y="1176012"/>
            <a:ext cx="622478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A Walk Through Hominid Evolution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95828" y="3124200"/>
            <a:ext cx="3171372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the first humans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750086" y="6477000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65A1D3F-6C27-46C2-81FF-E4A8147F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6DECCF2-767E-47B8-9B3D-9CFCFCD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922" y="6637867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60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me-2001-07-2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11400"/>
            <a:ext cx="7315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1422" y="1176012"/>
            <a:ext cx="622478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A Walk Through Hominid Evolution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2514600"/>
            <a:ext cx="3200400" cy="16764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Time-2001-07-23-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20799"/>
            <a:ext cx="7315200" cy="391757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981200" y="4191000"/>
            <a:ext cx="5334000" cy="762000"/>
          </a:xfrm>
          <a:prstGeom prst="rect">
            <a:avLst/>
          </a:prstGeom>
          <a:noFill/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115456" y="5572911"/>
            <a:ext cx="4953000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libri" pitchFamily="34" charset="0"/>
              </a:rPr>
              <a:t>Homo erectus</a:t>
            </a:r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1422" y="1176012"/>
            <a:ext cx="622478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A Walk Through Hominid Evolution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Time-2001-07-23-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17169"/>
            <a:ext cx="7315200" cy="391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1422" y="1176012"/>
            <a:ext cx="622478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A Walk Through Hominid Evolution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267200" y="5315856"/>
            <a:ext cx="2971800" cy="83099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Calibri" pitchFamily="34" charset="0"/>
              </a:rPr>
              <a:t>premoderns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”</a:t>
            </a:r>
            <a:endParaRPr lang="en-US" sz="2800" b="1" i="1" dirty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Calibri" pitchFamily="34" charset="0"/>
              </a:rPr>
              <a:t>Homo </a:t>
            </a:r>
            <a:r>
              <a:rPr lang="en-US" sz="2000" b="1" i="1" dirty="0" err="1">
                <a:solidFill>
                  <a:prstClr val="black"/>
                </a:solidFill>
                <a:latin typeface="Calibri" pitchFamily="34" charset="0"/>
              </a:rPr>
              <a:t>heidelbergensis</a:t>
            </a:r>
            <a:r>
              <a:rPr lang="en-US" sz="2000" b="1" i="1" dirty="0">
                <a:solidFill>
                  <a:prstClr val="black"/>
                </a:solidFill>
                <a:latin typeface="Calibri" pitchFamily="34" charset="0"/>
              </a:rPr>
              <a:t> . . .</a:t>
            </a:r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 rot="828374">
            <a:off x="5759882" y="3448240"/>
            <a:ext cx="1274897" cy="1894753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Time-2001-07-23-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17169"/>
            <a:ext cx="7315200" cy="391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91742" y="5323059"/>
            <a:ext cx="2971800" cy="83099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Calibri" pitchFamily="34" charset="0"/>
              </a:rPr>
              <a:t>premoderns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prstClr val="black"/>
                </a:solidFill>
                <a:latin typeface="Calibri" pitchFamily="34" charset="0"/>
              </a:rPr>
              <a:t>Neandertal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 . . 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1422" y="1176012"/>
            <a:ext cx="622478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A Walk Through Hominid Evolution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 rot="828374">
            <a:off x="6180524" y="3331859"/>
            <a:ext cx="1365792" cy="2181064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Time-2001-07-23-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17165"/>
            <a:ext cx="7315200" cy="391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5762172" y="1905000"/>
            <a:ext cx="2315028" cy="2438400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257800" y="5326689"/>
            <a:ext cx="3886200" cy="83099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“moderns”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Calibri" pitchFamily="34" charset="0"/>
              </a:rPr>
              <a:t>Homo sapiens </a:t>
            </a:r>
            <a:r>
              <a:rPr lang="en-US" sz="2000" b="1" i="1" dirty="0" err="1">
                <a:solidFill>
                  <a:prstClr val="black"/>
                </a:solidFill>
                <a:latin typeface="Calibri" pitchFamily="34" charset="0"/>
              </a:rPr>
              <a:t>sapiens</a:t>
            </a:r>
            <a:endParaRPr lang="en-US" sz="20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1422" y="1176012"/>
            <a:ext cx="622478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A Walk Through Hominid Evolution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802689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lets have just a little closer look . . 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me-2001-07-2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11400"/>
            <a:ext cx="7315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56030" y="3149025"/>
            <a:ext cx="2819400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15-7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</a:rPr>
              <a:t>mya</a:t>
            </a:r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319213" y="3283781"/>
            <a:ext cx="485775" cy="2666999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71486" y="1472625"/>
            <a:ext cx="4586514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The first “real” ape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-990600" y="4905828"/>
            <a:ext cx="3614058" cy="4572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2400" y="5587425"/>
            <a:ext cx="2471058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Calibri" pitchFamily="34" charset="0"/>
              </a:rPr>
              <a:t>Sivapithicus</a:t>
            </a:r>
            <a:endParaRPr lang="en-US" sz="32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Text Box 2"/>
          <p:cNvSpPr txBox="1">
            <a:spLocks noChangeArrowheads="1"/>
          </p:cNvSpPr>
          <p:nvPr/>
        </p:nvSpPr>
        <p:spPr bwMode="auto">
          <a:xfrm>
            <a:off x="3529673" y="5943600"/>
            <a:ext cx="2032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>
                <a:solidFill>
                  <a:srgbClr val="FFFFFF"/>
                </a:solidFill>
              </a:rPr>
              <a:t>Sivapithecines</a:t>
            </a:r>
            <a:endParaRPr lang="en-US" sz="2000" i="1" baseline="30000" dirty="0">
              <a:solidFill>
                <a:srgbClr val="FFFFFF"/>
              </a:solidFill>
            </a:endParaRPr>
          </a:p>
        </p:txBody>
      </p:sp>
      <p:pic>
        <p:nvPicPr>
          <p:cNvPr id="904195" name="Picture 3" descr="14_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4399"/>
            <a:ext cx="7315200" cy="480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Text Box 2"/>
          <p:cNvSpPr txBox="1">
            <a:spLocks noChangeArrowheads="1"/>
          </p:cNvSpPr>
          <p:nvPr/>
        </p:nvSpPr>
        <p:spPr bwMode="auto">
          <a:xfrm>
            <a:off x="3529673" y="5943600"/>
            <a:ext cx="2032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>
                <a:solidFill>
                  <a:srgbClr val="FFFFFF"/>
                </a:solidFill>
              </a:rPr>
              <a:t>Sivapithecines</a:t>
            </a:r>
            <a:endParaRPr lang="en-US" sz="2000" i="1" baseline="30000" dirty="0">
              <a:solidFill>
                <a:srgbClr val="FFFFFF"/>
              </a:solidFill>
            </a:endParaRPr>
          </a:p>
        </p:txBody>
      </p:sp>
      <p:pic>
        <p:nvPicPr>
          <p:cNvPr id="904195" name="Picture 3" descr="14_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4399"/>
            <a:ext cx="7315200" cy="480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638800" y="2514600"/>
            <a:ext cx="2590800" cy="32766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2693313"/>
            <a:ext cx="2590800" cy="43088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 their foraging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35" y="5496580"/>
            <a:ext cx="3097323" cy="523220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sz="2800" b="1" i="1" dirty="0" err="1">
                <a:solidFill>
                  <a:srgbClr val="D79694"/>
                </a:solidFill>
              </a:rPr>
              <a:t>Sivapithecus</a:t>
            </a:r>
            <a:endParaRPr lang="en-US" sz="2800" b="1" i="1" dirty="0">
              <a:solidFill>
                <a:srgbClr val="D79694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667000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41960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Australopithecus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262086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</a:t>
            </a:r>
            <a:r>
              <a:rPr kumimoji="1" lang="en-US" sz="3200" b="1" i="1" dirty="0" err="1">
                <a:solidFill>
                  <a:srgbClr val="D79694"/>
                </a:solidFill>
              </a:rPr>
              <a:t>habilis</a:t>
            </a:r>
            <a:endParaRPr kumimoji="1" lang="en-US" sz="3200" b="1" i="1" dirty="0">
              <a:solidFill>
                <a:srgbClr val="D79694"/>
              </a:solidFill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371600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381000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 err="1">
                <a:solidFill>
                  <a:srgbClr val="D79694"/>
                </a:solidFill>
              </a:rPr>
              <a:t>Paranthropus</a:t>
            </a:r>
            <a:r>
              <a:rPr kumimoji="1" lang="en-US" b="1" dirty="0">
                <a:solidFill>
                  <a:srgbClr val="D79694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2" y="6043758"/>
            <a:ext cx="424186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dates are approximate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and follow </a:t>
            </a:r>
            <a:r>
              <a:rPr kumimoji="1" lang="en-US" sz="1400" b="1" i="1" dirty="0">
                <a:solidFill>
                  <a:srgbClr val="D79694"/>
                </a:solidFill>
              </a:rPr>
              <a:t>Understanding Humans </a:t>
            </a:r>
            <a:r>
              <a:rPr kumimoji="1" lang="en-US" sz="1400" b="1" dirty="0">
                <a:solidFill>
                  <a:srgbClr val="D79694"/>
                </a:solidFill>
              </a:rPr>
              <a:t>2009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1905000"/>
            <a:ext cx="4495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“Moderns” (</a:t>
            </a:r>
            <a:r>
              <a:rPr kumimoji="1" lang="en-US" b="1" dirty="0" err="1">
                <a:solidFill>
                  <a:srgbClr val="D79694"/>
                </a:solidFill>
              </a:rPr>
              <a:t>Cro-magnon</a:t>
            </a:r>
            <a:r>
              <a:rPr kumimoji="1" lang="en-US" b="1" dirty="0">
                <a:solidFill>
                  <a:srgbClr val="D79694"/>
                </a:solidFill>
              </a:rPr>
              <a:t> 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</a:t>
            </a:r>
            <a:r>
              <a:rPr kumimoji="1" lang="en-US" b="1" dirty="0" err="1">
                <a:solidFill>
                  <a:srgbClr val="D79694"/>
                </a:solidFill>
              </a:rPr>
              <a:t>Premoderns</a:t>
            </a:r>
            <a:r>
              <a:rPr kumimoji="1" lang="en-US" b="1" dirty="0">
                <a:solidFill>
                  <a:srgbClr val="D79694"/>
                </a:solidFill>
              </a:rPr>
              <a:t>” (Neandertal …)</a:t>
            </a:r>
            <a:endParaRPr kumimoji="1" lang="en-US" dirty="0">
              <a:solidFill>
                <a:srgbClr val="D79694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4953000"/>
            <a:ext cx="3201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2800" b="1" i="1" kern="0" dirty="0" err="1">
                <a:solidFill>
                  <a:srgbClr val="000000"/>
                </a:solidFill>
              </a:rPr>
              <a:t>Ardipithecus</a:t>
            </a:r>
            <a:r>
              <a:rPr kumimoji="1" lang="en-US" sz="2800" b="1" i="1" kern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48438" y="1905000"/>
            <a:ext cx="2904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165,000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r>
              <a:rPr kumimoji="1" lang="en-US" b="1" dirty="0">
                <a:solidFill>
                  <a:srgbClr val="C80000"/>
                </a:solidFill>
              </a:rPr>
              <a:t>-present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63609" y="2224314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500,000-28,000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endParaRPr kumimoji="1" lang="en-US" b="1" dirty="0">
              <a:solidFill>
                <a:srgbClr val="C8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266988" y="2787526"/>
            <a:ext cx="283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1.8 mya–25,000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endParaRPr kumimoji="1" lang="en-US" b="1" dirty="0">
              <a:solidFill>
                <a:srgbClr val="C8000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98668" y="3352800"/>
            <a:ext cx="1821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2.4-1.6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i="1" dirty="0">
                <a:solidFill>
                  <a:srgbClr val="C8000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90782" y="3962400"/>
            <a:ext cx="165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 2.5-1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  <a:endParaRPr kumimoji="1" lang="en-US" b="1" i="1" dirty="0">
              <a:solidFill>
                <a:srgbClr val="0033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882024" y="4557486"/>
            <a:ext cx="17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4.25-2 </a:t>
            </a:r>
            <a:r>
              <a:rPr kumimoji="1" lang="en-US" b="1" dirty="0" err="1">
                <a:solidFill>
                  <a:srgbClr val="D79694"/>
                </a:solidFill>
              </a:rPr>
              <a:t>mya</a:t>
            </a:r>
            <a:r>
              <a:rPr kumimoji="1" lang="en-US" b="1" dirty="0">
                <a:solidFill>
                  <a:srgbClr val="D79694"/>
                </a:solidFill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13485" y="5646054"/>
            <a:ext cx="1277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D79694"/>
                </a:solidFill>
              </a:rPr>
              <a:t>15-7 </a:t>
            </a:r>
            <a:r>
              <a:rPr kumimoji="1" lang="en-US" sz="1600" b="1" dirty="0" err="1">
                <a:solidFill>
                  <a:srgbClr val="D79694"/>
                </a:solidFill>
              </a:rPr>
              <a:t>mya</a:t>
            </a:r>
            <a:endParaRPr kumimoji="1" lang="en-US" sz="1600" b="1" dirty="0">
              <a:solidFill>
                <a:srgbClr val="D7969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31546" y="5072742"/>
            <a:ext cx="1641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000000"/>
                </a:solidFill>
              </a:rPr>
              <a:t>5.6 -4.4 </a:t>
            </a:r>
            <a:r>
              <a:rPr kumimoji="1" lang="en-US" sz="1600" b="1" dirty="0" err="1">
                <a:solidFill>
                  <a:srgbClr val="000000"/>
                </a:solidFill>
              </a:rPr>
              <a:t>mya</a:t>
            </a:r>
            <a:endParaRPr kumimoji="1"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Exploring the Diets of Extinct Humans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Through Paleontology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Teeth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Skulls and Jaws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The Postcranial Skeleton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Is Adaptation?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Using Chemistry to Infer the Diets 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of Extinct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Our Place in Nature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 Brief Who's Who of the Early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Did Early Hominids Eat?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Can We Say About the Diets of Fossil </a:t>
            </a:r>
            <a:r>
              <a:rPr lang="en-US" sz="2000" b="1" i="1" dirty="0">
                <a:solidFill>
                  <a:srgbClr val="D79694"/>
                </a:solidFill>
              </a:rPr>
              <a:t>Homo</a:t>
            </a:r>
            <a:r>
              <a:rPr lang="en-US" sz="2000" b="1" dirty="0">
                <a:solidFill>
                  <a:srgbClr val="D79694"/>
                </a:solidFill>
              </a:rPr>
              <a:t>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Summary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rgbClr val="D79694"/>
                </a:solidFill>
              </a:rPr>
              <a:t>“</a:t>
            </a:r>
            <a:r>
              <a:rPr lang="en-US" sz="3600" b="1" dirty="0">
                <a:solidFill>
                  <a:srgbClr val="D79694"/>
                </a:solidFill>
              </a:rPr>
              <a:t>Diet and Human Evolution</a:t>
            </a:r>
            <a:r>
              <a:rPr lang="en-US" sz="3600" dirty="0">
                <a:solidFill>
                  <a:srgbClr val="D79694"/>
                </a:solidFill>
              </a:rPr>
              <a:t>”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“Diet and Human Evolution”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Time-2001-07-23-9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90800"/>
            <a:ext cx="7315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143832" y="3566886"/>
            <a:ext cx="990600" cy="6858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641602" y="5587425"/>
            <a:ext cx="3886200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Calibri" pitchFamily="34" charset="0"/>
              </a:rPr>
              <a:t>Ardipithicus</a:t>
            </a:r>
            <a:endParaRPr lang="en-US" sz="32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4191000" y="4570185"/>
            <a:ext cx="1123044" cy="4118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19563"/>
            <a:ext cx="2752725" cy="39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Time-2001-07-23-9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90800"/>
            <a:ext cx="7315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143832" y="3566886"/>
            <a:ext cx="990600" cy="685800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641602" y="5587425"/>
            <a:ext cx="3886200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Calibri" pitchFamily="34" charset="0"/>
              </a:rPr>
              <a:t>Ardipithicus</a:t>
            </a:r>
            <a:endParaRPr lang="en-US" sz="32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4191000" y="4570185"/>
            <a:ext cx="1123044" cy="411843"/>
          </a:xfrm>
          <a:prstGeom prst="ellipse">
            <a:avLst/>
          </a:prstGeom>
          <a:noFill/>
          <a:ln w="5715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19563"/>
            <a:ext cx="2752725" cy="39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33800" y="1905000"/>
            <a:ext cx="4572000" cy="339323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lIns="228600" tIns="228600" rIns="228600" bIns="22860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“The teeth of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ramidus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lacked the specialization of other apes, and suggest that it was a generalized omnivore and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frugavore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(fruit eater) with a diet that did not depend heavily on fibrous plants, ripe fruit or hard or abrasive food. “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50" b="1" dirty="0">
                <a:latin typeface="Arial" pitchFamily="34" charset="0"/>
                <a:cs typeface="Arial" pitchFamily="34" charset="0"/>
                <a:hlinkClick r:id="rId5"/>
              </a:rPr>
              <a:t>http://en.wikipedia.org/wiki/Ardipithecus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35" y="5496580"/>
            <a:ext cx="3097323" cy="523220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sz="2800" b="1" i="1" dirty="0" err="1">
                <a:solidFill>
                  <a:srgbClr val="D79694"/>
                </a:solidFill>
              </a:rPr>
              <a:t>Sivapithecus</a:t>
            </a:r>
            <a:endParaRPr lang="en-US" sz="2800" b="1" i="1" dirty="0">
              <a:solidFill>
                <a:srgbClr val="D79694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667000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41960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3300"/>
                </a:solidFill>
              </a:rPr>
              <a:t>Australopithecus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262086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</a:t>
            </a:r>
            <a:r>
              <a:rPr kumimoji="1" lang="en-US" sz="3200" b="1" i="1" dirty="0" err="1">
                <a:solidFill>
                  <a:srgbClr val="D79694"/>
                </a:solidFill>
              </a:rPr>
              <a:t>habilis</a:t>
            </a:r>
            <a:endParaRPr kumimoji="1" lang="en-US" sz="3200" b="1" i="1" dirty="0">
              <a:solidFill>
                <a:srgbClr val="D79694"/>
              </a:solidFill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371600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381000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 err="1">
                <a:solidFill>
                  <a:srgbClr val="D79694"/>
                </a:solidFill>
              </a:rPr>
              <a:t>Paranthropus</a:t>
            </a:r>
            <a:r>
              <a:rPr kumimoji="1" lang="en-US" b="1" dirty="0">
                <a:solidFill>
                  <a:srgbClr val="D79694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2" y="6043758"/>
            <a:ext cx="424186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dates are approximate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and follow </a:t>
            </a:r>
            <a:r>
              <a:rPr kumimoji="1" lang="en-US" sz="1400" b="1" i="1" dirty="0">
                <a:solidFill>
                  <a:srgbClr val="D79694"/>
                </a:solidFill>
              </a:rPr>
              <a:t>Understanding Humans </a:t>
            </a:r>
            <a:r>
              <a:rPr kumimoji="1" lang="en-US" sz="1400" b="1" dirty="0">
                <a:solidFill>
                  <a:srgbClr val="D79694"/>
                </a:solidFill>
              </a:rPr>
              <a:t>2009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1905000"/>
            <a:ext cx="4495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“Moderns” (</a:t>
            </a:r>
            <a:r>
              <a:rPr kumimoji="1" lang="en-US" b="1" dirty="0" err="1">
                <a:solidFill>
                  <a:srgbClr val="D79694"/>
                </a:solidFill>
              </a:rPr>
              <a:t>Cro-magnon</a:t>
            </a:r>
            <a:r>
              <a:rPr kumimoji="1" lang="en-US" b="1" dirty="0">
                <a:solidFill>
                  <a:srgbClr val="D79694"/>
                </a:solidFill>
              </a:rPr>
              <a:t> 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</a:t>
            </a:r>
            <a:r>
              <a:rPr kumimoji="1" lang="en-US" b="1" dirty="0" err="1">
                <a:solidFill>
                  <a:srgbClr val="D79694"/>
                </a:solidFill>
              </a:rPr>
              <a:t>Premoderns</a:t>
            </a:r>
            <a:r>
              <a:rPr kumimoji="1" lang="en-US" b="1" dirty="0">
                <a:solidFill>
                  <a:srgbClr val="D79694"/>
                </a:solidFill>
              </a:rPr>
              <a:t>” (Neandertal …)</a:t>
            </a:r>
            <a:endParaRPr kumimoji="1" lang="en-US" dirty="0">
              <a:solidFill>
                <a:srgbClr val="D79694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4953000"/>
            <a:ext cx="3201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2800" b="1" i="1" kern="0" dirty="0" err="1">
                <a:solidFill>
                  <a:srgbClr val="D79694"/>
                </a:solidFill>
              </a:rPr>
              <a:t>Ardipithecus</a:t>
            </a:r>
            <a:r>
              <a:rPr kumimoji="1" lang="en-US" sz="2800" b="1" i="1" kern="0" dirty="0">
                <a:solidFill>
                  <a:srgbClr val="D79694"/>
                </a:solidFill>
              </a:rPr>
              <a:t>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48438" y="1905000"/>
            <a:ext cx="2904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165,000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r>
              <a:rPr kumimoji="1" lang="en-US" b="1" dirty="0">
                <a:solidFill>
                  <a:srgbClr val="C80000"/>
                </a:solidFill>
              </a:rPr>
              <a:t>-present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63609" y="2224314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500,000-28,000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endParaRPr kumimoji="1" lang="en-US" b="1" dirty="0">
              <a:solidFill>
                <a:srgbClr val="C8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266988" y="2787526"/>
            <a:ext cx="283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1.8 mya–25,000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endParaRPr kumimoji="1" lang="en-US" b="1" dirty="0">
              <a:solidFill>
                <a:srgbClr val="C8000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98668" y="3352800"/>
            <a:ext cx="1821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2.4-1.6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i="1" dirty="0">
                <a:solidFill>
                  <a:srgbClr val="C8000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90782" y="3962400"/>
            <a:ext cx="165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 2.5-1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  <a:endParaRPr kumimoji="1" lang="en-US" b="1" i="1" dirty="0">
              <a:solidFill>
                <a:srgbClr val="0033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882024" y="4557486"/>
            <a:ext cx="17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000000"/>
                </a:solidFill>
              </a:rPr>
              <a:t>4.25-2 </a:t>
            </a:r>
            <a:r>
              <a:rPr kumimoji="1" lang="en-US" b="1" dirty="0" err="1">
                <a:solidFill>
                  <a:srgbClr val="000000"/>
                </a:solidFill>
              </a:rPr>
              <a:t>mya</a:t>
            </a:r>
            <a:r>
              <a:rPr kumimoji="1" lang="en-US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13485" y="5646054"/>
            <a:ext cx="1277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D79694"/>
                </a:solidFill>
              </a:rPr>
              <a:t>15-7 </a:t>
            </a:r>
            <a:r>
              <a:rPr kumimoji="1" lang="en-US" sz="1600" b="1" dirty="0" err="1">
                <a:solidFill>
                  <a:srgbClr val="D79694"/>
                </a:solidFill>
              </a:rPr>
              <a:t>mya</a:t>
            </a:r>
            <a:endParaRPr kumimoji="1" lang="en-US" sz="1600" b="1" dirty="0">
              <a:solidFill>
                <a:srgbClr val="D7969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31546" y="5072742"/>
            <a:ext cx="1641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D79694"/>
                </a:solidFill>
              </a:rPr>
              <a:t>5.6 -4.4 </a:t>
            </a:r>
            <a:r>
              <a:rPr kumimoji="1" lang="en-US" sz="1600" b="1" dirty="0" err="1">
                <a:solidFill>
                  <a:srgbClr val="D79694"/>
                </a:solidFill>
              </a:rPr>
              <a:t>mya</a:t>
            </a:r>
            <a:endParaRPr kumimoji="1" lang="en-US" sz="1600" b="1" dirty="0">
              <a:solidFill>
                <a:srgbClr val="D79694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me-2001-07-2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11400"/>
            <a:ext cx="7315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143000" y="4876800"/>
            <a:ext cx="4038600" cy="5334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447800" y="3352800"/>
            <a:ext cx="5029200" cy="15240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723572" y="5587425"/>
            <a:ext cx="3886200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Calibri" pitchFamily="34" charset="0"/>
              </a:rPr>
              <a:t>Australopithicus</a:t>
            </a:r>
            <a:endParaRPr lang="en-US" sz="3200" b="1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50086" y="6262914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14" name="Picture 3" descr="Turn81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2" y="685800"/>
            <a:ext cx="301474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1315" name="Rectangle 5"/>
          <p:cNvSpPr>
            <a:spLocks noChangeArrowheads="1"/>
          </p:cNvSpPr>
          <p:nvPr/>
        </p:nvSpPr>
        <p:spPr bwMode="auto">
          <a:xfrm>
            <a:off x="3962400" y="38100"/>
            <a:ext cx="6096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aseline="30000">
              <a:solidFill>
                <a:srgbClr val="003300"/>
              </a:solidFill>
            </a:endParaRPr>
          </a:p>
        </p:txBody>
      </p:sp>
      <p:sp>
        <p:nvSpPr>
          <p:cNvPr id="781316" name="Text Box 6"/>
          <p:cNvSpPr txBox="1">
            <a:spLocks noChangeArrowheads="1"/>
          </p:cNvSpPr>
          <p:nvPr/>
        </p:nvSpPr>
        <p:spPr bwMode="auto">
          <a:xfrm>
            <a:off x="1447800" y="2743200"/>
            <a:ext cx="2667000" cy="2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i="1" baseline="30000" dirty="0">
                <a:solidFill>
                  <a:srgbClr val="FFFFFF"/>
                </a:solidFill>
              </a:rPr>
              <a:t>Lucy </a:t>
            </a: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baseline="30000" dirty="0">
              <a:solidFill>
                <a:srgbClr val="FFFFFF"/>
              </a:solidFill>
            </a:endParaRPr>
          </a:p>
          <a:p>
            <a:pPr algn="ctr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baseline="30000" dirty="0">
                <a:solidFill>
                  <a:srgbClr val="FFFFFF"/>
                </a:solidFill>
              </a:rPr>
              <a:t>and</a:t>
            </a:r>
            <a:r>
              <a:rPr lang="en-US" sz="4800" b="1" i="1" baseline="30000" dirty="0">
                <a:solidFill>
                  <a:srgbClr val="FFFFFF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i="1" baseline="30000" dirty="0">
                <a:solidFill>
                  <a:srgbClr val="FFFFFF"/>
                </a:solidFill>
              </a:rPr>
              <a:t>“The First Family”</a:t>
            </a:r>
            <a:endParaRPr lang="en-US" sz="4800" b="1" baseline="30000" dirty="0">
              <a:solidFill>
                <a:srgbClr val="FFFFFF"/>
              </a:solidFill>
            </a:endParaRPr>
          </a:p>
        </p:txBody>
      </p:sp>
      <p:sp>
        <p:nvSpPr>
          <p:cNvPr id="781317" name="Text Box 8"/>
          <p:cNvSpPr txBox="1">
            <a:spLocks noChangeArrowheads="1"/>
          </p:cNvSpPr>
          <p:nvPr/>
        </p:nvSpPr>
        <p:spPr bwMode="auto">
          <a:xfrm>
            <a:off x="1741286" y="6339114"/>
            <a:ext cx="5681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Understanding Physical Anthropology and Archaeology, 9th ed</a:t>
            </a:r>
            <a:r>
              <a:rPr lang="en-US" sz="1200" dirty="0">
                <a:solidFill>
                  <a:srgbClr val="FFFFFF"/>
                </a:solidFill>
              </a:rPr>
              <a:t>., p. 206</a:t>
            </a:r>
          </a:p>
        </p:txBody>
      </p:sp>
      <p:pic>
        <p:nvPicPr>
          <p:cNvPr id="25559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4"/>
            <a:ext cx="2699656" cy="378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514600" y="198120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>
                <a:solidFill>
                  <a:srgbClr val="FFFFFF"/>
                </a:solidFill>
              </a:rPr>
              <a:t>e.g.</a:t>
            </a:r>
            <a:endParaRPr lang="en-US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981200"/>
            <a:ext cx="6096000" cy="395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 fontAlgn="base">
              <a:defRPr/>
            </a:pPr>
            <a:r>
              <a:rPr lang="en-US" sz="4000" b="1" kern="0" dirty="0">
                <a:solidFill>
                  <a:srgbClr val="000000"/>
                </a:solidFill>
              </a:rPr>
              <a:t>“Lucy”</a:t>
            </a:r>
          </a:p>
          <a:p>
            <a:pPr marL="457200" indent="-457200" algn="ctr" fontAlgn="base">
              <a:defRPr/>
            </a:pPr>
            <a:r>
              <a:rPr lang="en-US" sz="2400" kern="0" dirty="0">
                <a:solidFill>
                  <a:srgbClr val="000000"/>
                </a:solidFill>
              </a:rPr>
              <a:t>and</a:t>
            </a:r>
          </a:p>
          <a:p>
            <a:pPr marL="457200" indent="-457200" algn="ctr" fontAlgn="base">
              <a:defRPr/>
            </a:pPr>
            <a:r>
              <a:rPr lang="en-US" sz="3200" b="1" kern="0" dirty="0">
                <a:solidFill>
                  <a:srgbClr val="000000"/>
                </a:solidFill>
              </a:rPr>
              <a:t>"The First Family"</a:t>
            </a:r>
            <a:r>
              <a:rPr lang="en-US" sz="4800" b="1" u="sng" kern="0" dirty="0">
                <a:solidFill>
                  <a:srgbClr val="0000FF"/>
                </a:solidFill>
                <a:hlinkClick r:id="rId2"/>
              </a:rPr>
              <a:t> </a:t>
            </a:r>
            <a:br>
              <a:rPr lang="en-US" sz="4800" b="1" u="sng" kern="0" dirty="0">
                <a:solidFill>
                  <a:srgbClr val="0000FF"/>
                </a:solidFill>
                <a:hlinkClick r:id="rId2"/>
              </a:rPr>
            </a:br>
            <a:endParaRPr lang="en-US" sz="1600" b="1" kern="0" dirty="0">
              <a:solidFill>
                <a:srgbClr val="000000"/>
              </a:solidFill>
            </a:endParaRPr>
          </a:p>
          <a:p>
            <a:pPr marL="457200" indent="-225425" fontAlgn="base"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sz="2800" b="1" kern="0" dirty="0" err="1">
                <a:solidFill>
                  <a:srgbClr val="000000"/>
                </a:solidFill>
              </a:rPr>
              <a:t>Hadar</a:t>
            </a:r>
            <a:r>
              <a:rPr lang="en-US" sz="2800" b="1" kern="0" dirty="0">
                <a:solidFill>
                  <a:srgbClr val="000000"/>
                </a:solidFill>
              </a:rPr>
              <a:t>, Ethiopia</a:t>
            </a:r>
            <a:br>
              <a:rPr lang="en-US" sz="2800" b="1" kern="0" dirty="0">
                <a:solidFill>
                  <a:srgbClr val="000000"/>
                </a:solidFill>
              </a:rPr>
            </a:br>
            <a:r>
              <a:rPr lang="en-US" b="1" kern="0" dirty="0">
                <a:solidFill>
                  <a:srgbClr val="000000"/>
                </a:solidFill>
              </a:rPr>
              <a:t>(Site 333 on the Awash River)</a:t>
            </a:r>
            <a:endParaRPr lang="en-US" sz="2400" b="1" i="1" kern="0" dirty="0">
              <a:solidFill>
                <a:srgbClr val="000000"/>
              </a:solidFill>
            </a:endParaRPr>
          </a:p>
          <a:p>
            <a:pPr marL="457200" indent="-225425" fontAlgn="base"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sz="2800" b="1" i="1" kern="0" dirty="0">
                <a:solidFill>
                  <a:srgbClr val="000000"/>
                </a:solidFill>
              </a:rPr>
              <a:t>Australopithecus </a:t>
            </a:r>
            <a:r>
              <a:rPr lang="en-US" sz="2800" b="1" i="1" kern="0" dirty="0" err="1">
                <a:solidFill>
                  <a:srgbClr val="000000"/>
                </a:solidFill>
              </a:rPr>
              <a:t>afarensis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marL="457200" indent="-225425" fontAlgn="base"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4 - 3 </a:t>
            </a:r>
            <a:r>
              <a:rPr lang="en-US" sz="2800" b="1" kern="0" dirty="0" err="1">
                <a:solidFill>
                  <a:srgbClr val="000000"/>
                </a:solidFill>
              </a:rPr>
              <a:t>mya</a:t>
            </a:r>
            <a:r>
              <a:rPr lang="en-US" sz="2800" b="1" kern="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" name="Picture 5" descr="Turn810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3048000"/>
            <a:ext cx="1716088" cy="3124200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76600" y="1106273"/>
            <a:ext cx="26468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1975 - 1976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18_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296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5334004"/>
            <a:ext cx="777240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r>
              <a:rPr kumimoji="1" lang="en-US" sz="2400" b="1" kern="0" dirty="0">
                <a:solidFill>
                  <a:srgbClr val="FFFFFF"/>
                </a:solidFill>
              </a:rPr>
              <a:t>and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r>
              <a:rPr kumimoji="1" lang="en-US" sz="2400" b="1" kern="0" dirty="0">
                <a:solidFill>
                  <a:srgbClr val="FFFFFF"/>
                </a:solidFill>
              </a:rPr>
              <a:t>“The </a:t>
            </a:r>
            <a:r>
              <a:rPr kumimoji="1" lang="en-US" sz="2400" b="1" kern="0" dirty="0" err="1">
                <a:solidFill>
                  <a:srgbClr val="FFFFFF"/>
                </a:solidFill>
              </a:rPr>
              <a:t>Taung</a:t>
            </a:r>
            <a:r>
              <a:rPr kumimoji="1" lang="en-US" sz="2400" b="1" kern="0" dirty="0">
                <a:solidFill>
                  <a:srgbClr val="FFFFFF"/>
                </a:solidFill>
              </a:rPr>
              <a:t> child”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66800" y="6335757"/>
            <a:ext cx="6965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hlinkClick r:id="rId4"/>
              </a:rPr>
              <a:t>http://</a:t>
            </a:r>
            <a:r>
              <a:rPr lang="en-US" sz="1100" dirty="0">
                <a:solidFill>
                  <a:srgbClr val="FFFFFF"/>
                </a:solidFill>
                <a:hlinkClick r:id="rId4"/>
              </a:rPr>
              <a:t>news.nationalgeographic.com/news/2009/02/090202-nutcracker-jaws.html?source=rss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05000" y="6335757"/>
            <a:ext cx="5282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hlinkClick r:id="rId3"/>
              </a:rPr>
              <a:t>http://dsc.discovery.com/news/2009/02/02/nutcracker-man.html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3937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458" name="Picture 2" descr="19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29600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5459" name="Text Box 3"/>
          <p:cNvSpPr txBox="1">
            <a:spLocks noChangeArrowheads="1"/>
          </p:cNvSpPr>
          <p:nvPr/>
        </p:nvSpPr>
        <p:spPr bwMode="auto">
          <a:xfrm>
            <a:off x="666750" y="5986046"/>
            <a:ext cx="777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i="1" dirty="0">
                <a:solidFill>
                  <a:srgbClr val="FFFFFF"/>
                </a:solidFill>
              </a:rPr>
              <a:t>Australopithecus</a:t>
            </a:r>
            <a:r>
              <a:rPr kumimoji="1" lang="en-US" sz="1600" dirty="0">
                <a:solidFill>
                  <a:srgbClr val="FFFFFF"/>
                </a:solidFill>
              </a:rPr>
              <a:t> Hunting and Foraging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926142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Who knows how many different genera and species of hominis really existed in the past?</a:t>
            </a:r>
          </a:p>
        </p:txBody>
      </p:sp>
      <p:sp>
        <p:nvSpPr>
          <p:cNvPr id="496642" name="TextBox 2"/>
          <p:cNvSpPr txBox="1">
            <a:spLocks noChangeArrowheads="1"/>
          </p:cNvSpPr>
          <p:nvPr/>
        </p:nvSpPr>
        <p:spPr bwMode="auto">
          <a:xfrm>
            <a:off x="914174" y="6339805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Cultural Feast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., p. 30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“Diet and Human Evolution”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82" name="Picture 1027" descr="19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228600"/>
            <a:ext cx="53975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82" name="Picture 1027" descr="19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228600"/>
            <a:ext cx="53975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 rot="20318254">
            <a:off x="5979147" y="4589865"/>
            <a:ext cx="914400" cy="13716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315029" y="3657603"/>
            <a:ext cx="4572000" cy="76944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</a:rPr>
              <a:t>definite tool </a:t>
            </a:r>
            <a:r>
              <a:rPr lang="en-US" sz="4400" b="1" i="1" dirty="0">
                <a:solidFill>
                  <a:srgbClr val="FFFFFF"/>
                </a:solidFill>
                <a:latin typeface="Calibri" pitchFamily="34" charset="0"/>
              </a:rPr>
              <a:t>users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18658" y="3087469"/>
            <a:ext cx="4572000" cy="64633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FFFF"/>
                </a:solidFill>
                <a:latin typeface="Calibri" pitchFamily="34" charset="0"/>
              </a:rPr>
              <a:t>Australopithicines</a:t>
            </a:r>
            <a:r>
              <a:rPr lang="en-US" sz="3600" b="1" i="1" dirty="0">
                <a:solidFill>
                  <a:srgbClr val="FFFFFF"/>
                </a:solidFill>
                <a:latin typeface="Calibri" pitchFamily="34" charset="0"/>
              </a:rPr>
              <a:t> are 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82" name="Picture 1027" descr="19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228600"/>
            <a:ext cx="53975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 rot="20318254">
            <a:off x="5979147" y="4589865"/>
            <a:ext cx="914400" cy="13716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D79694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315030" y="3657603"/>
            <a:ext cx="4506685" cy="92333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definite tool </a:t>
            </a:r>
            <a:r>
              <a:rPr lang="en-US" sz="5400" b="1" i="1" dirty="0">
                <a:solidFill>
                  <a:srgbClr val="FFFFFF"/>
                </a:solidFill>
                <a:latin typeface="Calibri" pitchFamily="34" charset="0"/>
              </a:rPr>
              <a:t>users</a:t>
            </a:r>
            <a:endParaRPr lang="en-US" sz="4800" b="1" i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506" name="Picture 3" descr="19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083" y="285750"/>
            <a:ext cx="5399087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 rot="20318254">
            <a:off x="4714202" y="2481625"/>
            <a:ext cx="914400" cy="13716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 rot="16200000">
            <a:off x="4191686" y="5410200"/>
            <a:ext cx="914400" cy="13716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2979828" y="6335484"/>
            <a:ext cx="31525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Life Nature Library, </a:t>
            </a:r>
            <a:r>
              <a:rPr lang="en-US" sz="1200" i="1" dirty="0">
                <a:solidFill>
                  <a:srgbClr val="FFFFFF"/>
                </a:solidFill>
                <a:latin typeface="Verdana" pitchFamily="34" charset="0"/>
              </a:rPr>
              <a:t>Early Man</a:t>
            </a: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, p. 115.</a:t>
            </a:r>
          </a:p>
        </p:txBody>
      </p:sp>
      <p:pic>
        <p:nvPicPr>
          <p:cNvPr id="231427" name="Picture 4" descr="Time_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3250"/>
            <a:ext cx="61722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22_3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3152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19828" y="5679627"/>
            <a:ext cx="3886200" cy="43088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bone broken to get at the bone marrow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987992" y="6472143"/>
            <a:ext cx="31525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Life Nature Library, </a:t>
            </a:r>
            <a:r>
              <a:rPr lang="en-US" sz="1200" i="1" dirty="0">
                <a:solidFill>
                  <a:srgbClr val="FFFFFF"/>
                </a:solidFill>
                <a:latin typeface="Verdana" pitchFamily="34" charset="0"/>
              </a:rPr>
              <a:t>Early Man</a:t>
            </a: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, p. 114</a:t>
            </a:r>
          </a:p>
        </p:txBody>
      </p:sp>
      <p:pic>
        <p:nvPicPr>
          <p:cNvPr id="233475" name="Picture 4" descr="Time_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"/>
            <a:ext cx="6477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3" descr="22_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213" y="0"/>
            <a:ext cx="41814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499" name="Text Box 4"/>
          <p:cNvSpPr txBox="1">
            <a:spLocks noChangeArrowheads="1"/>
          </p:cNvSpPr>
          <p:nvPr/>
        </p:nvSpPr>
        <p:spPr bwMode="auto">
          <a:xfrm>
            <a:off x="2979828" y="6477000"/>
            <a:ext cx="31525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Life Nature Library, </a:t>
            </a:r>
            <a:r>
              <a:rPr lang="en-US" sz="1200" i="1" dirty="0">
                <a:solidFill>
                  <a:srgbClr val="FFFFFF"/>
                </a:solidFill>
                <a:latin typeface="Verdana" pitchFamily="34" charset="0"/>
              </a:rPr>
              <a:t>Early Man</a:t>
            </a: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, p. 183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5314" y="5679627"/>
            <a:ext cx="3886200" cy="43088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. . cracking nuts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6" name="Picture 3" descr="19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08000"/>
            <a:ext cx="82296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19828" y="5679627"/>
            <a:ext cx="3886200" cy="43088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doing camp chores in general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226" name="Picture 4" descr="19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114"/>
            <a:ext cx="7315200" cy="575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19828" y="5679627"/>
            <a:ext cx="3886200" cy="43088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sea resources would have been used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467428"/>
            <a:ext cx="7315200" cy="280076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the classifying of plants and animals into groups is known 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</a:rPr>
              <a:t>taxonomy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02" name="Picture 3" descr="19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5514"/>
            <a:ext cx="8229600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23258" y="5741313"/>
            <a:ext cx="7086600" cy="43088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digging sticks most certainly would have been used to get food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4" name="Picture 1027" descr="19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0" y="0"/>
            <a:ext cx="4927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43314" y="5679627"/>
            <a:ext cx="5457372" cy="43088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they would have eaten lots of berries and the like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794" name="Picture 1027" descr="19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825" y="0"/>
            <a:ext cx="63563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19828" y="5679627"/>
            <a:ext cx="3886200" cy="43088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hunted . . .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130" name="Picture 3" descr="19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95" y="228600"/>
            <a:ext cx="51736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890" name="Picture 3" descr="19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1775"/>
            <a:ext cx="74676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938" name="Picture 3" descr="19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35078"/>
            <a:ext cx="82296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986" name="Picture 1027" descr="19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15200" cy="50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15142" y="5715000"/>
            <a:ext cx="6306456" cy="43088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prehistoric baboon killed by frontal attack, with something like . . . 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034" name="Picture 1027" descr="19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7315200" cy="494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19828" y="5679627"/>
            <a:ext cx="3886200" cy="43088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antelope femur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178" name="Picture 3" descr="19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033" y="228600"/>
            <a:ext cx="513238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274" name="Picture 4" descr="19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3240"/>
            <a:ext cx="7010400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437078"/>
            <a:ext cx="7315200" cy="297312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and one of the “problems” with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hominid taxonomy is that there are . . .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/>
              <a:t>“splitters”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and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/>
              <a:t>“</a:t>
            </a:r>
            <a:r>
              <a:rPr lang="en-US" sz="3600" b="1" kern="0" dirty="0" err="1"/>
              <a:t>lumpers</a:t>
            </a:r>
            <a:r>
              <a:rPr lang="en-US" sz="3600" b="1" kern="0" dirty="0"/>
              <a:t>”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274" name="Picture 4" descr="19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3240"/>
            <a:ext cx="7010400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 rot="20318254">
            <a:off x="2332375" y="3460066"/>
            <a:ext cx="609013" cy="634598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D79694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 rot="20318254">
            <a:off x="7096052" y="211964"/>
            <a:ext cx="1147443" cy="747735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 dirty="0">
              <a:solidFill>
                <a:srgbClr val="D7969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524000"/>
            <a:ext cx="6306456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these kind of stones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sometimes called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manuports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. . 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2790372"/>
            <a:ext cx="7772400" cy="2391228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manuports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unworked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rocks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(hand “carried”)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2790372"/>
            <a:ext cx="7772400" cy="19812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manuports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can be used as tools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(without leaving much evidence)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me-2001-07-2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11400"/>
            <a:ext cx="7315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191000" y="3581400"/>
            <a:ext cx="2209800" cy="10668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733800" y="5569281"/>
            <a:ext cx="3200400" cy="89255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</a:rPr>
              <a:t>Paranthropus</a:t>
            </a:r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“</a:t>
            </a:r>
            <a:r>
              <a:rPr lang="en-US" sz="2000" i="1" dirty="0">
                <a:solidFill>
                  <a:prstClr val="black"/>
                </a:solidFill>
                <a:latin typeface="Calibri" pitchFamily="34" charset="0"/>
              </a:rPr>
              <a:t>Australopithecus </a:t>
            </a:r>
            <a:r>
              <a:rPr lang="en-US" sz="2000" i="1" dirty="0" err="1">
                <a:solidFill>
                  <a:prstClr val="black"/>
                </a:solidFill>
                <a:latin typeface="Calibri" pitchFamily="34" charset="0"/>
              </a:rPr>
              <a:t>robustus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750086" y="6477000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35" y="5496580"/>
            <a:ext cx="3097323" cy="523220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sz="2800" b="1" i="1" dirty="0" err="1">
                <a:solidFill>
                  <a:srgbClr val="D79694"/>
                </a:solidFill>
              </a:rPr>
              <a:t>Sivapithecus</a:t>
            </a:r>
            <a:endParaRPr lang="en-US" sz="2800" b="1" i="1" dirty="0">
              <a:solidFill>
                <a:srgbClr val="D79694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667000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41960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Australopithecus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262086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</a:t>
            </a:r>
            <a:r>
              <a:rPr kumimoji="1" lang="en-US" sz="3200" b="1" i="1" dirty="0" err="1">
                <a:solidFill>
                  <a:srgbClr val="D79694"/>
                </a:solidFill>
              </a:rPr>
              <a:t>habilis</a:t>
            </a:r>
            <a:endParaRPr kumimoji="1" lang="en-US" sz="3200" b="1" i="1" dirty="0">
              <a:solidFill>
                <a:srgbClr val="D79694"/>
              </a:solidFill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371600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381000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 err="1">
                <a:solidFill>
                  <a:srgbClr val="000000"/>
                </a:solidFill>
              </a:rPr>
              <a:t>Paranthropus</a:t>
            </a:r>
            <a:r>
              <a:rPr kumimoji="1" lang="en-US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2" y="6043758"/>
            <a:ext cx="424186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dates are approximate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and follow </a:t>
            </a:r>
            <a:r>
              <a:rPr kumimoji="1" lang="en-US" sz="1400" b="1" i="1" dirty="0">
                <a:solidFill>
                  <a:srgbClr val="D79694"/>
                </a:solidFill>
              </a:rPr>
              <a:t>Understanding Humans </a:t>
            </a:r>
            <a:r>
              <a:rPr kumimoji="1" lang="en-US" sz="1400" b="1" dirty="0">
                <a:solidFill>
                  <a:srgbClr val="D79694"/>
                </a:solidFill>
              </a:rPr>
              <a:t>2009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1905000"/>
            <a:ext cx="4495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“Moderns” (</a:t>
            </a:r>
            <a:r>
              <a:rPr kumimoji="1" lang="en-US" b="1" dirty="0" err="1">
                <a:solidFill>
                  <a:srgbClr val="D79694"/>
                </a:solidFill>
              </a:rPr>
              <a:t>Cro-magnon</a:t>
            </a:r>
            <a:r>
              <a:rPr kumimoji="1" lang="en-US" b="1" dirty="0">
                <a:solidFill>
                  <a:srgbClr val="D79694"/>
                </a:solidFill>
              </a:rPr>
              <a:t> 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</a:t>
            </a:r>
            <a:r>
              <a:rPr kumimoji="1" lang="en-US" b="1" dirty="0" err="1">
                <a:solidFill>
                  <a:srgbClr val="D79694"/>
                </a:solidFill>
              </a:rPr>
              <a:t>Premoderns</a:t>
            </a:r>
            <a:r>
              <a:rPr kumimoji="1" lang="en-US" b="1" dirty="0">
                <a:solidFill>
                  <a:srgbClr val="D79694"/>
                </a:solidFill>
              </a:rPr>
              <a:t>” (Neandertal …)</a:t>
            </a:r>
            <a:endParaRPr kumimoji="1" lang="en-US" dirty="0">
              <a:solidFill>
                <a:srgbClr val="D79694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4953000"/>
            <a:ext cx="3201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2800" b="1" i="1" kern="0" dirty="0" err="1">
                <a:solidFill>
                  <a:srgbClr val="D79694"/>
                </a:solidFill>
              </a:rPr>
              <a:t>Ardipithecus</a:t>
            </a:r>
            <a:r>
              <a:rPr kumimoji="1" lang="en-US" sz="2800" b="1" i="1" kern="0" dirty="0">
                <a:solidFill>
                  <a:srgbClr val="D79694"/>
                </a:solidFill>
              </a:rPr>
              <a:t>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48438" y="1905000"/>
            <a:ext cx="2904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165,000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r>
              <a:rPr kumimoji="1" lang="en-US" b="1" dirty="0">
                <a:solidFill>
                  <a:srgbClr val="C80000"/>
                </a:solidFill>
              </a:rPr>
              <a:t>-present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63609" y="2224314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500,000-28,000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endParaRPr kumimoji="1" lang="en-US" b="1" dirty="0">
              <a:solidFill>
                <a:srgbClr val="C8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266988" y="2787526"/>
            <a:ext cx="283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1.8 mya–25,000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endParaRPr kumimoji="1" lang="en-US" b="1" dirty="0">
              <a:solidFill>
                <a:srgbClr val="C8000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98668" y="3352800"/>
            <a:ext cx="1821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2.4-1.6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i="1" dirty="0">
                <a:solidFill>
                  <a:srgbClr val="C8000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90782" y="3962400"/>
            <a:ext cx="165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000000"/>
                </a:solidFill>
              </a:rPr>
              <a:t> 2.5-1 </a:t>
            </a:r>
            <a:r>
              <a:rPr kumimoji="1" lang="en-US" b="1" dirty="0" err="1">
                <a:solidFill>
                  <a:srgbClr val="000000"/>
                </a:solidFill>
              </a:rPr>
              <a:t>mya</a:t>
            </a:r>
            <a:r>
              <a:rPr kumimoji="1" lang="en-US" b="1" dirty="0">
                <a:solidFill>
                  <a:srgbClr val="000000"/>
                </a:solidFill>
              </a:rPr>
              <a:t> </a:t>
            </a:r>
            <a:endParaRPr kumimoji="1" lang="en-US" b="1" i="1" dirty="0">
              <a:solidFill>
                <a:srgbClr val="0000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882024" y="4557486"/>
            <a:ext cx="17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4.25-2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  <a:endParaRPr kumimoji="1" lang="en-US" b="1" dirty="0">
              <a:solidFill>
                <a:srgbClr val="0033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3485" y="5646054"/>
            <a:ext cx="1277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D79694"/>
                </a:solidFill>
              </a:rPr>
              <a:t>15-7 </a:t>
            </a:r>
            <a:r>
              <a:rPr kumimoji="1" lang="en-US" sz="1600" b="1" dirty="0" err="1">
                <a:solidFill>
                  <a:srgbClr val="D79694"/>
                </a:solidFill>
              </a:rPr>
              <a:t>mya</a:t>
            </a:r>
            <a:endParaRPr kumimoji="1" lang="en-US" sz="1600" b="1" dirty="0">
              <a:solidFill>
                <a:srgbClr val="D7969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31546" y="5072742"/>
            <a:ext cx="1641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D79694"/>
                </a:solidFill>
              </a:rPr>
              <a:t>5.6 -4.4 </a:t>
            </a:r>
            <a:r>
              <a:rPr kumimoji="1" lang="en-US" sz="1600" b="1" dirty="0" err="1">
                <a:solidFill>
                  <a:srgbClr val="D79694"/>
                </a:solidFill>
              </a:rPr>
              <a:t>mya</a:t>
            </a:r>
            <a:endParaRPr kumimoji="1" lang="en-US" sz="1600" b="1" dirty="0">
              <a:solidFill>
                <a:srgbClr val="D79694"/>
              </a:solidFill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257661" y="6259284"/>
            <a:ext cx="4588243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 err="1">
                <a:solidFill>
                  <a:srgbClr val="FFFFFF"/>
                </a:solidFill>
              </a:rPr>
              <a:t>Turnbaugh</a:t>
            </a:r>
            <a:r>
              <a:rPr lang="en-US" sz="1200" i="1" dirty="0">
                <a:solidFill>
                  <a:srgbClr val="FFFFFF"/>
                </a:solidFill>
              </a:rPr>
              <a:t>, </a:t>
            </a:r>
            <a:r>
              <a:rPr lang="en-US" sz="1200" i="1" dirty="0" err="1">
                <a:solidFill>
                  <a:srgbClr val="FFFFFF"/>
                </a:solidFill>
              </a:rPr>
              <a:t>Jurmain</a:t>
            </a:r>
            <a:r>
              <a:rPr lang="en-US" sz="1200" i="1" dirty="0">
                <a:solidFill>
                  <a:srgbClr val="FFFFFF"/>
                </a:solidFill>
              </a:rPr>
              <a:t>, Kilgore, and Nelson, 8</a:t>
            </a:r>
            <a:r>
              <a:rPr lang="en-US" sz="1200" i="1" baseline="30000" dirty="0">
                <a:solidFill>
                  <a:srgbClr val="FFFFFF"/>
                </a:solidFill>
              </a:rPr>
              <a:t>th</a:t>
            </a:r>
            <a:r>
              <a:rPr lang="en-US" sz="1200" i="1" dirty="0">
                <a:solidFill>
                  <a:srgbClr val="FFFFFF"/>
                </a:solidFill>
              </a:rPr>
              <a:t> Ed.</a:t>
            </a:r>
            <a:r>
              <a:rPr lang="en-US" sz="1200" dirty="0">
                <a:solidFill>
                  <a:srgbClr val="FFFFFF"/>
                </a:solidFill>
              </a:rPr>
              <a:t>, p. 237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5199722" y="1843315"/>
            <a:ext cx="3182281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“The Black Skull”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KNM-WT 17000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FFFF"/>
                </a:solidFill>
              </a:rPr>
              <a:t>Australopithecus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rgbClr val="FFFFFF"/>
                </a:solidFill>
              </a:rPr>
              <a:t>aethiopicus</a:t>
            </a:r>
            <a:endParaRPr lang="en-US" sz="2000" b="1" i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Lake Turkana,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East Africa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2.5 </a:t>
            </a:r>
            <a:r>
              <a:rPr lang="en-US" sz="2000" b="1" dirty="0" err="1">
                <a:solidFill>
                  <a:srgbClr val="FFFFFF"/>
                </a:solidFill>
              </a:rPr>
              <a:t>mya</a:t>
            </a:r>
            <a:endParaRPr lang="en-US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1986</a:t>
            </a:r>
          </a:p>
        </p:txBody>
      </p:sp>
      <p:pic>
        <p:nvPicPr>
          <p:cNvPr id="150532" name="Picture 4" descr="Turn81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2" y="914400"/>
            <a:ext cx="427660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2166696" y="6339114"/>
            <a:ext cx="47918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hlinkClick r:id="rId3"/>
              </a:rPr>
              <a:t>www.archaeologyinfo.com/australopithecusaethiopicus.htm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530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6248"/>
            <a:ext cx="7315200" cy="548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867400" y="2667000"/>
            <a:ext cx="1828800" cy="6858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5142" y="5715000"/>
            <a:ext cx="6306456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 the “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saggital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crest” . . . 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2166696" y="6339114"/>
            <a:ext cx="47918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hlinkClick r:id="rId3"/>
              </a:rPr>
              <a:t>www.archaeologyinfo.com/australopithecusaethiopicus.htm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530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6248"/>
            <a:ext cx="7315200" cy="548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867400" y="3124200"/>
            <a:ext cx="1828800" cy="6858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5142" y="5715000"/>
            <a:ext cx="6306456" cy="461665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 the “disharmonic face” . . . 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A_aeth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7053"/>
            <a:ext cx="427990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6051" name="Oval 3"/>
          <p:cNvSpPr>
            <a:spLocks noChangeArrowheads="1"/>
          </p:cNvSpPr>
          <p:nvPr/>
        </p:nvSpPr>
        <p:spPr bwMode="auto">
          <a:xfrm>
            <a:off x="1905000" y="762000"/>
            <a:ext cx="1828800" cy="14478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2306052" name="Text Box 4"/>
          <p:cNvSpPr txBox="1">
            <a:spLocks noChangeArrowheads="1"/>
          </p:cNvSpPr>
          <p:nvPr/>
        </p:nvSpPr>
        <p:spPr bwMode="auto">
          <a:xfrm>
            <a:off x="5266071" y="1367135"/>
            <a:ext cx="2887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“</a:t>
            </a:r>
            <a:r>
              <a:rPr lang="en-US" sz="2400" b="1" dirty="0" err="1">
                <a:solidFill>
                  <a:srgbClr val="FFFFFF"/>
                </a:solidFill>
              </a:rPr>
              <a:t>saggital</a:t>
            </a:r>
            <a:r>
              <a:rPr lang="en-US" sz="2400" b="1" dirty="0">
                <a:solidFill>
                  <a:srgbClr val="FFFFFF"/>
                </a:solidFill>
              </a:rPr>
              <a:t> crest”</a:t>
            </a:r>
          </a:p>
        </p:txBody>
      </p:sp>
      <p:sp>
        <p:nvSpPr>
          <p:cNvPr id="2306053" name="Line 5"/>
          <p:cNvSpPr>
            <a:spLocks noChangeShapeType="1"/>
          </p:cNvSpPr>
          <p:nvPr/>
        </p:nvSpPr>
        <p:spPr bwMode="auto">
          <a:xfrm flipV="1">
            <a:off x="1657352" y="2419350"/>
            <a:ext cx="2362200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2306054" name="Text Box 6"/>
          <p:cNvSpPr txBox="1">
            <a:spLocks noChangeArrowheads="1"/>
          </p:cNvSpPr>
          <p:nvPr/>
        </p:nvSpPr>
        <p:spPr bwMode="auto">
          <a:xfrm>
            <a:off x="4905828" y="2147888"/>
            <a:ext cx="34980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“disharmonic face”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940300" y="3149025"/>
            <a:ext cx="3517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for more information see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The Cultural Feast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., p. 22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19_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8766"/>
            <a:ext cx="65532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386114"/>
            <a:ext cx="7315200" cy="474591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and one of the “problems” with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79694"/>
                </a:solidFill>
              </a:rPr>
              <a:t>hominid taxonomy is that there are . . .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/>
              <a:t>“splitters”</a:t>
            </a:r>
          </a:p>
          <a:p>
            <a:pPr lvl="0" indent="-342900" algn="ctr" eaLnBrk="0" fontAlgn="base" hangingPunct="0">
              <a:spcAft>
                <a:spcPct val="0"/>
              </a:spcAft>
              <a:defRPr/>
            </a:pPr>
            <a:r>
              <a:rPr lang="en-US" sz="2400" kern="0" dirty="0"/>
              <a:t>like to have many species with little </a:t>
            </a:r>
          </a:p>
          <a:p>
            <a:pPr lvl="0" indent="-342900" algn="ctr" eaLnBrk="0" fontAlgn="base" hangingPunct="0">
              <a:spcAft>
                <a:spcPct val="0"/>
              </a:spcAft>
              <a:defRPr/>
            </a:pPr>
            <a:r>
              <a:rPr lang="en-US" sz="2400" kern="0" dirty="0"/>
              <a:t>“range of variation”</a:t>
            </a:r>
          </a:p>
          <a:p>
            <a:pPr lvl="0" indent="-342900" algn="ctr" eaLnBrk="0" fontAlgn="base" hangingPunct="0">
              <a:spcAft>
                <a:spcPct val="0"/>
              </a:spcAft>
              <a:defRPr/>
            </a:pPr>
            <a:r>
              <a:rPr lang="en-US" sz="2400" kern="0" dirty="0"/>
              <a:t>within a species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/>
              <a:t>“</a:t>
            </a:r>
            <a:r>
              <a:rPr lang="en-US" sz="3600" b="1" kern="0" dirty="0" err="1"/>
              <a:t>lumpers</a:t>
            </a:r>
            <a:r>
              <a:rPr lang="en-US" sz="3600" b="1" kern="0" dirty="0"/>
              <a:t>”</a:t>
            </a:r>
          </a:p>
          <a:p>
            <a:pPr lvl="0" indent="-342900" algn="ctr" eaLnBrk="0" fontAlgn="base" hangingPunct="0"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</a:rPr>
              <a:t>like to have few species, allowing for considerable </a:t>
            </a:r>
          </a:p>
          <a:p>
            <a:pPr lvl="0" indent="-342900" algn="ctr" eaLnBrk="0" fontAlgn="base" hangingPunct="0"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</a:rPr>
              <a:t>“range of variation”</a:t>
            </a:r>
          </a:p>
          <a:p>
            <a:pPr lvl="0" indent="-342900" algn="ctr" eaLnBrk="0" fontAlgn="base" hangingPunct="0"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</a:rPr>
              <a:t>within a species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49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184275"/>
            <a:ext cx="7315200" cy="5324535"/>
          </a:xfrm>
        </p:spPr>
        <p:txBody>
          <a:bodyPr>
            <a:spAutoFit/>
          </a:bodyPr>
          <a:lstStyle/>
          <a:p>
            <a:pPr marL="1143000" indent="-231775" eaLnBrk="1" hangingPunct="1">
              <a:spcBef>
                <a:spcPts val="600"/>
              </a:spcBef>
            </a:pPr>
            <a:r>
              <a:rPr lang="en-US" sz="3200" b="1" dirty="0">
                <a:solidFill>
                  <a:srgbClr val="D79694"/>
                </a:solidFill>
                <a:latin typeface="Arial" charset="0"/>
                <a:cs typeface="Arial" charset="0"/>
              </a:rPr>
              <a:t>herbivorous </a:t>
            </a:r>
            <a:r>
              <a:rPr lang="en-US" sz="2000" dirty="0">
                <a:solidFill>
                  <a:srgbClr val="D79694"/>
                </a:solidFill>
                <a:latin typeface="Arial" charset="0"/>
                <a:cs typeface="Arial" charset="0"/>
              </a:rPr>
              <a:t>(principally plants)</a:t>
            </a:r>
            <a:endParaRPr lang="en-US" sz="1600" dirty="0">
              <a:solidFill>
                <a:srgbClr val="D79694"/>
              </a:solidFill>
              <a:latin typeface="Arial" charset="0"/>
              <a:cs typeface="Arial" charset="0"/>
            </a:endParaRPr>
          </a:p>
          <a:p>
            <a:pPr marL="1143000" indent="-231775" eaLnBrk="1" hangingPunct="1">
              <a:spcBef>
                <a:spcPts val="600"/>
              </a:spcBef>
            </a:pPr>
            <a:r>
              <a:rPr lang="en-US" sz="3200" b="1" dirty="0">
                <a:solidFill>
                  <a:srgbClr val="D79694"/>
                </a:solidFill>
                <a:latin typeface="Arial" charset="0"/>
                <a:cs typeface="Arial" charset="0"/>
              </a:rPr>
              <a:t>insectivorous </a:t>
            </a:r>
            <a:r>
              <a:rPr lang="en-US" sz="2000" dirty="0">
                <a:solidFill>
                  <a:srgbClr val="D79694"/>
                </a:solidFill>
                <a:latin typeface="Arial" charset="0"/>
                <a:cs typeface="Arial" charset="0"/>
              </a:rPr>
              <a:t>(principally insects)</a:t>
            </a:r>
            <a:endParaRPr lang="en-US" sz="1600" dirty="0">
              <a:solidFill>
                <a:srgbClr val="D79694"/>
              </a:solidFill>
              <a:latin typeface="Arial" charset="0"/>
              <a:cs typeface="Arial" charset="0"/>
            </a:endParaRPr>
          </a:p>
          <a:p>
            <a:pPr marL="1143000" indent="-231775" eaLnBrk="1" hangingPunct="1">
              <a:spcBef>
                <a:spcPts val="600"/>
              </a:spcBef>
            </a:pPr>
            <a:r>
              <a:rPr lang="en-US" sz="4400" b="1" dirty="0" err="1">
                <a:latin typeface="Arial" charset="0"/>
                <a:cs typeface="Arial" charset="0"/>
              </a:rPr>
              <a:t>frugivorous</a:t>
            </a:r>
            <a:r>
              <a:rPr lang="en-US" sz="3600" b="1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(principally fruits)</a:t>
            </a:r>
          </a:p>
          <a:p>
            <a:pPr marL="1143000" indent="-231775" eaLnBrk="1" hangingPunct="1">
              <a:spcBef>
                <a:spcPts val="600"/>
              </a:spcBef>
            </a:pPr>
            <a:r>
              <a:rPr lang="en-US" sz="3200" b="1" dirty="0" err="1">
                <a:solidFill>
                  <a:srgbClr val="D79694"/>
                </a:solidFill>
                <a:latin typeface="Arial" charset="0"/>
                <a:cs typeface="Arial" charset="0"/>
              </a:rPr>
              <a:t>graminivorous</a:t>
            </a:r>
            <a:r>
              <a:rPr lang="en-US" sz="3200" b="1" dirty="0">
                <a:solidFill>
                  <a:srgbClr val="D79694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D79694"/>
                </a:solidFill>
                <a:latin typeface="Arial" charset="0"/>
                <a:cs typeface="Arial" charset="0"/>
              </a:rPr>
              <a:t>(principally grasses)</a:t>
            </a:r>
          </a:p>
          <a:p>
            <a:pPr marL="1143000" indent="-231775" eaLnBrk="1" hangingPunct="1">
              <a:spcBef>
                <a:spcPts val="600"/>
              </a:spcBef>
            </a:pPr>
            <a:r>
              <a:rPr lang="en-US" sz="3200" b="1" dirty="0" err="1">
                <a:solidFill>
                  <a:srgbClr val="D79694"/>
                </a:solidFill>
                <a:latin typeface="Arial" charset="0"/>
                <a:cs typeface="Arial" charset="0"/>
              </a:rPr>
              <a:t>folivorous</a:t>
            </a:r>
            <a:r>
              <a:rPr lang="en-US" sz="3200" b="1" dirty="0">
                <a:solidFill>
                  <a:srgbClr val="D79694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D79694"/>
                </a:solidFill>
                <a:latin typeface="Arial" charset="0"/>
                <a:cs typeface="Arial" charset="0"/>
              </a:rPr>
              <a:t>(principally leaf eating)</a:t>
            </a:r>
          </a:p>
          <a:p>
            <a:pPr marL="1143000" indent="-231775" eaLnBrk="1" hangingPunct="1">
              <a:spcBef>
                <a:spcPts val="600"/>
              </a:spcBef>
            </a:pPr>
            <a:r>
              <a:rPr lang="en-US" sz="3200" b="1" dirty="0" err="1">
                <a:solidFill>
                  <a:srgbClr val="D79694"/>
                </a:solidFill>
                <a:latin typeface="Arial" charset="0"/>
                <a:cs typeface="Arial" charset="0"/>
              </a:rPr>
              <a:t>proteinivorous</a:t>
            </a:r>
            <a:r>
              <a:rPr lang="en-US" sz="3200" b="1" dirty="0">
                <a:solidFill>
                  <a:srgbClr val="D79694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D79694"/>
                </a:solidFill>
                <a:latin typeface="Arial" charset="0"/>
                <a:cs typeface="Arial" charset="0"/>
              </a:rPr>
              <a:t>(principally protein eating)</a:t>
            </a:r>
            <a:r>
              <a:rPr kumimoji="1" lang="en-US" sz="2000" dirty="0">
                <a:solidFill>
                  <a:srgbClr val="D79694"/>
                </a:solidFill>
                <a:latin typeface="Arial" charset="0"/>
                <a:cs typeface="Arial" charset="0"/>
              </a:rPr>
              <a:t> </a:t>
            </a:r>
          </a:p>
          <a:p>
            <a:pPr marL="1143000" indent="-231775" eaLnBrk="1" hangingPunct="1">
              <a:spcBef>
                <a:spcPts val="600"/>
              </a:spcBef>
            </a:pPr>
            <a:r>
              <a:rPr kumimoji="1" lang="en-US" sz="3200" b="1" dirty="0">
                <a:solidFill>
                  <a:srgbClr val="D79694"/>
                </a:solidFill>
                <a:latin typeface="Arial" charset="0"/>
                <a:cs typeface="Arial" charset="0"/>
              </a:rPr>
              <a:t>carnivorous </a:t>
            </a:r>
            <a:r>
              <a:rPr kumimoji="1" lang="en-US" sz="2000" dirty="0">
                <a:solidFill>
                  <a:srgbClr val="D79694"/>
                </a:solidFill>
                <a:latin typeface="Arial" charset="0"/>
                <a:cs typeface="Arial" charset="0"/>
              </a:rPr>
              <a:t>(chiefly meats) </a:t>
            </a:r>
          </a:p>
          <a:p>
            <a:pPr marL="1143000" indent="-231775" eaLnBrk="1" hangingPunct="1">
              <a:spcBef>
                <a:spcPts val="600"/>
              </a:spcBef>
            </a:pPr>
            <a:r>
              <a:rPr kumimoji="1" lang="en-US" sz="3200" b="1" dirty="0">
                <a:solidFill>
                  <a:srgbClr val="D79694"/>
                </a:solidFill>
                <a:latin typeface="Arial" charset="0"/>
                <a:cs typeface="Arial" charset="0"/>
              </a:rPr>
              <a:t>omnivorous </a:t>
            </a:r>
            <a:r>
              <a:rPr kumimoji="1" lang="en-US" sz="2000" dirty="0">
                <a:solidFill>
                  <a:srgbClr val="D79694"/>
                </a:solidFill>
                <a:latin typeface="Arial" charset="0"/>
                <a:cs typeface="Arial" charset="0"/>
              </a:rPr>
              <a:t>(“devours” “all”)</a:t>
            </a:r>
          </a:p>
          <a:p>
            <a:pPr marL="1143000" indent="-231775" eaLnBrk="1" hangingPunct="1">
              <a:spcBef>
                <a:spcPts val="600"/>
              </a:spcBef>
            </a:pPr>
            <a:r>
              <a:rPr kumimoji="1" lang="en-US" sz="3200" b="1" dirty="0" err="1">
                <a:solidFill>
                  <a:srgbClr val="D79694"/>
                </a:solidFill>
                <a:latin typeface="Arial" charset="0"/>
                <a:cs typeface="Arial" charset="0"/>
              </a:rPr>
              <a:t>locavore</a:t>
            </a:r>
            <a:r>
              <a:rPr kumimoji="1" lang="en-US" sz="3200" b="1" dirty="0">
                <a:solidFill>
                  <a:srgbClr val="D79694"/>
                </a:solidFill>
                <a:latin typeface="Arial" charset="0"/>
                <a:cs typeface="Arial" charset="0"/>
              </a:rPr>
              <a:t> </a:t>
            </a:r>
            <a:r>
              <a:rPr kumimoji="1" lang="en-US" sz="2000" dirty="0">
                <a:solidFill>
                  <a:srgbClr val="D79694"/>
                </a:solidFill>
                <a:latin typeface="Arial" charset="0"/>
                <a:cs typeface="Arial" charset="0"/>
              </a:rPr>
              <a:t>(principally locally available foods)</a:t>
            </a:r>
            <a:endParaRPr lang="en-US" sz="2000" b="1" dirty="0">
              <a:solidFill>
                <a:srgbClr val="D79694"/>
              </a:solidFill>
            </a:endParaRPr>
          </a:p>
        </p:txBody>
      </p:sp>
      <p:sp>
        <p:nvSpPr>
          <p:cNvPr id="488450" name="Rectangle 1028"/>
          <p:cNvSpPr>
            <a:spLocks noChangeArrowheads="1"/>
          </p:cNvSpPr>
          <p:nvPr/>
        </p:nvSpPr>
        <p:spPr bwMode="auto">
          <a:xfrm>
            <a:off x="838200" y="619127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ts val="11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2800" dirty="0">
                <a:solidFill>
                  <a:srgbClr val="003300"/>
                </a:solidFill>
                <a:latin typeface="Verdana" pitchFamily="34" charset="0"/>
              </a:rPr>
              <a:t>diet classifications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1808202"/>
            <a:ext cx="5562600" cy="553998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Paranthropus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largely . . .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0" name="Picture 3" descr="19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98500"/>
            <a:ext cx="82296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99458" y="5828920"/>
            <a:ext cx="6934200" cy="677108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but there is now evidence suggesting that they also ate termites . .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(and thus did eat some meat)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0" name="Picture 3" descr="19_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4316"/>
            <a:ext cx="4572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37466" y="4410670"/>
            <a:ext cx="112053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C000"/>
                </a:solidFill>
                <a:latin typeface="Arial" charset="0"/>
              </a:rPr>
              <a:t>?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329544" y="5432048"/>
            <a:ext cx="4506685" cy="89255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and they probably collected some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“ground meats”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394" name="Picture 3" descr="19_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58" y="228600"/>
            <a:ext cx="53927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19828" y="5665113"/>
            <a:ext cx="3886200" cy="43088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but they were mostly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frugivorous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442" name="Picture 4" descr="19_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1340"/>
            <a:ext cx="7467600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60226" y="4038604"/>
            <a:ext cx="6382452" cy="707886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and most probably tool </a:t>
            </a:r>
            <a:r>
              <a:rPr lang="en-US" sz="4000" b="1" i="1" dirty="0">
                <a:solidFill>
                  <a:srgbClr val="FFFFFF"/>
                </a:solidFill>
                <a:latin typeface="Calibri" pitchFamily="34" charset="0"/>
              </a:rPr>
              <a:t>users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442" name="Picture 4" descr="19_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1340"/>
            <a:ext cx="7467600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95400" y="4038604"/>
            <a:ext cx="6512104" cy="830997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D79694"/>
                </a:solidFill>
                <a:latin typeface="Calibri" pitchFamily="34" charset="0"/>
              </a:rPr>
              <a:t>most</a:t>
            </a: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 probably </a:t>
            </a:r>
            <a:r>
              <a:rPr lang="en-US" sz="4800" b="1" dirty="0">
                <a:solidFill>
                  <a:srgbClr val="D79694"/>
                </a:solidFill>
                <a:latin typeface="Calibri" pitchFamily="34" charset="0"/>
              </a:rPr>
              <a:t>tool </a:t>
            </a:r>
            <a:r>
              <a:rPr lang="en-US" sz="4800" b="1" i="1" dirty="0">
                <a:solidFill>
                  <a:srgbClr val="D79694"/>
                </a:solidFill>
                <a:latin typeface="Calibri" pitchFamily="34" charset="0"/>
              </a:rPr>
              <a:t>users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35" y="5496580"/>
            <a:ext cx="3097323" cy="523220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sz="2800" b="1" i="1" dirty="0" err="1">
                <a:solidFill>
                  <a:srgbClr val="D79694"/>
                </a:solidFill>
              </a:rPr>
              <a:t>Sivapithecus</a:t>
            </a:r>
            <a:endParaRPr lang="en-US" sz="2800" b="1" i="1" dirty="0">
              <a:solidFill>
                <a:srgbClr val="D79694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667000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41960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Australopithecus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262086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000000"/>
                </a:solidFill>
              </a:rPr>
              <a:t>Homo </a:t>
            </a:r>
            <a:r>
              <a:rPr kumimoji="1" lang="en-US" sz="3200" b="1" i="1" dirty="0" err="1">
                <a:solidFill>
                  <a:srgbClr val="000000"/>
                </a:solidFill>
              </a:rPr>
              <a:t>habilis</a:t>
            </a:r>
            <a:endParaRPr kumimoji="1" lang="en-US" sz="3200" b="1" i="1" dirty="0">
              <a:solidFill>
                <a:srgbClr val="000000"/>
              </a:solidFill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371600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>
                <a:solidFill>
                  <a:srgbClr val="D79694"/>
                </a:solidFill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381000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3200" b="1" i="1" dirty="0" err="1">
                <a:solidFill>
                  <a:srgbClr val="D79694"/>
                </a:solidFill>
              </a:rPr>
              <a:t>Paranthropus</a:t>
            </a:r>
            <a:r>
              <a:rPr kumimoji="1" lang="en-US" b="1" dirty="0">
                <a:solidFill>
                  <a:srgbClr val="D79694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2" y="6043758"/>
            <a:ext cx="424186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dates are approximate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400" b="1" dirty="0">
                <a:solidFill>
                  <a:srgbClr val="D79694"/>
                </a:solidFill>
              </a:rPr>
              <a:t>and follow </a:t>
            </a:r>
            <a:r>
              <a:rPr kumimoji="1" lang="en-US" sz="1400" b="1" i="1" dirty="0">
                <a:solidFill>
                  <a:srgbClr val="D79694"/>
                </a:solidFill>
              </a:rPr>
              <a:t>Understanding Humans </a:t>
            </a:r>
            <a:r>
              <a:rPr kumimoji="1" lang="en-US" sz="1400" b="1" dirty="0">
                <a:solidFill>
                  <a:srgbClr val="D79694"/>
                </a:solidFill>
              </a:rPr>
              <a:t>2009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6800" y="1905000"/>
            <a:ext cx="4495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“Moderns” (</a:t>
            </a:r>
            <a:r>
              <a:rPr kumimoji="1" lang="en-US" b="1" dirty="0" err="1">
                <a:solidFill>
                  <a:srgbClr val="D79694"/>
                </a:solidFill>
              </a:rPr>
              <a:t>Cro-magnon</a:t>
            </a:r>
            <a:r>
              <a:rPr kumimoji="1" lang="en-US" b="1" dirty="0">
                <a:solidFill>
                  <a:srgbClr val="D79694"/>
                </a:solidFill>
              </a:rPr>
              <a:t> …)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D79694"/>
                </a:solidFill>
              </a:rPr>
              <a:t>“</a:t>
            </a:r>
            <a:r>
              <a:rPr kumimoji="1" lang="en-US" b="1" dirty="0" err="1">
                <a:solidFill>
                  <a:srgbClr val="D79694"/>
                </a:solidFill>
              </a:rPr>
              <a:t>Premoderns</a:t>
            </a:r>
            <a:r>
              <a:rPr kumimoji="1" lang="en-US" b="1" dirty="0">
                <a:solidFill>
                  <a:srgbClr val="D79694"/>
                </a:solidFill>
              </a:rPr>
              <a:t>” (Neandertal …)</a:t>
            </a:r>
            <a:endParaRPr kumimoji="1" lang="en-US" dirty="0">
              <a:solidFill>
                <a:srgbClr val="D79694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4953000"/>
            <a:ext cx="3201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2800" b="1" i="1" kern="0" dirty="0" err="1">
                <a:solidFill>
                  <a:srgbClr val="D79694"/>
                </a:solidFill>
              </a:rPr>
              <a:t>Ardipithecus</a:t>
            </a:r>
            <a:r>
              <a:rPr kumimoji="1" lang="en-US" sz="2800" b="1" i="1" kern="0" dirty="0">
                <a:solidFill>
                  <a:srgbClr val="D79694"/>
                </a:solidFill>
              </a:rPr>
              <a:t>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48438" y="1905000"/>
            <a:ext cx="2904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165,000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r>
              <a:rPr kumimoji="1" lang="en-US" b="1" dirty="0">
                <a:solidFill>
                  <a:srgbClr val="C80000"/>
                </a:solidFill>
              </a:rPr>
              <a:t>-present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63609" y="2224314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500,000-28,000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endParaRPr kumimoji="1" lang="en-US" b="1" dirty="0">
              <a:solidFill>
                <a:srgbClr val="C8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266988" y="2787526"/>
            <a:ext cx="283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1.8 mya–25,000 </a:t>
            </a:r>
            <a:r>
              <a:rPr kumimoji="1" lang="en-US" b="1" dirty="0" err="1">
                <a:solidFill>
                  <a:srgbClr val="C80000"/>
                </a:solidFill>
              </a:rPr>
              <a:t>ybp</a:t>
            </a:r>
            <a:endParaRPr kumimoji="1" lang="en-US" b="1" dirty="0">
              <a:solidFill>
                <a:srgbClr val="C8000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98668" y="3352800"/>
            <a:ext cx="1821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000000"/>
                </a:solidFill>
              </a:rPr>
              <a:t>2.4-1.6 </a:t>
            </a:r>
            <a:r>
              <a:rPr kumimoji="1" lang="en-US" b="1" dirty="0" err="1">
                <a:solidFill>
                  <a:srgbClr val="000000"/>
                </a:solidFill>
              </a:rPr>
              <a:t>mya</a:t>
            </a:r>
            <a:r>
              <a:rPr kumimoji="1" lang="en-US" b="1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90782" y="3962400"/>
            <a:ext cx="165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 2.5-1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  <a:endParaRPr kumimoji="1" lang="en-US" b="1" i="1" dirty="0">
              <a:solidFill>
                <a:srgbClr val="00330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882024" y="4557486"/>
            <a:ext cx="17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dirty="0">
                <a:solidFill>
                  <a:srgbClr val="C80000"/>
                </a:solidFill>
              </a:rPr>
              <a:t>4.25-2 </a:t>
            </a:r>
            <a:r>
              <a:rPr kumimoji="1" lang="en-US" b="1" dirty="0" err="1">
                <a:solidFill>
                  <a:srgbClr val="C80000"/>
                </a:solidFill>
              </a:rPr>
              <a:t>mya</a:t>
            </a:r>
            <a:r>
              <a:rPr kumimoji="1" lang="en-US" b="1" dirty="0">
                <a:solidFill>
                  <a:srgbClr val="C80000"/>
                </a:solidFill>
              </a:rPr>
              <a:t> </a:t>
            </a:r>
            <a:endParaRPr kumimoji="1" lang="en-US" b="1" dirty="0">
              <a:solidFill>
                <a:srgbClr val="0033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3485" y="5646054"/>
            <a:ext cx="1277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D79694"/>
                </a:solidFill>
              </a:rPr>
              <a:t>15-7 </a:t>
            </a:r>
            <a:r>
              <a:rPr kumimoji="1" lang="en-US" sz="1600" b="1" dirty="0" err="1">
                <a:solidFill>
                  <a:srgbClr val="D79694"/>
                </a:solidFill>
              </a:rPr>
              <a:t>mya</a:t>
            </a:r>
            <a:endParaRPr kumimoji="1" lang="en-US" sz="1600" b="1" dirty="0">
              <a:solidFill>
                <a:srgbClr val="D7969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31546" y="5072742"/>
            <a:ext cx="1641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sz="1600" b="1" dirty="0">
                <a:solidFill>
                  <a:srgbClr val="D79694"/>
                </a:solidFill>
              </a:rPr>
              <a:t>5.6 -4.4 </a:t>
            </a:r>
            <a:r>
              <a:rPr kumimoji="1" lang="en-US" sz="1600" b="1" dirty="0" err="1">
                <a:solidFill>
                  <a:srgbClr val="D79694"/>
                </a:solidFill>
              </a:rPr>
              <a:t>mya</a:t>
            </a:r>
            <a:endParaRPr kumimoji="1" lang="en-US" sz="1600" b="1" dirty="0">
              <a:solidFill>
                <a:srgbClr val="D79694"/>
              </a:solidFill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me-2001-07-2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11400"/>
            <a:ext cx="7315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810000" y="5569281"/>
            <a:ext cx="3171372" cy="89255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libri" pitchFamily="34" charset="0"/>
              </a:rPr>
              <a:t>Homo </a:t>
            </a:r>
            <a:r>
              <a:rPr lang="en-US" sz="3200" b="1" i="1" dirty="0" err="1">
                <a:solidFill>
                  <a:prstClr val="black"/>
                </a:solidFill>
                <a:latin typeface="Calibri" pitchFamily="34" charset="0"/>
              </a:rPr>
              <a:t>habilis</a:t>
            </a:r>
            <a:endParaRPr lang="en-US" sz="3200" b="1" i="1" dirty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“Early Human”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7546085">
            <a:off x="4310199" y="2569099"/>
            <a:ext cx="1933685" cy="134555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95828" y="3124200"/>
            <a:ext cx="3171372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the first humans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750086" y="6477000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FFFFFF"/>
                </a:solidFill>
              </a:rPr>
              <a:t>Time </a:t>
            </a:r>
            <a:r>
              <a:rPr lang="en-US" sz="1200" dirty="0">
                <a:solidFill>
                  <a:srgbClr val="FFFFFF"/>
                </a:solidFill>
              </a:rPr>
              <a:t>23 July 2001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02" name="Picture 2" descr="20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68415"/>
            <a:ext cx="73152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5048111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1" indent="-2254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latin typeface="Calibri" pitchFamily="34" charset="0"/>
              </a:rPr>
              <a:t>Homo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FFFF"/>
                </a:solidFill>
                <a:latin typeface="Calibri" pitchFamily="34" charset="0"/>
              </a:rPr>
              <a:t>habilis</a:t>
            </a:r>
            <a:endParaRPr lang="en-US" sz="2400" b="1" i="1" dirty="0">
              <a:solidFill>
                <a:srgbClr val="FFFFFF"/>
              </a:solidFill>
              <a:latin typeface="Calibri" pitchFamily="34" charset="0"/>
            </a:endParaRPr>
          </a:p>
          <a:p>
            <a:pPr marL="682625" lvl="1" indent="-2254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first human</a:t>
            </a:r>
          </a:p>
          <a:p>
            <a:pPr marL="682625" lvl="1" indent="-2254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2.4 </a:t>
            </a:r>
            <a:r>
              <a:rPr lang="en-US" sz="2400" b="1" dirty="0" err="1">
                <a:solidFill>
                  <a:srgbClr val="FFFFFF"/>
                </a:solidFill>
                <a:latin typeface="Calibri" pitchFamily="34" charset="0"/>
              </a:rPr>
              <a:t>mya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850" name="Picture 2" descr="20_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00150"/>
            <a:ext cx="7315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57828" y="5386364"/>
            <a:ext cx="5381172" cy="492443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Homo </a:t>
            </a:r>
            <a:r>
              <a:rPr lang="en-US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habilis</a:t>
            </a:r>
            <a:r>
              <a:rPr lang="en-US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 hunters . . 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Text Box 2"/>
          <p:cNvSpPr txBox="1">
            <a:spLocks noChangeArrowheads="1"/>
          </p:cNvSpPr>
          <p:nvPr/>
        </p:nvSpPr>
        <p:spPr bwMode="auto">
          <a:xfrm>
            <a:off x="2358251" y="6337887"/>
            <a:ext cx="44075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Campbell – Loy, </a:t>
            </a:r>
            <a:r>
              <a:rPr lang="en-US" sz="1200" i="1" dirty="0">
                <a:solidFill>
                  <a:srgbClr val="FFFFFF"/>
                </a:solidFill>
                <a:latin typeface="Verdana" pitchFamily="34" charset="0"/>
              </a:rPr>
              <a:t>Humankind Emerging, 7</a:t>
            </a:r>
            <a:r>
              <a:rPr lang="en-US" sz="1200" i="1" baseline="30000" dirty="0">
                <a:solidFill>
                  <a:srgbClr val="FFFFFF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rgbClr val="FFFFFF"/>
                </a:solidFill>
                <a:latin typeface="Verdana" pitchFamily="34" charset="0"/>
              </a:rPr>
              <a:t> ed</a:t>
            </a: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., p. 236</a:t>
            </a:r>
            <a:r>
              <a:rPr lang="en-US" sz="1200" i="1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862211" name="Picture 4" descr="splitters_lum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559925"/>
            <a:ext cx="7772400" cy="427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26" name="Rectangle 6"/>
          <p:cNvSpPr>
            <a:spLocks noChangeArrowheads="1"/>
          </p:cNvSpPr>
          <p:nvPr/>
        </p:nvSpPr>
        <p:spPr bwMode="auto">
          <a:xfrm>
            <a:off x="896256" y="1937658"/>
            <a:ext cx="2133600" cy="3657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898" name="Picture 1026" descr="20_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483" y="76200"/>
            <a:ext cx="47910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57828" y="5791200"/>
            <a:ext cx="5381172" cy="800219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perhaps starting out as scavengers, in competition with the other scavengers . . 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850" name="Picture 2" descr="20_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00150"/>
            <a:ext cx="7315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57828" y="5386364"/>
            <a:ext cx="5381172" cy="73866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91440" tIns="91440" rIns="91440" bIns="9144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Homo </a:t>
            </a:r>
            <a:r>
              <a:rPr lang="en-US" sz="20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habilis</a:t>
            </a:r>
            <a:r>
              <a:rPr lang="en-US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 tool makers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(that’s why they're called “</a:t>
            </a:r>
            <a:r>
              <a:rPr lang="en-US" sz="16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habilis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– “handy man”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210" name="Picture 2" descr="20_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158" y="571500"/>
            <a:ext cx="3133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10800000">
            <a:off x="3352801" y="5791200"/>
            <a:ext cx="1941998" cy="465766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2" y="5424718"/>
            <a:ext cx="2190472" cy="830997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2.5 </a:t>
            </a:r>
            <a:r>
              <a:rPr lang="en-US" sz="4800" b="1" dirty="0" err="1">
                <a:solidFill>
                  <a:srgbClr val="FFFFFF"/>
                </a:solidFill>
                <a:latin typeface="Calibri" pitchFamily="34" charset="0"/>
              </a:rPr>
              <a:t>mya</a:t>
            </a:r>
            <a:endParaRPr lang="en-US" sz="6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210" name="Picture 2" descr="20_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158" y="571500"/>
            <a:ext cx="3133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77320" y="4579203"/>
            <a:ext cx="4756880" cy="830997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stone tool </a:t>
            </a:r>
            <a:r>
              <a:rPr lang="en-US" sz="4800" b="1" i="1" dirty="0">
                <a:solidFill>
                  <a:srgbClr val="FFFFFF"/>
                </a:solidFill>
                <a:latin typeface="Calibri" pitchFamily="34" charset="0"/>
              </a:rPr>
              <a:t>makers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6683" y="3352800"/>
            <a:ext cx="3528530" cy="1323439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srgbClr val="FFFFFF"/>
                </a:solidFill>
                <a:latin typeface="Calibri" pitchFamily="34" charset="0"/>
              </a:rPr>
              <a:t>Homo </a:t>
            </a:r>
            <a:r>
              <a:rPr lang="en-US" sz="4800" b="1" i="1" dirty="0" err="1">
                <a:solidFill>
                  <a:srgbClr val="FFFFFF"/>
                </a:solidFill>
                <a:latin typeface="Calibri" pitchFamily="34" charset="0"/>
              </a:rPr>
              <a:t>habilis</a:t>
            </a:r>
            <a:endParaRPr lang="en-US" sz="6600" b="1" i="1" dirty="0">
              <a:solidFill>
                <a:srgbClr val="FFFFFF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were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 rot="10800000">
            <a:off x="3352801" y="5791200"/>
            <a:ext cx="1941998" cy="465766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2" y="5424718"/>
            <a:ext cx="2190472" cy="830997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2.5 </a:t>
            </a:r>
            <a:r>
              <a:rPr lang="en-US" sz="4800" b="1" dirty="0" err="1">
                <a:solidFill>
                  <a:srgbClr val="FFFFFF"/>
                </a:solidFill>
                <a:latin typeface="Calibri" pitchFamily="34" charset="0"/>
              </a:rPr>
              <a:t>mya</a:t>
            </a:r>
            <a:endParaRPr lang="en-US" sz="6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210" name="Picture 2" descr="20_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158" y="571500"/>
            <a:ext cx="3133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33603" y="3143071"/>
            <a:ext cx="4814395" cy="120032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should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stone tool </a:t>
            </a:r>
            <a:r>
              <a:rPr lang="en-US" sz="2400" b="1" i="1" dirty="0">
                <a:solidFill>
                  <a:srgbClr val="FFFFFF"/>
                </a:solidFill>
                <a:latin typeface="Calibri" pitchFamily="34" charset="0"/>
              </a:rPr>
              <a:t>making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FFFF"/>
                </a:solidFill>
                <a:latin typeface="Calibri" pitchFamily="34" charset="0"/>
              </a:rPr>
              <a:t>be</a:t>
            </a:r>
          </a:p>
        </p:txBody>
      </p:sp>
      <p:sp>
        <p:nvSpPr>
          <p:cNvPr id="4" name="Rectangle 3"/>
          <p:cNvSpPr/>
          <p:nvPr/>
        </p:nvSpPr>
        <p:spPr>
          <a:xfrm>
            <a:off x="734120" y="4226004"/>
            <a:ext cx="7706982" cy="1107996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i="1" dirty="0">
                <a:solidFill>
                  <a:srgbClr val="FFFFFF"/>
                </a:solidFill>
                <a:latin typeface="Calibri" pitchFamily="34" charset="0"/>
              </a:rPr>
              <a:t>food revolution #1A</a:t>
            </a:r>
            <a:r>
              <a:rPr lang="en-US" sz="6600" b="1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n-US" sz="8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 rot="10800000">
            <a:off x="3352801" y="5791200"/>
            <a:ext cx="1941998" cy="465766"/>
          </a:xfrm>
          <a:prstGeom prst="ellipse">
            <a:avLst/>
          </a:prstGeom>
          <a:noFill/>
          <a:ln w="76200">
            <a:solidFill>
              <a:srgbClr val="D79694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2" y="5424718"/>
            <a:ext cx="2190472" cy="830997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D79694"/>
                </a:solidFill>
                <a:latin typeface="Calibri" pitchFamily="34" charset="0"/>
              </a:rPr>
              <a:t>2.5 </a:t>
            </a:r>
            <a:r>
              <a:rPr lang="en-US" sz="4800" b="1" dirty="0" err="1">
                <a:solidFill>
                  <a:srgbClr val="D79694"/>
                </a:solidFill>
                <a:latin typeface="Calibri" pitchFamily="34" charset="0"/>
              </a:rPr>
              <a:t>mya</a:t>
            </a:r>
            <a:endParaRPr lang="en-US" sz="6600" b="1" dirty="0">
              <a:solidFill>
                <a:srgbClr val="D79694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046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17925" y="2286000"/>
            <a:ext cx="53046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Felipe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</a:rPr>
              <a:t>Fernández-Armesto</a:t>
            </a:r>
            <a:endParaRPr lang="en-US" sz="2800" b="1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talks about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Eight  Food “Revolutions”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046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1524000"/>
            <a:ext cx="7315200" cy="4955203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Invention of Cooking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Discovery that Food is More Than Sustenance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The “Herding Revolution”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Snail Farming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Use of Food as a Means and Index of Social Differentiation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Long-Range Exchange of Culture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Ecological Revolution of last 500 years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Industrial Revolution of the 19</a:t>
            </a:r>
            <a:r>
              <a:rPr lang="en-US" sz="2800" b="1" baseline="30000" dirty="0">
                <a:solidFill>
                  <a:srgbClr val="FFFFFF"/>
                </a:solidFill>
                <a:latin typeface="Arial" charset="0"/>
              </a:rPr>
              <a:t>th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 and 20</a:t>
            </a:r>
            <a:r>
              <a:rPr lang="en-US" sz="2800" b="1" baseline="30000" dirty="0">
                <a:solidFill>
                  <a:srgbClr val="FFFFFF"/>
                </a:solidFill>
                <a:latin typeface="Arial" charset="0"/>
              </a:rPr>
              <a:t>th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</a:rPr>
              <a:t> Centuries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501" y="482025"/>
            <a:ext cx="5304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Eight  Food “Revolutions”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046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1524000"/>
            <a:ext cx="7315200" cy="4955203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  <a:latin typeface="Arial" charset="0"/>
              </a:rPr>
              <a:t>Invention of Cooking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  <a:latin typeface="Arial" charset="0"/>
              </a:rPr>
              <a:t>Discovery that Food is More Than Sustenance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  <a:latin typeface="Arial" charset="0"/>
              </a:rPr>
              <a:t>The “Herding Revolution”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  <a:latin typeface="Arial" charset="0"/>
              </a:rPr>
              <a:t>Snail Farming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  <a:latin typeface="Arial" charset="0"/>
              </a:rPr>
              <a:t>Use of Food as a Means and Index of Social Differentiation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  <a:latin typeface="Arial" charset="0"/>
              </a:rPr>
              <a:t>Long-Range Exchange of Culture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  <a:latin typeface="Arial" charset="0"/>
              </a:rPr>
              <a:t>Ecological Revolution of last 500 years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D79694"/>
                </a:solidFill>
                <a:latin typeface="Arial" charset="0"/>
              </a:rPr>
              <a:t>Industrial Revolution of the 19</a:t>
            </a:r>
            <a:r>
              <a:rPr lang="en-US" sz="2800" b="1" baseline="30000" dirty="0">
                <a:solidFill>
                  <a:srgbClr val="D79694"/>
                </a:solidFill>
                <a:latin typeface="Arial" charset="0"/>
              </a:rPr>
              <a:t>th</a:t>
            </a:r>
            <a:r>
              <a:rPr lang="en-US" sz="2800" b="1" dirty="0">
                <a:solidFill>
                  <a:srgbClr val="D79694"/>
                </a:solidFill>
                <a:latin typeface="Arial" charset="0"/>
              </a:rPr>
              <a:t> and 20</a:t>
            </a:r>
            <a:r>
              <a:rPr lang="en-US" sz="2800" b="1" baseline="30000" dirty="0">
                <a:solidFill>
                  <a:srgbClr val="D79694"/>
                </a:solidFill>
                <a:latin typeface="Arial" charset="0"/>
              </a:rPr>
              <a:t>th</a:t>
            </a:r>
            <a:r>
              <a:rPr lang="en-US" sz="2800" b="1" dirty="0">
                <a:solidFill>
                  <a:srgbClr val="D79694"/>
                </a:solidFill>
                <a:latin typeface="Arial" charset="0"/>
              </a:rPr>
              <a:t> Centuries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047952"/>
            <a:ext cx="6052458" cy="523220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1A. stone tool </a:t>
            </a:r>
            <a:r>
              <a:rPr lang="en-US" sz="28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501" y="482025"/>
            <a:ext cx="5304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Eight  Food “Revolutions”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057401"/>
            <a:ext cx="7315200" cy="17525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should tool </a:t>
            </a:r>
            <a:r>
              <a:rPr lang="en-US" sz="3600" b="1" i="1" dirty="0">
                <a:solidFill>
                  <a:srgbClr val="FFFFFF"/>
                </a:solidFill>
                <a:latin typeface="Arial" charset="0"/>
              </a:rPr>
              <a:t>making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be the first?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9316" y="6400804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3300"/>
                </a:solidFill>
                <a:latin typeface="Arial" charset="0"/>
              </a:rPr>
              <a:t>Wikipedia</a:t>
            </a:r>
          </a:p>
        </p:txBody>
      </p:sp>
      <p:pic>
        <p:nvPicPr>
          <p:cNvPr id="2556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2" y="1885950"/>
            <a:ext cx="6934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87066" y="5216604"/>
            <a:ext cx="33265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"</a:t>
            </a:r>
            <a:r>
              <a:rPr lang="en-US" sz="2400" b="1" dirty="0" err="1">
                <a:solidFill>
                  <a:srgbClr val="003300"/>
                </a:solidFill>
                <a:latin typeface="Arial" charset="0"/>
              </a:rPr>
              <a:t>Oldowan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"  chopper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aka “pebble tool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3300"/>
                </a:solidFill>
                <a:latin typeface="Arial" charset="0"/>
              </a:rPr>
              <a:t>(originally from Olduvai Gorge)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5714" y="990600"/>
            <a:ext cx="51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first stone (“lithic”) tools were . . .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9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59434"/>
            <a:ext cx="7315200" cy="407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29316" y="6400804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3300"/>
                </a:solidFill>
                <a:latin typeface="Arial" charset="0"/>
              </a:rPr>
              <a:t>Wikipedia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2024" y="5410204"/>
            <a:ext cx="3156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"</a:t>
            </a:r>
            <a:r>
              <a:rPr lang="en-US" sz="2400" b="1" dirty="0" err="1">
                <a:solidFill>
                  <a:srgbClr val="003300"/>
                </a:solidFill>
                <a:latin typeface="Arial" charset="0"/>
              </a:rPr>
              <a:t>Oldowan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"  chopper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aka “pebble tool</a:t>
            </a:r>
          </a:p>
        </p:txBody>
      </p:sp>
    </p:spTree>
  </p:cSld>
  <p:clrMapOvr>
    <a:masterClrMapping/>
  </p:clrMapOvr>
  <p:transition/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5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eaLnBrk="0" hangingPunct="0">
          <a:lnSpc>
            <a:spcPct val="110000"/>
          </a:lnSpc>
          <a:spcBef>
            <a:spcPct val="20000"/>
          </a:spcBef>
          <a:buClr>
            <a:schemeClr val="hlink"/>
          </a:buClr>
          <a:defRPr sz="4000"/>
        </a:defPPr>
      </a:lstStyle>
    </a:txDef>
  </a:objectDefaults>
  <a:extraClrSchemeLst/>
</a:theme>
</file>

<file path=ppt/theme/theme15.xml><?xml version="1.0" encoding="utf-8"?>
<a:theme xmlns:a="http://schemas.openxmlformats.org/drawingml/2006/main" name="27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2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2173</Words>
  <Application>Microsoft Office PowerPoint</Application>
  <PresentationFormat>On-screen Show (4:3)</PresentationFormat>
  <Paragraphs>582</Paragraphs>
  <Slides>114</Slides>
  <Notes>91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114</vt:i4>
      </vt:variant>
    </vt:vector>
  </HeadingPairs>
  <TitlesOfParts>
    <vt:vector size="144" baseType="lpstr">
      <vt:lpstr>Arial</vt:lpstr>
      <vt:lpstr>Bookman Old Style</vt:lpstr>
      <vt:lpstr>Calibri</vt:lpstr>
      <vt:lpstr>Gill Sans MT</vt:lpstr>
      <vt:lpstr>Tahoma</vt:lpstr>
      <vt:lpstr>Times New Roman</vt:lpstr>
      <vt:lpstr>Verdana</vt:lpstr>
      <vt:lpstr>Wingdings</vt:lpstr>
      <vt:lpstr>Wingdings 3</vt:lpstr>
      <vt:lpstr>2_Default Design</vt:lpstr>
      <vt:lpstr>Office Theme</vt:lpstr>
      <vt:lpstr>18_Office Theme</vt:lpstr>
      <vt:lpstr>1_Default Design</vt:lpstr>
      <vt:lpstr>white</vt:lpstr>
      <vt:lpstr>22_Meadow</vt:lpstr>
      <vt:lpstr>2_Meadow</vt:lpstr>
      <vt:lpstr>14_Meadow</vt:lpstr>
      <vt:lpstr>21_Meadow</vt:lpstr>
      <vt:lpstr>6_Meadow</vt:lpstr>
      <vt:lpstr>25_Meadow</vt:lpstr>
      <vt:lpstr>15_Meadow</vt:lpstr>
      <vt:lpstr>16_Meadow</vt:lpstr>
      <vt:lpstr>1_Origin</vt:lpstr>
      <vt:lpstr>27_Meadow</vt:lpstr>
      <vt:lpstr>17_Default Design</vt:lpstr>
      <vt:lpstr>23_Default Design</vt:lpstr>
      <vt:lpstr>17_Meadow</vt:lpstr>
      <vt:lpstr>Sumi Painting</vt:lpstr>
      <vt:lpstr>8_Default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39</cp:revision>
  <dcterms:created xsi:type="dcterms:W3CDTF">2010-09-14T05:32:59Z</dcterms:created>
  <dcterms:modified xsi:type="dcterms:W3CDTF">2023-11-19T06:21:23Z</dcterms:modified>
</cp:coreProperties>
</file>