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9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0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47" r:id="rId6"/>
    <p:sldMasterId id="2147483759" r:id="rId7"/>
    <p:sldMasterId id="2147483771" r:id="rId8"/>
    <p:sldMasterId id="2147483783" r:id="rId9"/>
    <p:sldMasterId id="2147483795" r:id="rId10"/>
    <p:sldMasterId id="2147483807" r:id="rId11"/>
    <p:sldMasterId id="2147483819" r:id="rId12"/>
    <p:sldMasterId id="2147483831" r:id="rId13"/>
    <p:sldMasterId id="2147483843" r:id="rId14"/>
    <p:sldMasterId id="2147483855" r:id="rId15"/>
    <p:sldMasterId id="2147483879" r:id="rId16"/>
    <p:sldMasterId id="2147483891" r:id="rId17"/>
    <p:sldMasterId id="2147483915" r:id="rId18"/>
    <p:sldMasterId id="2147483927" r:id="rId19"/>
    <p:sldMasterId id="2147483940" r:id="rId20"/>
    <p:sldMasterId id="2147483952" r:id="rId21"/>
    <p:sldMasterId id="2147483976" r:id="rId22"/>
    <p:sldMasterId id="2147483988" r:id="rId23"/>
    <p:sldMasterId id="2147484000" r:id="rId24"/>
    <p:sldMasterId id="2147484012" r:id="rId25"/>
    <p:sldMasterId id="2147484024" r:id="rId26"/>
    <p:sldMasterId id="2147484036" r:id="rId27"/>
    <p:sldMasterId id="2147484048" r:id="rId28"/>
    <p:sldMasterId id="2147484060" r:id="rId29"/>
    <p:sldMasterId id="2147484084" r:id="rId30"/>
    <p:sldMasterId id="2147484096" r:id="rId31"/>
  </p:sldMasterIdLst>
  <p:notesMasterIdLst>
    <p:notesMasterId r:id="rId232"/>
  </p:notesMasterIdLst>
  <p:sldIdLst>
    <p:sldId id="2131" r:id="rId32"/>
    <p:sldId id="2133" r:id="rId33"/>
    <p:sldId id="2132" r:id="rId34"/>
    <p:sldId id="257" r:id="rId35"/>
    <p:sldId id="468" r:id="rId36"/>
    <p:sldId id="478" r:id="rId37"/>
    <p:sldId id="469" r:id="rId38"/>
    <p:sldId id="470" r:id="rId39"/>
    <p:sldId id="471" r:id="rId40"/>
    <p:sldId id="472" r:id="rId41"/>
    <p:sldId id="473" r:id="rId42"/>
    <p:sldId id="474" r:id="rId43"/>
    <p:sldId id="481" r:id="rId44"/>
    <p:sldId id="494" r:id="rId45"/>
    <p:sldId id="482" r:id="rId46"/>
    <p:sldId id="479" r:id="rId47"/>
    <p:sldId id="496" r:id="rId48"/>
    <p:sldId id="488" r:id="rId49"/>
    <p:sldId id="486" r:id="rId50"/>
    <p:sldId id="485" r:id="rId51"/>
    <p:sldId id="484" r:id="rId52"/>
    <p:sldId id="487" r:id="rId53"/>
    <p:sldId id="493" r:id="rId54"/>
    <p:sldId id="492" r:id="rId55"/>
    <p:sldId id="500" r:id="rId56"/>
    <p:sldId id="556" r:id="rId57"/>
    <p:sldId id="510" r:id="rId58"/>
    <p:sldId id="508" r:id="rId59"/>
    <p:sldId id="509" r:id="rId60"/>
    <p:sldId id="567" r:id="rId61"/>
    <p:sldId id="568" r:id="rId62"/>
    <p:sldId id="261" r:id="rId63"/>
    <p:sldId id="262" r:id="rId64"/>
    <p:sldId id="264" r:id="rId65"/>
    <p:sldId id="263" r:id="rId66"/>
    <p:sldId id="265" r:id="rId67"/>
    <p:sldId id="266" r:id="rId68"/>
    <p:sldId id="566" r:id="rId69"/>
    <p:sldId id="512" r:id="rId70"/>
    <p:sldId id="271" r:id="rId71"/>
    <p:sldId id="534" r:id="rId72"/>
    <p:sldId id="535" r:id="rId73"/>
    <p:sldId id="536" r:id="rId74"/>
    <p:sldId id="557" r:id="rId75"/>
    <p:sldId id="558" r:id="rId76"/>
    <p:sldId id="559" r:id="rId77"/>
    <p:sldId id="513" r:id="rId78"/>
    <p:sldId id="538" r:id="rId79"/>
    <p:sldId id="539" r:id="rId80"/>
    <p:sldId id="540" r:id="rId81"/>
    <p:sldId id="570" r:id="rId82"/>
    <p:sldId id="571" r:id="rId83"/>
    <p:sldId id="514" r:id="rId84"/>
    <p:sldId id="541" r:id="rId85"/>
    <p:sldId id="515" r:id="rId86"/>
    <p:sldId id="516" r:id="rId87"/>
    <p:sldId id="281" r:id="rId88"/>
    <p:sldId id="278" r:id="rId89"/>
    <p:sldId id="279" r:id="rId90"/>
    <p:sldId id="280" r:id="rId91"/>
    <p:sldId id="283" r:id="rId92"/>
    <p:sldId id="282" r:id="rId93"/>
    <p:sldId id="286" r:id="rId94"/>
    <p:sldId id="287" r:id="rId95"/>
    <p:sldId id="288" r:id="rId96"/>
    <p:sldId id="290" r:id="rId97"/>
    <p:sldId id="291" r:id="rId98"/>
    <p:sldId id="292" r:id="rId99"/>
    <p:sldId id="293" r:id="rId100"/>
    <p:sldId id="294" r:id="rId101"/>
    <p:sldId id="295" r:id="rId102"/>
    <p:sldId id="296" r:id="rId103"/>
    <p:sldId id="297" r:id="rId104"/>
    <p:sldId id="298" r:id="rId105"/>
    <p:sldId id="299" r:id="rId106"/>
    <p:sldId id="300" r:id="rId107"/>
    <p:sldId id="301" r:id="rId108"/>
    <p:sldId id="302" r:id="rId109"/>
    <p:sldId id="303" r:id="rId110"/>
    <p:sldId id="304" r:id="rId111"/>
    <p:sldId id="305" r:id="rId112"/>
    <p:sldId id="308" r:id="rId113"/>
    <p:sldId id="306" r:id="rId114"/>
    <p:sldId id="307" r:id="rId115"/>
    <p:sldId id="309" r:id="rId116"/>
    <p:sldId id="310" r:id="rId117"/>
    <p:sldId id="312" r:id="rId118"/>
    <p:sldId id="313" r:id="rId119"/>
    <p:sldId id="314" r:id="rId120"/>
    <p:sldId id="317" r:id="rId121"/>
    <p:sldId id="318" r:id="rId122"/>
    <p:sldId id="320" r:id="rId123"/>
    <p:sldId id="323" r:id="rId124"/>
    <p:sldId id="517" r:id="rId125"/>
    <p:sldId id="333" r:id="rId126"/>
    <p:sldId id="334" r:id="rId127"/>
    <p:sldId id="335" r:id="rId128"/>
    <p:sldId id="336" r:id="rId129"/>
    <p:sldId id="337" r:id="rId130"/>
    <p:sldId id="338" r:id="rId131"/>
    <p:sldId id="339" r:id="rId132"/>
    <p:sldId id="340" r:id="rId133"/>
    <p:sldId id="341" r:id="rId134"/>
    <p:sldId id="523" r:id="rId135"/>
    <p:sldId id="524" r:id="rId136"/>
    <p:sldId id="344" r:id="rId137"/>
    <p:sldId id="345" r:id="rId138"/>
    <p:sldId id="572" r:id="rId139"/>
    <p:sldId id="527" r:id="rId140"/>
    <p:sldId id="357" r:id="rId141"/>
    <p:sldId id="359" r:id="rId142"/>
    <p:sldId id="360" r:id="rId143"/>
    <p:sldId id="361" r:id="rId144"/>
    <p:sldId id="528" r:id="rId145"/>
    <p:sldId id="544" r:id="rId146"/>
    <p:sldId id="545" r:id="rId147"/>
    <p:sldId id="546" r:id="rId148"/>
    <p:sldId id="547" r:id="rId149"/>
    <p:sldId id="387" r:id="rId150"/>
    <p:sldId id="573" r:id="rId151"/>
    <p:sldId id="391" r:id="rId152"/>
    <p:sldId id="548" r:id="rId153"/>
    <p:sldId id="393" r:id="rId154"/>
    <p:sldId id="394" r:id="rId155"/>
    <p:sldId id="395" r:id="rId156"/>
    <p:sldId id="396" r:id="rId157"/>
    <p:sldId id="553" r:id="rId158"/>
    <p:sldId id="397" r:id="rId159"/>
    <p:sldId id="398" r:id="rId160"/>
    <p:sldId id="399" r:id="rId161"/>
    <p:sldId id="400" r:id="rId162"/>
    <p:sldId id="401" r:id="rId163"/>
    <p:sldId id="560" r:id="rId164"/>
    <p:sldId id="402" r:id="rId165"/>
    <p:sldId id="561" r:id="rId166"/>
    <p:sldId id="403" r:id="rId167"/>
    <p:sldId id="405" r:id="rId168"/>
    <p:sldId id="406" r:id="rId169"/>
    <p:sldId id="407" r:id="rId170"/>
    <p:sldId id="408" r:id="rId171"/>
    <p:sldId id="409" r:id="rId172"/>
    <p:sldId id="410" r:id="rId173"/>
    <p:sldId id="413" r:id="rId174"/>
    <p:sldId id="412" r:id="rId175"/>
    <p:sldId id="411" r:id="rId176"/>
    <p:sldId id="414" r:id="rId177"/>
    <p:sldId id="415" r:id="rId178"/>
    <p:sldId id="416" r:id="rId179"/>
    <p:sldId id="417" r:id="rId180"/>
    <p:sldId id="418" r:id="rId181"/>
    <p:sldId id="419" r:id="rId182"/>
    <p:sldId id="420" r:id="rId183"/>
    <p:sldId id="421" r:id="rId184"/>
    <p:sldId id="424" r:id="rId185"/>
    <p:sldId id="504" r:id="rId186"/>
    <p:sldId id="425" r:id="rId187"/>
    <p:sldId id="426" r:id="rId188"/>
    <p:sldId id="422" r:id="rId189"/>
    <p:sldId id="423" r:id="rId190"/>
    <p:sldId id="427" r:id="rId191"/>
    <p:sldId id="428" r:id="rId192"/>
    <p:sldId id="429" r:id="rId193"/>
    <p:sldId id="430" r:id="rId194"/>
    <p:sldId id="431" r:id="rId195"/>
    <p:sldId id="432" r:id="rId196"/>
    <p:sldId id="433" r:id="rId197"/>
    <p:sldId id="434" r:id="rId198"/>
    <p:sldId id="435" r:id="rId199"/>
    <p:sldId id="436" r:id="rId200"/>
    <p:sldId id="437" r:id="rId201"/>
    <p:sldId id="550" r:id="rId202"/>
    <p:sldId id="554" r:id="rId203"/>
    <p:sldId id="439" r:id="rId204"/>
    <p:sldId id="441" r:id="rId205"/>
    <p:sldId id="442" r:id="rId206"/>
    <p:sldId id="562" r:id="rId207"/>
    <p:sldId id="445" r:id="rId208"/>
    <p:sldId id="446" r:id="rId209"/>
    <p:sldId id="447" r:id="rId210"/>
    <p:sldId id="449" r:id="rId211"/>
    <p:sldId id="451" r:id="rId212"/>
    <p:sldId id="452" r:id="rId213"/>
    <p:sldId id="453" r:id="rId214"/>
    <p:sldId id="563" r:id="rId215"/>
    <p:sldId id="454" r:id="rId216"/>
    <p:sldId id="455" r:id="rId217"/>
    <p:sldId id="564" r:id="rId218"/>
    <p:sldId id="457" r:id="rId219"/>
    <p:sldId id="458" r:id="rId220"/>
    <p:sldId id="565" r:id="rId221"/>
    <p:sldId id="575" r:id="rId222"/>
    <p:sldId id="505" r:id="rId223"/>
    <p:sldId id="576" r:id="rId224"/>
    <p:sldId id="577" r:id="rId225"/>
    <p:sldId id="460" r:id="rId226"/>
    <p:sldId id="461" r:id="rId227"/>
    <p:sldId id="462" r:id="rId228"/>
    <p:sldId id="463" r:id="rId229"/>
    <p:sldId id="2129" r:id="rId230"/>
    <p:sldId id="2134" r:id="rId2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4C1"/>
    <a:srgbClr val="FFFFFF"/>
    <a:srgbClr val="000600"/>
    <a:srgbClr val="000000"/>
    <a:srgbClr val="D7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846" y="8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-31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63" Type="http://schemas.openxmlformats.org/officeDocument/2006/relationships/slide" Target="slides/slide32.xml"/><Relationship Id="rId84" Type="http://schemas.openxmlformats.org/officeDocument/2006/relationships/slide" Target="slides/slide53.xml"/><Relationship Id="rId138" Type="http://schemas.openxmlformats.org/officeDocument/2006/relationships/slide" Target="slides/slide107.xml"/><Relationship Id="rId159" Type="http://schemas.openxmlformats.org/officeDocument/2006/relationships/slide" Target="slides/slide128.xml"/><Relationship Id="rId170" Type="http://schemas.openxmlformats.org/officeDocument/2006/relationships/slide" Target="slides/slide139.xml"/><Relationship Id="rId191" Type="http://schemas.openxmlformats.org/officeDocument/2006/relationships/slide" Target="slides/slide160.xml"/><Relationship Id="rId205" Type="http://schemas.openxmlformats.org/officeDocument/2006/relationships/slide" Target="slides/slide174.xml"/><Relationship Id="rId226" Type="http://schemas.openxmlformats.org/officeDocument/2006/relationships/slide" Target="slides/slide195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53" Type="http://schemas.openxmlformats.org/officeDocument/2006/relationships/slide" Target="slides/slide22.xml"/><Relationship Id="rId74" Type="http://schemas.openxmlformats.org/officeDocument/2006/relationships/slide" Target="slides/slide43.xml"/><Relationship Id="rId128" Type="http://schemas.openxmlformats.org/officeDocument/2006/relationships/slide" Target="slides/slide97.xml"/><Relationship Id="rId149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4.xml"/><Relationship Id="rId160" Type="http://schemas.openxmlformats.org/officeDocument/2006/relationships/slide" Target="slides/slide129.xml"/><Relationship Id="rId181" Type="http://schemas.openxmlformats.org/officeDocument/2006/relationships/slide" Target="slides/slide150.xml"/><Relationship Id="rId216" Type="http://schemas.openxmlformats.org/officeDocument/2006/relationships/slide" Target="slides/slide185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2.xml"/><Relationship Id="rId64" Type="http://schemas.openxmlformats.org/officeDocument/2006/relationships/slide" Target="slides/slide33.xml"/><Relationship Id="rId118" Type="http://schemas.openxmlformats.org/officeDocument/2006/relationships/slide" Target="slides/slide87.xml"/><Relationship Id="rId139" Type="http://schemas.openxmlformats.org/officeDocument/2006/relationships/slide" Target="slides/slide108.xml"/><Relationship Id="rId85" Type="http://schemas.openxmlformats.org/officeDocument/2006/relationships/slide" Target="slides/slide54.xml"/><Relationship Id="rId150" Type="http://schemas.openxmlformats.org/officeDocument/2006/relationships/slide" Target="slides/slide119.xml"/><Relationship Id="rId171" Type="http://schemas.openxmlformats.org/officeDocument/2006/relationships/slide" Target="slides/slide140.xml"/><Relationship Id="rId192" Type="http://schemas.openxmlformats.org/officeDocument/2006/relationships/slide" Target="slides/slide161.xml"/><Relationship Id="rId206" Type="http://schemas.openxmlformats.org/officeDocument/2006/relationships/slide" Target="slides/slide175.xml"/><Relationship Id="rId227" Type="http://schemas.openxmlformats.org/officeDocument/2006/relationships/slide" Target="slides/slide19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.xml"/><Relationship Id="rId108" Type="http://schemas.openxmlformats.org/officeDocument/2006/relationships/slide" Target="slides/slide77.xml"/><Relationship Id="rId129" Type="http://schemas.openxmlformats.org/officeDocument/2006/relationships/slide" Target="slides/slide98.xml"/><Relationship Id="rId54" Type="http://schemas.openxmlformats.org/officeDocument/2006/relationships/slide" Target="slides/slide23.xml"/><Relationship Id="rId75" Type="http://schemas.openxmlformats.org/officeDocument/2006/relationships/slide" Target="slides/slide44.xml"/><Relationship Id="rId96" Type="http://schemas.openxmlformats.org/officeDocument/2006/relationships/slide" Target="slides/slide65.xml"/><Relationship Id="rId140" Type="http://schemas.openxmlformats.org/officeDocument/2006/relationships/slide" Target="slides/slide109.xml"/><Relationship Id="rId161" Type="http://schemas.openxmlformats.org/officeDocument/2006/relationships/slide" Target="slides/slide130.xml"/><Relationship Id="rId182" Type="http://schemas.openxmlformats.org/officeDocument/2006/relationships/slide" Target="slides/slide151.xml"/><Relationship Id="rId217" Type="http://schemas.openxmlformats.org/officeDocument/2006/relationships/slide" Target="slides/slide186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8.xml"/><Relationship Id="rId44" Type="http://schemas.openxmlformats.org/officeDocument/2006/relationships/slide" Target="slides/slide13.xml"/><Relationship Id="rId65" Type="http://schemas.openxmlformats.org/officeDocument/2006/relationships/slide" Target="slides/slide34.xml"/><Relationship Id="rId86" Type="http://schemas.openxmlformats.org/officeDocument/2006/relationships/slide" Target="slides/slide55.xml"/><Relationship Id="rId130" Type="http://schemas.openxmlformats.org/officeDocument/2006/relationships/slide" Target="slides/slide99.xml"/><Relationship Id="rId151" Type="http://schemas.openxmlformats.org/officeDocument/2006/relationships/slide" Target="slides/slide120.xml"/><Relationship Id="rId172" Type="http://schemas.openxmlformats.org/officeDocument/2006/relationships/slide" Target="slides/slide141.xml"/><Relationship Id="rId193" Type="http://schemas.openxmlformats.org/officeDocument/2006/relationships/slide" Target="slides/slide162.xml"/><Relationship Id="rId207" Type="http://schemas.openxmlformats.org/officeDocument/2006/relationships/slide" Target="slides/slide176.xml"/><Relationship Id="rId228" Type="http://schemas.openxmlformats.org/officeDocument/2006/relationships/slide" Target="slides/slide197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20" Type="http://schemas.openxmlformats.org/officeDocument/2006/relationships/slide" Target="slides/slide89.xml"/><Relationship Id="rId141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1.xml"/><Relationship Id="rId183" Type="http://schemas.openxmlformats.org/officeDocument/2006/relationships/slide" Target="slides/slide152.xml"/><Relationship Id="rId218" Type="http://schemas.openxmlformats.org/officeDocument/2006/relationships/slide" Target="slides/slide187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31" Type="http://schemas.openxmlformats.org/officeDocument/2006/relationships/slide" Target="slides/slide100.xml"/><Relationship Id="rId152" Type="http://schemas.openxmlformats.org/officeDocument/2006/relationships/slide" Target="slides/slide121.xml"/><Relationship Id="rId173" Type="http://schemas.openxmlformats.org/officeDocument/2006/relationships/slide" Target="slides/slide142.xml"/><Relationship Id="rId194" Type="http://schemas.openxmlformats.org/officeDocument/2006/relationships/slide" Target="slides/slide163.xml"/><Relationship Id="rId208" Type="http://schemas.openxmlformats.org/officeDocument/2006/relationships/slide" Target="slides/slide177.xml"/><Relationship Id="rId229" Type="http://schemas.openxmlformats.org/officeDocument/2006/relationships/slide" Target="slides/slide198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67.xml"/><Relationship Id="rId121" Type="http://schemas.openxmlformats.org/officeDocument/2006/relationships/slide" Target="slides/slide90.xml"/><Relationship Id="rId142" Type="http://schemas.openxmlformats.org/officeDocument/2006/relationships/slide" Target="slides/slide111.xml"/><Relationship Id="rId163" Type="http://schemas.openxmlformats.org/officeDocument/2006/relationships/slide" Target="slides/slide132.xml"/><Relationship Id="rId184" Type="http://schemas.openxmlformats.org/officeDocument/2006/relationships/slide" Target="slides/slide153.xml"/><Relationship Id="rId219" Type="http://schemas.openxmlformats.org/officeDocument/2006/relationships/slide" Target="slides/slide188.xml"/><Relationship Id="rId230" Type="http://schemas.openxmlformats.org/officeDocument/2006/relationships/slide" Target="slides/slide199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62" Type="http://schemas.openxmlformats.org/officeDocument/2006/relationships/slide" Target="slides/slide31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111" Type="http://schemas.openxmlformats.org/officeDocument/2006/relationships/slide" Target="slides/slide80.xml"/><Relationship Id="rId132" Type="http://schemas.openxmlformats.org/officeDocument/2006/relationships/slide" Target="slides/slide101.xml"/><Relationship Id="rId153" Type="http://schemas.openxmlformats.org/officeDocument/2006/relationships/slide" Target="slides/slide122.xml"/><Relationship Id="rId174" Type="http://schemas.openxmlformats.org/officeDocument/2006/relationships/slide" Target="slides/slide143.xml"/><Relationship Id="rId179" Type="http://schemas.openxmlformats.org/officeDocument/2006/relationships/slide" Target="slides/slide148.xml"/><Relationship Id="rId195" Type="http://schemas.openxmlformats.org/officeDocument/2006/relationships/slide" Target="slides/slide164.xml"/><Relationship Id="rId209" Type="http://schemas.openxmlformats.org/officeDocument/2006/relationships/slide" Target="slides/slide178.xml"/><Relationship Id="rId190" Type="http://schemas.openxmlformats.org/officeDocument/2006/relationships/slide" Target="slides/slide159.xml"/><Relationship Id="rId204" Type="http://schemas.openxmlformats.org/officeDocument/2006/relationships/slide" Target="slides/slide173.xml"/><Relationship Id="rId220" Type="http://schemas.openxmlformats.org/officeDocument/2006/relationships/slide" Target="slides/slide189.xml"/><Relationship Id="rId225" Type="http://schemas.openxmlformats.org/officeDocument/2006/relationships/slide" Target="slides/slide194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5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27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1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slide" Target="slides/slide91.xml"/><Relationship Id="rId143" Type="http://schemas.openxmlformats.org/officeDocument/2006/relationships/slide" Target="slides/slide112.xml"/><Relationship Id="rId148" Type="http://schemas.openxmlformats.org/officeDocument/2006/relationships/slide" Target="slides/slide117.xml"/><Relationship Id="rId164" Type="http://schemas.openxmlformats.org/officeDocument/2006/relationships/slide" Target="slides/slide133.xml"/><Relationship Id="rId169" Type="http://schemas.openxmlformats.org/officeDocument/2006/relationships/slide" Target="slides/slide138.xml"/><Relationship Id="rId185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9.xml"/><Relationship Id="rId210" Type="http://schemas.openxmlformats.org/officeDocument/2006/relationships/slide" Target="slides/slide179.xml"/><Relationship Id="rId215" Type="http://schemas.openxmlformats.org/officeDocument/2006/relationships/slide" Target="slides/slide184.xml"/><Relationship Id="rId236" Type="http://schemas.openxmlformats.org/officeDocument/2006/relationships/tableStyles" Target="tableStyles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200.xml"/><Relationship Id="rId47" Type="http://schemas.openxmlformats.org/officeDocument/2006/relationships/slide" Target="slides/slide16.xml"/><Relationship Id="rId68" Type="http://schemas.openxmlformats.org/officeDocument/2006/relationships/slide" Target="slides/slide37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33" Type="http://schemas.openxmlformats.org/officeDocument/2006/relationships/slide" Target="slides/slide102.xml"/><Relationship Id="rId154" Type="http://schemas.openxmlformats.org/officeDocument/2006/relationships/slide" Target="slides/slide123.xml"/><Relationship Id="rId175" Type="http://schemas.openxmlformats.org/officeDocument/2006/relationships/slide" Target="slides/slide144.xml"/><Relationship Id="rId196" Type="http://schemas.openxmlformats.org/officeDocument/2006/relationships/slide" Target="slides/slide165.xml"/><Relationship Id="rId200" Type="http://schemas.openxmlformats.org/officeDocument/2006/relationships/slide" Target="slides/slide16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0.xml"/><Relationship Id="rId37" Type="http://schemas.openxmlformats.org/officeDocument/2006/relationships/slide" Target="slides/slide6.xml"/><Relationship Id="rId58" Type="http://schemas.openxmlformats.org/officeDocument/2006/relationships/slide" Target="slides/slide27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123" Type="http://schemas.openxmlformats.org/officeDocument/2006/relationships/slide" Target="slides/slide92.xml"/><Relationship Id="rId144" Type="http://schemas.openxmlformats.org/officeDocument/2006/relationships/slide" Target="slides/slide113.xml"/><Relationship Id="rId90" Type="http://schemas.openxmlformats.org/officeDocument/2006/relationships/slide" Target="slides/slide59.xml"/><Relationship Id="rId165" Type="http://schemas.openxmlformats.org/officeDocument/2006/relationships/slide" Target="slides/slide134.xml"/><Relationship Id="rId186" Type="http://schemas.openxmlformats.org/officeDocument/2006/relationships/slide" Target="slides/slide155.xml"/><Relationship Id="rId211" Type="http://schemas.openxmlformats.org/officeDocument/2006/relationships/slide" Target="slides/slide180.xml"/><Relationship Id="rId232" Type="http://schemas.openxmlformats.org/officeDocument/2006/relationships/notesMaster" Target="notesMasters/notesMaster1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7.xml"/><Relationship Id="rId69" Type="http://schemas.openxmlformats.org/officeDocument/2006/relationships/slide" Target="slides/slide38.xml"/><Relationship Id="rId113" Type="http://schemas.openxmlformats.org/officeDocument/2006/relationships/slide" Target="slides/slide82.xml"/><Relationship Id="rId134" Type="http://schemas.openxmlformats.org/officeDocument/2006/relationships/slide" Target="slides/slide103.xml"/><Relationship Id="rId80" Type="http://schemas.openxmlformats.org/officeDocument/2006/relationships/slide" Target="slides/slide49.xml"/><Relationship Id="rId155" Type="http://schemas.openxmlformats.org/officeDocument/2006/relationships/slide" Target="slides/slide124.xml"/><Relationship Id="rId176" Type="http://schemas.openxmlformats.org/officeDocument/2006/relationships/slide" Target="slides/slide145.xml"/><Relationship Id="rId197" Type="http://schemas.openxmlformats.org/officeDocument/2006/relationships/slide" Target="slides/slide166.xml"/><Relationship Id="rId201" Type="http://schemas.openxmlformats.org/officeDocument/2006/relationships/slide" Target="slides/slide170.xml"/><Relationship Id="rId222" Type="http://schemas.openxmlformats.org/officeDocument/2006/relationships/slide" Target="slides/slide19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slide" Target="slides/slide72.xml"/><Relationship Id="rId124" Type="http://schemas.openxmlformats.org/officeDocument/2006/relationships/slide" Target="slides/slide93.xml"/><Relationship Id="rId70" Type="http://schemas.openxmlformats.org/officeDocument/2006/relationships/slide" Target="slides/slide39.xml"/><Relationship Id="rId91" Type="http://schemas.openxmlformats.org/officeDocument/2006/relationships/slide" Target="slides/slide60.xml"/><Relationship Id="rId145" Type="http://schemas.openxmlformats.org/officeDocument/2006/relationships/slide" Target="slides/slide114.xml"/><Relationship Id="rId166" Type="http://schemas.openxmlformats.org/officeDocument/2006/relationships/slide" Target="slides/slide135.xml"/><Relationship Id="rId187" Type="http://schemas.openxmlformats.org/officeDocument/2006/relationships/slide" Target="slides/slide15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1.xml"/><Relationship Id="rId233" Type="http://schemas.openxmlformats.org/officeDocument/2006/relationships/presProps" Target="presProps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8.xml"/><Relationship Id="rId114" Type="http://schemas.openxmlformats.org/officeDocument/2006/relationships/slide" Target="slides/slide83.xml"/><Relationship Id="rId60" Type="http://schemas.openxmlformats.org/officeDocument/2006/relationships/slide" Target="slides/slide29.xml"/><Relationship Id="rId81" Type="http://schemas.openxmlformats.org/officeDocument/2006/relationships/slide" Target="slides/slide50.xml"/><Relationship Id="rId135" Type="http://schemas.openxmlformats.org/officeDocument/2006/relationships/slide" Target="slides/slide104.xml"/><Relationship Id="rId156" Type="http://schemas.openxmlformats.org/officeDocument/2006/relationships/slide" Target="slides/slide125.xml"/><Relationship Id="rId177" Type="http://schemas.openxmlformats.org/officeDocument/2006/relationships/slide" Target="slides/slide146.xml"/><Relationship Id="rId198" Type="http://schemas.openxmlformats.org/officeDocument/2006/relationships/slide" Target="slides/slide167.xml"/><Relationship Id="rId202" Type="http://schemas.openxmlformats.org/officeDocument/2006/relationships/slide" Target="slides/slide171.xml"/><Relationship Id="rId223" Type="http://schemas.openxmlformats.org/officeDocument/2006/relationships/slide" Target="slides/slide192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50" Type="http://schemas.openxmlformats.org/officeDocument/2006/relationships/slide" Target="slides/slide19.xml"/><Relationship Id="rId104" Type="http://schemas.openxmlformats.org/officeDocument/2006/relationships/slide" Target="slides/slide73.xml"/><Relationship Id="rId125" Type="http://schemas.openxmlformats.org/officeDocument/2006/relationships/slide" Target="slides/slide94.xml"/><Relationship Id="rId146" Type="http://schemas.openxmlformats.org/officeDocument/2006/relationships/slide" Target="slides/slide115.xml"/><Relationship Id="rId167" Type="http://schemas.openxmlformats.org/officeDocument/2006/relationships/slide" Target="slides/slide136.xml"/><Relationship Id="rId188" Type="http://schemas.openxmlformats.org/officeDocument/2006/relationships/slide" Target="slides/slide15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13" Type="http://schemas.openxmlformats.org/officeDocument/2006/relationships/slide" Target="slides/slide182.xml"/><Relationship Id="rId234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9.xml"/><Relationship Id="rId115" Type="http://schemas.openxmlformats.org/officeDocument/2006/relationships/slide" Target="slides/slide84.xml"/><Relationship Id="rId136" Type="http://schemas.openxmlformats.org/officeDocument/2006/relationships/slide" Target="slides/slide105.xml"/><Relationship Id="rId157" Type="http://schemas.openxmlformats.org/officeDocument/2006/relationships/slide" Target="slides/slide126.xml"/><Relationship Id="rId178" Type="http://schemas.openxmlformats.org/officeDocument/2006/relationships/slide" Target="slides/slide147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9" Type="http://schemas.openxmlformats.org/officeDocument/2006/relationships/slide" Target="slides/slide168.xml"/><Relationship Id="rId203" Type="http://schemas.openxmlformats.org/officeDocument/2006/relationships/slide" Target="slides/slide172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3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74.xml"/><Relationship Id="rId126" Type="http://schemas.openxmlformats.org/officeDocument/2006/relationships/slide" Target="slides/slide95.xml"/><Relationship Id="rId147" Type="http://schemas.openxmlformats.org/officeDocument/2006/relationships/slide" Target="slides/slide116.xml"/><Relationship Id="rId168" Type="http://schemas.openxmlformats.org/officeDocument/2006/relationships/slide" Target="slides/slide137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189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3.xml"/><Relationship Id="rId235" Type="http://schemas.openxmlformats.org/officeDocument/2006/relationships/theme" Target="theme/theme1.xml"/><Relationship Id="rId116" Type="http://schemas.openxmlformats.org/officeDocument/2006/relationships/slide" Target="slides/slide85.xml"/><Relationship Id="rId137" Type="http://schemas.openxmlformats.org/officeDocument/2006/relationships/slide" Target="slides/slide106.xml"/><Relationship Id="rId158" Type="http://schemas.openxmlformats.org/officeDocument/2006/relationships/slide" Target="slides/slide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6A954-BEB6-4756-B632-8E0A5C907D0B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FBD8-D1DA-4359-AB53-72B4D122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3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60690-011E-4C55-ADE6-022583465B64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0E663-A5C1-4EF2-BDE0-CD7148F3370B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227BE-36BB-4C84-A102-F8E66CD46FDB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149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23DE8012-3F0F-49D7-AC99-3A7E46E457D0}" type="slidenum">
              <a:rPr kumimoji="1" lang="en-US" i="1">
                <a:solidFill>
                  <a:srgbClr val="FF0000"/>
                </a:solidFill>
              </a:rPr>
              <a:pPr eaLnBrk="0" hangingPunct="0"/>
              <a:t>150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4C509-F91D-480D-8AA3-3CF56B6150C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C5C41-6C97-4894-A635-A5DDF986949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65A6D-CD1B-4843-9FB0-DF280F484150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BF25F-5CD3-46CC-89A4-A05F7FEB34E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BF25F-5CD3-46CC-89A4-A05F7FEB34E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C389D-A589-464F-9AD5-AC0FC43D5950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156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CC6E2-7F83-4172-BD98-62C929FF3304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7C0D9-5734-4D58-AE53-1D71D4CE7F9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442543-CD8B-4846-B357-0373277B61D3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31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1C55-FD12-41DB-97DF-57B126E4337E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C1252-DAF1-4CB7-8515-F279DFD8320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1C8D2-54A7-4C20-A9E3-6F4B94919BC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229AA-7B8B-41DA-9A8D-F332EEC8249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C215F-9072-4B59-B400-1CC30CF3A087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52E06-B887-4FF3-ADA8-CA4BC0E443FB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FF2C2-9433-44BD-8D3C-B12A60674E64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56CBA63-1927-41B5-B38D-6F1F94615772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72C8D-9AEB-4136-AC2F-F2B208AE88BF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170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532520B-6158-46DF-8B92-694F731DEE6F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171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173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EE438F-A3E3-4440-A786-8BAB3F04395D}" type="slidenum">
              <a:rPr lang="en-US">
                <a:solidFill>
                  <a:srgbClr val="1F497D"/>
                </a:solidFill>
                <a:latin typeface="Verdana" pitchFamily="34" charset="0"/>
              </a:rPr>
              <a:pPr/>
              <a:t>174</a:t>
            </a:fld>
            <a:endParaRPr lang="en-US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01851F-36B6-4E6D-A6C4-F9609C0A18C4}" type="slidenum">
              <a:rPr lang="en-US">
                <a:solidFill>
                  <a:srgbClr val="1F497D"/>
                </a:solidFill>
                <a:latin typeface="Verdana" pitchFamily="34" charset="0"/>
              </a:rPr>
              <a:pPr/>
              <a:t>175</a:t>
            </a:fld>
            <a:endParaRPr lang="en-US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177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A52E9-521D-43DD-BEFD-45D596F2547A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179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>
                <a:solidFill>
                  <a:srgbClr val="000000"/>
                </a:solidFill>
                <a:latin typeface="Verdana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182</a:t>
            </a:fld>
            <a:endParaRPr kumimoji="1"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44FB9-D6FA-4087-86E4-21CDBCB8F36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34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17656-FA83-4D3A-9591-E2EE91195843}" type="slidenum">
              <a:rPr lang="en-US">
                <a:solidFill>
                  <a:srgbClr val="000000"/>
                </a:solidFill>
              </a:rPr>
              <a:pPr/>
              <a:t>185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17656-FA83-4D3A-9591-E2EE91195843}" type="slidenum">
              <a:rPr lang="en-US">
                <a:solidFill>
                  <a:srgbClr val="000000"/>
                </a:solidFill>
              </a:rPr>
              <a:pPr/>
              <a:t>186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52C7F67-4F3E-4D06-B626-C54D5A7E122A}" type="slidenum">
              <a:rPr kumimoji="1" lang="en-US" i="1">
                <a:solidFill>
                  <a:srgbClr val="FF0000"/>
                </a:solidFill>
              </a:rPr>
              <a:pPr eaLnBrk="0" hangingPunct="0"/>
              <a:t>40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40E728-F6E7-4BF5-B10F-B10FA1816F7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1AD5B2-4FE4-4BC8-AB13-4DCA5DC04F88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139255-D217-448E-BA82-6BA30EA78C0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F13594-7CF7-421A-80BF-CA3BFCE12447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14F219-D868-4F5B-B284-82C3F462F514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54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B6A7E-0F1A-4279-986C-9505E4BC6F4E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10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445ACA62-E942-427E-8A42-B4D5B45EF335}" type="slidenum">
              <a:rPr kumimoji="1" lang="en-US" i="1">
                <a:solidFill>
                  <a:srgbClr val="FF0000"/>
                </a:solidFill>
              </a:rPr>
              <a:pPr eaLnBrk="0" hangingPunct="0"/>
              <a:t>55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445ACA62-E942-427E-8A42-B4D5B45EF335}" type="slidenum">
              <a:rPr kumimoji="1" lang="en-US" i="1">
                <a:solidFill>
                  <a:srgbClr val="FF0000"/>
                </a:solidFill>
              </a:rPr>
              <a:pPr eaLnBrk="0" hangingPunct="0"/>
              <a:t>56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57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B887AB-0A21-4474-9611-147624CDF30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905B9-F427-4668-B8C1-7926104CA982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3EDB57-6CA8-4951-8C49-C4D53AD6B52A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60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61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62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B0F0F-EF74-48A1-9E90-ECF1EEA2F58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32745-CC1D-4AB5-BC9B-542860E5F6B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B6A7E-0F1A-4279-986C-9505E4BC6F4E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07DFC-83C7-4057-9BE7-B8713687AC9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D2F81-AE05-4EC3-87A9-12EDD48060E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90052-7D0F-4036-A77B-5FD8B59658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9404A-EE46-4314-ADC4-B462399AFA6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16BFE-6620-47A1-95CD-764B9ABB9D9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A5542-C036-4922-8699-160A6F1FCDA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7764A-BDD9-428C-BF6C-4315B8CE67B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10D99-78DC-42F0-8E3E-EE64CA74F91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85849-4355-42F3-9C86-C689F7476CC2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51A48-1D71-4909-80F9-8CE352372ED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680B47E-3FCC-44E3-AAA0-59D650A4BF5A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B7622-D36F-4168-8ACA-AC0DDFBAAC5A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EE230-0284-41F1-8ACA-93C03592513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35B58-1FE9-44AE-8829-8777C9FF5BD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D1336-C059-43D4-8EB8-AE4899C2596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17F61-A42F-433F-991E-4B255D95B46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49C2E-8053-4137-90E7-2A5416A8362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92302-4D9B-4C1E-A680-8F66EA7CDA6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56F50-47FB-406D-AECC-94D220924DF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8F3A6-D244-46A9-8A16-62B4286B6DE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31A805-4C9C-4304-B962-911FBBD7054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96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60690-011E-4C55-ADE6-022583465B64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26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288A7B-4DC8-405E-9011-A02E8C2C067F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98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A52231-C2B7-46FE-B923-F989E28C791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FA23BE-7E74-4B6F-92EE-C07953A6B80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90AA2-0FBB-4C35-B0E0-763A807007DB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3924C-3DE6-48E2-AC4C-A505927E58C9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106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75D30A-17C5-4FEA-9311-AAFDCA9F31AC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75D30A-17C5-4FEA-9311-AAFDCA9F31AC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3CA7F-B5A8-4655-AEA9-F25DB3E38D8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A4C9D9-14EA-4799-95A1-CC91AFD8432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7B15C0-9154-4357-8A60-4007FA6E7B68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603773-933F-4C1A-9289-92E65F6F85B4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884713-564A-498F-9B19-6F4EBDCF4DC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D307B1-613C-47E4-909E-3CAF0693D84D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B2100-08C0-4065-890D-E4091212060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7173249-761A-415C-AF81-861A1C9F7893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D06A0-3616-4144-A8AC-51C400C94DF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120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F5EDF1-0CF4-4769-AFF3-3B1CC7C9A4D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121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890B5-BEB1-4F42-87D0-C74A6B5251E7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D9005-36F9-4D1A-A35E-4F58A8AEE7F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D9005-36F9-4D1A-A35E-4F58A8AEE7F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BE9D2-9B13-4A6C-870A-C9B9EB4A2FA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BE9D2-9B13-4A6C-870A-C9B9EB4A2FA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D56E1-7F4D-4A39-BEBC-7C153C4A420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D56E1-7F4D-4A39-BEBC-7C153C4A420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14207-CBCD-40E8-AD82-0585D2594E6A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29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0538C-25B7-433D-89FD-BCD71BB818E5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C360B-0697-46B7-B7CD-E7B27697E56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6E9BB-DDCB-4346-B291-EB7076AEF4A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08457-AC6E-47C0-95F7-2D48B930683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F7D59-3FF6-4662-A4D0-245B152C944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BE1A0-9ABA-463E-BE2A-A3F43FBF8EC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1D2FE-E9C6-4309-BDB5-8B723689BF7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586A7-2522-4BC8-B2E0-B0915487094F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0F958-4353-4FD0-A753-65AEF950B2F2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147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AD9C4-F14F-4B4F-A2E0-BFD28C1AF036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1C79D-3DEB-4384-9E42-D25F85CD8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475FE-9A7A-4FCA-851D-8AB022190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B964-358A-4D89-8C81-EA2CC817A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5D0A8-C512-4C61-A1AC-758B481028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C7F83-D8E0-4FC2-8434-1AD8EEE756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BD114-E8D0-4231-9514-07B507700E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D5868-44FE-4F11-AE16-C1B45A0A3A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E27763-2136-465E-8EC1-475401247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FA3CC-50CA-417E-9D50-45F83A413B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618A7-9E85-4D50-847C-4758C2D516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64604-3262-4F6F-A58E-0F7D2B626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969BB-9FEC-4375-A186-30F145F2BE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817A-009E-4E95-BA75-FF5A182D2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15FA-3A95-4632-89BB-5645C415C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12BCDA9-5182-4A7B-808F-50518D1B9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18B9-E758-403F-B5EF-771AED9E4EB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4CBD4-A901-4953-AFFB-9CBEB583BD6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FB40-18DC-4A10-9B6F-4A29835FF8B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8F50C-95A8-474F-B6CA-6092AE417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3C72D-54E4-4FF7-8E2F-A7B0D1A330E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C6CE-D817-4CE3-858D-8AF1A9E20FC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8288-5554-4B6D-9726-53D37304005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9B65F-5DC9-48AE-AD03-42030EA73A1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51AD-2984-4A65-B7E1-133D872C37E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ACEB2-9217-4AE7-9B1B-02DC053CD8D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2ABC-D5E7-4926-A0CC-1DCE937FCBA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FFAAC-A962-4493-91FA-D85FEEEF1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4DEFA-5E4C-4ECA-B0C1-AE3F5BDEB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28472-6DF3-4686-A6DD-3343AF691A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74B4-6F97-415C-A255-290BF869C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2E75C-A180-48EC-98D4-040D9A9281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81D89-68BA-4022-9CF9-5ABB98197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7C7C2-6244-4011-8B5E-0647DEF92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C6F91-1E44-4184-B2E2-0C63FCE3E8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BAF3-B118-4148-ACF9-BCB5A2CEB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AE64-F8DB-4BFD-AEAE-56DD1482CB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5CC2B-0CD9-4549-8963-A17D5BF32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343A2-434E-4527-AED6-47BF92F54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99FA-1556-49C8-BD0D-7CF963A3389F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A062-B56E-4B33-9EC2-76CAD00E07EA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A78A-C199-4467-913B-CC4EB0D8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7C7C-EA4D-457D-B34D-EDA94E94E45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DA57-F05B-4DEB-A8A7-2307F050E17A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8DCE-B98F-4863-97BA-2B7FCED1C78D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E6D8C-4102-4F20-9944-2957EB792A45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F9820-D6E3-4014-B9AE-76FC4DA948A6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4EA8-75BC-4316-A2B4-86C71FAFB69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C564-A554-4987-A960-4DC1C21A45F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A581-18C0-4D9B-A075-CCEA7BD7EB97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4724-FD50-4008-8E84-DDCF487559C0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632EFBEE-50D8-44B0-9FDC-7279EB5671A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C00-62D3-4876-A77F-A1304B4E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CC789F0F-977C-40B3-831A-7C24DB45FEB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401B7A5-582D-4214-89A0-218EAB78807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35CCC072-4DE6-4DE8-8127-5203291EF3E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9B8A186-D2AE-46CC-9849-F57B1F0528CA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0BF804-24DA-42A9-9F38-44C6F4C7BF2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1EEF4FE-BAB6-48E6-A609-4FB651D4AF6A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02E24A45-6C85-4D6C-BA4B-2CD56AF73935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823E8A3-B01C-41E9-AB30-F78B74B7804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088FE11D-42A2-4934-B879-5BCF0EC64DDB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325D680-D9BB-484A-875B-58DF3A231BB2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5759E-C94E-4AFE-8DDE-46F05E90C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4817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17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EFD6A34-916B-4FA7-A784-71DF8D071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4712-0B19-419B-B873-047CC3E69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28DAE-B737-4A74-A18B-A604F18AF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63759-8640-4EE5-AD16-3293E4842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147FA-2624-49E7-8BB4-9DC631751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7BDE1-FD54-4648-8309-24C18D645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B270C-2A40-4E7A-9A8D-C0F8D41C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F7D8-F7A2-4E87-A06C-CB76FADA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0999-7350-43E7-B771-65A138E93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F89B7-9073-4C00-9793-98FB41FA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C65F-5E59-4A1F-9BF3-6B2FD5E4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E1184-2F3C-4F8C-B2C3-71226ACA2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7A45-8914-4D78-8D63-FA999ACFA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47173C-75FE-4110-8538-2939B2E27C5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2E4D3DF-9F50-405A-A692-75DE604927E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A18C0F9-FA12-4C72-B957-B7A7E4C1B83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4500E47-AFE4-4F50-AA3F-29A5C92DF07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01BD857-3101-4415-8CEF-F670CDF3855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5E3B0D7-3FBD-4184-AEA5-F2767686D96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34984FD-AE03-47CD-A152-7C307EAB51C8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87C-ACBB-4369-8F6F-21146360F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67D39AD-9894-40D8-BD5E-9867B078B24E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84F5342-8960-48CB-8971-456ECC08D25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2FEF393-8CA8-449B-944C-D7014F263F3A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6EF83D8-F7C3-4B1B-88B4-C36273B6242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159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B31ECA7-ECD1-4BCF-9835-D1B71515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0FDF-CBCD-4E15-973A-203169A39D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88C9-8764-4FC7-8B53-1C0C76CD50B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A223-2B0C-45B5-9088-B34D2AC09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7726B-9D52-411E-9704-E4A43A7A04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088F0-30DE-42BC-83A5-6ABE93E0951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EACA-CB1E-4E8A-829E-0D75B80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46E1E-F750-4B50-9F91-075B567A8EF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E2DA-283D-4AC2-AA3E-62CF5121781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0A64-F8E1-422C-808E-C58B14569A9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3D8E7-A4BF-4480-BB54-F26BE3772BF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96A3-9AEB-4506-BE47-490B399D8DD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8F42-1D31-4F33-BE54-9812EDC5599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9C1F-4F4A-49EF-90E8-C028418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6DF6-8820-42B8-861D-C2B3ACD2E617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FDD7-3161-4B5F-A567-539396D7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BBFE-57D6-41F4-A43F-F4062DFAB867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5651-F76A-46AA-98D8-B01E869E7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48C6-D9AB-409F-8A9D-8861745167C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6DF1-E72F-4292-8000-A20296122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6F62-B596-492B-A95E-8612C69B585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89D3-AAE2-4D79-B1D0-9580B1AB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23828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828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24B404A-F70E-4A32-ACC0-E3A94C0F2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600D-73BD-4B3B-BED9-64DEA1B8EDB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0FC9-DC99-45BF-A8C2-075F7435B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6DC0-0970-40B6-9005-B2CD9686F8A7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69A60-0DF2-4C35-9325-6252E4B73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A145-B89C-427F-99AE-310FB3C90C6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DDC3C-6015-4C4B-A891-24AA13590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3E8D-67BC-44D0-A0CD-2FABAD1C308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E6E00-3739-489B-8B93-44C98D23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D5BE-C213-451D-928E-D7203ECB56B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FF731-890D-45B7-96FD-6A222A05B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D333-6D52-4C1B-A059-F4D5ED54DBC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6E57-AE4F-49D6-91AB-D08398748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EA16-7251-4B27-A159-7362F178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1FA7-B1FD-4300-B661-461D09980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C38C-D34C-4E05-84C9-44DA25FE4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1B3-8B5B-4B28-AEAE-C5C3A218F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16E0-0769-4EFF-866B-C4BC9061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79CD-E8CC-46A6-A08B-CF25CE4B6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581DB-E073-45CE-A324-3DC80E29F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20B53-42CB-4F4E-82AE-283076B8E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4B5B-B54F-4B1B-8323-740EA6D0C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0D4C-932F-4C4B-BBE6-DD3A4C579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A068-CED3-4EEC-80AC-38E1F9D5B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03EA1-A466-45AD-B525-353CA129F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38C3-7D04-4FB2-A2C8-BD60B86CB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8FA60-F8AA-43C2-BE3D-68F06B42C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484AF77-D3A6-4EFE-A6D3-3050EE9EC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531A2-77D6-4910-967E-BDFCD0A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C96E1-5310-44F5-BB6F-54EA40EE8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D60D-0888-4A2F-9104-3BD9619E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D2B4-3A53-49F9-A78C-020C2488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1E8AF-1C7D-4F75-BA56-0518FB506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BF2D6-8931-4CBD-98AA-CC4B1FAE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76FA-F7A9-4051-86B0-87ED036CC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02FFC-DC58-429B-A557-483F8137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2CD3C-AB8C-4117-8123-C66D50DF8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78AA-0D57-4A04-B667-866659A0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E0F2A-2B92-49BC-975D-001A209AC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8995-1363-47D5-9C79-20D948F03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B36B9-BD43-481F-855F-959D9F9B3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C2A06-14BB-4189-8685-9A887A6FE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08E9C-4508-436C-82CC-7B9F18806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85D4-4E84-49A2-87DC-228DC4534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2CB4-9F73-4027-9A4D-445E6DA77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DC0D-2350-4394-9D91-C9354F62F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E8F72-EE5D-47A8-A617-9CD7B5A5A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7CFD4-8A31-4B89-AB0F-06D7BCA4D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6FC99-695F-4B5C-A2BA-3F95901C7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F675-76CF-4E5B-B85D-664CB4378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32F80-EB8C-4B6A-9043-F6B31CD6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2" y="27468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B02E-3973-478D-A9A8-03D6090B6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F2E1-E796-4F9E-B858-10ABA6F78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4D85-ED66-419B-B3DA-B9995BD94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CDFCF-D260-450B-B688-36CA775417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0D4D0-9938-4CB7-A244-FF5500B9E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646A-C54D-4883-BFDA-FB07939565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C7D56-49EB-4155-A897-D61B6BF690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FB41-5A9C-4FB2-BF69-E2A795377E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2103-DFD8-4530-A495-9FDB733CB2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B7EA-9CA3-4EDA-BF2D-4DB0380404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DFAE-FB12-4C06-8F89-168758967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214AA-33CF-4D9D-AD11-60F06EA47B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13C6-2E2B-48A0-82C9-4B9E48C41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D137-6BD5-47DB-AC03-6B06008CC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F16E-0E6D-4B66-80AC-ACFA10A61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EF29-5DEE-404D-BADA-A009BA68A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1A6-EB5B-4EC5-84DD-F1C692C6A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70E9-232D-4944-A6FE-60864F340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7D22-C0A4-41B3-9AF8-60E466D98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FB5F8-0FB1-4AEC-B0F4-0BC22F4D2F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6DC46-6C0D-4320-8055-89373C5860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732F-7724-428A-BBE3-F1575A4D2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C658-9862-455E-8D56-F949BADA1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A3A9-94E7-4AB3-B6F3-2C4683803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F36A-6A83-40DF-A90B-24328050C0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8326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596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31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7624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2028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278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40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F98B-304E-4C73-B064-3CC604ACB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122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382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27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52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689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0740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9265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9163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020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5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5AAC-10AC-4397-B7F3-3F7C9B5E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445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8923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602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285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4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CDC63-F4DE-4891-BF23-14B86A2A8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AA614-0D3E-4D0A-8F1E-F061AFB70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9CD09-1E65-4E21-A1AE-1DA662FA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4ECB2-7790-4E16-A5C6-5A05D15FC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B07E-137A-47BD-9B80-7F9CDF5C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7AA7-5B05-4BD0-A81E-1B446047E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6341-1961-481F-BDC2-072934492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6E975-9546-4000-A369-AB570EFA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140B3-2C64-4780-B952-EBFDEC99C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AC085-07C8-4AEC-B38A-6EAF8ED14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DA6B-DFB4-42B5-8516-FBD627ACD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D47DEB4-0EB9-45B9-9D30-96D7D3C4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5D31B-8693-4570-B764-1899F814A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8051-F312-4FB4-8719-14741FBC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8C6C-A684-45DC-810C-DD8E9DB59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56B4-8100-4AA1-8222-DC8D5242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CD38-067F-40D8-853F-799288737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9ED-2B29-4938-8728-2AA7ADD6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BC56-8F90-419F-91C4-E84DCB8DA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BC2E-C7D4-4BAC-91CA-5023F6FC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698A-FF80-4241-A9D4-BE7D1595A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91BE-886A-457C-880A-F06A314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49438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5CB8-BDA1-4E04-BB4E-C657819FF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B088015-8979-4631-A7C6-62F9409B7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2123A-CCCB-4CC6-A784-14CB6D8F0E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712F7-7659-4717-BF30-7BDC37E7094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E16F4-29AF-4834-875E-0B64B7A0743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7C0EE-379B-48FF-8841-748F410924D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DF07-C955-469D-87F4-A07D962678A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FEDC-BB8D-4429-885D-6160DA63421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E234-28F9-4DCC-B1E7-F10D79DE696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B534F-FACD-458A-B7FC-752452AC36B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6908-2947-45E7-8A59-5FBCF39B94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AE7F-0782-4A36-AFAB-6ABC2BD5F29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E92E6B8-2886-42FC-A082-57C41741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E132-FD7A-49FE-A0F7-E846DF56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47E6C-3D86-4F91-BCB5-E59AB243E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5B4-023B-4E4A-A936-0EDCD64B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018F-D4E5-4E4F-9CAB-BEE9720A2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96A1-0CC8-482E-877D-7CA3D300D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6329D-C55D-4849-B909-C7A1DE46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C3AB-7056-4E6B-85DD-3419720C8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BC611-327B-49E3-8D5E-23C871A0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33E9-C5BE-4CA2-B139-5FD6D6D93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30C6-F5D4-467E-A6F8-E68A9C682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99CD91-22CE-40D8-992A-62479BE2DD6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93EA66A-980B-45FF-A421-BC954A236F5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fontAlgn="base">
              <a:spcAft>
                <a:spcPct val="0"/>
              </a:spcAft>
              <a:defRPr/>
            </a:pPr>
            <a:fld id="{FC65FD2E-AEC9-4BDE-BE62-8D9869E2CCFA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341DC-DC9D-4D19-A80C-64A2EABC71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81B12-196A-47B0-B7DC-DB68FE1F34E6}" type="slidenum">
              <a:rPr lang="en-US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F4522C-6CE2-47EA-9F83-D7C5F9093154}" type="slidenum">
              <a:rPr kumimoji="1" lang="en-US" i="1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40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0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807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807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9415E6E-A309-4B2D-9DC1-58479B18EEC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C917C0B-03D8-4E58-8EFE-441396BBF6EA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217873C-7D96-4FD1-9E41-844DB05B20A7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0935732-51FF-499B-AD05-95F6BD456C9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3DEDBBD-D163-4FDD-A3B9-47CC351D0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44BDD73F-2E74-425C-8E38-78FBBDB354E5}" type="slidenum">
              <a:rPr lang="en-US">
                <a:solidFill>
                  <a:srgbClr val="5E574E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D5B580-ECDD-49B0-A9FA-35E384B948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17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B2BBAE6-4D25-495A-A5A8-887CE4AFA0F2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CE50F2-65AE-4E38-A703-CE58E198BD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B0445-E051-40FA-B98B-4D97748C6A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EC01A-84B1-4908-AF3D-668A6EA91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8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28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18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818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818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8DD38FE-23AA-42DC-8965-F4BEE464F5A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D5A79-400F-4A99-A6EA-FC4426A8AF2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8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4B2EC37-04BD-47E6-87B2-F009464F6DB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5A02C1C-F903-49A7-A27E-9C5436AD01D3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57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762F023-3015-49CF-B748-43B4F4B94C28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35268F8-5617-483F-8E0D-5B69A899C20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science/la-sci-earlyfoods27-2008dec27,0,6385869.story?track=r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ilheap.co.uk/mandtor.ht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ssa.mit.edu/worldheritage/img/zkd/big/zkd-08b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news.bbc.co.uk/2/hi/science/nature/8195762.stm" TargetMode="External"/><Relationship Id="rId1" Type="http://schemas.openxmlformats.org/officeDocument/2006/relationships/slideLayout" Target="../slideLayouts/slideLayout29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cssa.mit.edu/worldheritage/img/zkd/big/zkd-08b.jpg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cssa.mit.edu/worldheritage/img/zkd/big/zkd-08b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02/27/neanderthal-cannibalism.html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news.bbc.co.uk/2/hi/science/nature/8195762.stm" TargetMode="External"/><Relationship Id="rId1" Type="http://schemas.openxmlformats.org/officeDocument/2006/relationships/slideLayout" Target="../slideLayouts/slideLayout29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pbs.org/wgbh/nova/neanderthals/producer.html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4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4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news.discovery.com/archaeology/cavemen-bird-bones-roast.html" TargetMode="External"/><Relationship Id="rId1" Type="http://schemas.openxmlformats.org/officeDocument/2006/relationships/slideLayout" Target="../slideLayouts/slideLayout29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bilimutopya.com.tr/arsiv/2002/10/bilimgun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eurekalert.org/pub_releases/2009-12/uoc-ets121409.php" TargetMode="External"/><Relationship Id="rId1" Type="http://schemas.openxmlformats.org/officeDocument/2006/relationships/slideLayout" Target="../slideLayouts/slideLayout29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d.umn.edu/cla/faculty/troufs/anth1602/pcneand.html" TargetMode="External"/><Relationship Id="rId1" Type="http://schemas.openxmlformats.org/officeDocument/2006/relationships/slideLayout" Target="../slideLayouts/slideLayout17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nature.ca/notebooks/english/woolly.htm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livescience.com/history/090707-fish-human-diet.html" TargetMode="External"/><Relationship Id="rId1" Type="http://schemas.openxmlformats.org/officeDocument/2006/relationships/slideLayout" Target="../slideLayouts/slideLayout29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6/12/05/science/05nean.html?_r=2&amp;\1ref=science&amp;\1oref=slogin&amp;oref=slogin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0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newscientist.com/news/news.jsp?id=ns99993085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news.nationalgeographic.com/news/2008/05/080508-first-americans.html" TargetMode="External"/><Relationship Id="rId1" Type="http://schemas.openxmlformats.org/officeDocument/2006/relationships/slideLayout" Target="../slideLayouts/slideLayout290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4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4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4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2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12/02/teeth-peru-diet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othernews/060908_humans_odd.html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126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h.si.edu/anthro/humanorigins/ha/mauer.htm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2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eologyinfo.com/homoheidelbergensis.htm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28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0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0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10/08/100823131743.ht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dsc.discovery.com/news/2007/10/17/makeup-ancient-human.html" TargetMode="External"/><Relationship Id="rId1" Type="http://schemas.openxmlformats.org/officeDocument/2006/relationships/slideLayout" Target="../slideLayouts/slideLayout20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news.bbc.co.uk/2/hi/science/nature/7049597.stm" TargetMode="External"/><Relationship Id="rId1" Type="http://schemas.openxmlformats.org/officeDocument/2006/relationships/slideLayout" Target="../slideLayouts/slideLayout20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3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://www.d.umn.edu/cla/faculty/troufs/anth1602/pckennewick.html" TargetMode="External"/><Relationship Id="rId1" Type="http://schemas.openxmlformats.org/officeDocument/2006/relationships/slideLayout" Target="../slideLayouts/slideLayout20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7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sciencedaily.com/releases/2009/08/090827202513.htm" TargetMode="External"/><Relationship Id="rId1" Type="http://schemas.openxmlformats.org/officeDocument/2006/relationships/slideLayout" Target="../slideLayouts/slideLayout290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5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5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5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5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602/pcdiet.html#title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history/080806-milk-history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7.xml"/><Relationship Id="rId4" Type="http://schemas.openxmlformats.org/officeDocument/2006/relationships/image" Target="../media/image2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leinsterleader.ie/news/3000yearold-butter-found-in-Kildare.5567520.jp" TargetMode="External"/><Relationship Id="rId1" Type="http://schemas.openxmlformats.org/officeDocument/2006/relationships/slideLayout" Target="../slideLayouts/slideLayout2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ciencedaily.com/releases/2007/02/070215144334.htm" TargetMode="External"/><Relationship Id="rId1" Type="http://schemas.openxmlformats.org/officeDocument/2006/relationships/slideLayout" Target="../slideLayouts/slideLayout2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reuters.com/article/idUSTRE67B3SG20100812" TargetMode="External"/><Relationship Id="rId1" Type="http://schemas.openxmlformats.org/officeDocument/2006/relationships/slideLayout" Target="../slideLayouts/slideLayout2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ciencedaily.com/releases/2009/07/090721135602.htm" TargetMode="External"/><Relationship Id="rId1" Type="http://schemas.openxmlformats.org/officeDocument/2006/relationships/slideLayout" Target="../slideLayouts/slideLayout2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.maricopa.edu/~reffland/anthropology/learning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2.jpeg"/><Relationship Id="rId4" Type="http://schemas.openxmlformats.org/officeDocument/2006/relationships/hyperlink" Target="http://www.mc.maricopa.edu/~reffland/anthropology/origins/Koobi/koobi8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breedersdigest.org/2009/02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news.bbc.co.uk/2/hi/science/nature/8548478.stm" TargetMode="External"/><Relationship Id="rId1" Type="http://schemas.openxmlformats.org/officeDocument/2006/relationships/slideLayout" Target="../slideLayouts/slideLayout2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msnbc.msn.com/id/4863378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lueberr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en.wikipedia.org/wiki/Blueberr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mnhs.org/index.htm" TargetMode="External"/><Relationship Id="rId4" Type="http://schemas.openxmlformats.org/officeDocument/2006/relationships/hyperlink" Target="http://collections.mnhs.org/visualresources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www.gridclub.com/fact_gadget/1001/human_world/prehistoric_people/639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www.dandebat.dk/eng-hellig1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o.fr/en/article.aspx?ID=THE_TEC_00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1114/homocrunch_arc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eedmagazine.com/news/2006/11/a_varied_menu_for_homos_cousin.ph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ariokotome_Bo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ciencedaily.com/releases/2009/10/091014111547.htm" TargetMode="External"/><Relationship Id="rId1" Type="http://schemas.openxmlformats.org/officeDocument/2006/relationships/slideLayout" Target="../slideLayouts/slideLayout29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news.discovery.com/human/neanderthals-enjoyed-surf-and-turf-meals.html" TargetMode="External"/><Relationship Id="rId1" Type="http://schemas.openxmlformats.org/officeDocument/2006/relationships/slideLayout" Target="../slideLayouts/slideLayout29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dsc.discovery.com/news/2009/06/23/neanderthal-mammoth.html" TargetMode="External"/><Relationship Id="rId1" Type="http://schemas.openxmlformats.org/officeDocument/2006/relationships/slideLayout" Target="../slideLayouts/slideLayout29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47xxy.org/Gloss/tauro.ht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3CEA5-DD08-3B8E-8BE1-82F4DFB7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EF2EC-B478-C53A-170B-D5A8A2FA75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8EA7AD71-E053-B8F7-38BD-FB7BF896C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392415"/>
          </a:xfrm>
          <a:prstGeom prst="rect">
            <a:avLst/>
          </a:prstGeom>
          <a:solidFill>
            <a:srgbClr val="D232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0A0B4-0507-DA20-6ECD-DC5683CC053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600"/>
            <a:ext cx="4572000" cy="6401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80715B-0E91-4D31-6410-58B09012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1524000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019749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04686" y="6350271"/>
            <a:ext cx="670247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hlinkClick r:id="rId3"/>
              </a:rPr>
              <a:t>www.latimes.com/news/science/la-sci-earlyfoods27-2008dec27,0,6385869.story?track=rss</a:t>
            </a: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794658"/>
            <a:ext cx="7772400" cy="520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77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4771" name="Oval 4"/>
          <p:cNvSpPr>
            <a:spLocks noChangeArrowheads="1"/>
          </p:cNvSpPr>
          <p:nvPr/>
        </p:nvSpPr>
        <p:spPr bwMode="auto">
          <a:xfrm>
            <a:off x="1981200" y="1524000"/>
            <a:ext cx="12192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extra </a:t>
            </a:r>
            <a:r>
              <a:rPr kumimoji="1" lang="en-US" sz="3200" b="1" i="1" dirty="0" err="1">
                <a:solidFill>
                  <a:srgbClr val="000000"/>
                </a:solidFill>
                <a:latin typeface="Verdana"/>
              </a:rPr>
              <a:t>foraminia</a:t>
            </a:r>
            <a:r>
              <a:rPr kumimoji="1" lang="en-US" sz="3200" b="1" i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i="1" dirty="0" err="1">
                <a:solidFill>
                  <a:srgbClr val="000000"/>
                </a:solidFill>
                <a:latin typeface="Verdana"/>
              </a:rPr>
              <a:t>mentalia</a:t>
            </a:r>
            <a:endParaRPr kumimoji="1" lang="en-US" sz="3200" b="1" i="1" dirty="0">
              <a:solidFill>
                <a:srgbClr val="000000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1027" descr="26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1097731" name="Oval 1028"/>
          <p:cNvSpPr>
            <a:spLocks noChangeArrowheads="1"/>
          </p:cNvSpPr>
          <p:nvPr/>
        </p:nvSpPr>
        <p:spPr bwMode="auto">
          <a:xfrm>
            <a:off x="3505200" y="5181600"/>
            <a:ext cx="10668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097732" name="Text Box 1029"/>
          <p:cNvSpPr txBox="1">
            <a:spLocks noChangeArrowheads="1"/>
          </p:cNvSpPr>
          <p:nvPr/>
        </p:nvSpPr>
        <p:spPr bwMode="auto">
          <a:xfrm>
            <a:off x="4668837" y="5783199"/>
            <a:ext cx="3255963" cy="61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i="1" baseline="30000" dirty="0" err="1">
                <a:solidFill>
                  <a:srgbClr val="FFFFFF"/>
                </a:solidFill>
              </a:rPr>
              <a:t>foraminia</a:t>
            </a:r>
            <a:r>
              <a:rPr kumimoji="1" lang="en-US" sz="3200" b="1" i="1" baseline="30000" dirty="0">
                <a:solidFill>
                  <a:srgbClr val="FFFFFF"/>
                </a:solidFill>
              </a:rPr>
              <a:t> </a:t>
            </a:r>
            <a:r>
              <a:rPr kumimoji="1" lang="en-US" sz="3200" b="1" i="1" baseline="30000" dirty="0" err="1">
                <a:solidFill>
                  <a:srgbClr val="FFFFFF"/>
                </a:solidFill>
              </a:rPr>
              <a:t>mentalia</a:t>
            </a:r>
            <a:endParaRPr kumimoji="1" lang="en-US" sz="3200" b="1" i="1" baseline="30000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890" name="Picture 1027" descr="26_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93738"/>
            <a:ext cx="79248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9891" name="Text Box 1029"/>
          <p:cNvSpPr txBox="1">
            <a:spLocks noChangeArrowheads="1"/>
          </p:cNvSpPr>
          <p:nvPr/>
        </p:nvSpPr>
        <p:spPr bwMode="auto">
          <a:xfrm>
            <a:off x="4506684" y="5446488"/>
            <a:ext cx="449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i="1" dirty="0">
                <a:solidFill>
                  <a:srgbClr val="FFFFFF"/>
                </a:solidFill>
              </a:rPr>
              <a:t>Homo sapiens sapiens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600" dirty="0">
                <a:solidFill>
                  <a:srgbClr val="FFFFFF"/>
                </a:solidFill>
              </a:rPr>
              <a:t>has only one, maybe two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300514"/>
            <a:ext cx="7315200" cy="32316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like some other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prstClr val="black"/>
                </a:solidFill>
              </a:rPr>
              <a:t>Homo erectus </a:t>
            </a:r>
            <a:r>
              <a:rPr lang="en-US" sz="3600" b="1" dirty="0">
                <a:solidFill>
                  <a:prstClr val="black"/>
                </a:solidFill>
              </a:rPr>
              <a:t>groups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Peking man “had fire”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and they lived in caves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(the two go together)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300514"/>
            <a:ext cx="7315200" cy="32316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</a:rPr>
              <a:t>and like some other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D79694"/>
                </a:solidFill>
              </a:rPr>
              <a:t>Homo erectus </a:t>
            </a:r>
            <a:r>
              <a:rPr lang="en-US" sz="3600" b="1" dirty="0">
                <a:solidFill>
                  <a:srgbClr val="D79694"/>
                </a:solidFill>
              </a:rPr>
              <a:t>groups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</a:rPr>
              <a:t>Peking man “had fire”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they lived in caves . . .</a:t>
            </a:r>
            <a:br>
              <a:rPr lang="en-US" sz="3600" b="1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(the two go together)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Text Box 2"/>
          <p:cNvSpPr txBox="1">
            <a:spLocks noChangeArrowheads="1"/>
          </p:cNvSpPr>
          <p:nvPr/>
        </p:nvSpPr>
        <p:spPr bwMode="auto">
          <a:xfrm>
            <a:off x="2159000" y="6337887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3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pic>
        <p:nvPicPr>
          <p:cNvPr id="112640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10854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-26324"/>
            <a:ext cx="6553200" cy="69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56658" y="5609772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“The Hunters’ Return at Chou-Kou-</a:t>
            </a:r>
            <a:r>
              <a:rPr lang="en-US" b="1" dirty="0" err="1">
                <a:solidFill>
                  <a:srgbClr val="FFFFFF"/>
                </a:solidFill>
              </a:rPr>
              <a:t>Tien</a:t>
            </a:r>
            <a:r>
              <a:rPr lang="en-US" b="1" dirty="0">
                <a:solidFill>
                  <a:srgbClr val="FFFFFF"/>
                </a:solidFill>
              </a:rPr>
              <a:t>,”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Henri </a:t>
            </a:r>
            <a:r>
              <a:rPr lang="en-US" b="1" dirty="0" err="1">
                <a:solidFill>
                  <a:srgbClr val="FFFFFF"/>
                </a:solidFill>
              </a:rPr>
              <a:t>Breuil</a:t>
            </a:r>
            <a:r>
              <a:rPr lang="en-US" b="1" dirty="0">
                <a:solidFill>
                  <a:srgbClr val="FFFFFF"/>
                </a:solidFill>
              </a:rPr>
              <a:t>, 1945</a:t>
            </a:r>
          </a:p>
          <a:p>
            <a:pPr algn="ctr"/>
            <a:r>
              <a:rPr lang="en-US" sz="1200" b="1" i="1" dirty="0">
                <a:solidFill>
                  <a:srgbClr val="FFFFFF"/>
                </a:solidFill>
              </a:rPr>
              <a:t>Beyond the Bounds of History </a:t>
            </a:r>
            <a:endParaRPr lang="en-US" sz="1200" b="1" dirty="0">
              <a:solidFill>
                <a:srgbClr val="FFFFFF"/>
              </a:solidFill>
            </a:endParaRPr>
          </a:p>
          <a:p>
            <a:pPr algn="ctr"/>
            <a:r>
              <a:rPr lang="en-US" sz="1200" b="1" dirty="0">
                <a:solidFill>
                  <a:srgbClr val="FFFFFF"/>
                </a:solidFill>
              </a:rPr>
              <a:t>London: P.R. </a:t>
            </a:r>
            <a:r>
              <a:rPr lang="en-US" sz="1200" b="1" dirty="0" err="1">
                <a:solidFill>
                  <a:srgbClr val="FFFFFF"/>
                </a:solidFill>
              </a:rPr>
              <a:t>Gawthorn</a:t>
            </a:r>
            <a:r>
              <a:rPr lang="en-US" sz="1200" b="1" dirty="0">
                <a:solidFill>
                  <a:srgbClr val="FFFFFF"/>
                </a:solidFill>
              </a:rPr>
              <a:t>, 1949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058" y="-12699"/>
            <a:ext cx="8001000" cy="602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7901" y="6337887"/>
            <a:ext cx="2857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British Museum of Natural History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073398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“Peking Man” had better tools . . .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which improves the ease and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of food procurement in general . . 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http://news.bbc.co.uk/2/hi/science/nature/8195762.stm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Text Box 2"/>
          <p:cNvSpPr txBox="1">
            <a:spLocks noChangeArrowheads="1"/>
          </p:cNvSpPr>
          <p:nvPr/>
        </p:nvSpPr>
        <p:spPr bwMode="auto">
          <a:xfrm>
            <a:off x="1747850" y="5929086"/>
            <a:ext cx="563487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3300"/>
                </a:solidFill>
              </a:rPr>
              <a:t>Tools from Middle Pleistocene sites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3300"/>
                </a:solidFill>
              </a:rPr>
              <a:t>th</a:t>
            </a:r>
            <a:r>
              <a:rPr lang="en-US" sz="1200" i="1" dirty="0">
                <a:solidFill>
                  <a:srgbClr val="003300"/>
                </a:solidFill>
              </a:rPr>
              <a:t> Ed</a:t>
            </a:r>
            <a:r>
              <a:rPr lang="en-US" sz="1200" dirty="0">
                <a:solidFill>
                  <a:srgbClr val="003300"/>
                </a:solidFill>
              </a:rPr>
              <a:t>., p. 268</a:t>
            </a:r>
          </a:p>
        </p:txBody>
      </p:sp>
      <p:pic>
        <p:nvPicPr>
          <p:cNvPr id="1139715" name="Picture 4" descr="Turn81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40"/>
            <a:ext cx="7315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9716" name="Text Box 5"/>
          <p:cNvSpPr txBox="1">
            <a:spLocks noChangeArrowheads="1"/>
          </p:cNvSpPr>
          <p:nvPr/>
        </p:nvSpPr>
        <p:spPr bwMode="auto">
          <a:xfrm>
            <a:off x="914400" y="4681538"/>
            <a:ext cx="73152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aseline="30000">
                <a:solidFill>
                  <a:srgbClr val="003300"/>
                </a:solidFill>
              </a:rPr>
              <a:t>Quartzite chopper   Flint point     Flint Awl   Graver or Burin</a:t>
            </a: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618" name="Picture 3" descr="26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98475"/>
            <a:ext cx="64008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23" name="Text Box 4"/>
          <p:cNvSpPr txBox="1">
            <a:spLocks noChangeArrowheads="1"/>
          </p:cNvSpPr>
          <p:nvPr/>
        </p:nvSpPr>
        <p:spPr bwMode="auto">
          <a:xfrm>
            <a:off x="2159000" y="6337887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Text Box 3"/>
          <p:cNvSpPr txBox="1">
            <a:spLocks noChangeArrowheads="1"/>
          </p:cNvSpPr>
          <p:nvPr/>
        </p:nvSpPr>
        <p:spPr bwMode="auto">
          <a:xfrm>
            <a:off x="2159000" y="6339114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3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pic>
        <p:nvPicPr>
          <p:cNvPr id="113357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9906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971800"/>
            <a:ext cx="7315200" cy="221599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at </a:t>
            </a:r>
            <a:r>
              <a:rPr lang="en-US" sz="2400" b="1" dirty="0" err="1">
                <a:solidFill>
                  <a:srgbClr val="000000"/>
                </a:solidFill>
              </a:rPr>
              <a:t>Zhoukoudian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as elsewhere,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there is some suggestion that they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kern="0" dirty="0">
                <a:solidFill>
                  <a:srgbClr val="000000"/>
                </a:solidFill>
              </a:rPr>
              <a:t>seemed inclined to eat their neighbor . . .</a:t>
            </a:r>
            <a:br>
              <a:rPr lang="en-US" sz="2400" b="1" kern="0" dirty="0">
                <a:solidFill>
                  <a:srgbClr val="000000"/>
                </a:solidFill>
              </a:rPr>
            </a:br>
            <a:r>
              <a:rPr lang="en-US" kern="0" dirty="0">
                <a:solidFill>
                  <a:srgbClr val="000000"/>
                </a:solidFill>
              </a:rPr>
              <a:t>(although there is debate on the issue here)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967097"/>
            <a:ext cx="7315200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at the next stage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0" dirty="0">
                <a:solidFill>
                  <a:prstClr val="black"/>
                </a:solidFill>
              </a:rPr>
              <a:t>Neandertal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prstClr val="black"/>
                </a:solidFill>
              </a:rPr>
              <a:t>there is no argument . . .</a:t>
            </a:r>
            <a:endParaRPr lang="en-US" sz="2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85750" algn="ctr" fontAlgn="base"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cannibalism clearly </a:t>
            </a:r>
          </a:p>
          <a:p>
            <a:pPr indent="-285750" algn="ctr" fontAlgn="base"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shows up at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4400" y="27828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dirty="0" err="1">
                <a:solidFill>
                  <a:srgbClr val="003300"/>
                </a:solidFill>
                <a:latin typeface="Verdana" pitchFamily="34" charset="0"/>
              </a:rPr>
              <a:t>Moula-Gercy</a:t>
            </a:r>
            <a:r>
              <a:rPr lang="en-US" sz="4000" b="1" dirty="0">
                <a:solidFill>
                  <a:srgbClr val="003300"/>
                </a:solidFill>
                <a:latin typeface="Verdana" pitchFamily="34" charset="0"/>
              </a:rPr>
              <a:t>, France</a:t>
            </a:r>
            <a:endParaRPr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7315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800" b="1" dirty="0">
                <a:solidFill>
                  <a:srgbClr val="003300"/>
                </a:solidFill>
                <a:latin typeface="Verdana" pitchFamily="34" charset="0"/>
              </a:rPr>
              <a:t>“</a:t>
            </a: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Bones Offer Evidence of a Neanderthal - Eat - Neanderthal World”</a:t>
            </a:r>
          </a:p>
          <a:p>
            <a:pPr indent="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  <a:tabLst>
                <a:tab pos="171450" algn="l"/>
              </a:tabLst>
            </a:pPr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78 fragments from 6 skeletons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endParaRPr lang="en-US" sz="16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800" i="1" dirty="0">
                <a:solidFill>
                  <a:srgbClr val="003300"/>
                </a:solidFill>
                <a:latin typeface="Verdana" pitchFamily="34" charset="0"/>
              </a:rPr>
              <a:t>ca</a:t>
            </a:r>
            <a:r>
              <a:rPr lang="en-US" sz="2800" dirty="0">
                <a:solidFill>
                  <a:srgbClr val="003300"/>
                </a:solidFill>
                <a:latin typeface="Verdana" pitchFamily="34" charset="0"/>
              </a:rPr>
              <a:t>. 100,000 </a:t>
            </a:r>
            <a:r>
              <a:rPr lang="en-US" sz="2800" dirty="0" err="1">
                <a:solidFill>
                  <a:srgbClr val="003300"/>
                </a:solidFill>
                <a:latin typeface="Verdana" pitchFamily="34" charset="0"/>
              </a:rPr>
              <a:t>ybp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endParaRPr lang="en-US" sz="1000" b="1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30 September 1999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62" name="Picture 2" descr="map_france990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1914530"/>
            <a:ext cx="40386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63" name="Text Box 3"/>
          <p:cNvSpPr txBox="1">
            <a:spLocks noChangeArrowheads="1"/>
          </p:cNvSpPr>
          <p:nvPr/>
        </p:nvSpPr>
        <p:spPr bwMode="auto">
          <a:xfrm>
            <a:off x="3167742" y="6292618"/>
            <a:ext cx="2808782" cy="3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(ABACNEWS.com/</a:t>
            </a:r>
            <a:r>
              <a:rPr lang="en-US" sz="1200" dirty="0" err="1">
                <a:solidFill>
                  <a:srgbClr val="F1F7E9"/>
                </a:solidFill>
                <a:latin typeface="Times New Roman" pitchFamily="18" charset="0"/>
              </a:rPr>
              <a:t>MagellanGeographix</a:t>
            </a: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410" name="Picture 2" descr="ap_neanderthal_bones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"/>
            <a:ext cx="35829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1" name="Text Box 3"/>
          <p:cNvSpPr txBox="1">
            <a:spLocks noChangeArrowheads="1"/>
          </p:cNvSpPr>
          <p:nvPr/>
        </p:nvSpPr>
        <p:spPr bwMode="auto">
          <a:xfrm>
            <a:off x="732973" y="5834742"/>
            <a:ext cx="7696199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1F7E9"/>
                </a:solidFill>
                <a:latin typeface="Times New Roman" pitchFamily="18" charset="0"/>
              </a:rPr>
              <a:t>Fragment of a Neandertal thigh bone with cut marks</a:t>
            </a:r>
            <a:endParaRPr lang="en-US" dirty="0">
              <a:solidFill>
                <a:srgbClr val="F1F7E9"/>
              </a:solidFill>
              <a:latin typeface="Times New Roman" pitchFamily="18" charset="0"/>
            </a:endParaRP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(UCAL Berkeley / AP Photo)</a:t>
            </a: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013858" y="6339114"/>
            <a:ext cx="5076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http://dsc.discovery.com/news/2008/02/27/neanderthal-cannibalism.html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4845"/>
            <a:ext cx="7315200" cy="51011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647372" y="1750153"/>
            <a:ext cx="2895600" cy="97853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http://news.bbc.co.uk/2/hi/science/nature/8195762.stm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32004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you’ll be having a look at how this “taste test” relates to your personality in the . . . 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Forum Discussion: TASTE your personality!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765427" y="5791200"/>
            <a:ext cx="1949573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January 1996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76600" y="4122007"/>
            <a:ext cx="2971800" cy="113877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Calibri" pitchFamily="34" charset="0"/>
              </a:rPr>
              <a:t>Premoderns</a:t>
            </a:r>
            <a:endParaRPr lang="en-US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Neandertal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500,000-28,000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79694"/>
                </a:solidFill>
              </a:rPr>
              <a:t>A Walk Through Hominin Evolution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 rot="828374">
            <a:off x="6015447" y="3386635"/>
            <a:ext cx="2137182" cy="2181064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33528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there are two kinds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of Neandertals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3300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003300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0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2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Gibralt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87429"/>
            <a:ext cx="731361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957942" y="5987142"/>
            <a:ext cx="7223452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Gibraltar I: Reconstruction of a </a:t>
            </a:r>
            <a:r>
              <a:rPr lang="en-US" sz="1600" b="1" i="1" dirty="0">
                <a:solidFill>
                  <a:srgbClr val="FFFFFF"/>
                </a:solidFill>
              </a:rPr>
              <a:t>ca</a:t>
            </a:r>
            <a:r>
              <a:rPr lang="en-US" sz="1600" b="1" dirty="0">
                <a:solidFill>
                  <a:srgbClr val="FFFFFF"/>
                </a:solidFill>
              </a:rPr>
              <a:t>. four-year-old Neandertal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hlinkClick r:id="rId4"/>
              </a:rPr>
              <a:t>Reconstruction artist Elisabeth </a:t>
            </a:r>
            <a:r>
              <a:rPr lang="en-US" sz="1200" dirty="0" err="1">
                <a:solidFill>
                  <a:srgbClr val="FFFFFF"/>
                </a:solidFill>
                <a:latin typeface="Arial" pitchFamily="34" charset="0"/>
                <a:hlinkClick r:id="rId4"/>
              </a:rPr>
              <a:t>Daynes</a:t>
            </a:r>
            <a:endParaRPr lang="en-US" sz="1200" i="1" dirty="0">
              <a:solidFill>
                <a:srgbClr val="FFFFFF"/>
              </a:solidFill>
              <a:latin typeface=" geneva"/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66272" y="5999718"/>
            <a:ext cx="8229600" cy="6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</a:rPr>
              <a:t>Fossil Discoveries of Neandertal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pp. 260-261</a:t>
            </a:r>
          </a:p>
        </p:txBody>
      </p:sp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 bwMode="auto">
          <a:xfrm>
            <a:off x="1204686" y="223882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592940" y="163285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891970" y="2500086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3124200"/>
            <a:ext cx="73152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when someone just says “Neanderthal,”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they almost always mean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Classic Neandertal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42686" y="5999718"/>
            <a:ext cx="8229600" cy="6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</a:rPr>
              <a:t>Fossil Discoveries of Neandertal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100" i="1" baseline="30000" dirty="0">
                <a:solidFill>
                  <a:srgbClr val="FFFFFF"/>
                </a:solidFill>
              </a:rPr>
              <a:t>th</a:t>
            </a:r>
            <a:r>
              <a:rPr lang="en-US" sz="1100" i="1" dirty="0">
                <a:solidFill>
                  <a:srgbClr val="FFFFFF"/>
                </a:solidFill>
              </a:rPr>
              <a:t> Ed.</a:t>
            </a:r>
            <a:r>
              <a:rPr lang="en-US" sz="1100" dirty="0">
                <a:solidFill>
                  <a:srgbClr val="FFFFFF"/>
                </a:solidFill>
              </a:rPr>
              <a:t>, pp. 260-261</a:t>
            </a:r>
          </a:p>
        </p:txBody>
      </p:sp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935140" y="1597753"/>
            <a:ext cx="3398425" cy="14955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http://news.discovery.com/archaeology/cavemen-bird-bones-roast.html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114663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physically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culturally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“Classic” Neandertal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3300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physically</a:t>
            </a:r>
            <a:endParaRPr lang="en-US" sz="3600" b="1" dirty="0">
              <a:solidFill>
                <a:srgbClr val="000000"/>
              </a:solidFill>
              <a:latin typeface="Arial" pitchFamily="34" charset="0"/>
            </a:endParaRP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culturally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45720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this follows the well-know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Allan and Bergman Rules in biology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31242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 Bergman Rule says that in cold climates members of the same species have stocker bodies than members of the same species in warm climates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31242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 Allan Rule says that in cold climates members of the same species have shorter appendages than members of the same species in warm climates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3048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Oval 1028"/>
          <p:cNvSpPr>
            <a:spLocks noChangeArrowheads="1"/>
          </p:cNvSpPr>
          <p:nvPr/>
        </p:nvSpPr>
        <p:spPr bwMode="auto">
          <a:xfrm>
            <a:off x="3505200" y="1295400"/>
            <a:ext cx="914400" cy="7620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86" y="3886200"/>
            <a:ext cx="7315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notice artist’s portrayal of use of teeth . . .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3048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29_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2400"/>
            <a:ext cx="6191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562600"/>
            <a:ext cx="7315200" cy="83099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For information on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</a:rPr>
              <a:t>Neandertal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 tooth wear see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b="1" i="1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 Ed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., pp. 36-37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physically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culturally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D79694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2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hunting</a:t>
            </a:r>
          </a:p>
          <a:p>
            <a:pPr marL="922338" lvl="1" indent="-233363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technology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food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clothing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shelter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culturally </a:t>
            </a:r>
            <a:endParaRPr lang="en-US" sz="3600" b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neandertal-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928914"/>
            <a:ext cx="7772400" cy="507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2121218" y="6339114"/>
            <a:ext cx="4869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http://www.bilimutopya.com.tr/arsiv/2002/10/bilimgun.htm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43984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http://www.eurekalert.org/pub_releases/2009-12/uoc-ets121409.php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1963512" y="6339114"/>
            <a:ext cx="52136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2"/>
              </a:rPr>
              <a:t>www.d.umn.edu/cla/faculty/troufs/anth1602/pcneand.html#title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2" y="1771650"/>
            <a:ext cx="73136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905000" y="2209800"/>
            <a:ext cx="35814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1486" y="4129314"/>
            <a:ext cx="45720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Neandertals, living in cold climates, were big meat eaters . . .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29_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7017"/>
            <a:ext cx="4262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47258" y="5334000"/>
            <a:ext cx="3962400" cy="646331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Neandertals utilized a large variety of game. . .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29_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2" y="76200"/>
            <a:ext cx="47291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2481942" y="64443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134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000600"/>
                </a:solidFill>
              </a:rPr>
              <a:t>Neandertal</a:t>
            </a:r>
            <a:endParaRPr lang="en-US" b="1" dirty="0">
              <a:solidFill>
                <a:srgbClr val="000600"/>
              </a:solidFill>
            </a:endParaRP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29_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2" y="0"/>
            <a:ext cx="4151313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 Box 6"/>
          <p:cNvSpPr txBox="1">
            <a:spLocks noChangeArrowheads="1"/>
          </p:cNvSpPr>
          <p:nvPr/>
        </p:nvSpPr>
        <p:spPr bwMode="auto">
          <a:xfrm>
            <a:off x="2637972" y="6473370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31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29_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2" y="152400"/>
            <a:ext cx="58277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7"/>
          <p:cNvSpPr txBox="1">
            <a:spLocks noChangeArrowheads="1"/>
          </p:cNvSpPr>
          <p:nvPr/>
        </p:nvSpPr>
        <p:spPr bwMode="auto">
          <a:xfrm>
            <a:off x="2481942" y="64443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132</a:t>
            </a:r>
            <a:r>
              <a:rPr lang="en-US" sz="1200" i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29_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2" y="76200"/>
            <a:ext cx="52054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5"/>
          <p:cNvSpPr txBox="1">
            <a:spLocks noChangeArrowheads="1"/>
          </p:cNvSpPr>
          <p:nvPr/>
        </p:nvSpPr>
        <p:spPr bwMode="auto">
          <a:xfrm>
            <a:off x="2574501" y="6473370"/>
            <a:ext cx="39496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165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29_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14404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2677530" y="6339114"/>
            <a:ext cx="37957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29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21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88"/>
            <a:ext cx="86868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18772" y="4953000"/>
            <a:ext cx="6353628" cy="738664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</a:rPr>
              <a:t>Neandertal hunted  “</a:t>
            </a:r>
            <a:r>
              <a:rPr lang="en-US" sz="2400" b="1" dirty="0" err="1">
                <a:solidFill>
                  <a:schemeClr val="bg1"/>
                </a:solidFill>
              </a:rPr>
              <a:t>megafauna</a:t>
            </a:r>
            <a:r>
              <a:rPr lang="en-US" sz="2400" b="1" dirty="0">
                <a:solidFill>
                  <a:schemeClr val="bg1"/>
                </a:solidFill>
              </a:rPr>
              <a:t>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bg1"/>
                </a:solidFill>
              </a:rPr>
              <a:t>(animals of 100 lbs. or more)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 Box 5"/>
          <p:cNvSpPr txBox="1">
            <a:spLocks noChangeArrowheads="1"/>
          </p:cNvSpPr>
          <p:nvPr/>
        </p:nvSpPr>
        <p:spPr bwMode="auto">
          <a:xfrm>
            <a:off x="2683419" y="6339114"/>
            <a:ext cx="3743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www.nature.ca/notebooks/english/woolly.htm</a:t>
            </a:r>
            <a:endParaRPr lang="en-US" sz="12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21_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5" y="228600"/>
            <a:ext cx="48101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1736" y="2402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 </a:t>
            </a:r>
            <a:r>
              <a:rPr lang="en-US" sz="2000" b="1" dirty="0" err="1">
                <a:solidFill>
                  <a:srgbClr val="FFFFFF"/>
                </a:solidFill>
              </a:rPr>
              <a:t>Megafauna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http://www.livescience.com/history/090707-fish-human-diet.html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08353" y="6339114"/>
            <a:ext cx="7314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i="1" dirty="0">
                <a:solidFill>
                  <a:srgbClr val="FFFFFF"/>
                </a:solidFill>
                <a:hlinkClick r:id="rId3"/>
              </a:rPr>
              <a:t>http://www.nytimes.com/2006/12/05/science/05nean.html?_r=2&amp;\1ref=science&amp;\1oref=slogin&amp;oref=slogin</a:t>
            </a:r>
            <a:endParaRPr kumimoji="1" lang="en-US" sz="1200" i="1" dirty="0">
              <a:solidFill>
                <a:srgbClr val="FFFFFF"/>
              </a:solidFill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13" y="685825"/>
            <a:ext cx="7313789" cy="5484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14400" y="1447800"/>
            <a:ext cx="4648200" cy="1143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4944" y="1248228"/>
            <a:ext cx="4249056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contrary to stereotypes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29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0"/>
            <a:ext cx="42799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2652486" y="6477000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32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0889" y="3733800"/>
            <a:ext cx="2124528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and they used a wide variety of hunting techniques . . .</a:t>
            </a:r>
            <a:endParaRPr lang="en-US"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 descr="29_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62027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452914" y="6328230"/>
            <a:ext cx="4212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pp. 36-37 </a:t>
            </a:r>
          </a:p>
        </p:txBody>
      </p:sp>
      <p:sp>
        <p:nvSpPr>
          <p:cNvPr id="158724" name="Text Box 5"/>
          <p:cNvSpPr txBox="1">
            <a:spLocks noChangeArrowheads="1"/>
          </p:cNvSpPr>
          <p:nvPr/>
        </p:nvSpPr>
        <p:spPr bwMode="auto">
          <a:xfrm>
            <a:off x="3089030" y="457203"/>
            <a:ext cx="3092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including bolas?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28086"/>
            <a:ext cx="7315200" cy="526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720850" y="5181604"/>
            <a:ext cx="4832350" cy="830997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Neandertals were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“Opportunistic hunters”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088565" y="6335484"/>
            <a:ext cx="4998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http://www.newscientist.com/news/news.jsp?id=ns99993085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2209800" y="4267200"/>
            <a:ext cx="3581400" cy="762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2497289" y="6434817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Early Man </a:t>
            </a:r>
            <a:r>
              <a:rPr lang="en-US" sz="1200" dirty="0">
                <a:solidFill>
                  <a:srgbClr val="003300"/>
                </a:solidFill>
              </a:rPr>
              <a:t>(Time-Life Nature Library, 1973), p. 126 </a:t>
            </a:r>
          </a:p>
        </p:txBody>
      </p:sp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304800"/>
            <a:ext cx="33734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2858" y="6062246"/>
            <a:ext cx="5867400" cy="338554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they often used a frontal attack in hunting . . . .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2495512" y="6434817"/>
            <a:ext cx="4130425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Early Man </a:t>
            </a:r>
            <a:r>
              <a:rPr lang="en-US" sz="1200" dirty="0">
                <a:solidFill>
                  <a:srgbClr val="003300"/>
                </a:solidFill>
              </a:rPr>
              <a:t>(Time-Life Nature Library, 1973), p. 126</a:t>
            </a:r>
          </a:p>
        </p:txBody>
      </p:sp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304800"/>
            <a:ext cx="33734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5221" name="Text Box 5"/>
          <p:cNvSpPr txBox="1">
            <a:spLocks noChangeArrowheads="1"/>
          </p:cNvSpPr>
          <p:nvPr/>
        </p:nvSpPr>
        <p:spPr bwMode="auto">
          <a:xfrm>
            <a:off x="5410201" y="3657600"/>
            <a:ext cx="273664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baseline="30000">
                <a:solidFill>
                  <a:srgbClr val="000000"/>
                </a:solidFill>
              </a:rPr>
              <a:t>Neandertal</a:t>
            </a:r>
          </a:p>
        </p:txBody>
      </p:sp>
      <p:sp>
        <p:nvSpPr>
          <p:cNvPr id="1545222" name="Text Box 6"/>
          <p:cNvSpPr txBox="1">
            <a:spLocks noChangeArrowheads="1"/>
          </p:cNvSpPr>
          <p:nvPr/>
        </p:nvSpPr>
        <p:spPr bwMode="auto">
          <a:xfrm>
            <a:off x="2514602" y="658813"/>
            <a:ext cx="1247457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baseline="30000">
                <a:solidFill>
                  <a:srgbClr val="000000"/>
                </a:solidFill>
              </a:rPr>
              <a:t>Bear</a:t>
            </a: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029856" y="6339114"/>
            <a:ext cx="3096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Life Nature Library, </a:t>
            </a:r>
            <a:r>
              <a:rPr lang="en-US" sz="1200" i="1" dirty="0">
                <a:solidFill>
                  <a:srgbClr val="FFFFFF"/>
                </a:solidFill>
              </a:rPr>
              <a:t>Early Man</a:t>
            </a:r>
            <a:r>
              <a:rPr lang="en-US" sz="1200" dirty="0">
                <a:solidFill>
                  <a:srgbClr val="FFFFFF"/>
                </a:solidFill>
              </a:rPr>
              <a:t>, p. 114</a:t>
            </a:r>
          </a:p>
        </p:txBody>
      </p:sp>
      <p:pic>
        <p:nvPicPr>
          <p:cNvPr id="9830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12788"/>
            <a:ext cx="60960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4912" y="5296656"/>
            <a:ext cx="5562600" cy="78483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probably used only thrusting weapons . . 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3300"/>
                </a:solidFill>
              </a:rPr>
              <a:t>(that is, they likely didn’t throw their spears)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3810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29_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115" y="104779"/>
            <a:ext cx="6402387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 Box 6"/>
          <p:cNvSpPr txBox="1">
            <a:spLocks noChangeArrowheads="1"/>
          </p:cNvSpPr>
          <p:nvPr/>
        </p:nvSpPr>
        <p:spPr bwMode="auto">
          <a:xfrm>
            <a:off x="2648856" y="6475773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35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4912" y="6019800"/>
            <a:ext cx="5562600" cy="411908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which is dangerous . . .</a:t>
            </a:r>
            <a:endParaRPr lang="en-US" sz="14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8498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686628" y="6096000"/>
            <a:ext cx="17556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January 1996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57400" y="5410200"/>
            <a:ext cx="5105400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their injury profile was almost exactly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like modern day rodeo riders . . . .</a:t>
            </a: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29_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0966"/>
            <a:ext cx="7315200" cy="498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Oval 5"/>
          <p:cNvSpPr>
            <a:spLocks noChangeArrowheads="1"/>
          </p:cNvSpPr>
          <p:nvPr/>
        </p:nvSpPr>
        <p:spPr bwMode="auto">
          <a:xfrm rot="464682">
            <a:off x="1144977" y="1490485"/>
            <a:ext cx="2987547" cy="136242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3095172" y="6337887"/>
            <a:ext cx="2914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National Geographic</a:t>
            </a:r>
            <a:r>
              <a:rPr lang="en-US" sz="1200" dirty="0">
                <a:solidFill>
                  <a:srgbClr val="FFFFFF"/>
                </a:solidFill>
              </a:rPr>
              <a:t>, January 1996</a:t>
            </a:r>
            <a:endParaRPr lang="en-US" sz="1200" i="1" dirty="0">
              <a:solidFill>
                <a:srgbClr val="FFFFFF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http://news.nationalgeographic.com/news/2008/05/080508-first-americans.html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5388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hunting</a:t>
            </a:r>
          </a:p>
          <a:p>
            <a:pPr marL="922338" lvl="1" indent="-2333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technology 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food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clothing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shelter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culturally </a:t>
            </a:r>
            <a:endParaRPr lang="en-US" sz="3600" b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29_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7" y="0"/>
            <a:ext cx="5048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3396342" y="6486657"/>
            <a:ext cx="2348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Anthropology Today</a:t>
            </a:r>
            <a:r>
              <a:rPr lang="en-US" sz="1200" dirty="0">
                <a:solidFill>
                  <a:srgbClr val="FFFFFF"/>
                </a:solidFill>
              </a:rPr>
              <a:t>, p. 183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1905000" y="0"/>
            <a:ext cx="2286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2402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178429" y="7736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charset="0"/>
              </a:rPr>
              <a:t>REM: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Invention of Cooking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Discovery that Food is More Than Sustenance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The “Herding Revolution”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Snail Farming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Use of Food as a Means and Index of Social Differentiation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Long-Range Exchange of Culture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Ecological Revolution of last 500 years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  <a:latin typeface="Arial" charset="0"/>
              </a:rPr>
              <a:t>th</a:t>
            </a: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  <a:latin typeface="Arial" charset="0"/>
              </a:rPr>
              <a:t>th</a:t>
            </a: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29_1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200" y="150817"/>
            <a:ext cx="429260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6"/>
          <p:cNvSpPr txBox="1">
            <a:spLocks noChangeArrowheads="1"/>
          </p:cNvSpPr>
          <p:nvPr/>
        </p:nvSpPr>
        <p:spPr bwMode="auto">
          <a:xfrm>
            <a:off x="2487613" y="6172200"/>
            <a:ext cx="4270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Neandertal Cave Bear Cult, Austria</a:t>
            </a:r>
          </a:p>
        </p:txBody>
      </p:sp>
      <p:sp>
        <p:nvSpPr>
          <p:cNvPr id="168964" name="Text Box 7"/>
          <p:cNvSpPr txBox="1">
            <a:spLocks noChangeArrowheads="1"/>
          </p:cNvSpPr>
          <p:nvPr/>
        </p:nvSpPr>
        <p:spPr bwMode="auto">
          <a:xfrm>
            <a:off x="2947767" y="6477000"/>
            <a:ext cx="32481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Poirier,  </a:t>
            </a:r>
            <a:r>
              <a:rPr lang="en-US" sz="1200" i="1" dirty="0">
                <a:solidFill>
                  <a:srgbClr val="FFFFFF"/>
                </a:solidFill>
              </a:rPr>
              <a:t>In Search of Ourselves</a:t>
            </a:r>
            <a:r>
              <a:rPr lang="en-US" sz="1200" dirty="0">
                <a:solidFill>
                  <a:srgbClr val="FFFFFF"/>
                </a:solidFill>
              </a:rPr>
              <a:t>, p. 179</a:t>
            </a:r>
            <a:r>
              <a:rPr lang="en-US" sz="1200" i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94972" y="5519645"/>
            <a:ext cx="6143172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there is evidence that the hunt became more than a way to get food . . .</a:t>
            </a:r>
            <a:endParaRPr lang="en-US" sz="1400" dirty="0">
              <a:solidFill>
                <a:srgbClr val="0033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41002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2337569" y="6337887"/>
            <a:ext cx="4476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</a:rPr>
              <a:t>Campbell – Loy, </a:t>
            </a:r>
            <a:r>
              <a:rPr lang="en-US" sz="1200" i="1" dirty="0">
                <a:solidFill>
                  <a:srgbClr val="003300"/>
                </a:solidFill>
              </a:rPr>
              <a:t>Humankind Emerging, 7</a:t>
            </a:r>
            <a:r>
              <a:rPr lang="en-US" sz="1200" i="1" baseline="30000" dirty="0">
                <a:solidFill>
                  <a:srgbClr val="003300"/>
                </a:solidFill>
              </a:rPr>
              <a:t>th</a:t>
            </a:r>
            <a:r>
              <a:rPr lang="en-US" sz="1200" i="1" dirty="0">
                <a:solidFill>
                  <a:srgbClr val="003300"/>
                </a:solidFill>
              </a:rPr>
              <a:t> Ed.</a:t>
            </a:r>
            <a:r>
              <a:rPr lang="en-US" sz="1200" dirty="0">
                <a:solidFill>
                  <a:srgbClr val="003300"/>
                </a:solidFill>
              </a:rPr>
              <a:t>, p. 441</a:t>
            </a:r>
            <a:r>
              <a:rPr lang="en-US" sz="1200" i="1" dirty="0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169987" name="Picture 5" descr="bear_skull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65" y="-228600"/>
            <a:ext cx="4948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71714" y="5185827"/>
            <a:ext cx="8153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Bear skulls apparently stacked in a pit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supports the idea that the cave bear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was the center of a </a:t>
            </a:r>
            <a:r>
              <a:rPr lang="en-US" sz="1600" b="1" dirty="0" err="1">
                <a:solidFill>
                  <a:srgbClr val="003300"/>
                </a:solidFill>
              </a:rPr>
              <a:t>Neandertal</a:t>
            </a:r>
            <a:r>
              <a:rPr lang="en-US" sz="1600" b="1" dirty="0">
                <a:solidFill>
                  <a:srgbClr val="003300"/>
                </a:solidFill>
              </a:rPr>
              <a:t> cult</a:t>
            </a:r>
            <a:r>
              <a:rPr lang="en-US" sz="2000" b="1" i="1" dirty="0">
                <a:solidFill>
                  <a:srgbClr val="003300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3300"/>
                </a:solidFill>
              </a:rPr>
              <a:t>Drachenloch</a:t>
            </a:r>
            <a:r>
              <a:rPr lang="en-US" sz="1600" b="1" dirty="0">
                <a:solidFill>
                  <a:srgbClr val="003300"/>
                </a:solidFill>
              </a:rPr>
              <a:t>, Switzerland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29_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076328"/>
            <a:ext cx="73136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2468261" y="62919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127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99344" y="5558397"/>
            <a:ext cx="5105400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you will see this ceremonial offering, for e.g., in the film version of . . 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Bantam 1980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120" y="685800"/>
            <a:ext cx="33832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403579" y="6484254"/>
            <a:ext cx="43403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Campbell-Loy, </a:t>
            </a:r>
            <a:r>
              <a:rPr lang="en-US" sz="1200" i="1" dirty="0">
                <a:solidFill>
                  <a:srgbClr val="FFFFFF"/>
                </a:solidFill>
              </a:rPr>
              <a:t>Humankind Emerging, 7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 p. 446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22339" y="6172200"/>
            <a:ext cx="741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Kurdish shepherds helping with excavations at </a:t>
            </a:r>
            <a:r>
              <a:rPr lang="en-US" sz="1600" b="1" dirty="0" err="1">
                <a:solidFill>
                  <a:srgbClr val="FFFFFF"/>
                </a:solidFill>
              </a:rPr>
              <a:t>Shanidar</a:t>
            </a:r>
            <a:r>
              <a:rPr lang="en-US" sz="1600" b="1" dirty="0">
                <a:solidFill>
                  <a:srgbClr val="FFFFFF"/>
                </a:solidFill>
              </a:rPr>
              <a:t>, Iraq</a:t>
            </a:r>
          </a:p>
        </p:txBody>
      </p:sp>
      <p:pic>
        <p:nvPicPr>
          <p:cNvPr id="74756" name="Picture 4" descr="Shanid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738" y="69850"/>
            <a:ext cx="65198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38627"/>
            <a:ext cx="1295400" cy="210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89316" y="5525739"/>
            <a:ext cx="5849256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the real life home of </a:t>
            </a:r>
            <a:r>
              <a:rPr lang="en-US" sz="1600" b="1" i="1" dirty="0">
                <a:solidFill>
                  <a:srgbClr val="003300"/>
                </a:solidFill>
              </a:rPr>
              <a:t>The Clan of the Cave Bear </a:t>
            </a:r>
            <a:r>
              <a:rPr lang="en-US" sz="1600" b="1" dirty="0">
                <a:solidFill>
                  <a:srgbClr val="003300"/>
                </a:solidFill>
              </a:rPr>
              <a:t>is </a:t>
            </a:r>
            <a:r>
              <a:rPr lang="en-US" sz="1600" b="1" dirty="0" err="1">
                <a:solidFill>
                  <a:srgbClr val="003300"/>
                </a:solidFill>
              </a:rPr>
              <a:t>Shanidar</a:t>
            </a:r>
            <a:r>
              <a:rPr lang="en-US" sz="1600" b="1" dirty="0">
                <a:solidFill>
                  <a:srgbClr val="003300"/>
                </a:solidFill>
              </a:rPr>
              <a:t>, Iraq . . 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29_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6450" y="0"/>
            <a:ext cx="50292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5"/>
          <p:cNvSpPr txBox="1">
            <a:spLocks noChangeArrowheads="1"/>
          </p:cNvSpPr>
          <p:nvPr/>
        </p:nvSpPr>
        <p:spPr bwMode="auto">
          <a:xfrm>
            <a:off x="2590800" y="6477000"/>
            <a:ext cx="3948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113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30404" y="6338762"/>
            <a:ext cx="5238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http://dsc.discovery.com/news/2008/12/02/teeth-peru-diet.html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575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" descr="29_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0"/>
            <a:ext cx="497522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2590800" y="6477000"/>
            <a:ext cx="3948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107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255838" y="6339114"/>
            <a:ext cx="4626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http://www.livescience.com/othernews/060908_humans_odd.html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2" y="685804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7514" y="771550"/>
            <a:ext cx="6705600" cy="212365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finally, it should be mentioned that contrary to all stereotypes, Neandertals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 were intelligent, and they lasted for several hundred thousand years . . 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0" baseline="0" dirty="0">
              <a:solidFill>
                <a:srgbClr val="0033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And, at least one scientist thinks . . . 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baseline="0" dirty="0">
                <a:solidFill>
                  <a:srgbClr val="003300"/>
                </a:solidFill>
              </a:rPr>
              <a:t>it’s the </a:t>
            </a:r>
            <a:r>
              <a:rPr lang="en-US" b="1" i="1" kern="0" dirty="0">
                <a:solidFill>
                  <a:srgbClr val="003300"/>
                </a:solidFill>
              </a:rPr>
              <a:t>Neandertals </a:t>
            </a:r>
            <a:r>
              <a:rPr lang="en-US" b="1" kern="0" dirty="0">
                <a:solidFill>
                  <a:srgbClr val="003300"/>
                </a:solidFill>
              </a:rPr>
              <a:t>who are “normal” . . 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067104"/>
            <a:ext cx="7315200" cy="372409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Homo </a:t>
            </a:r>
            <a:r>
              <a:rPr lang="en-US" sz="3200" b="1" i="1" dirty="0" err="1">
                <a:solidFill>
                  <a:prstClr val="black"/>
                </a:solidFill>
              </a:rPr>
              <a:t>heidelbergensis</a:t>
            </a:r>
            <a:r>
              <a:rPr lang="en-US" sz="3200" b="1" i="1" dirty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is another “pre-modern” you’ll see in the text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basically, they are Hominins that lived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between 600,000 and 400,000 </a:t>
            </a:r>
            <a:r>
              <a:rPr lang="en-US" sz="2400" b="1" dirty="0" err="1">
                <a:solidFill>
                  <a:prstClr val="black"/>
                </a:solidFill>
              </a:rPr>
              <a:t>ybp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who are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not </a:t>
            </a:r>
            <a:r>
              <a:rPr lang="en-US" sz="2400" b="1" i="1" dirty="0">
                <a:solidFill>
                  <a:prstClr val="black"/>
                </a:solidFill>
              </a:rPr>
              <a:t>Homo erectus</a:t>
            </a:r>
            <a:r>
              <a:rPr lang="en-US" sz="2400" b="1" dirty="0">
                <a:solidFill>
                  <a:prstClr val="black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they are not Neandertal,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they are not </a:t>
            </a:r>
            <a:r>
              <a:rPr lang="en-US" sz="2400" b="1" i="1" dirty="0">
                <a:solidFill>
                  <a:prstClr val="black"/>
                </a:solidFill>
              </a:rPr>
              <a:t>Homo sapiens . . .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Time </a:t>
            </a:r>
            <a:r>
              <a:rPr lang="en-US" sz="1200">
                <a:solidFill>
                  <a:srgbClr val="FFFFFF"/>
                </a:solidFill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A Walk Through Hominin Evolution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114800" y="4881027"/>
            <a:ext cx="2971800" cy="113877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Calibri" pitchFamily="34" charset="0"/>
              </a:rPr>
              <a:t>Premoderns</a:t>
            </a:r>
            <a:endParaRPr lang="en-US" sz="2800" b="1" i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Homo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heidelbergensis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600,000-400,000 </a:t>
            </a:r>
            <a:r>
              <a:rPr lang="en-US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 rot="828374">
            <a:off x="5639016" y="3412162"/>
            <a:ext cx="1740856" cy="158461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Text Box 2"/>
          <p:cNvSpPr txBox="1">
            <a:spLocks noChangeArrowheads="1"/>
          </p:cNvSpPr>
          <p:nvPr/>
        </p:nvSpPr>
        <p:spPr bwMode="auto">
          <a:xfrm>
            <a:off x="2133830" y="6339114"/>
            <a:ext cx="4878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http://www.mnh.si.edu/anthro/humanorigins/ha/mauer.htm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95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Text Box 2"/>
          <p:cNvSpPr txBox="1">
            <a:spLocks noChangeArrowheads="1"/>
          </p:cNvSpPr>
          <p:nvPr/>
        </p:nvSpPr>
        <p:spPr bwMode="auto">
          <a:xfrm>
            <a:off x="2163762" y="6339114"/>
            <a:ext cx="4810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http://www.archaeologyinfo.com/homoheidelbergensis.htm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970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544" y="2793969"/>
            <a:ext cx="7315200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we</a:t>
            </a:r>
            <a:r>
              <a:rPr lang="en-US" sz="3200" dirty="0">
                <a:solidFill>
                  <a:prstClr val="black"/>
                </a:solidFill>
              </a:rPr>
              <a:t> 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Homo sapiens </a:t>
            </a:r>
            <a:r>
              <a:rPr lang="en-US" sz="3200" b="1" i="1" dirty="0" err="1">
                <a:solidFill>
                  <a:prstClr val="black"/>
                </a:solidFill>
              </a:rPr>
              <a:t>sapiens</a:t>
            </a:r>
            <a:endParaRPr lang="en-US" sz="3200" b="1" i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aka 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(our prehistoric version is </a:t>
            </a:r>
            <a:r>
              <a:rPr lang="en-US" sz="2400" dirty="0" err="1">
                <a:solidFill>
                  <a:prstClr val="black"/>
                </a:solidFill>
              </a:rPr>
              <a:t>Cro-magnon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Time </a:t>
            </a:r>
            <a:r>
              <a:rPr lang="en-US" sz="1200">
                <a:solidFill>
                  <a:srgbClr val="FFFFFF"/>
                </a:solidFill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A Walk Through Hominin Evolution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15002" y="1676400"/>
            <a:ext cx="2315028" cy="2438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72114" y="2634382"/>
            <a:ext cx="2971800" cy="1138773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Homo sapiens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sapiens</a:t>
            </a:r>
            <a:endParaRPr lang="en-US" sz="2000" b="1" i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165,000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-present</a:t>
            </a: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01_51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3242" y="685800"/>
            <a:ext cx="4003040" cy="5486400"/>
          </a:xfrm>
          <a:prstGeom prst="rect">
            <a:avLst/>
          </a:prstGeom>
          <a:noFill/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85800" y="5029200"/>
            <a:ext cx="2971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</a:rPr>
              <a:t>Homo sapiens </a:t>
            </a:r>
            <a:r>
              <a:rPr lang="en-US" sz="2000" b="1" i="1" dirty="0" err="1">
                <a:solidFill>
                  <a:srgbClr val="FFFFFF"/>
                </a:solidFill>
                <a:latin typeface="Calibri" pitchFamily="34" charset="0"/>
              </a:rPr>
              <a:t>sapiens</a:t>
            </a:r>
            <a:endParaRPr lang="en-US" sz="20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13174" y="5990772"/>
            <a:ext cx="7316426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Major types of North American Paleo-Indian projectile points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80808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80808"/>
                </a:solidFill>
              </a:rPr>
              <a:t>th</a:t>
            </a:r>
            <a:r>
              <a:rPr lang="en-US" sz="1200" i="1" dirty="0">
                <a:solidFill>
                  <a:srgbClr val="080808"/>
                </a:solidFill>
              </a:rPr>
              <a:t> Ed., </a:t>
            </a:r>
            <a:r>
              <a:rPr lang="en-US" sz="1200" dirty="0">
                <a:solidFill>
                  <a:srgbClr val="080808"/>
                </a:solidFill>
              </a:rPr>
              <a:t> p. 315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38148"/>
            <a:ext cx="7315200" cy="34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0" y="5257800"/>
            <a:ext cx="8636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86200" y="5257800"/>
            <a:ext cx="10001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735638" y="5257800"/>
            <a:ext cx="8937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239000" y="5257800"/>
            <a:ext cx="9350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Dalton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225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22025" y="6334257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http://www.sciencedaily.com/releases/2010/08/100823131743.htm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6296722"/>
            <a:ext cx="5905464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http://dsc.discovery.com/news/2007/10/17/makeup-ancient-human.html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55443"/>
            <a:ext cx="7315200" cy="52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38743" y="5391090"/>
            <a:ext cx="1781257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164,0000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976086" y="2637966"/>
            <a:ext cx="3305628" cy="9470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8535" y="6296722"/>
            <a:ext cx="4599465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http://news.bbc.co.uk/2/hi/science/nature/7049597.stm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95684"/>
            <a:ext cx="7315200" cy="46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 bwMode="auto">
          <a:xfrm>
            <a:off x="961572" y="2405742"/>
            <a:ext cx="7162800" cy="9470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8743" y="5391090"/>
            <a:ext cx="1781257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164,0000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1628" y="6339114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http://news.nationalgeographic.com/news/bigphotos/15550150.html</a:t>
            </a:r>
            <a:endParaRPr kumimoji="1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516" y="304800"/>
            <a:ext cx="544192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1836326" y="5266348"/>
            <a:ext cx="5096126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638800"/>
            <a:ext cx="163859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14,0000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4093" y="6296722"/>
            <a:ext cx="554562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www.d.umn.edu/cla/faculty/troufs/anth1602/pckennewick.html#title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5462" y="5115580"/>
            <a:ext cx="135325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8,400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48342"/>
            <a:ext cx="4389120" cy="55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27420" y="5892225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Anthropology of Food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University of Minnesota Duluth</a:t>
            </a:r>
            <a:endParaRPr kumimoji="1" lang="en-US" sz="10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8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600" i="1" baseline="30000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©</a:t>
            </a:r>
            <a:r>
              <a:rPr kumimoji="1" lang="en-US" sz="6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2009-2010 </a:t>
            </a:r>
            <a:endParaRPr kumimoji="1" lang="en-US" sz="8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28785"/>
            <a:ext cx="7315200" cy="18528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we’ll have a close look at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pre-industrial Moderns in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Ch. 5, “. . . How People Get Their Food in Nonindustrial Societies”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24742" y="6339114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dirty="0">
                <a:solidFill>
                  <a:srgbClr val="FFFFFF"/>
                </a:solidFill>
                <a:hlinkClick r:id="rId3"/>
              </a:rPr>
              <a:t>www.d.umn.edu/cla/faculty/troufs/anth1602/pchunt.html#title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and in the video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Arial" charset="0"/>
              </a:rPr>
              <a:t>The Desert People</a:t>
            </a:r>
          </a:p>
        </p:txBody>
      </p:sp>
      <p:pic>
        <p:nvPicPr>
          <p:cNvPr id="282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888" y="3367088"/>
            <a:ext cx="37719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43338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10228" y="6339114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dirty="0">
                <a:solidFill>
                  <a:srgbClr val="FFFFFF"/>
                </a:solidFill>
                <a:hlinkClick r:id="rId3"/>
              </a:rPr>
              <a:t>www.d.umn.edu/cla/faculty/troufs/anth1602/pchunt.html#title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</a:rPr>
              <a:t>video: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FF"/>
                </a:solidFill>
                <a:latin typeface="Arial" charset="0"/>
              </a:rPr>
              <a:t>The Desert People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528" y="2057400"/>
            <a:ext cx="329487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2801"/>
            <a:ext cx="3593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81828"/>
            <a:ext cx="73152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in summary . . . 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5657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“. . . regardless of the actual number of hominin species resent in the Middle and Upper Paleolithic . . . </a:t>
            </a:r>
            <a:r>
              <a:rPr lang="en-US" sz="4000" b="1" dirty="0">
                <a:solidFill>
                  <a:prstClr val="black"/>
                </a:solidFill>
              </a:rPr>
              <a:t>throughout the Paleolithic, all hominins survived by hunting and gathering wild resources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., p. 38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690914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“It is only </a:t>
            </a:r>
            <a:r>
              <a:rPr lang="en-US" sz="3200" b="1" dirty="0">
                <a:solidFill>
                  <a:srgbClr val="000000"/>
                </a:solidFill>
              </a:rPr>
              <a:t>at about </a:t>
            </a:r>
            <a:r>
              <a:rPr lang="en-US" sz="4000" b="1" dirty="0">
                <a:solidFill>
                  <a:prstClr val="black"/>
                </a:solidFill>
              </a:rPr>
              <a:t>9-11 </a:t>
            </a:r>
            <a:r>
              <a:rPr lang="en-US" sz="4000" b="1" dirty="0" err="1">
                <a:solidFill>
                  <a:prstClr val="black"/>
                </a:solidFill>
              </a:rPr>
              <a:t>kya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endParaRPr lang="en-US" sz="32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that </a:t>
            </a:r>
            <a:r>
              <a:rPr lang="en-US" sz="4000" b="1" dirty="0">
                <a:solidFill>
                  <a:prstClr val="black"/>
                </a:solidFill>
              </a:rPr>
              <a:t>we see a major change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which is primarily restricted to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the Near East, with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the appearance of settlements and the</a:t>
            </a:r>
            <a:endParaRPr lang="en-US" sz="3200" b="1" dirty="0">
              <a:solidFill>
                <a:srgbClr val="000000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domestication of plants, animals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or both.”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., p. 38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http://www.sciencedaily.com/releases/2009/08/090827202513.htm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2616198"/>
            <a:ext cx="7315200" cy="260379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and with that comes food production, and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“The Agricultural Revolution” . . .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(known in the Mideast as “The Neolithic Revolution”) 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209800" y="76200"/>
            <a:ext cx="1341120" cy="5805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35428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13465" y="64625"/>
            <a:ext cx="1341120" cy="624826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8150" y="502920"/>
            <a:ext cx="3124200" cy="5821548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81200" y="5105400"/>
            <a:ext cx="3048000" cy="824841"/>
          </a:xfrm>
          <a:prstGeom prst="rect">
            <a:avLst/>
          </a:prstGeom>
          <a:solidFill>
            <a:srgbClr val="FFC0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transition from end of last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ice age to conditions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approximating the present</a:t>
            </a:r>
          </a:p>
        </p:txBody>
      </p:sp>
    </p:spTree>
    <p:extLst>
      <p:ext uri="{BB962C8B-B14F-4D97-AF65-F5344CB8AC3E}">
        <p14:creationId xmlns:p14="http://schemas.microsoft.com/office/powerpoint/2010/main" val="2693568369"/>
      </p:ext>
    </p:extLst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8150" y="502920"/>
            <a:ext cx="3124200" cy="5821548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2213465" y="64625"/>
            <a:ext cx="1341120" cy="624826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40563"/>
      </p:ext>
    </p:extLst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food</a:t>
            </a:r>
          </a:p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Ch. 3, “Food in Historical Perspective: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Dietary Revolutions”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looks more closely at this food revolution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Chapter 3: “Food in Historical Perspective: Dietary Revolutions”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people ate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a wide variety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food</a:t>
            </a:r>
          </a:p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828800" y="422365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C00000"/>
                </a:solidFill>
              </a:rPr>
              <a:t>ca</a:t>
            </a:r>
            <a:r>
              <a:rPr lang="en-US" sz="2800" b="1" dirty="0">
                <a:solidFill>
                  <a:srgbClr val="C00000"/>
                </a:solidFill>
              </a:rPr>
              <a:t>., 12,000 </a:t>
            </a:r>
            <a:r>
              <a:rPr lang="en-US" sz="2800" b="1" dirty="0" err="1">
                <a:solidFill>
                  <a:srgbClr val="C00000"/>
                </a:solidFill>
              </a:rPr>
              <a:t>ybp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people eat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a small number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“A number of authors have suggested that </a:t>
            </a:r>
            <a:r>
              <a:rPr lang="en-US" sz="3200" b="1" dirty="0">
                <a:solidFill>
                  <a:srgbClr val="D79694"/>
                </a:solidFill>
              </a:rPr>
              <a:t>modern humans have a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twenty-first-century diet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and a Paleolithic body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“… the likelihood that there is a single, limited ‘Paleolithic’ physiology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</a:rPr>
              <a:t>is incorrect</a:t>
            </a:r>
            <a:r>
              <a:rPr lang="en-US" sz="3200" b="1" dirty="0">
                <a:solidFill>
                  <a:srgbClr val="FFFFFF"/>
                </a:solidFill>
              </a:rPr>
              <a:t>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514600"/>
            <a:ext cx="7315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000000"/>
              </a:solidFill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parting thoughts . . .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“A number of authors have suggested that modern humans have a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twenty-first-century diet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and a Paleolithic body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“. . . the likelihood that there is a single, limited ‘Paleolithic’ physiology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45591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“Paleolithic humans, like contemporary </a:t>
            </a:r>
            <a:r>
              <a:rPr lang="en-US" sz="4000" b="1" dirty="0">
                <a:solidFill>
                  <a:srgbClr val="000000"/>
                </a:solidFill>
              </a:rPr>
              <a:t>humans, exploited </a:t>
            </a:r>
            <a:endParaRPr lang="en-US" sz="3200" b="1" dirty="0">
              <a:solidFill>
                <a:srgbClr val="000000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many different types of environments and diets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and probably developed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different ways of adapting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E5C68-5B68-4C4D-BB1A-64D92C38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97" y="1600200"/>
            <a:ext cx="7874405" cy="490245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393EF7-11EC-4085-A65A-C60CBEB36B07}"/>
              </a:ext>
            </a:extLst>
          </p:cNvPr>
          <p:cNvSpPr txBox="1">
            <a:spLocks/>
          </p:cNvSpPr>
          <p:nvPr/>
        </p:nvSpPr>
        <p:spPr>
          <a:xfrm>
            <a:off x="1066800" y="381000"/>
            <a:ext cx="7010400" cy="1066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more information see the class Prehisoric Diets Web Page . . 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F3F34-8F47-414C-B602-534328CF9A94}"/>
              </a:ext>
            </a:extLst>
          </p:cNvPr>
          <p:cNvSpPr txBox="1"/>
          <p:nvPr/>
        </p:nvSpPr>
        <p:spPr>
          <a:xfrm>
            <a:off x="914400" y="5715000"/>
            <a:ext cx="7391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https://www.d.umn.edu/cla/faculty/troufs/anth1602/pcdiet.html#title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5E018B7-DE82-4B78-BC27-2269F1AAB609}"/>
              </a:ext>
            </a:extLst>
          </p:cNvPr>
          <p:cNvSpPr/>
          <p:nvPr/>
        </p:nvSpPr>
        <p:spPr>
          <a:xfrm rot="18375954">
            <a:off x="6271956" y="4218918"/>
            <a:ext cx="2514600" cy="838200"/>
          </a:xfrm>
          <a:prstGeom prst="leftArrow">
            <a:avLst/>
          </a:prstGeom>
          <a:solidFill>
            <a:srgbClr val="FFC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740A-FF63-433A-C08A-ACF795E3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69FA-B38D-2C15-4653-F44D500822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7475B612-5B67-5C2C-CB6F-D9B19584C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392415"/>
          </a:xfrm>
          <a:prstGeom prst="rect">
            <a:avLst/>
          </a:prstGeom>
          <a:solidFill>
            <a:srgbClr val="D232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561A7-525E-B1A4-110A-5097EC4FDE1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600"/>
            <a:ext cx="4572000" cy="640135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F4D8B3CB-0AC9-9367-0768-536ACBBE3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6172200"/>
            <a:ext cx="1644650" cy="392415"/>
          </a:xfrm>
          <a:prstGeom prst="rect">
            <a:avLst/>
          </a:prstGeom>
          <a:solidFill>
            <a:srgbClr val="B2C4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6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514600" y="6337887"/>
            <a:ext cx="42171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http://www.livescience.com/history/080806-milk-history.html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390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E93E-34E0-3F96-F36E-5102EB803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4C0BFE-C096-2EAC-419E-8CFBEB5A3A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0CE22F15-BFFF-4342-10C9-293106D2B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392415"/>
          </a:xfrm>
          <a:prstGeom prst="rect">
            <a:avLst/>
          </a:prstGeom>
          <a:solidFill>
            <a:srgbClr val="D232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E895C-1A0A-A427-D9F1-8B4DFFEBEB3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600"/>
            <a:ext cx="4572000" cy="640135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A43E839-5746-8F53-027D-E0EF55F21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6172200"/>
            <a:ext cx="1644650" cy="392415"/>
          </a:xfrm>
          <a:prstGeom prst="rect">
            <a:avLst/>
          </a:prstGeom>
          <a:solidFill>
            <a:srgbClr val="B2C4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31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http://www.leinsterleader.ie/news/3000yearold-butter-found-in-Kildare.5567520.jp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http://www.sciencedaily.com/releases/2007/02/070215144334.htm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2025" y="6339114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http://www.reuters.com/article/idUSTRE67B3SG20100812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25" y="11389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http://www.sciencedaily.com/releases/2009/07/090721135602.htm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Exploring the Diets of Extinct Humans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Through Paleontology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Teeth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Skulls and Jaws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The Postcranial Skeleton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Is Adaptation?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Using Chemistry to Infer the Diets 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of Extinct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Our Place in Nature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 Brief Who's Who of the Early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Did Early Hominins Eat?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What </a:t>
            </a:r>
            <a:r>
              <a:rPr lang="en-US" sz="3200" b="1" i="1" dirty="0">
                <a:solidFill>
                  <a:srgbClr val="000000"/>
                </a:solidFill>
              </a:rPr>
              <a:t>Can</a:t>
            </a:r>
            <a:r>
              <a:rPr lang="en-US" sz="3200" b="1" dirty="0">
                <a:solidFill>
                  <a:srgbClr val="000000"/>
                </a:solidFill>
              </a:rPr>
              <a:t> We Say About the Diets of   		      Fossil </a:t>
            </a:r>
            <a:r>
              <a:rPr lang="en-US" sz="3200" b="1" i="1" dirty="0">
                <a:solidFill>
                  <a:srgbClr val="000000"/>
                </a:solidFill>
              </a:rPr>
              <a:t>Homo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Summary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>
                <a:solidFill>
                  <a:srgbClr val="D79694"/>
                </a:solidFill>
              </a:rPr>
              <a:t>Diet and Human 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5972628"/>
            <a:ext cx="3581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1.8 </a:t>
            </a:r>
            <a:r>
              <a:rPr lang="en-US" sz="2400" b="1" dirty="0" err="1">
                <a:solidFill>
                  <a:srgbClr val="000000"/>
                </a:solidFill>
              </a:rPr>
              <a:t>mya</a:t>
            </a:r>
            <a:r>
              <a:rPr lang="en-US" sz="2400" b="1" dirty="0">
                <a:solidFill>
                  <a:srgbClr val="000000"/>
                </a:solidFill>
              </a:rPr>
              <a:t> –  10 </a:t>
            </a:r>
            <a:r>
              <a:rPr lang="en-US" sz="2400" b="1" dirty="0" err="1">
                <a:solidFill>
                  <a:srgbClr val="000000"/>
                </a:solidFill>
              </a:rPr>
              <a:t>kya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31848"/>
            <a:ext cx="77724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53204" y="381000"/>
            <a:ext cx="3403176" cy="20867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“Fossil </a:t>
            </a:r>
            <a:r>
              <a:rPr lang="en-US" sz="2400" b="1" i="1" dirty="0">
                <a:solidFill>
                  <a:srgbClr val="FFFFFF"/>
                </a:solidFill>
              </a:rPr>
              <a:t>Homo</a:t>
            </a:r>
            <a:r>
              <a:rPr lang="en-US" sz="2400" b="1" dirty="0">
                <a:solidFill>
                  <a:srgbClr val="FFFFFF"/>
                </a:solidFill>
              </a:rPr>
              <a:t>” 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erectus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</a:t>
            </a:r>
            <a:r>
              <a:rPr lang="en-US" b="1" i="1" dirty="0" err="1">
                <a:solidFill>
                  <a:srgbClr val="FFFFFF"/>
                </a:solidFill>
              </a:rPr>
              <a:t>Neandertalensis</a:t>
            </a:r>
            <a:endParaRPr lang="en-US" b="1" i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</a:t>
            </a:r>
            <a:r>
              <a:rPr lang="en-US" b="1" i="1" dirty="0" err="1">
                <a:solidFill>
                  <a:srgbClr val="FFFFFF"/>
                </a:solidFill>
              </a:rPr>
              <a:t>Heidelbergensis</a:t>
            </a:r>
            <a:endParaRPr lang="en-US" b="1" i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sapiens </a:t>
            </a:r>
            <a:r>
              <a:rPr lang="en-US" b="1" i="1" dirty="0" err="1">
                <a:solidFill>
                  <a:srgbClr val="FFFFFF"/>
                </a:solidFill>
              </a:rPr>
              <a:t>sapiens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819400"/>
            <a:ext cx="3505200" cy="1752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250" y="5029200"/>
            <a:ext cx="322355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   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r>
              <a:rPr lang="en-US" sz="1600" b="1" dirty="0">
                <a:solidFill>
                  <a:srgbClr val="000000"/>
                </a:solidFill>
              </a:rPr>
              <a:t>   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Calibri" pitchFamily="34" charset="0"/>
              </a:rPr>
              <a:t>Homo erectus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1.8 mya–25,000 </a:t>
            </a:r>
            <a:r>
              <a:rPr lang="en-US" sz="2400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sz="24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68230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79694"/>
                </a:solidFill>
              </a:rPr>
              <a:t>A Walk Through Hominin Evolution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3352800" y="2998791"/>
            <a:ext cx="4953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3300"/>
                </a:solidFill>
              </a:rPr>
              <a:t>Homo </a:t>
            </a:r>
            <a:r>
              <a:rPr kumimoji="1" lang="en-US" sz="2800" b="1" i="1" dirty="0" err="1">
                <a:solidFill>
                  <a:srgbClr val="003300"/>
                </a:solidFill>
              </a:rPr>
              <a:t>erecti</a:t>
            </a:r>
            <a:r>
              <a:rPr kumimoji="1" lang="en-US" sz="2800" b="1" dirty="0">
                <a:solidFill>
                  <a:srgbClr val="003300"/>
                </a:solidFill>
              </a:rPr>
              <a:t> 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dirty="0">
                <a:solidFill>
                  <a:srgbClr val="003300"/>
                </a:solidFill>
              </a:rPr>
              <a:t>are hand axe people</a:t>
            </a:r>
            <a:endParaRPr kumimoji="1" lang="en-US" sz="24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901486" y="6029325"/>
            <a:ext cx="3674403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err="1">
                <a:solidFill>
                  <a:srgbClr val="FFFFFF"/>
                </a:solidFill>
              </a:rPr>
              <a:t>Acheulian</a:t>
            </a:r>
            <a:r>
              <a:rPr lang="en-US" sz="2400" b="1" baseline="30000" dirty="0">
                <a:solidFill>
                  <a:srgbClr val="FFFFFF"/>
                </a:solidFill>
              </a:rPr>
              <a:t> </a:t>
            </a:r>
            <a:r>
              <a:rPr lang="en-US" sz="2400" b="1" baseline="30000" dirty="0" err="1">
                <a:solidFill>
                  <a:srgbClr val="FFFFFF"/>
                </a:solidFill>
              </a:rPr>
              <a:t>biface</a:t>
            </a:r>
            <a:r>
              <a:rPr lang="en-US" sz="2400" b="1" baseline="30000" dirty="0">
                <a:solidFill>
                  <a:srgbClr val="FFFFFF"/>
                </a:solidFill>
              </a:rPr>
              <a:t> (“hand axe”)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Richard </a:t>
            </a:r>
            <a:r>
              <a:rPr lang="en-US" sz="1200" dirty="0" err="1">
                <a:solidFill>
                  <a:srgbClr val="FFFFFF"/>
                </a:solidFill>
              </a:rPr>
              <a:t>Effland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>
                <a:solidFill>
                  <a:srgbClr val="FFFFFF"/>
                </a:solidFill>
                <a:hlinkClick r:id="rId3"/>
              </a:rPr>
              <a:t>Maricopa College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7587" name="Picture 4" descr="handaxe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7700" y="520700"/>
            <a:ext cx="283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7633-A43A-13DF-4020-F8A284F0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ACA4D-0E2A-0A6B-60BE-11E1427D2A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5A47E8E-AF9D-F5AC-55F9-ED94AD1E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392415"/>
          </a:xfrm>
          <a:prstGeom prst="rect">
            <a:avLst/>
          </a:prstGeom>
          <a:solidFill>
            <a:srgbClr val="D232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7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0" name="Picture 3" descr="25_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0"/>
            <a:ext cx="439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5388114"/>
            <a:ext cx="7315200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“Java Man” is one of the best-known </a:t>
            </a:r>
            <a:r>
              <a:rPr lang="en-US" sz="1600" b="1" i="1" dirty="0">
                <a:solidFill>
                  <a:prstClr val="black"/>
                </a:solidFill>
              </a:rPr>
              <a:t>Homo erectus</a:t>
            </a:r>
            <a:r>
              <a:rPr lang="en-US" sz="1600" b="1" dirty="0">
                <a:solidFill>
                  <a:prstClr val="black"/>
                </a:solidFill>
              </a:rPr>
              <a:t> peoples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26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0668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1587" name="Rectangle 3"/>
          <p:cNvSpPr>
            <a:spLocks noChangeArrowheads="1"/>
          </p:cNvSpPr>
          <p:nvPr/>
        </p:nvSpPr>
        <p:spPr bwMode="auto">
          <a:xfrm>
            <a:off x="381000" y="4191000"/>
            <a:ext cx="4572000" cy="120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000" b="1" dirty="0">
                <a:solidFill>
                  <a:srgbClr val="FFFFFF"/>
                </a:solidFill>
              </a:rPr>
              <a:t>“Peking Man” is another . . .</a:t>
            </a:r>
            <a:endParaRPr kumimoji="1" lang="en-US" sz="2000" b="1" i="1" dirty="0">
              <a:solidFill>
                <a:srgbClr val="FFFFFF"/>
              </a:solidFill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1200" b="1" dirty="0">
                <a:solidFill>
                  <a:srgbClr val="FFFFFF"/>
                </a:solidFill>
              </a:rPr>
              <a:t> </a:t>
            </a:r>
            <a:r>
              <a:rPr kumimoji="1" lang="en-US" sz="1100" b="1" dirty="0">
                <a:solidFill>
                  <a:srgbClr val="FFFFFF"/>
                </a:solidFill>
              </a:rPr>
              <a:t>aka</a:t>
            </a:r>
            <a:r>
              <a:rPr kumimoji="1" lang="en-US" sz="1600" b="1" i="1" dirty="0">
                <a:solidFill>
                  <a:srgbClr val="FFFFFF"/>
                </a:solidFill>
              </a:rPr>
              <a:t> Homo erectus </a:t>
            </a:r>
            <a:r>
              <a:rPr kumimoji="1" lang="en-US" sz="1600" b="1" i="1" dirty="0" err="1">
                <a:solidFill>
                  <a:srgbClr val="FFFFFF"/>
                </a:solidFill>
              </a:rPr>
              <a:t>pekinensis</a:t>
            </a:r>
            <a:endParaRPr kumimoji="1" lang="en-US" sz="1600" b="1" i="1" dirty="0">
              <a:solidFill>
                <a:srgbClr val="FFFFFF"/>
              </a:solidFill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1100" b="1" dirty="0">
                <a:solidFill>
                  <a:srgbClr val="FFFFFF"/>
                </a:solidFill>
              </a:rPr>
              <a:t> aka</a:t>
            </a:r>
            <a:r>
              <a:rPr kumimoji="1" lang="en-US" sz="1600" b="1" i="1" dirty="0">
                <a:solidFill>
                  <a:srgbClr val="FFFFFF"/>
                </a:solidFill>
              </a:rPr>
              <a:t> </a:t>
            </a:r>
            <a:r>
              <a:rPr kumimoji="1" lang="en-US" sz="1600" b="1" i="1" dirty="0" err="1">
                <a:solidFill>
                  <a:srgbClr val="FFFFFF"/>
                </a:solidFill>
              </a:rPr>
              <a:t>Sinanthropus</a:t>
            </a:r>
            <a:endParaRPr kumimoji="1" lang="en-US" sz="16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498747"/>
            <a:ext cx="7313612" cy="2092881"/>
          </a:xfrm>
        </p:spPr>
        <p:txBody>
          <a:bodyPr>
            <a:spAutoFit/>
          </a:bodyPr>
          <a:lstStyle/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meat eating becomes increasingly more important from 1.8 </a:t>
            </a:r>
            <a:r>
              <a:rPr lang="en-US" sz="2800" b="1" dirty="0" err="1">
                <a:solidFill>
                  <a:srgbClr val="000000"/>
                </a:solidFill>
              </a:rPr>
              <a:t>mya</a:t>
            </a:r>
            <a:r>
              <a:rPr lang="en-US" sz="2800" b="1" dirty="0">
                <a:solidFill>
                  <a:srgbClr val="000000"/>
                </a:solidFill>
              </a:rPr>
              <a:t> onwards . . .</a:t>
            </a:r>
          </a:p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with the beginning of the Pleistocene, </a:t>
            </a:r>
          </a:p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and the advent of </a:t>
            </a:r>
            <a:r>
              <a:rPr lang="en-US" sz="2800" b="1" i="1" dirty="0">
                <a:solidFill>
                  <a:srgbClr val="000000"/>
                </a:solidFill>
              </a:rPr>
              <a:t>Homo erectus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142" y="1074058"/>
            <a:ext cx="25908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317297" y="6331860"/>
            <a:ext cx="451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www.d.umn.edu/cla/faculty/troufs/anth1602/pctimes.html#title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4894950" y="3233058"/>
            <a:ext cx="2057400" cy="381000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8150" y="2436674"/>
            <a:ext cx="6868548" cy="175432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Calibri" pitchFamily="34" charset="0"/>
              </a:rPr>
              <a:t>first evidence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dirty="0">
                <a:solidFill>
                  <a:srgbClr val="FFFFFF"/>
                </a:solidFill>
                <a:latin typeface="Calibri" pitchFamily="34" charset="0"/>
              </a:rPr>
              <a:t>sustained</a:t>
            </a:r>
            <a:r>
              <a:rPr lang="en-US" sz="4800" b="1" i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Calibri" pitchFamily="34" charset="0"/>
              </a:rPr>
              <a:t>meat eating =</a:t>
            </a:r>
          </a:p>
        </p:txBody>
      </p:sp>
      <p:sp>
        <p:nvSpPr>
          <p:cNvPr id="4" name="Rectangle 3"/>
          <p:cNvSpPr/>
          <p:nvPr/>
        </p:nvSpPr>
        <p:spPr>
          <a:xfrm>
            <a:off x="961572" y="4149804"/>
            <a:ext cx="7194022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>
                <a:solidFill>
                  <a:srgbClr val="FFFFFF"/>
                </a:solidFill>
                <a:latin typeface="Calibri" pitchFamily="34" charset="0"/>
              </a:rPr>
              <a:t>food revolution #2</a:t>
            </a:r>
            <a:r>
              <a:rPr lang="en-US" sz="6600" b="1" dirty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en-US" sz="88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48640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FFFFFF"/>
                </a:solidFill>
                <a:latin typeface="Calibri" pitchFamily="34" charset="0"/>
              </a:rPr>
              <a:t>ca</a:t>
            </a:r>
            <a:r>
              <a:rPr lang="en-US" sz="3600" b="1" dirty="0">
                <a:solidFill>
                  <a:srgbClr val="FFFFFF"/>
                </a:solidFill>
                <a:latin typeface="Calibri" pitchFamily="34" charset="0"/>
              </a:rPr>
              <a:t>. 1.8 </a:t>
            </a:r>
            <a:r>
              <a:rPr lang="en-US" sz="3600" b="1" dirty="0" err="1">
                <a:solidFill>
                  <a:srgbClr val="FFFFFF"/>
                </a:solidFill>
                <a:latin typeface="Calibri" pitchFamily="34" charset="0"/>
              </a:rPr>
              <a:t>mya</a:t>
            </a:r>
            <a:endParaRPr lang="en-US" sz="48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899025"/>
            <a:ext cx="5486400" cy="982448"/>
          </a:xfrm>
        </p:spPr>
        <p:txBody>
          <a:bodyPr>
            <a:spAutoFit/>
          </a:bodyPr>
          <a:lstStyle/>
          <a:p>
            <a:pPr marL="285750" indent="-285750"/>
            <a:r>
              <a:rPr lang="en-US" sz="2400" b="1" dirty="0"/>
              <a:t>bio-physical</a:t>
            </a:r>
          </a:p>
          <a:p>
            <a:pPr marL="285750" indent="-285750">
              <a:lnSpc>
                <a:spcPct val="0"/>
              </a:lnSpc>
            </a:pPr>
            <a:endParaRPr lang="en-US" sz="2400" b="1" dirty="0"/>
          </a:p>
          <a:p>
            <a:pPr marL="285750" indent="-285750"/>
            <a:r>
              <a:rPr lang="en-US" sz="2400" b="1" dirty="0"/>
              <a:t>socio-cultural</a:t>
            </a:r>
          </a:p>
        </p:txBody>
      </p:sp>
      <p:sp>
        <p:nvSpPr>
          <p:cNvPr id="322562" name="Rectangle 4"/>
          <p:cNvSpPr>
            <a:spLocks noChangeArrowheads="1"/>
          </p:cNvSpPr>
          <p:nvPr/>
        </p:nvSpPr>
        <p:spPr bwMode="auto">
          <a:xfrm>
            <a:off x="1304925" y="2974975"/>
            <a:ext cx="66849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dirty="0">
                <a:solidFill>
                  <a:srgbClr val="003300"/>
                </a:solidFill>
              </a:rPr>
              <a:t>complex interrelated</a:t>
            </a:r>
            <a:br>
              <a:rPr kumimoji="1" lang="en-US" sz="3200" b="1" dirty="0">
                <a:solidFill>
                  <a:srgbClr val="003300"/>
                </a:solidFill>
              </a:rPr>
            </a:br>
            <a:r>
              <a:rPr kumimoji="1" lang="en-US" sz="3200" b="1" dirty="0">
                <a:solidFill>
                  <a:srgbClr val="003300"/>
                </a:solidFill>
              </a:rPr>
              <a:t>and interacting changes occurred with meat eating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79850"/>
            <a:ext cx="7340600" cy="1835150"/>
          </a:xfrm>
        </p:spPr>
        <p:txBody>
          <a:bodyPr/>
          <a:lstStyle/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 dirty="0"/>
              <a:t>probably originally followed the hunting of lions or wild dogs in the African savannah . . .</a:t>
            </a:r>
          </a:p>
        </p:txBody>
      </p:sp>
      <p:sp>
        <p:nvSpPr>
          <p:cNvPr id="387074" name="Rectangle 4"/>
          <p:cNvSpPr>
            <a:spLocks noChangeArrowheads="1"/>
          </p:cNvSpPr>
          <p:nvPr/>
        </p:nvSpPr>
        <p:spPr bwMode="auto">
          <a:xfrm>
            <a:off x="2433383" y="2908300"/>
            <a:ext cx="44518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dirty="0">
                <a:solidFill>
                  <a:srgbClr val="003300"/>
                </a:solidFill>
              </a:rPr>
              <a:t>hominin hunting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3898345"/>
            <a:ext cx="5105400" cy="2135969"/>
          </a:xfrm>
        </p:spPr>
        <p:txBody>
          <a:bodyPr>
            <a:spAutoFit/>
          </a:bodyPr>
          <a:lstStyle/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in groups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share their food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cooperatively</a:t>
            </a:r>
            <a:br>
              <a:rPr lang="en-US" sz="2400" b="1" dirty="0"/>
            </a:br>
            <a:r>
              <a:rPr lang="en-US" sz="1600" dirty="0"/>
              <a:t>(</a:t>
            </a:r>
            <a:r>
              <a:rPr lang="en-US" sz="1600" i="1" dirty="0"/>
              <a:t>i.e., </a:t>
            </a:r>
            <a:r>
              <a:rPr lang="en-US" sz="1600" dirty="0"/>
              <a:t>as a team)</a:t>
            </a:r>
          </a:p>
        </p:txBody>
      </p:sp>
      <p:sp>
        <p:nvSpPr>
          <p:cNvPr id="388098" name="Rectangle 4"/>
          <p:cNvSpPr>
            <a:spLocks noChangeArrowheads="1"/>
          </p:cNvSpPr>
          <p:nvPr/>
        </p:nvSpPr>
        <p:spPr bwMode="auto">
          <a:xfrm>
            <a:off x="1033661" y="2782026"/>
            <a:ext cx="6984604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dirty="0">
                <a:solidFill>
                  <a:srgbClr val="003300"/>
                </a:solidFill>
              </a:rPr>
              <a:t>lions, </a:t>
            </a:r>
            <a:r>
              <a:rPr kumimoji="1" lang="en-US" sz="3200" b="1" dirty="0" err="1">
                <a:solidFill>
                  <a:srgbClr val="003300"/>
                </a:solidFill>
              </a:rPr>
              <a:t>heyenas</a:t>
            </a:r>
            <a:r>
              <a:rPr kumimoji="1" lang="en-US" sz="3200" b="1" dirty="0">
                <a:solidFill>
                  <a:srgbClr val="003300"/>
                </a:solidFill>
              </a:rPr>
              <a:t>, and wild dogs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400" dirty="0">
                <a:solidFill>
                  <a:srgbClr val="003300"/>
                </a:solidFill>
              </a:rPr>
              <a:t>and other hunting animals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2025" y="6337887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http://news.bbc.co.uk/2/hi/science/nature/8548478.stm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25" y="114390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29342"/>
            <a:ext cx="7315200" cy="212365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some</a:t>
            </a:r>
            <a:r>
              <a:rPr lang="en-US" sz="3600" b="1" i="1" dirty="0">
                <a:solidFill>
                  <a:prstClr val="black"/>
                </a:solidFill>
              </a:rPr>
              <a:t> Homo erectus </a:t>
            </a:r>
            <a:r>
              <a:rPr lang="en-US" sz="3600" b="1" dirty="0">
                <a:solidFill>
                  <a:prstClr val="black"/>
                </a:solidFill>
              </a:rPr>
              <a:t>groups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“had fire” . . .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Exploring the Diets of Extinct Humans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Through Paleontology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Teeth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Skulls and Jaws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The Postcranial Skeleton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Is Adaptation?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Using Chemistry to Infer the Diets 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of Extinct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Our Place in Nature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 Brief Who's Who of the Early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Did Early Hominins Eat?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What Can We Say About the Diets of   		      Fossil </a:t>
            </a:r>
            <a:r>
              <a:rPr lang="en-US" sz="3200" b="1" i="1" dirty="0">
                <a:solidFill>
                  <a:srgbClr val="000000"/>
                </a:solidFill>
              </a:rPr>
              <a:t>Homo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Summary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>
                <a:solidFill>
                  <a:srgbClr val="D79694"/>
                </a:solidFill>
              </a:rPr>
              <a:t>Diet and Human 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5972628"/>
            <a:ext cx="3581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1.8 </a:t>
            </a:r>
            <a:r>
              <a:rPr lang="en-US" sz="2400" b="1" dirty="0" err="1">
                <a:solidFill>
                  <a:srgbClr val="000000"/>
                </a:solidFill>
              </a:rPr>
              <a:t>mya</a:t>
            </a:r>
            <a:r>
              <a:rPr lang="en-US" sz="2400" b="1" dirty="0">
                <a:solidFill>
                  <a:srgbClr val="000000"/>
                </a:solidFill>
              </a:rPr>
              <a:t> –  10 </a:t>
            </a:r>
            <a:r>
              <a:rPr lang="en-US" sz="2400" b="1" dirty="0" err="1">
                <a:solidFill>
                  <a:srgbClr val="000000"/>
                </a:solidFill>
              </a:rPr>
              <a:t>kya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2977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062514" y="6277428"/>
            <a:ext cx="3010761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4"/>
              </a:rPr>
              <a:t>http://msnbc.msn.com/id/4863378/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95600"/>
            <a:ext cx="7315200" cy="172354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fire improves the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of getting food when hunting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(by using fire to drive out small and large animals, for e.g.)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3" descr="26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9275"/>
            <a:ext cx="73152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 descr="He_fire3_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"/>
            <a:ext cx="644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5" name="Text Box 3"/>
          <p:cNvSpPr txBox="1">
            <a:spLocks noChangeArrowheads="1"/>
          </p:cNvSpPr>
          <p:nvPr/>
        </p:nvSpPr>
        <p:spPr bwMode="auto">
          <a:xfrm>
            <a:off x="2881086" y="6475773"/>
            <a:ext cx="336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26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956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fire helps in the collecting of foods by rejuvenating certain valuable wild crops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such as blueberries, for e.g., . . 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7636" y="6262914"/>
            <a:ext cx="267413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http://en.wikipedia.org/wiki/Blueberry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393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7636" y="6262914"/>
            <a:ext cx="267413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http://en.wikipedia.org/wiki/Blueberry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oman and Blueberries, Parick DesJarlait, 19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5514"/>
            <a:ext cx="9144000" cy="603504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694724" y="5441720"/>
            <a:ext cx="375455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Woman and Blueberries.</a:t>
            </a:r>
            <a:b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Creator: Patrick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DesJarlait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(1912-1972)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hlinkClick r:id="rId4"/>
              </a:rPr>
            </a:b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hlinkClick r:id="rId5"/>
              </a:rPr>
              <a:t>Minnesota Historical Society</a:t>
            </a:r>
            <a:br>
              <a:rPr kumimoji="0" 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</a:b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727687"/>
            <a:ext cx="7315200" cy="295465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and fire improves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the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of the digestibility of meat . . 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(that is, a pound of cooked meat provides more net energy than a pound of uncooked meat)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898" name="Picture 3" descr="He_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7600"/>
            <a:ext cx="7315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4899" name="Text Box 4"/>
          <p:cNvSpPr txBox="1">
            <a:spLocks noChangeArrowheads="1"/>
          </p:cNvSpPr>
          <p:nvPr/>
        </p:nvSpPr>
        <p:spPr bwMode="auto">
          <a:xfrm>
            <a:off x="1349336" y="6339114"/>
            <a:ext cx="64488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www.gridclub.com/fact_gadget/1001/human_world/prehistoric_people/639.html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e_fire1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425" y="3630"/>
            <a:ext cx="644411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2939142" y="1222046"/>
            <a:ext cx="32689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8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41562"/>
            <a:ext cx="77724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0550" y="1346555"/>
            <a:ext cx="2648482" cy="5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“Fossil </a:t>
            </a:r>
            <a:r>
              <a:rPr lang="en-US" sz="2400" b="1" i="1" dirty="0">
                <a:solidFill>
                  <a:srgbClr val="FFFFFF"/>
                </a:solidFill>
              </a:rPr>
              <a:t>Homo</a:t>
            </a:r>
            <a:r>
              <a:rPr lang="en-US" sz="2400" b="1" dirty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514600"/>
            <a:ext cx="3505200" cy="1752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250" y="4777450"/>
            <a:ext cx="322355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   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r>
              <a:rPr lang="en-US" sz="1600" b="1" dirty="0">
                <a:solidFill>
                  <a:srgbClr val="000000"/>
                </a:solidFill>
              </a:rPr>
              <a:t>   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e_fire2_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757" y="0"/>
            <a:ext cx="617187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81645" y="1222046"/>
            <a:ext cx="336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29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599"/>
            <a:ext cx="7162069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14400" y="5486400"/>
            <a:ext cx="7315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and fire become key for protection . . 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6334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4"/>
              </a:rPr>
              <a:t>http://www.dandebat.dk/eng-hellig1.htm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6334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http://www.memo.fr/en/article.aspx?ID=THE_TEC_002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58" y="10392"/>
            <a:ext cx="8001000" cy="598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495092"/>
            <a:ext cx="7315200" cy="67710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91440" tIns="91440" rIns="91440" bIns="9144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and a cooking fire generally becomes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the center of home base activity . . 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10114"/>
            <a:ext cx="7315200" cy="181588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and with </a:t>
            </a:r>
            <a:r>
              <a:rPr lang="en-US" sz="2400" b="1" i="1" dirty="0">
                <a:solidFill>
                  <a:srgbClr val="000000"/>
                </a:solidFill>
              </a:rPr>
              <a:t>Homo erectus</a:t>
            </a:r>
            <a:r>
              <a:rPr lang="en-US" sz="2400" b="1" dirty="0">
                <a:solidFill>
                  <a:srgbClr val="000000"/>
                </a:solidFill>
              </a:rPr>
              <a:t> we begin to see a little more detail about food-related matters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for e.g., . . 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00628"/>
            <a:ext cx="7315200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2742882" y="6269303"/>
            <a:ext cx="3680816" cy="34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Emergence of Humankind 4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</a:t>
            </a:r>
            <a:r>
              <a:rPr lang="en-US" sz="1200" dirty="0">
                <a:solidFill>
                  <a:srgbClr val="FFFFFF"/>
                </a:solidFill>
              </a:rPr>
              <a:t>., p. 105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724511" y="6335484"/>
            <a:ext cx="57014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http://dsc.discovery.com/news/briefs/20051114/homocrunch_arc.html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886" y="5188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590800" y="1161144"/>
            <a:ext cx="22860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296228" y="1719942"/>
            <a:ext cx="1752600" cy="2286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320573" y="6339114"/>
            <a:ext cx="6513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http://seedmagazine.com/news/2006/11/a_varied_menu_for_homos_cousin.php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266372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2347686" y="2590800"/>
            <a:ext cx="2971800" cy="1143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7779" y="201022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00"/>
                </a:solidFill>
                <a:latin typeface="Arial" charset="0"/>
              </a:rPr>
              <a:t>2006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962400"/>
            <a:ext cx="6400800" cy="118714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06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37570" y="4038600"/>
            <a:ext cx="6614660" cy="218213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Alan Walker and colleagues suggest, for e.g., that one individual had too much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Vitamin A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Hypervitaminosis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 – probably from too much eating raw liver)</a:t>
            </a:r>
            <a:endParaRPr lang="en-US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and died as a result . . 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2669266" y="6339114"/>
            <a:ext cx="38010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http://en.wikipedia.org/wiki/Nariokotome_Boy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03204" name="Text Box 5"/>
          <p:cNvSpPr txBox="1">
            <a:spLocks noChangeArrowheads="1"/>
          </p:cNvSpPr>
          <p:nvPr/>
        </p:nvSpPr>
        <p:spPr bwMode="auto">
          <a:xfrm>
            <a:off x="4040190" y="3738603"/>
            <a:ext cx="3998210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baseline="30000" dirty="0">
                <a:solidFill>
                  <a:srgbClr val="FFFFFF"/>
                </a:solidFill>
              </a:rPr>
              <a:t>KNM-WT15000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from </a:t>
            </a:r>
            <a:r>
              <a:rPr lang="en-US" sz="2400" b="1" baseline="30000" dirty="0" err="1">
                <a:solidFill>
                  <a:srgbClr val="FFFFFF"/>
                </a:solidFill>
              </a:rPr>
              <a:t>Nariokotome</a:t>
            </a:r>
            <a:r>
              <a:rPr lang="en-US" sz="2400" b="1" baseline="30000" dirty="0">
                <a:solidFill>
                  <a:srgbClr val="FFFFFF"/>
                </a:solidFill>
              </a:rPr>
              <a:t>, Kenya: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the most complete</a:t>
            </a:r>
            <a:r>
              <a:rPr lang="en-US" sz="2400" b="1" i="1" baseline="30000" dirty="0">
                <a:solidFill>
                  <a:srgbClr val="FFFFFF"/>
                </a:solidFill>
              </a:rPr>
              <a:t> Homo erectus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specimen yet found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5942"/>
            <a:ext cx="20955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3" descr="26_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58913"/>
            <a:ext cx="73152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Nariokotome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Africa)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738628"/>
            <a:ext cx="7315200" cy="212365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a quick glance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will show “fossil </a:t>
            </a:r>
            <a:r>
              <a:rPr lang="en-US" sz="3600" b="1" i="1" dirty="0">
                <a:solidFill>
                  <a:prstClr val="black"/>
                </a:solidFill>
              </a:rPr>
              <a:t>Homo” also</a:t>
            </a:r>
            <a:r>
              <a:rPr lang="en-US" sz="3600" b="1" dirty="0">
                <a:solidFill>
                  <a:prstClr val="black"/>
                </a:solidFill>
              </a:rPr>
              <a:t> ate quite a variety of things . . .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4" descr="26_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76828"/>
            <a:ext cx="7315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Nariokotome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Africa)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30" y="9906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28800" y="4079359"/>
            <a:ext cx="5486400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possibly from eating too much liver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0200" y="3505200"/>
            <a:ext cx="5943600" cy="249299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all of this clearly suggests that meat eating was most likely a major part of the dietary repertoire of early hominins, including early species of 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p. 36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869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0200" y="3962400"/>
            <a:ext cx="5943600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NOTE: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. . . consumption of  honeybee broods qualifies as </a:t>
            </a: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carnivory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pp. 35-36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997557"/>
            <a:ext cx="7315200" cy="2074414"/>
          </a:xfrm>
        </p:spPr>
        <p:txBody>
          <a:bodyPr>
            <a:spAutoFit/>
          </a:bodyPr>
          <a:lstStyle/>
          <a:p>
            <a:pPr marL="1146175" indent="-231775">
              <a:lnSpc>
                <a:spcPct val="140000"/>
              </a:lnSpc>
            </a:pPr>
            <a:r>
              <a:rPr lang="en-US" sz="2800" b="1" dirty="0" err="1"/>
              <a:t>Ambrona</a:t>
            </a:r>
            <a:r>
              <a:rPr lang="en-US" sz="2800" b="1" dirty="0"/>
              <a:t> and </a:t>
            </a:r>
            <a:r>
              <a:rPr lang="en-US" sz="2800" b="1" dirty="0" err="1"/>
              <a:t>Torralba</a:t>
            </a:r>
            <a:r>
              <a:rPr lang="en-US" sz="2800" b="1" dirty="0"/>
              <a:t>, Spain</a:t>
            </a:r>
          </a:p>
          <a:p>
            <a:pPr marL="1146175" indent="-231775">
              <a:lnSpc>
                <a:spcPct val="140000"/>
              </a:lnSpc>
            </a:pPr>
            <a:r>
              <a:rPr lang="en-US" sz="2800" b="1" dirty="0"/>
              <a:t>400,000 - 200,000?  </a:t>
            </a:r>
            <a:r>
              <a:rPr lang="en-US" sz="2800" b="1" dirty="0" err="1"/>
              <a:t>ybp</a:t>
            </a:r>
            <a:endParaRPr lang="en-US" sz="2800" b="1" dirty="0"/>
          </a:p>
          <a:p>
            <a:pPr marL="1146175" indent="-231775">
              <a:lnSpc>
                <a:spcPct val="140000"/>
              </a:lnSpc>
            </a:pPr>
            <a:r>
              <a:rPr lang="en-US" sz="2800" b="1" dirty="0"/>
              <a:t>associated with “</a:t>
            </a:r>
            <a:r>
              <a:rPr lang="en-US" sz="2800" b="1" dirty="0" err="1"/>
              <a:t>Acheulian</a:t>
            </a:r>
            <a:r>
              <a:rPr lang="en-US" sz="2800" b="1" dirty="0"/>
              <a:t>” tools</a:t>
            </a:r>
          </a:p>
        </p:txBody>
      </p:sp>
      <p:sp>
        <p:nvSpPr>
          <p:cNvPr id="1380356" name="Rectangle 4"/>
          <p:cNvSpPr>
            <a:spLocks noChangeArrowheads="1"/>
          </p:cNvSpPr>
          <p:nvPr/>
        </p:nvSpPr>
        <p:spPr bwMode="auto">
          <a:xfrm>
            <a:off x="700314" y="1791178"/>
            <a:ext cx="7772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i="1" dirty="0">
                <a:solidFill>
                  <a:srgbClr val="000000"/>
                </a:solidFill>
                <a:latin typeface="Verdana" pitchFamily="34" charset="0"/>
              </a:rPr>
              <a:t>Homo erectus</a:t>
            </a: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 hunting sites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kumimoji="1" lang="en-US" sz="2400" b="1" dirty="0" err="1">
                <a:solidFill>
                  <a:srgbClr val="000000"/>
                </a:solidFill>
                <a:latin typeface="Verdana" pitchFamily="34" charset="0"/>
              </a:rPr>
              <a:t>Ambrona</a:t>
            </a: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 Valley of Spain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give us one of the best pictures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of early large-game food procurement techniques . . . 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1886856" y="6328233"/>
            <a:ext cx="5365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111</a:t>
            </a:r>
          </a:p>
        </p:txBody>
      </p:sp>
      <p:pic>
        <p:nvPicPr>
          <p:cNvPr id="1489925" name="Picture 5" descr="Homo_erectus_migr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2" y="319088"/>
            <a:ext cx="6238875" cy="5853112"/>
          </a:xfrm>
          <a:prstGeom prst="rect">
            <a:avLst/>
          </a:prstGeom>
          <a:noFill/>
        </p:spPr>
      </p:pic>
      <p:sp>
        <p:nvSpPr>
          <p:cNvPr id="1489926" name="Oval 6"/>
          <p:cNvSpPr>
            <a:spLocks noChangeArrowheads="1"/>
          </p:cNvSpPr>
          <p:nvPr/>
        </p:nvSpPr>
        <p:spPr bwMode="auto">
          <a:xfrm>
            <a:off x="1676400" y="1905000"/>
            <a:ext cx="1524000" cy="762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Text Box 2"/>
          <p:cNvSpPr txBox="1">
            <a:spLocks noChangeArrowheads="1"/>
          </p:cNvSpPr>
          <p:nvPr/>
        </p:nvSpPr>
        <p:spPr bwMode="auto">
          <a:xfrm>
            <a:off x="3438374" y="6339114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92</a:t>
            </a:r>
          </a:p>
        </p:txBody>
      </p:sp>
      <p:pic>
        <p:nvPicPr>
          <p:cNvPr id="1463299" name="Picture 3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4"/>
            <a:ext cx="8915400" cy="56372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58770"/>
            <a:ext cx="7315200" cy="376103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"/>
              </a:lnSpc>
              <a:buFontTx/>
              <a:buNone/>
            </a:pPr>
            <a:endParaRPr lang="en-US" sz="4800" b="1" dirty="0"/>
          </a:p>
          <a:p>
            <a:pPr marL="1146175" indent="-231775">
              <a:lnSpc>
                <a:spcPct val="110000"/>
              </a:lnSpc>
            </a:pPr>
            <a:r>
              <a:rPr lang="en-US" dirty="0">
                <a:solidFill>
                  <a:srgbClr val="D79694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kill sites </a:t>
            </a:r>
            <a:r>
              <a:rPr lang="en-US" dirty="0">
                <a:solidFill>
                  <a:srgbClr val="D79694"/>
                </a:solidFill>
              </a:rPr>
              <a:t>were littered with crude hand axes, cleavers, scrapers, and cutting tools</a:t>
            </a:r>
          </a:p>
          <a:p>
            <a:pPr marL="1146175" indent="-231775">
              <a:lnSpc>
                <a:spcPct val="40000"/>
              </a:lnSpc>
              <a:buFontTx/>
              <a:buNone/>
            </a:pPr>
            <a:endParaRPr lang="en-US" dirty="0"/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the</a:t>
            </a:r>
            <a:r>
              <a:rPr lang="en-US" dirty="0"/>
              <a:t> </a:t>
            </a:r>
            <a:r>
              <a:rPr lang="en-US" b="1" dirty="0"/>
              <a:t>elephant bones </a:t>
            </a:r>
            <a:r>
              <a:rPr lang="en-US" dirty="0">
                <a:solidFill>
                  <a:srgbClr val="D79694"/>
                </a:solidFill>
              </a:rPr>
              <a:t>at both sites were buried in clays that were once treacherous marsh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71800"/>
            <a:ext cx="7315200" cy="1754326"/>
          </a:xfrm>
        </p:spPr>
        <p:txBody>
          <a:bodyPr>
            <a:spAutoFit/>
          </a:bodyPr>
          <a:lstStyle/>
          <a:p>
            <a:pPr marL="1146175" indent="-231775"/>
            <a:r>
              <a:rPr lang="en-US" sz="3600" dirty="0">
                <a:solidFill>
                  <a:srgbClr val="D79694"/>
                </a:solidFill>
              </a:rPr>
              <a:t>were on important </a:t>
            </a:r>
            <a:r>
              <a:rPr lang="en-US" sz="3600" b="1" dirty="0"/>
              <a:t>game trails between summer and winter grazing areas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Text Box 2"/>
          <p:cNvSpPr txBox="1">
            <a:spLocks noChangeArrowheads="1"/>
          </p:cNvSpPr>
          <p:nvPr/>
        </p:nvSpPr>
        <p:spPr bwMode="auto">
          <a:xfrm>
            <a:off x="3086367" y="6477000"/>
            <a:ext cx="29515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People of the Earth, 10</a:t>
            </a:r>
            <a:r>
              <a:rPr kumimoji="1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Ed.,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97</a:t>
            </a:r>
          </a:p>
        </p:txBody>
      </p:sp>
      <p:pic>
        <p:nvPicPr>
          <p:cNvPr id="1465347" name="Picture 3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1288"/>
            <a:ext cx="8458200" cy="62595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2"/>
            <a:ext cx="7315200" cy="3491469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1146175" indent="-290513"/>
            <a:r>
              <a:rPr lang="en-US" b="1" dirty="0">
                <a:solidFill>
                  <a:srgbClr val="D79694"/>
                </a:solidFill>
              </a:rPr>
              <a:t>the hunters preyed on </a:t>
            </a:r>
            <a:r>
              <a:rPr lang="en-US" b="1" dirty="0"/>
              <a:t>migrating elephants each spring and fall, dispersing into smaller groups during the other seasons</a:t>
            </a:r>
          </a:p>
          <a:p>
            <a:pPr marL="1146175" lvl="1" indent="-290513"/>
            <a:r>
              <a:rPr lang="en-US" sz="2400" b="1" dirty="0">
                <a:solidFill>
                  <a:srgbClr val="D79694"/>
                </a:solidFill>
              </a:rPr>
              <a:t>others believe that the hunters were actually scavenging from animals naturally stuck in the mud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http://www.sciencedaily.com/releases/2009/10/091014111547.htm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2573012"/>
          </a:xfrm>
        </p:spPr>
        <p:txBody>
          <a:bodyPr wrap="square">
            <a:spAutoFit/>
          </a:bodyPr>
          <a:lstStyle/>
          <a:p>
            <a:pPr marL="1146175" indent="-231775" algn="ctr">
              <a:lnSpc>
                <a:spcPct val="10000"/>
              </a:lnSpc>
              <a:buFontTx/>
              <a:buNone/>
            </a:pPr>
            <a:endParaRPr lang="en-US" sz="4400" b="1" dirty="0"/>
          </a:p>
          <a:p>
            <a:pPr marL="1146175" indent="-231775"/>
            <a:r>
              <a:rPr lang="en-US" b="1" i="1" dirty="0">
                <a:solidFill>
                  <a:srgbClr val="D79694"/>
                </a:solidFill>
              </a:rPr>
              <a:t>Homo erectus </a:t>
            </a:r>
            <a:r>
              <a:rPr lang="en-US" b="1" dirty="0">
                <a:solidFill>
                  <a:srgbClr val="D79694"/>
                </a:solidFill>
              </a:rPr>
              <a:t>hunted elephants</a:t>
            </a:r>
          </a:p>
          <a:p>
            <a:pPr marL="0" indent="-231775">
              <a:spcBef>
                <a:spcPts val="0"/>
              </a:spcBef>
            </a:pPr>
            <a:endParaRPr lang="en-US" sz="1600" b="1" dirty="0">
              <a:solidFill>
                <a:srgbClr val="D79694"/>
              </a:solidFill>
            </a:endParaRPr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but did </a:t>
            </a:r>
            <a:r>
              <a:rPr lang="en-US" b="1" dirty="0"/>
              <a:t>not exploited small game, birds, fish, or sea mammals on any significant scale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7481"/>
            <a:ext cx="7315200" cy="1675523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yielded most of </a:t>
            </a:r>
            <a:r>
              <a:rPr lang="en-US" b="1" dirty="0"/>
              <a:t>the left side of a large elephant that had been cut into small pieces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3448316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90513"/>
            <a:r>
              <a:rPr lang="en-US" dirty="0">
                <a:solidFill>
                  <a:srgbClr val="D79694"/>
                </a:solidFill>
              </a:rPr>
              <a:t>yielded most of the remains of </a:t>
            </a:r>
          </a:p>
          <a:p>
            <a:pPr marL="1146175" indent="-290513">
              <a:buNone/>
            </a:pPr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30 - 35 dismembered elephants</a:t>
            </a:r>
          </a:p>
          <a:p>
            <a:pPr marL="1146175" indent="-290513"/>
            <a:r>
              <a:rPr lang="en-US" b="1" dirty="0"/>
              <a:t>concentration of broken food bones found all over the site</a:t>
            </a:r>
          </a:p>
          <a:p>
            <a:pPr marL="1146175" indent="-290513"/>
            <a:r>
              <a:rPr lang="en-US" b="1" dirty="0"/>
              <a:t>elephants’ skulls had been broken open to expose the brains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Text Box 2"/>
          <p:cNvSpPr txBox="1">
            <a:spLocks noChangeArrowheads="1"/>
          </p:cNvSpPr>
          <p:nvPr/>
        </p:nvSpPr>
        <p:spPr bwMode="auto">
          <a:xfrm>
            <a:off x="1127125" y="6553203"/>
            <a:ext cx="69379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Source:</a:t>
            </a:r>
            <a:r>
              <a:rPr kumimoji="1" lang="en-US" sz="1400" i="1" dirty="0">
                <a:solidFill>
                  <a:srgbClr val="000000"/>
                </a:solidFill>
                <a:latin typeface="Verdana" pitchFamily="34" charset="0"/>
              </a:rPr>
              <a:t> The Emergence of Man: The First Men 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kumimoji="1" lang="en-US" sz="1400" dirty="0" err="1">
                <a:solidFill>
                  <a:srgbClr val="000000"/>
                </a:solidFill>
                <a:latin typeface="Verdana" pitchFamily="34" charset="0"/>
              </a:rPr>
              <a:t>Litte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 Brown, 1973)</a:t>
            </a:r>
            <a:r>
              <a:rPr kumimoji="1" lang="en-US" sz="1400" i="1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p. 93.</a:t>
            </a:r>
          </a:p>
        </p:txBody>
      </p:sp>
      <p:pic>
        <p:nvPicPr>
          <p:cNvPr id="1485830" name="Picture 6" descr="Ambron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152400"/>
            <a:ext cx="5634038" cy="609600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Text Box 2"/>
          <p:cNvSpPr txBox="1">
            <a:spLocks noChangeArrowheads="1"/>
          </p:cNvSpPr>
          <p:nvPr/>
        </p:nvSpPr>
        <p:spPr bwMode="auto">
          <a:xfrm>
            <a:off x="3383537" y="6337887"/>
            <a:ext cx="23472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pic>
        <p:nvPicPr>
          <p:cNvPr id="1467397" name="Picture 5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2579"/>
            <a:ext cx="8839200" cy="5584825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5" name="Text Box 3"/>
          <p:cNvSpPr txBox="1">
            <a:spLocks noChangeArrowheads="1"/>
          </p:cNvSpPr>
          <p:nvPr/>
        </p:nvSpPr>
        <p:spPr bwMode="auto">
          <a:xfrm>
            <a:off x="1911348" y="6339114"/>
            <a:ext cx="5324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</a:p>
        </p:txBody>
      </p:sp>
      <p:pic>
        <p:nvPicPr>
          <p:cNvPr id="1395716" name="Picture 4" descr="Ambron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4"/>
            <a:ext cx="8915400" cy="5440363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2486" y="5926595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Living-floor Map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778" name="Picture 2" descr="Pfeiffer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5417"/>
            <a:ext cx="7772400" cy="6016625"/>
          </a:xfrm>
          <a:prstGeom prst="rect">
            <a:avLst/>
          </a:prstGeom>
          <a:noFill/>
        </p:spPr>
      </p:pic>
      <p:sp>
        <p:nvSpPr>
          <p:cNvPr id="1483779" name="Text Box 3"/>
          <p:cNvSpPr txBox="1">
            <a:spLocks noChangeArrowheads="1"/>
          </p:cNvSpPr>
          <p:nvPr/>
        </p:nvSpPr>
        <p:spPr bwMode="auto">
          <a:xfrm>
            <a:off x="2741970" y="6139542"/>
            <a:ext cx="3746667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Living-floor Map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Humankind, 4</a:t>
            </a:r>
            <a:r>
              <a:rPr kumimoji="1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Ed.,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110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Torralba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Text Box 2"/>
          <p:cNvSpPr txBox="1">
            <a:spLocks noChangeArrowheads="1"/>
          </p:cNvSpPr>
          <p:nvPr/>
        </p:nvSpPr>
        <p:spPr bwMode="auto">
          <a:xfrm>
            <a:off x="3426104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94</a:t>
            </a:r>
          </a:p>
        </p:txBody>
      </p:sp>
      <p:pic>
        <p:nvPicPr>
          <p:cNvPr id="1473540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8" y="195942"/>
            <a:ext cx="5686425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Text Box 2"/>
          <p:cNvSpPr txBox="1">
            <a:spLocks noChangeArrowheads="1"/>
          </p:cNvSpPr>
          <p:nvPr/>
        </p:nvSpPr>
        <p:spPr bwMode="auto">
          <a:xfrm>
            <a:off x="3414486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96</a:t>
            </a:r>
          </a:p>
        </p:txBody>
      </p:sp>
      <p:pic>
        <p:nvPicPr>
          <p:cNvPr id="1477636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27" y="210456"/>
            <a:ext cx="4602163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490" name="Text Box 2"/>
          <p:cNvSpPr txBox="1">
            <a:spLocks noChangeArrowheads="1"/>
          </p:cNvSpPr>
          <p:nvPr/>
        </p:nvSpPr>
        <p:spPr bwMode="auto">
          <a:xfrm>
            <a:off x="3411590" y="633425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90</a:t>
            </a:r>
          </a:p>
        </p:txBody>
      </p:sp>
      <p:pic>
        <p:nvPicPr>
          <p:cNvPr id="1471493" name="Picture 5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152" y="210456"/>
            <a:ext cx="4711700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http://news.discovery.com/human/neanderthals-enjoyed-surf-and-turf-meals.html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050" name="Picture 2" descr="27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67542"/>
            <a:ext cx="6858000" cy="4443413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Text Box 2"/>
          <p:cNvSpPr txBox="1">
            <a:spLocks noChangeArrowheads="1"/>
          </p:cNvSpPr>
          <p:nvPr/>
        </p:nvSpPr>
        <p:spPr bwMode="auto">
          <a:xfrm>
            <a:off x="3426556" y="633425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93</a:t>
            </a:r>
          </a:p>
        </p:txBody>
      </p:sp>
      <p:pic>
        <p:nvPicPr>
          <p:cNvPr id="1508355" name="Picture 3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340" y="152400"/>
            <a:ext cx="6027737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194" name="Picture 2" descr="27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4"/>
            <a:ext cx="8686800" cy="61515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38281" y="5334000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modern-day !Kung san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celebrating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0" name="Text Box 2"/>
          <p:cNvSpPr txBox="1">
            <a:spLocks noChangeArrowheads="1"/>
          </p:cNvSpPr>
          <p:nvPr/>
        </p:nvSpPr>
        <p:spPr bwMode="auto">
          <a:xfrm>
            <a:off x="3427693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99</a:t>
            </a:r>
          </a:p>
        </p:txBody>
      </p:sp>
      <p:pic>
        <p:nvPicPr>
          <p:cNvPr id="1481732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590" y="152400"/>
            <a:ext cx="4821237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Text Box 2"/>
          <p:cNvSpPr txBox="1">
            <a:spLocks noChangeArrowheads="1"/>
          </p:cNvSpPr>
          <p:nvPr/>
        </p:nvSpPr>
        <p:spPr bwMode="auto">
          <a:xfrm>
            <a:off x="3414486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98</a:t>
            </a:r>
          </a:p>
        </p:txBody>
      </p:sp>
      <p:pic>
        <p:nvPicPr>
          <p:cNvPr id="1479686" name="Picture 6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7" y="152400"/>
            <a:ext cx="4754563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467290"/>
            <a:ext cx="7315200" cy="400110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000" b="1" dirty="0"/>
              <a:t>400,000 - 300,000  </a:t>
            </a:r>
            <a:r>
              <a:rPr lang="en-US" sz="2000" b="1" dirty="0" err="1"/>
              <a:t>ybp</a:t>
            </a:r>
            <a:endParaRPr lang="en-US" sz="20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376714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Terra </a:t>
            </a:r>
            <a:r>
              <a:rPr lang="en-US" sz="36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Amata</a:t>
            </a: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near Nice, France, </a:t>
            </a:r>
          </a:p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find the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most complete reconstruction of Middle Pleistocene life in Europe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Text Box 2"/>
          <p:cNvSpPr txBox="1">
            <a:spLocks noChangeArrowheads="1"/>
          </p:cNvSpPr>
          <p:nvPr/>
        </p:nvSpPr>
        <p:spPr bwMode="auto">
          <a:xfrm>
            <a:off x="1875972" y="6339114"/>
            <a:ext cx="5365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119</a:t>
            </a:r>
          </a:p>
        </p:txBody>
      </p:sp>
      <p:pic>
        <p:nvPicPr>
          <p:cNvPr id="1487877" name="Picture 5" descr="Ambrona-Torralba-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190625"/>
            <a:ext cx="4953000" cy="4719638"/>
          </a:xfrm>
          <a:prstGeom prst="rect">
            <a:avLst/>
          </a:prstGeom>
          <a:noFill/>
        </p:spPr>
      </p:pic>
      <p:sp>
        <p:nvSpPr>
          <p:cNvPr id="1487878" name="Oval 6"/>
          <p:cNvSpPr>
            <a:spLocks noChangeArrowheads="1"/>
          </p:cNvSpPr>
          <p:nvPr/>
        </p:nvSpPr>
        <p:spPr bwMode="auto">
          <a:xfrm>
            <a:off x="2895600" y="2209800"/>
            <a:ext cx="15240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1314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594" name="Picture 2" descr="Terra_Amata_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142"/>
            <a:ext cx="9158514" cy="5567495"/>
          </a:xfrm>
          <a:prstGeom prst="rect">
            <a:avLst/>
          </a:prstGeom>
          <a:noFill/>
        </p:spPr>
      </p:pic>
      <p:sp>
        <p:nvSpPr>
          <p:cNvPr id="1518597" name="Rectangle 5"/>
          <p:cNvSpPr>
            <a:spLocks noChangeArrowheads="1"/>
          </p:cNvSpPr>
          <p:nvPr/>
        </p:nvSpPr>
        <p:spPr bwMode="auto">
          <a:xfrm>
            <a:off x="-47172" y="5968998"/>
            <a:ext cx="9239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Living at Terra </a:t>
            </a:r>
            <a:r>
              <a:rPr lang="en-US" sz="2400" b="1" dirty="0" err="1">
                <a:solidFill>
                  <a:srgbClr val="000000"/>
                </a:solidFill>
              </a:rPr>
              <a:t>Amata</a:t>
            </a:r>
            <a:r>
              <a:rPr lang="en-US" sz="2400" b="1" dirty="0">
                <a:solidFill>
                  <a:srgbClr val="000000"/>
                </a:solidFill>
              </a:rPr>
              <a:t>, France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000000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p. 80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343400" y="3048000"/>
            <a:ext cx="21336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5039380"/>
            <a:ext cx="7315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including cooking hearths and food preparation areas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</a:rPr>
              <a:t>Cf., The Cultural Feast, 2</a:t>
            </a:r>
            <a:r>
              <a:rPr lang="en-US" sz="2400" b="1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., p. 36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Text Box 2"/>
          <p:cNvSpPr txBox="1">
            <a:spLocks noChangeArrowheads="1"/>
          </p:cNvSpPr>
          <p:nvPr/>
        </p:nvSpPr>
        <p:spPr bwMode="auto">
          <a:xfrm>
            <a:off x="1975986" y="6139542"/>
            <a:ext cx="5221045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Fire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Pit,Terra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  <a:endParaRPr kumimoji="1" lang="en-US" sz="20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83</a:t>
            </a:r>
          </a:p>
        </p:txBody>
      </p:sp>
      <p:pic>
        <p:nvPicPr>
          <p:cNvPr id="1498119" name="Picture 7" descr="Terra_Amata_fire_p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4779"/>
            <a:ext cx="6019800" cy="5834063"/>
          </a:xfrm>
          <a:prstGeom prst="rect">
            <a:avLst/>
          </a:prstGeom>
          <a:noFill/>
        </p:spPr>
      </p:pic>
      <p:sp>
        <p:nvSpPr>
          <p:cNvPr id="1498120" name="Oval 8"/>
          <p:cNvSpPr>
            <a:spLocks noChangeArrowheads="1"/>
          </p:cNvSpPr>
          <p:nvPr/>
        </p:nvSpPr>
        <p:spPr bwMode="auto">
          <a:xfrm>
            <a:off x="4419600" y="1066800"/>
            <a:ext cx="3048000" cy="2895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506" name="Picture 2" descr="27_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62016"/>
            <a:ext cx="8229600" cy="5133975"/>
          </a:xfrm>
          <a:prstGeom prst="rect">
            <a:avLst/>
          </a:prstGeom>
          <a:noFill/>
        </p:spPr>
      </p:pic>
      <p:sp>
        <p:nvSpPr>
          <p:cNvPr id="1429507" name="Oval 3"/>
          <p:cNvSpPr>
            <a:spLocks noChangeArrowheads="1"/>
          </p:cNvSpPr>
          <p:nvPr/>
        </p:nvSpPr>
        <p:spPr bwMode="auto">
          <a:xfrm>
            <a:off x="4648200" y="990600"/>
            <a:ext cx="21336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0049" y="2224314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Fire Pit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http://dsc.discovery.com/news/2009/06/23/neanderthal-mammoth.html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40550"/>
            <a:ext cx="7315200" cy="337445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682625" indent="-217488">
              <a:buNone/>
            </a:pPr>
            <a:r>
              <a:rPr lang="en-US" sz="2800" dirty="0">
                <a:solidFill>
                  <a:srgbClr val="D79694"/>
                </a:solidFill>
              </a:rPr>
              <a:t>Henry de Lumley suggests</a:t>
            </a:r>
            <a:r>
              <a:rPr lang="en-US" sz="2800" dirty="0"/>
              <a:t> </a:t>
            </a:r>
            <a:r>
              <a:rPr lang="en-US" sz="3600" b="1" dirty="0"/>
              <a:t>several huts</a:t>
            </a:r>
            <a:endParaRPr lang="en-US" sz="2800" b="1" dirty="0"/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6 - 15 meters by 4 - 6 meters</a:t>
            </a:r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estimates that </a:t>
            </a:r>
            <a:r>
              <a:rPr lang="en-US" sz="3200" b="1" dirty="0"/>
              <a:t>each hut could hold up to 15 people</a:t>
            </a:r>
            <a:endParaRPr lang="en-US" sz="2400" b="1" dirty="0"/>
          </a:p>
          <a:p>
            <a:pPr marL="1030288" lvl="1" indent="-347663"/>
            <a:r>
              <a:rPr lang="en-US" sz="3200" b="1" dirty="0"/>
              <a:t>a hearth in the center of each hut suggests control and use of fire</a:t>
            </a:r>
            <a:endParaRPr lang="en-US" sz="32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000000"/>
                </a:solidFill>
              </a:rPr>
              <a:t>Terra </a:t>
            </a:r>
            <a:r>
              <a:rPr lang="en-US" sz="4400" b="1" kern="0" dirty="0" err="1">
                <a:solidFill>
                  <a:srgbClr val="000000"/>
                </a:solidFill>
              </a:rPr>
              <a:t>Amata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 (France)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92078"/>
            <a:ext cx="7315200" cy="2813078"/>
          </a:xfrm>
        </p:spPr>
        <p:txBody>
          <a:bodyPr>
            <a:spAutoFit/>
          </a:bodyPr>
          <a:lstStyle/>
          <a:p>
            <a:pPr marL="1146175" indent="-231775">
              <a:lnSpc>
                <a:spcPct val="50000"/>
              </a:lnSpc>
            </a:pPr>
            <a:r>
              <a:rPr lang="en-US" sz="4000" b="1" dirty="0"/>
              <a:t>occupants = ?</a:t>
            </a:r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no fossil remains allow their identification but were </a:t>
            </a:r>
            <a:r>
              <a:rPr lang="en-US" i="1" dirty="0">
                <a:solidFill>
                  <a:srgbClr val="D79694"/>
                </a:solidFill>
              </a:rPr>
              <a:t>Homo</a:t>
            </a:r>
          </a:p>
          <a:p>
            <a:pPr marL="1597025" lvl="1" indent="-217488"/>
            <a:r>
              <a:rPr lang="en-US" sz="2400" b="1" i="1" dirty="0"/>
              <a:t>Homo erectus</a:t>
            </a:r>
            <a:r>
              <a:rPr lang="en-US" sz="2400" b="1" dirty="0"/>
              <a:t>?</a:t>
            </a:r>
          </a:p>
          <a:p>
            <a:pPr marL="1597025" lvl="1" indent="-217488"/>
            <a:r>
              <a:rPr lang="en-US" sz="2400" b="1" dirty="0"/>
              <a:t>archaic </a:t>
            </a:r>
            <a:r>
              <a:rPr lang="en-US" sz="2400" b="1" i="1" dirty="0"/>
              <a:t>Homo sapiens</a:t>
            </a:r>
            <a:r>
              <a:rPr lang="en-US" sz="2400" b="1" dirty="0"/>
              <a:t>? </a:t>
            </a:r>
          </a:p>
          <a:p>
            <a:pPr marL="1597025" lvl="1" indent="-217488"/>
            <a:r>
              <a:rPr lang="en-US" sz="2400" b="1" i="1" dirty="0"/>
              <a:t>Homo </a:t>
            </a:r>
            <a:r>
              <a:rPr lang="en-US" sz="2400" b="1" i="1" dirty="0" err="1"/>
              <a:t>heidelbergensis</a:t>
            </a:r>
            <a:r>
              <a:rPr lang="en-US" sz="2400" b="1" dirty="0"/>
              <a:t>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000000"/>
                </a:solidFill>
              </a:rPr>
              <a:t>Terra </a:t>
            </a:r>
            <a:r>
              <a:rPr lang="en-US" sz="4400" b="1" kern="0" dirty="0" err="1">
                <a:solidFill>
                  <a:srgbClr val="000000"/>
                </a:solidFill>
              </a:rPr>
              <a:t>Amata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 (France)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Text Box 2"/>
          <p:cNvSpPr txBox="1">
            <a:spLocks noChangeArrowheads="1"/>
          </p:cNvSpPr>
          <p:nvPr/>
        </p:nvSpPr>
        <p:spPr bwMode="auto">
          <a:xfrm>
            <a:off x="1495200" y="6139542"/>
            <a:ext cx="6159058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Points and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scrapers,Terra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  <a:endParaRPr kumimoji="1" lang="en-US" sz="20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85</a:t>
            </a:r>
          </a:p>
        </p:txBody>
      </p:sp>
      <p:pic>
        <p:nvPicPr>
          <p:cNvPr id="1500165" name="Picture 5" descr="Terra_Amata_tool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1929"/>
            <a:ext cx="4033838" cy="58578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1556202" y="5734645"/>
            <a:ext cx="6038833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Making a blade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tool,Terra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endParaRPr kumimoji="1" lang="en-US" sz="1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</a:p>
        </p:txBody>
      </p:sp>
      <p:pic>
        <p:nvPicPr>
          <p:cNvPr id="1504260" name="Picture 4" descr="Terra_Amata_tool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22946"/>
            <a:ext cx="7315200" cy="3234855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2044551"/>
            <a:ext cx="73152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at</a:t>
            </a: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 err="1">
                <a:solidFill>
                  <a:srgbClr val="003300"/>
                </a:solidFill>
                <a:latin typeface="Verdana" pitchFamily="34" charset="0"/>
              </a:rPr>
              <a:t>Zhoukoudian</a:t>
            </a: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 in China</a:t>
            </a:r>
            <a:br>
              <a:rPr lang="en-US" sz="32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(“Peking Man”)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the </a:t>
            </a:r>
            <a:r>
              <a:rPr lang="en-US" sz="3200" b="1" i="1" dirty="0">
                <a:solidFill>
                  <a:srgbClr val="003300"/>
                </a:solidFill>
                <a:latin typeface="Verdana" pitchFamily="34" charset="0"/>
              </a:rPr>
              <a:t>Homo erectus </a:t>
            </a: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were geographically isolated . . . </a:t>
            </a: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endParaRPr lang="en-US" sz="1600" b="1" dirty="0">
              <a:solidFill>
                <a:srgbClr val="003300"/>
              </a:solidFill>
              <a:latin typeface="Verdana" pitchFamily="34" charset="0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and this shows up in food-related features associated with heavy chewing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7772400" cy="462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000000"/>
                </a:solidFill>
                <a:latin typeface="Verdana"/>
              </a:rPr>
              <a:t>Mongoloid shovel-shaped incisors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Text Box 2"/>
          <p:cNvSpPr txBox="1">
            <a:spLocks noChangeArrowheads="1"/>
          </p:cNvSpPr>
          <p:nvPr/>
        </p:nvSpPr>
        <p:spPr bwMode="auto">
          <a:xfrm>
            <a:off x="774984" y="6032769"/>
            <a:ext cx="7588872" cy="57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Shovel-shaped incisors, shown here in a modern</a:t>
            </a:r>
            <a:r>
              <a:rPr lang="en-US" sz="1600" i="1" dirty="0">
                <a:solidFill>
                  <a:srgbClr val="FFFFFF"/>
                </a:solidFill>
              </a:rPr>
              <a:t> Homo sapiens sapiens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</a:t>
            </a:r>
            <a:r>
              <a:rPr lang="en-US" sz="1200" dirty="0">
                <a:solidFill>
                  <a:srgbClr val="FFFFFF"/>
                </a:solidFill>
              </a:rPr>
              <a:t>., p. 263</a:t>
            </a:r>
          </a:p>
        </p:txBody>
      </p:sp>
      <p:pic>
        <p:nvPicPr>
          <p:cNvPr id="1178627" name="Picture 3" descr="Shovel-Shaped_Incis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6878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8" name="Oval 4"/>
          <p:cNvSpPr>
            <a:spLocks noChangeArrowheads="1"/>
          </p:cNvSpPr>
          <p:nvPr/>
        </p:nvSpPr>
        <p:spPr bwMode="auto">
          <a:xfrm>
            <a:off x="2971800" y="685800"/>
            <a:ext cx="3124200" cy="1752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dirty="0" err="1">
                <a:solidFill>
                  <a:srgbClr val="000000"/>
                </a:solidFill>
                <a:latin typeface="Verdana"/>
              </a:rPr>
              <a:t>taurodontism</a:t>
            </a: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1699" name="Line 5"/>
          <p:cNvSpPr>
            <a:spLocks noChangeShapeType="1"/>
          </p:cNvSpPr>
          <p:nvPr/>
        </p:nvSpPr>
        <p:spPr bwMode="auto">
          <a:xfrm>
            <a:off x="4114800" y="1752600"/>
            <a:ext cx="1905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dirty="0" err="1">
                <a:solidFill>
                  <a:srgbClr val="000000"/>
                </a:solidFill>
                <a:latin typeface="Verdana"/>
              </a:rPr>
              <a:t>mandibular</a:t>
            </a: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white">
  <a:themeElements>
    <a:clrScheme name="whi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white">
  <a:themeElements>
    <a:clrScheme name="1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4836</Words>
  <Application>Microsoft Office PowerPoint</Application>
  <PresentationFormat>On-screen Show (4:3)</PresentationFormat>
  <Paragraphs>791</Paragraphs>
  <Slides>200</Slides>
  <Notes>135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200</vt:i4>
      </vt:variant>
    </vt:vector>
  </HeadingPairs>
  <TitlesOfParts>
    <vt:vector size="239" baseType="lpstr">
      <vt:lpstr> geneva</vt:lpstr>
      <vt:lpstr>Arial</vt:lpstr>
      <vt:lpstr>Arial Black</vt:lpstr>
      <vt:lpstr>Calibri</vt:lpstr>
      <vt:lpstr>Monotype Sorts</vt:lpstr>
      <vt:lpstr>Tahoma</vt:lpstr>
      <vt:lpstr>Times New Roman</vt:lpstr>
      <vt:lpstr>Verdana</vt:lpstr>
      <vt:lpstr>10_Office Theme</vt:lpstr>
      <vt:lpstr>white</vt:lpstr>
      <vt:lpstr>21_Meadow</vt:lpstr>
      <vt:lpstr>24_Default Design</vt:lpstr>
      <vt:lpstr>26_Meadow</vt:lpstr>
      <vt:lpstr>29_Meadow</vt:lpstr>
      <vt:lpstr>39_Meadow</vt:lpstr>
      <vt:lpstr>42_Meadow</vt:lpstr>
      <vt:lpstr>61_Meadow</vt:lpstr>
      <vt:lpstr>1_Default Design</vt:lpstr>
      <vt:lpstr>1_white</vt:lpstr>
      <vt:lpstr>44_Meadow</vt:lpstr>
      <vt:lpstr>Sumi Painting</vt:lpstr>
      <vt:lpstr>56_Meadow</vt:lpstr>
      <vt:lpstr>11_Default Design</vt:lpstr>
      <vt:lpstr>8_Default Design</vt:lpstr>
      <vt:lpstr>9_Default Design</vt:lpstr>
      <vt:lpstr>47_Meadow</vt:lpstr>
      <vt:lpstr>6_Default Design</vt:lpstr>
      <vt:lpstr>11_white3</vt:lpstr>
      <vt:lpstr>5_white</vt:lpstr>
      <vt:lpstr>18_Office Theme</vt:lpstr>
      <vt:lpstr>1_Contemporary Portrait</vt:lpstr>
      <vt:lpstr>2_Office Theme</vt:lpstr>
      <vt:lpstr>2_Default Design</vt:lpstr>
      <vt:lpstr>22_Meadow</vt:lpstr>
      <vt:lpstr>Default Design</vt:lpstr>
      <vt:lpstr>14_Default Design</vt:lpstr>
      <vt:lpstr>16_Default Design</vt:lpstr>
      <vt:lpstr>3_Office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76</cp:revision>
  <dcterms:created xsi:type="dcterms:W3CDTF">2010-09-17T03:43:23Z</dcterms:created>
  <dcterms:modified xsi:type="dcterms:W3CDTF">2026-01-04T20:51:02Z</dcterms:modified>
</cp:coreProperties>
</file>