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44" r:id="rId5"/>
    <p:sldMasterId id="2147483756" r:id="rId6"/>
  </p:sldMasterIdLst>
  <p:sldIdLst>
    <p:sldId id="2131" r:id="rId7"/>
    <p:sldId id="2132" r:id="rId8"/>
    <p:sldId id="2130" r:id="rId9"/>
    <p:sldId id="263" r:id="rId10"/>
    <p:sldId id="270" r:id="rId11"/>
    <p:sldId id="265" r:id="rId12"/>
    <p:sldId id="276" r:id="rId13"/>
    <p:sldId id="271" r:id="rId14"/>
    <p:sldId id="269" r:id="rId15"/>
    <p:sldId id="275" r:id="rId16"/>
    <p:sldId id="273" r:id="rId17"/>
    <p:sldId id="272" r:id="rId18"/>
    <p:sldId id="274" r:id="rId19"/>
    <p:sldId id="266" r:id="rId20"/>
    <p:sldId id="2129" r:id="rId21"/>
    <p:sldId id="213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5C2"/>
    <a:srgbClr val="BCC6C3"/>
    <a:srgbClr val="000000"/>
    <a:srgbClr val="D7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9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C38C-D34C-4E05-84C9-44DA25FE4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38C3-7D04-4FB2-A2C8-BD60B86CB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FA60-F8AA-43C2-BE3D-68F06B42C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E1B3-8B5B-4B28-AEAE-C5C3A218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8F42-1D31-4F33-BE54-9812EDC5599E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9C1F-4F4A-49EF-90E8-C028418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6DF6-8820-42B8-861D-C2B3ACD2E617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FDD7-3161-4B5F-A567-539396D7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BBFE-57D6-41F4-A43F-F4062DFAB867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5651-F76A-46AA-98D8-B01E869E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48C6-D9AB-409F-8A9D-8861745167C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6DF1-E72F-4292-8000-A2029612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F62-B596-492B-A95E-8612C69B585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89D3-AAE2-4D79-B1D0-9580B1AB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600D-73BD-4B3B-BED9-64DEA1B8EDB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0FC9-DC99-45BF-A8C2-075F7435B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6DC0-0970-40B6-9005-B2CD9686F8A7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9A60-0DF2-4C35-9325-6252E4B7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79CD-E8CC-46A6-A08B-CF25CE4B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A145-B89C-427F-99AE-310FB3C90C6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DC3C-6015-4C4B-A891-24AA1359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3E8D-67BC-44D0-A0CD-2FABAD1C308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6E00-3739-489B-8B93-44C98D23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D5BE-C213-451D-928E-D7203ECB56B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F731-890D-45B7-96FD-6A222A05B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D333-6D52-4C1B-A059-F4D5ED54DBC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6E57-AE4F-49D6-91AB-D0839874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A77C-183F-4BB2-9EFD-F5440B171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786D-DCDE-40AF-8C31-EE0D5B514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A112-2152-44BF-A7CC-DA3E39223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30EC-C272-439C-BB75-D26A2C9E7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CE83-832B-4F1C-9DEA-75409F428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35F8-4CD2-4153-9243-633624731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81DB-E073-45CE-A324-3DC80E29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D1D0-B672-42EF-BC3F-29D016216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8AD9-99DE-4FA7-9448-8D2676921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10A0-B037-4218-8C8C-06D4250D5D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33E4-8CE0-4F7A-A2E1-5C577CFAEA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ADDB-D3B4-4408-90FE-28292F1AB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9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2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6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4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0B53-42CB-4F4E-82AE-283076B8E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91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0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7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9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0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2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55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6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2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4B5B-B54F-4B1B-8323-740EA6D0C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927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65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12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6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2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2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D4C-932F-4C4B-BBE6-DD3A4C579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A068-CED3-4EEC-80AC-38E1F9D5B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3EA1-A466-45AD-B525-353CA129F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5B580-ECDD-49B0-A9FA-35E384B948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935732-51FF-499B-AD05-95F6BD456C98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EDBBD-D163-4FDD-A3B9-47CC351D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1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1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1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9E3E9-6DBF-4677-8E23-F18D8F226B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minin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Human_evolution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Human_evolutio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Charles_Darwi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rlz.info/pictures/evo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83281-EEAE-C3F3-6488-6E7ED98B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EA1E7-6A89-EB4D-FE4F-DFC94518FA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AE4EB47A-4425-6AD6-3503-2088373D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392415"/>
          </a:xfrm>
          <a:prstGeom prst="rect">
            <a:avLst/>
          </a:prstGeom>
          <a:solidFill>
            <a:srgbClr val="D2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72512-A0EB-8A5B-BAB1-C3140482B82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322"/>
            <a:ext cx="4572000" cy="64013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2108FC-3102-9FD4-AC23-BCA9DAB4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DF2946C-6FBC-D8BB-533F-CED79A968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6096000"/>
            <a:ext cx="1644650" cy="392415"/>
          </a:xfrm>
          <a:prstGeom prst="rect">
            <a:avLst/>
          </a:prstGeom>
          <a:solidFill>
            <a:srgbClr val="BC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1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82215"/>
            <a:ext cx="7772400" cy="26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4728" y="6327003"/>
            <a:ext cx="2613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linkClick r:id="rId3"/>
              </a:rPr>
              <a:t>http://en.wikipedia.org/wiki/Hominini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458" y="4869543"/>
            <a:ext cx="1828800" cy="104502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62667" y="6327003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linkClick r:id="rId2"/>
              </a:rPr>
              <a:t>http://en.wikipedia.org/wiki/Human_evolution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49829"/>
            <a:ext cx="7772400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914400" y="3305628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ln w="6350">
                  <a:noFill/>
                  <a:prstDash val="solid"/>
                  <a:miter lim="800000"/>
                </a:ln>
                <a:solidFill>
                  <a:srgbClr val="FFFFFF"/>
                </a:solidFill>
              </a:rPr>
              <a:t>so this might be a better representation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ln w="6350">
                  <a:noFill/>
                  <a:prstDash val="solid"/>
                  <a:miter lim="800000"/>
                </a:ln>
                <a:solidFill>
                  <a:srgbClr val="FFFFFF"/>
                </a:solidFill>
              </a:rPr>
              <a:t>of  our past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ln w="6350">
                  <a:noFill/>
                  <a:prstDash val="solid"/>
                  <a:miter lim="800000"/>
                </a:ln>
                <a:solidFill>
                  <a:srgbClr val="FFFFFF"/>
                </a:solidFill>
              </a:rPr>
              <a:t>than a “family tree” . . 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62667" y="6327003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linkClick r:id="rId2"/>
              </a:rPr>
              <a:t>http://en.wikipedia.org/wiki/Human_evolution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439056"/>
            <a:ext cx="50958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5964" y="6248400"/>
            <a:ext cx="8763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</a:rPr>
              <a:t>th</a:t>
            </a:r>
            <a:r>
              <a:rPr lang="en-US" sz="1200" i="1" dirty="0">
                <a:solidFill>
                  <a:srgbClr val="000000"/>
                </a:solidFill>
              </a:rPr>
              <a:t> ed</a:t>
            </a:r>
            <a:r>
              <a:rPr lang="en-US" sz="1200" dirty="0">
                <a:solidFill>
                  <a:srgbClr val="000000"/>
                </a:solidFill>
              </a:rPr>
              <a:t>., p. 271</a:t>
            </a:r>
          </a:p>
        </p:txBody>
      </p:sp>
      <p:pic>
        <p:nvPicPr>
          <p:cNvPr id="65539" name="Picture 3" descr="1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1544638"/>
            <a:ext cx="73136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1450" y="5609772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Possible evolutionary relationships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Middle and Upper Pleistocene hominids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2514" y="1060324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>
                <a:ln w="6350">
                  <a:noFill/>
                  <a:prstDash val="solid"/>
                  <a:miter lim="800000"/>
                </a:ln>
                <a:solidFill>
                  <a:srgbClr val="000000"/>
                </a:solidFill>
              </a:rPr>
              <a:t>or something like this . . .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5D99D-FB96-E925-81A6-047626A6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9872E-3E75-95C5-03C4-109E209A4C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14F885D7-1BA5-08C2-8040-5F8ED4ED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392415"/>
          </a:xfrm>
          <a:prstGeom prst="rect">
            <a:avLst/>
          </a:prstGeom>
          <a:solidFill>
            <a:srgbClr val="D2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7A025-DCDD-AACF-F32E-A93382BF11F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412091"/>
            <a:ext cx="4572000" cy="7041491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0EBE889-9F4B-01C6-6116-E3D3A428B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6096000"/>
            <a:ext cx="1644650" cy="392415"/>
          </a:xfrm>
          <a:prstGeom prst="rect">
            <a:avLst/>
          </a:prstGeom>
          <a:solidFill>
            <a:srgbClr val="BC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5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7161A-0306-2641-4EAA-8B3E9924C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E9318-C37C-72B5-CD4A-1CFEA6172A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36F644C3-B2D1-E814-7C40-7941B101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392415"/>
          </a:xfrm>
          <a:prstGeom prst="rect">
            <a:avLst/>
          </a:prstGeom>
          <a:solidFill>
            <a:srgbClr val="D2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B2870-0C8D-5386-3EEB-C598E0F54C9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322"/>
            <a:ext cx="4572000" cy="6401355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7A10FA50-E2BC-8607-6BB6-01C8F421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6096000"/>
            <a:ext cx="1644650" cy="392415"/>
          </a:xfrm>
          <a:prstGeom prst="rect">
            <a:avLst/>
          </a:prstGeom>
          <a:solidFill>
            <a:srgbClr val="BC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EF84-BCA5-DBF3-09E6-C2963566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DFAB0-2917-F9E0-B399-F6A54E4F65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7D8F56FD-EBD7-D4AC-2A5D-AD97486B2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392415"/>
          </a:xfrm>
          <a:prstGeom prst="rect">
            <a:avLst/>
          </a:prstGeom>
          <a:solidFill>
            <a:srgbClr val="D2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0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Exploring the Diets of Extinct Humans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A Brief Who's Who of the Early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sz="2000" b="1" i="1" dirty="0">
                <a:solidFill>
                  <a:srgbClr val="D79694"/>
                </a:solidFill>
              </a:rPr>
              <a:t>Homo</a:t>
            </a:r>
            <a:r>
              <a:rPr lang="en-US" sz="2000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“</a:t>
            </a:r>
            <a:r>
              <a:rPr lang="en-US" sz="3600" b="1" dirty="0">
                <a:solidFill>
                  <a:srgbClr val="D79694"/>
                </a:solidFill>
              </a:rPr>
              <a:t>Diet and Human Evolution</a:t>
            </a:r>
            <a:r>
              <a:rPr lang="en-US" sz="3600" dirty="0">
                <a:solidFill>
                  <a:srgbClr val="D79694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43200"/>
            <a:ext cx="7315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the main point: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</a:rPr>
              <a:t>the basic pattern of human evolution can not be seen as the simple linear transformation of one species into another, culminating in us . . .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14174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29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96395"/>
            <a:ext cx="7315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bottom lines: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D79694"/>
              </a:solidFill>
            </a:endParaRPr>
          </a:p>
          <a:p>
            <a:pPr marL="914400" indent="-44926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our family “tree”</a:t>
            </a:r>
          </a:p>
          <a:p>
            <a:pPr marL="914400" indent="-449263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	is more like a bush</a:t>
            </a:r>
          </a:p>
          <a:p>
            <a:pPr marL="914400" indent="-449263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1400" b="1" dirty="0">
              <a:solidFill>
                <a:prstClr val="black"/>
              </a:solidFill>
            </a:endParaRPr>
          </a:p>
          <a:p>
            <a:pPr marL="914400" indent="-449263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2. there is not a single unbroken line from early hominins to contemporary humans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29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5342" y="6327003"/>
            <a:ext cx="3106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linkClick r:id="rId2"/>
              </a:rPr>
              <a:t>http://en.wikipedia.org/wiki/Charles_Darwin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70" y="947284"/>
            <a:ext cx="455923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525780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Darwin's first evolutionary tree</a:t>
            </a:r>
          </a:p>
          <a:p>
            <a:pPr algn="ctr"/>
            <a:r>
              <a:rPr lang="en-US" b="1" dirty="0"/>
              <a:t>1837</a:t>
            </a:r>
          </a:p>
          <a:p>
            <a:pPr algn="ctr"/>
            <a:r>
              <a:rPr lang="en-US" sz="1100" dirty="0"/>
              <a:t>notebook “B”</a:t>
            </a:r>
          </a:p>
          <a:p>
            <a:pPr algn="ctr"/>
            <a:r>
              <a:rPr lang="en-US" sz="1100" dirty="0"/>
              <a:t>Cambridge University library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112" y="224970"/>
            <a:ext cx="498317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617489" y="6262914"/>
            <a:ext cx="18870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3"/>
              </a:rPr>
              <a:t>http://www.biorlz.info/pictures/evo.jpg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3138714" y="2286000"/>
            <a:ext cx="2859511" cy="2743200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43200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at least 18 hominin species are currently named in the literature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374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2_Default Design</vt:lpstr>
      <vt:lpstr>Office Theme</vt:lpstr>
      <vt:lpstr>18_Office Theme</vt:lpstr>
      <vt:lpstr>17_Default Design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20</cp:revision>
  <dcterms:created xsi:type="dcterms:W3CDTF">2010-09-14T05:32:59Z</dcterms:created>
  <dcterms:modified xsi:type="dcterms:W3CDTF">2026-01-04T20:38:09Z</dcterms:modified>
</cp:coreProperties>
</file>