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81" r:id="rId4"/>
    <p:sldMasterId id="2147483878" r:id="rId5"/>
    <p:sldMasterId id="2147483902" r:id="rId6"/>
    <p:sldMasterId id="2147483914" r:id="rId7"/>
    <p:sldMasterId id="2147483926" r:id="rId8"/>
    <p:sldMasterId id="2147483938" r:id="rId9"/>
    <p:sldMasterId id="2147483950" r:id="rId10"/>
    <p:sldMasterId id="2147483962" r:id="rId11"/>
    <p:sldMasterId id="2147483974" r:id="rId12"/>
    <p:sldMasterId id="2147483986" r:id="rId13"/>
    <p:sldMasterId id="2147483998" r:id="rId14"/>
    <p:sldMasterId id="2147484011" r:id="rId15"/>
    <p:sldMasterId id="2147484023" r:id="rId16"/>
    <p:sldMasterId id="2147484035" r:id="rId17"/>
    <p:sldMasterId id="2147484047" r:id="rId18"/>
    <p:sldMasterId id="2147484059" r:id="rId19"/>
  </p:sldMasterIdLst>
  <p:notesMasterIdLst>
    <p:notesMasterId r:id="rId142"/>
  </p:notesMasterIdLst>
  <p:sldIdLst>
    <p:sldId id="990" r:id="rId20"/>
    <p:sldId id="992" r:id="rId21"/>
    <p:sldId id="991" r:id="rId22"/>
    <p:sldId id="271" r:id="rId23"/>
    <p:sldId id="389" r:id="rId24"/>
    <p:sldId id="369" r:id="rId25"/>
    <p:sldId id="391" r:id="rId26"/>
    <p:sldId id="438" r:id="rId27"/>
    <p:sldId id="439" r:id="rId28"/>
    <p:sldId id="272" r:id="rId29"/>
    <p:sldId id="274" r:id="rId30"/>
    <p:sldId id="392" r:id="rId31"/>
    <p:sldId id="261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63" r:id="rId55"/>
    <p:sldId id="464" r:id="rId56"/>
    <p:sldId id="465" r:id="rId57"/>
    <p:sldId id="466" r:id="rId58"/>
    <p:sldId id="467" r:id="rId59"/>
    <p:sldId id="470" r:id="rId60"/>
    <p:sldId id="471" r:id="rId61"/>
    <p:sldId id="472" r:id="rId62"/>
    <p:sldId id="473" r:id="rId63"/>
    <p:sldId id="474" r:id="rId64"/>
    <p:sldId id="475" r:id="rId65"/>
    <p:sldId id="476" r:id="rId66"/>
    <p:sldId id="477" r:id="rId67"/>
    <p:sldId id="478" r:id="rId68"/>
    <p:sldId id="479" r:id="rId69"/>
    <p:sldId id="480" r:id="rId70"/>
    <p:sldId id="481" r:id="rId71"/>
    <p:sldId id="482" r:id="rId72"/>
    <p:sldId id="483" r:id="rId73"/>
    <p:sldId id="484" r:id="rId74"/>
    <p:sldId id="485" r:id="rId75"/>
    <p:sldId id="486" r:id="rId76"/>
    <p:sldId id="487" r:id="rId77"/>
    <p:sldId id="488" r:id="rId78"/>
    <p:sldId id="489" r:id="rId79"/>
    <p:sldId id="490" r:id="rId80"/>
    <p:sldId id="491" r:id="rId81"/>
    <p:sldId id="492" r:id="rId82"/>
    <p:sldId id="493" r:id="rId83"/>
    <p:sldId id="494" r:id="rId84"/>
    <p:sldId id="495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16" r:id="rId106"/>
    <p:sldId id="517" r:id="rId107"/>
    <p:sldId id="518" r:id="rId108"/>
    <p:sldId id="519" r:id="rId109"/>
    <p:sldId id="520" r:id="rId110"/>
    <p:sldId id="521" r:id="rId111"/>
    <p:sldId id="522" r:id="rId112"/>
    <p:sldId id="523" r:id="rId113"/>
    <p:sldId id="524" r:id="rId114"/>
    <p:sldId id="525" r:id="rId115"/>
    <p:sldId id="526" r:id="rId116"/>
    <p:sldId id="527" r:id="rId117"/>
    <p:sldId id="528" r:id="rId118"/>
    <p:sldId id="529" r:id="rId119"/>
    <p:sldId id="530" r:id="rId120"/>
    <p:sldId id="531" r:id="rId121"/>
    <p:sldId id="532" r:id="rId122"/>
    <p:sldId id="533" r:id="rId123"/>
    <p:sldId id="534" r:id="rId124"/>
    <p:sldId id="535" r:id="rId125"/>
    <p:sldId id="536" r:id="rId126"/>
    <p:sldId id="537" r:id="rId127"/>
    <p:sldId id="538" r:id="rId128"/>
    <p:sldId id="539" r:id="rId129"/>
    <p:sldId id="540" r:id="rId130"/>
    <p:sldId id="541" r:id="rId131"/>
    <p:sldId id="542" r:id="rId132"/>
    <p:sldId id="543" r:id="rId133"/>
    <p:sldId id="544" r:id="rId134"/>
    <p:sldId id="545" r:id="rId135"/>
    <p:sldId id="546" r:id="rId136"/>
    <p:sldId id="547" r:id="rId137"/>
    <p:sldId id="548" r:id="rId138"/>
    <p:sldId id="2129" r:id="rId139"/>
    <p:sldId id="993" r:id="rId140"/>
    <p:sldId id="552" r:id="rId1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69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4660"/>
  </p:normalViewPr>
  <p:slideViewPr>
    <p:cSldViewPr snapToObjects="1">
      <p:cViewPr varScale="1">
        <p:scale>
          <a:sx n="67" d="100"/>
          <a:sy n="67" d="100"/>
        </p:scale>
        <p:origin x="10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63" Type="http://schemas.openxmlformats.org/officeDocument/2006/relationships/slide" Target="slides/slide44.xml"/><Relationship Id="rId84" Type="http://schemas.openxmlformats.org/officeDocument/2006/relationships/slide" Target="slides/slide65.xml"/><Relationship Id="rId138" Type="http://schemas.openxmlformats.org/officeDocument/2006/relationships/slide" Target="slides/slide119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53" Type="http://schemas.openxmlformats.org/officeDocument/2006/relationships/slide" Target="slides/slide34.xml"/><Relationship Id="rId74" Type="http://schemas.openxmlformats.org/officeDocument/2006/relationships/slide" Target="slides/slide55.xml"/><Relationship Id="rId128" Type="http://schemas.openxmlformats.org/officeDocument/2006/relationships/slide" Target="slides/slide10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134" Type="http://schemas.openxmlformats.org/officeDocument/2006/relationships/slide" Target="slides/slide115.xml"/><Relationship Id="rId139" Type="http://schemas.openxmlformats.org/officeDocument/2006/relationships/slide" Target="slides/slide120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59" Type="http://schemas.openxmlformats.org/officeDocument/2006/relationships/slide" Target="slides/slide40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24" Type="http://schemas.openxmlformats.org/officeDocument/2006/relationships/slide" Target="slides/slide105.xml"/><Relationship Id="rId129" Type="http://schemas.openxmlformats.org/officeDocument/2006/relationships/slide" Target="slides/slide110.xml"/><Relationship Id="rId54" Type="http://schemas.openxmlformats.org/officeDocument/2006/relationships/slide" Target="slides/slide35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40" Type="http://schemas.openxmlformats.org/officeDocument/2006/relationships/slide" Target="slides/slide121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49" Type="http://schemas.openxmlformats.org/officeDocument/2006/relationships/slide" Target="slides/slide30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44" Type="http://schemas.openxmlformats.org/officeDocument/2006/relationships/slide" Target="slides/slide25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130" Type="http://schemas.openxmlformats.org/officeDocument/2006/relationships/slide" Target="slides/slide111.xml"/><Relationship Id="rId135" Type="http://schemas.openxmlformats.org/officeDocument/2006/relationships/slide" Target="slides/slide116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slide" Target="slides/slide106.xml"/><Relationship Id="rId141" Type="http://schemas.openxmlformats.org/officeDocument/2006/relationships/slide" Target="slides/slide122.xml"/><Relationship Id="rId14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Relationship Id="rId131" Type="http://schemas.openxmlformats.org/officeDocument/2006/relationships/slide" Target="slides/slide112.xml"/><Relationship Id="rId136" Type="http://schemas.openxmlformats.org/officeDocument/2006/relationships/slide" Target="slides/slide117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26" Type="http://schemas.openxmlformats.org/officeDocument/2006/relationships/slide" Target="slides/slide10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slide" Target="slides/slide102.xml"/><Relationship Id="rId14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6.xml"/><Relationship Id="rId46" Type="http://schemas.openxmlformats.org/officeDocument/2006/relationships/slide" Target="slides/slide27.xml"/><Relationship Id="rId67" Type="http://schemas.openxmlformats.org/officeDocument/2006/relationships/slide" Target="slides/slide48.xml"/><Relationship Id="rId116" Type="http://schemas.openxmlformats.org/officeDocument/2006/relationships/slide" Target="slides/slide97.xml"/><Relationship Id="rId137" Type="http://schemas.openxmlformats.org/officeDocument/2006/relationships/slide" Target="slides/slide11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62" Type="http://schemas.openxmlformats.org/officeDocument/2006/relationships/slide" Target="slides/slide43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111" Type="http://schemas.openxmlformats.org/officeDocument/2006/relationships/slide" Target="slides/slide92.xml"/><Relationship Id="rId132" Type="http://schemas.openxmlformats.org/officeDocument/2006/relationships/slide" Target="slides/slide113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7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27" Type="http://schemas.openxmlformats.org/officeDocument/2006/relationships/slide" Target="slides/slide10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52" Type="http://schemas.openxmlformats.org/officeDocument/2006/relationships/slide" Target="slides/slide33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slide" Target="slides/slide103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7.xml"/><Relationship Id="rId47" Type="http://schemas.openxmlformats.org/officeDocument/2006/relationships/slide" Target="slides/slide28.xml"/><Relationship Id="rId68" Type="http://schemas.openxmlformats.org/officeDocument/2006/relationships/slide" Target="slides/slide49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33" Type="http://schemas.openxmlformats.org/officeDocument/2006/relationships/slide" Target="slides/slide114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8.xml"/><Relationship Id="rId58" Type="http://schemas.openxmlformats.org/officeDocument/2006/relationships/slide" Target="slides/slide39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slide" Target="slides/slide104.xml"/><Relationship Id="rId14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C5FA-BD9C-43A9-8837-AE180AA1B08D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FA3C-7473-4C60-A7E0-6BD072611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7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2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9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5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3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8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286ED-6D0F-4353-B5CD-02FD987598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3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7003-3BF5-46ED-8F39-08788DB8FDCE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050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A03F6-2943-4E12-A29C-A457C21E9D42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79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60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85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062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7003-3BF5-46ED-8F39-08788DB8FDCE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7003-3BF5-46ED-8F39-08788DB8FDCE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36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7003-3BF5-46ED-8F39-08788DB8FDCE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21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7003-3BF5-46ED-8F39-08788DB8FDCE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2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4F219-D868-4F5B-B284-82C3F462F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45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6745F-144E-4F19-8B42-4FF2C66E69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72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6745F-144E-4F19-8B42-4FF2C66E69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40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FB4A1-172B-4C71-8BE9-85B397B4F53A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81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6745F-144E-4F19-8B42-4FF2C66E69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00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2C1A8-A1CE-4142-8756-429536D417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46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7B7A-3969-4842-835D-9BC8CE1A54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910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A7B7A-3969-4842-835D-9BC8CE1A54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51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9CA49-9F0A-4B5A-80A8-CCBEFD6FA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11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9CA49-9F0A-4B5A-80A8-CCBEFD6FA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69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1591F-0275-4998-A58F-D9DC2A2A88B1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06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9CA49-9F0A-4B5A-80A8-CCBEFD6FA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30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50B5AD-48D7-4C55-A27B-7F549B4C05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28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09344-D6BE-4656-B4E1-66F2F446C7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6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286ED-6D0F-4353-B5CD-02FD987598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98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961D6-925E-4714-8399-DD1CAB09D0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57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60690-011E-4C55-ADE6-022583465B64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22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6FA14-F13E-41D2-8479-A75D494C13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216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6FA14-F13E-41D2-8479-A75D494C13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14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860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58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958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D3C81-69BB-4485-9702-46F13741C2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453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320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4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71B8F-AA9D-481D-A8B8-7BE1F7E05DBF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99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091C2-AC41-47D2-8057-1638C77FD2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605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4102C-C84D-4663-BC20-DE21D237AD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75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E2C23-C0F6-4E11-9DEA-7730E88585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937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822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fld id="{D6DE8BC0-144C-4DC6-922C-621EBDE0B625}" type="slidenum">
              <a:rPr kumimoji="1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Tx/>
                <a:buFontTx/>
                <a:buNone/>
                <a:tabLst/>
                <a:defRPr/>
              </a:pPr>
              <a:t>112</a:t>
            </a:fld>
            <a:endParaRPr kumimoji="1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801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4F219-D868-4F5B-B284-82C3F462F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785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9300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6821A-E6E8-442D-A174-D3D7BC8E13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03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6C7B8-02A8-447C-B4EB-F98BE23C00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28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E55A-00E7-4F4D-BFF1-26543BFC5C39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641913-7FBB-462C-9A09-17726BA399CB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4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8C62A-46DE-4AEC-8AAE-2F56169A00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9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5E352-B066-46F6-8AED-99A16A65EC70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4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CBCD5-CAC7-4539-B510-E5C1D2D76257}" type="slidenum"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F282-6221-4879-B52E-244D7B04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69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7817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817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A2707CC-38D7-4D31-B4F7-17286622C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191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80DB-995B-473F-992B-B99815943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0147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1302-3180-4C81-934E-F7F4D4901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630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82C-8C87-4586-8C0F-EF670886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928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A28F-C510-49D7-A1D9-837FB766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5477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04FC-B055-446D-B419-E85704A8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206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3132-6141-456E-ABAE-F9FDFBFF0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606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7FEE-F1A8-41BC-BFA4-8B474F05A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999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B074-5BB3-42DC-92D4-C27CEC20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9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A144-A54C-4B92-9322-68A04DDF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4829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B6CB-48FC-4F23-87D1-A9BE1279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464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E92E6B8-2886-42FC-A082-57C41741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544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E132-FD7A-49FE-A0F7-E846DF56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397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7E6C-3D86-4F91-BCB5-E59AB243E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108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F5B4-023B-4E4A-A936-0EDCD64B2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915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018F-D4E5-4E4F-9CAB-BEE9720A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308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96A1-0CC8-482E-877D-7CA3D300D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521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329D-C55D-4849-B909-C7A1DE468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567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C3AB-7056-4E6B-85DD-3419720C8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38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C611-327B-49E3-8D5E-23C871A0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89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33E9-C5BE-4CA2-B139-5FD6D6D9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345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30C6-F5D4-467E-A6F8-E68A9C68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729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31A959-92DA-450D-9043-A52D08566D1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79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F589D3-D476-497E-8D27-3D4926FD595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90562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93CA640-B7CE-4078-A398-84B0389D30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3839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AF37233-2A4D-40A4-AE37-D6AEFBA57E3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6093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13DFC82-F18E-43DF-AA83-E6248278F5C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05502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E9EAC3E-1043-49E2-8652-F0A8098D1457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70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587A533-7D9B-4443-BFCD-6132BAAE996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179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D0563C0-0691-43B0-A33D-D651D607E53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23023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6C9CEB-1617-44E7-A7F1-697E1421B37F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9824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C340E6C-D895-4B27-959B-B01B8E380B0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9546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75683ED-80DE-4D55-87CC-6783CBDABB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06329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931A959-92DA-450D-9043-A52D085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56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89D3-D476-497E-8D27-3D4926FD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23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A640-B7CE-4078-A398-84B0389D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6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7233-2A4D-40A4-AE37-D6AEFBA5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403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FC82-F18E-43DF-AA83-E6248278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626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AC3E-1043-49E2-8652-F0A8098D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17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533-7D9B-4443-BFCD-6132BAAE9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7486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63C0-0691-43B0-A33D-D651D607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529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CEB-1617-44E7-A7F1-697E1421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16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0E6C-D895-4B27-959B-B01B8E3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271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83ED-80DE-4D55-87CC-6783CBDA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71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657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57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34290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8E27763-2136-465E-8EC1-4754012478AC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5748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37E817A-009E-4E95-BA75-FF5A182D2307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0503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C5915FA-3A95-4632-89BB-5645C415CA4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4706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E88F50C-95A8-474F-B6CA-6092AE41717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644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BF974B4-6F97-415C-A255-290BF869C70F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187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423A78A-C199-4467-913B-CC4EB0D86EC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310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B1B6C00-62D3-4876-A77F-A1304B4E2ED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2917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565759E-C94E-4AFE-8DDE-46F05E90CA69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7888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43EC65F-5E59-4A1F-9BF3-6B2FD5E4414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0934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C157A45-8914-4D78-8D63-FA999ACFA277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3264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C2BB87C-ACBB-4369-8F6F-21146360F64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6635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64DEACA-CB1E-4E8A-829E-0D75B804201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5097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9484AF77-D3A6-4EFE-A6D3-3050EE9E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457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96E1-5310-44F5-BB6F-54EA40EE8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0377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D60D-0888-4A2F-9104-3BD9619EE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726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D2B4-3A53-49F9-A78C-020C24880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345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E8AF-1C7D-4F75-BA56-0518FB506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414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F2D6-8931-4CBD-98AA-CC4B1FAE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97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76FA-F7A9-4051-86B0-87ED036CC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007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2FFC-DC58-429B-A557-483F8137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165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CD3C-AB8C-4117-8123-C66D50DF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795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78AA-0D57-4A04-B667-866659A0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093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0F2A-2B92-49BC-975D-001A209A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298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5CEC-15A4-4527-88F8-E01D4A852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4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1764-1551-4750-BDC6-E8A1A4AF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0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62B48-B242-4B3E-8311-C777ABE45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62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A8049-3BAC-4EF2-AF79-38FAB8CC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32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7A78-E9C1-46E8-A91C-DB2D11C0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0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C46E-A9BA-4466-AB26-46E43CB27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65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1171-6F9C-454C-AED0-036E5C953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5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FF9A-DB0B-49A4-8C46-51102F1C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64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6CFB-67F7-4278-87D0-8875A412E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489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2C0D2-F1D4-40FA-9458-5D782996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08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C72A-A476-425C-A7C2-41E327E53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71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defRPr/>
              </a:pPr>
              <a:endParaRPr kumimoji="1" lang="en-US" sz="32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76A99FA-71BB-4AE0-84A0-D707DB7466A4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011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14C8FCF-6EE9-4190-806B-395A6C84365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0322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31C9020-B4E2-4768-AD49-A704D3B7FAA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4528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1FECD2C-A899-41D7-AF0C-264E849916F2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0106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9D71A23-5D2C-46F5-9ADA-4636A19B1A6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6116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452DC7-B2EF-4A92-9229-6D89E8DF5F5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9234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DB933BD-DAA3-413D-8B38-21228969BA2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6841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321925-685A-49DD-9F18-7B8D0E5E3AC2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806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8B0FA66-97D8-4AF4-B623-220DD36F9AC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2999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A37D167-3901-4FC2-AA6B-497A3DDA3CB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7056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890C838-12B3-4461-9AAE-88E6BDA7ED3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792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29AC99A-CF41-408E-83EE-FEF76562D19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59D7F74-52FD-4433-A426-D217604CCC3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0076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26ACC1E-F225-428A-9550-ACC9B3146223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B6EFE57-14AD-479C-9532-487DEC45BB4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684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E46F58F-95F2-481C-B7E5-043D59FED2D8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CE155EC-71F6-4CC2-B13F-C6F3E4766F1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73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54C7C5F-1EA0-4976-9A3B-0BA3DD95B2C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1586995-FBD5-422E-89D4-07542BD5DA7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196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71136F-C39E-4A32-BFA5-67F62CE7D56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F3FED8-793C-417D-B285-8682D887D4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2670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1E1BAC1-AD8D-4028-B4CB-E18E41120A0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8E0347E-7B37-4826-88E0-ABF1357FF95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240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1920A6E-F33F-4A07-97EE-CD16DDFA2A4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9079F75-4C0A-4388-AE54-02AB7C3F63B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275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0808EDE-1885-4DF7-992B-413477AD4A2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E87C8D-3ADC-46E6-BEFA-8229EE7E9B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615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0AA3583-F378-4302-BEA2-E67E7AA51C50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C55A484-69DF-4B9F-8926-FB50E5AF17C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388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13CB6A67-B694-47F3-82D4-69842CED4D9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ADCC59FF-9576-4B09-8BA6-A1569E8C16F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6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32F8276-6A7B-4548-AD66-4312FFA0AD2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FF65DD-D0D2-4E1C-8981-865BB02E371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021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20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21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49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565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408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03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10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97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8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783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752D-F315-4D05-9E38-9048B95E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7702-71E6-4C71-A203-D2D42214CF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EED0-3EEF-4938-AB9E-284870E9F6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531-68A7-475D-8CC2-11F04B0D4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971F-FF4D-403D-B7FB-1AEEBF10C3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EC95-DE53-4342-9B72-74A86EA5C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DFF3-14AE-49A6-9E9C-19D478F0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596-228A-43DC-A116-4DC807242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27A-E2F7-4489-9597-B25A4D8544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F877-635B-4186-8A63-77308B676D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0" y="27467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5DFB-ACC6-4193-8816-95F7E23334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DD8E8-46B3-4A81-850D-1FE09E26E0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2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5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2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8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2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00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3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FFDA28A-6165-4DDF-811D-07A7E401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50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8159-B6E0-4C38-A5B4-9BC387559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62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5E32-9F76-467A-840E-12A05CF2D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56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A0367-DB0A-416E-A9A8-68086F51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69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9112-2F35-444D-B18F-92B95B1C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765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8CCBC-15F3-4BB7-8690-82A84207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8788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63B-71D0-48CC-ABC0-61C8FEB8E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10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B105-00F6-4D9D-9280-100185950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8472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2D7D-BABC-4B04-A0DF-FEF637F1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72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3EE1-05BD-4872-9AC6-2AFF0B630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15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6E1F-9B7B-41D1-8669-93CBB9D2E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2085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3055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5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7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93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6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6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83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3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6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25354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5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9F40914-29D2-455A-9002-0CEA3493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108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8B0B-18D3-4B91-A66B-99E50D486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35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D4A3-EBA8-4B2C-A9A4-D441A41E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413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56243-41DC-41A5-BFCC-E184E8BFF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480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CD47-AC1F-4503-B767-A84CBA6C8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743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FD26-FB28-4412-9640-55A738B3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659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C977-14A8-4401-8844-012F1DA1B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417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978C-03AE-46FF-BCA7-FB70EC0D1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707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F155-CA64-49B0-9AE3-221ABAC1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1116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1BB1-2CC9-4E33-8B57-2DDFBA19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0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7807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2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807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07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07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DA928-2FE7-476D-8C9A-AA5A1AAA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857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762F023-3015-49CF-B748-43B4F4B9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F0D2FDB-2246-496C-AB9F-86FFE77EBC10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fld id="{1F0D2FDB-2246-496C-AB9F-86FFE77EB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509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1564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646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646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CC917C0B-03D8-4E58-8EFE-441396BBF6EA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2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3144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573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B2BBAE6-4D25-495A-A5A8-887CE4AFA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1EF774-0062-4630-9970-AB777421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defRPr/>
            </a:pPr>
            <a:endParaRPr kumimoji="1" lang="en-US" sz="32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36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defRPr kumimoji="0" sz="1400" b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A52DEC63-843C-4456-920D-17A59FBB534F}" type="slidenum">
              <a:rPr lang="en-US" kern="1200"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20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E69632-159E-47D6-9A40-B0403B150AA4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11/19/2023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FE33C0F4-03ED-4C12-95C5-1B16BAD8EEC1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3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C9D1D-2223-42A1-887A-978BE44621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324ACEF-0841-4D36-8A16-05EBD30C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358864-D63E-4798-AD17-799593564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5344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34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4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4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EFC69A7-9DA3-4DD6-8E97-02EF72F57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8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nomica.org/gastro/pages/sample3.2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602/pchomosap.html" TargetMode="External"/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ise.com/articles/view/549004/?sc=rss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winandwallace.com/products/1-2-scale-gorilla-western-lowland-male-model-skull-gorilla-gorilla-kam-0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s://deadline.com/2019/07/quentin-tarantino-once-upon-a-time-interview-leonardo-dicaprio-brad-pitt-margot-robbie-star-trek-pulp-fiction-1202647835/" TargetMode="External"/><Relationship Id="rId5" Type="http://schemas.openxmlformats.org/officeDocument/2006/relationships/hyperlink" Target="https://news.stlpublicradio.org/post/never-another-late-night-king-jay-leno-looks-beyond-appointment-tv-ahead-st-louis-visit#stream/0" TargetMode="External"/><Relationship Id="rId4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Paleontology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Exploring the Diets of Extinct Humans Through Paleontology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816388"/>
            <a:ext cx="8229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bipedalism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relates to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long-distance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walking . . 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including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carrying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food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while provisioning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2937" y="2297668"/>
            <a:ext cx="3159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Owen Lovejoy notes that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42315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16772" y="3939540"/>
            <a:ext cx="1486764" cy="363256"/>
          </a:xfrm>
          <a:custGeom>
            <a:avLst/>
            <a:gdLst>
              <a:gd name="connsiteX0" fmla="*/ 300625 w 1117028"/>
              <a:gd name="connsiteY0" fmla="*/ 325678 h 363256"/>
              <a:gd name="connsiteX1" fmla="*/ 363255 w 1117028"/>
              <a:gd name="connsiteY1" fmla="*/ 300626 h 363256"/>
              <a:gd name="connsiteX2" fmla="*/ 576198 w 1117028"/>
              <a:gd name="connsiteY2" fmla="*/ 300626 h 363256"/>
              <a:gd name="connsiteX3" fmla="*/ 663880 w 1117028"/>
              <a:gd name="connsiteY3" fmla="*/ 338204 h 363256"/>
              <a:gd name="connsiteX4" fmla="*/ 751562 w 1117028"/>
              <a:gd name="connsiteY4" fmla="*/ 363256 h 363256"/>
              <a:gd name="connsiteX5" fmla="*/ 1052187 w 1117028"/>
              <a:gd name="connsiteY5" fmla="*/ 350730 h 363256"/>
              <a:gd name="connsiteX6" fmla="*/ 1089765 w 1117028"/>
              <a:gd name="connsiteY6" fmla="*/ 325678 h 363256"/>
              <a:gd name="connsiteX7" fmla="*/ 1102291 w 1117028"/>
              <a:gd name="connsiteY7" fmla="*/ 288100 h 363256"/>
              <a:gd name="connsiteX8" fmla="*/ 1102291 w 1117028"/>
              <a:gd name="connsiteY8" fmla="*/ 62632 h 363256"/>
              <a:gd name="connsiteX9" fmla="*/ 926926 w 1117028"/>
              <a:gd name="connsiteY9" fmla="*/ 25054 h 363256"/>
              <a:gd name="connsiteX10" fmla="*/ 551146 w 1117028"/>
              <a:gd name="connsiteY10" fmla="*/ 12528 h 363256"/>
              <a:gd name="connsiteX11" fmla="*/ 237995 w 1117028"/>
              <a:gd name="connsiteY11" fmla="*/ 12528 h 363256"/>
              <a:gd name="connsiteX12" fmla="*/ 175365 w 1117028"/>
              <a:gd name="connsiteY12" fmla="*/ 25054 h 363256"/>
              <a:gd name="connsiteX13" fmla="*/ 62631 w 1117028"/>
              <a:gd name="connsiteY13" fmla="*/ 75158 h 363256"/>
              <a:gd name="connsiteX14" fmla="*/ 0 w 1117028"/>
              <a:gd name="connsiteY14" fmla="*/ 150314 h 363256"/>
              <a:gd name="connsiteX15" fmla="*/ 25052 w 1117028"/>
              <a:gd name="connsiteY15" fmla="*/ 263048 h 363256"/>
              <a:gd name="connsiteX16" fmla="*/ 50104 w 1117028"/>
              <a:gd name="connsiteY16" fmla="*/ 300626 h 363256"/>
              <a:gd name="connsiteX17" fmla="*/ 125261 w 1117028"/>
              <a:gd name="connsiteY17" fmla="*/ 350730 h 363256"/>
              <a:gd name="connsiteX18" fmla="*/ 275573 w 1117028"/>
              <a:gd name="connsiteY18" fmla="*/ 338204 h 363256"/>
              <a:gd name="connsiteX19" fmla="*/ 313151 w 1117028"/>
              <a:gd name="connsiteY19" fmla="*/ 325678 h 363256"/>
              <a:gd name="connsiteX20" fmla="*/ 300625 w 1117028"/>
              <a:gd name="connsiteY20" fmla="*/ 325678 h 3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7028" h="363256">
                <a:moveTo>
                  <a:pt x="300625" y="325678"/>
                </a:moveTo>
                <a:cubicBezTo>
                  <a:pt x="308976" y="321503"/>
                  <a:pt x="341346" y="305682"/>
                  <a:pt x="363255" y="300626"/>
                </a:cubicBezTo>
                <a:cubicBezTo>
                  <a:pt x="458372" y="278676"/>
                  <a:pt x="477864" y="289700"/>
                  <a:pt x="576198" y="300626"/>
                </a:cubicBezTo>
                <a:cubicBezTo>
                  <a:pt x="664325" y="330002"/>
                  <a:pt x="555531" y="291769"/>
                  <a:pt x="663880" y="338204"/>
                </a:cubicBezTo>
                <a:cubicBezTo>
                  <a:pt x="689038" y="348986"/>
                  <a:pt x="726137" y="356900"/>
                  <a:pt x="751562" y="363256"/>
                </a:cubicBezTo>
                <a:cubicBezTo>
                  <a:pt x="851770" y="359081"/>
                  <a:pt x="952505" y="361806"/>
                  <a:pt x="1052187" y="350730"/>
                </a:cubicBezTo>
                <a:cubicBezTo>
                  <a:pt x="1067149" y="349068"/>
                  <a:pt x="1080361" y="337433"/>
                  <a:pt x="1089765" y="325678"/>
                </a:cubicBezTo>
                <a:cubicBezTo>
                  <a:pt x="1098013" y="315368"/>
                  <a:pt x="1098116" y="300626"/>
                  <a:pt x="1102291" y="288100"/>
                </a:cubicBezTo>
                <a:cubicBezTo>
                  <a:pt x="1109159" y="233157"/>
                  <a:pt x="1131707" y="113060"/>
                  <a:pt x="1102291" y="62632"/>
                </a:cubicBezTo>
                <a:cubicBezTo>
                  <a:pt x="1088519" y="39023"/>
                  <a:pt x="934378" y="25446"/>
                  <a:pt x="926926" y="25054"/>
                </a:cubicBezTo>
                <a:cubicBezTo>
                  <a:pt x="801770" y="18467"/>
                  <a:pt x="676406" y="16703"/>
                  <a:pt x="551146" y="12528"/>
                </a:cubicBezTo>
                <a:cubicBezTo>
                  <a:pt x="373034" y="-195"/>
                  <a:pt x="400106" y="-7737"/>
                  <a:pt x="237995" y="12528"/>
                </a:cubicBezTo>
                <a:cubicBezTo>
                  <a:pt x="216869" y="15169"/>
                  <a:pt x="195905" y="19452"/>
                  <a:pt x="175365" y="25054"/>
                </a:cubicBezTo>
                <a:cubicBezTo>
                  <a:pt x="122620" y="39439"/>
                  <a:pt x="101263" y="44253"/>
                  <a:pt x="62631" y="75158"/>
                </a:cubicBezTo>
                <a:cubicBezTo>
                  <a:pt x="37744" y="95067"/>
                  <a:pt x="18275" y="125948"/>
                  <a:pt x="0" y="150314"/>
                </a:cubicBezTo>
                <a:cubicBezTo>
                  <a:pt x="4811" y="179179"/>
                  <a:pt x="9634" y="232212"/>
                  <a:pt x="25052" y="263048"/>
                </a:cubicBezTo>
                <a:cubicBezTo>
                  <a:pt x="31785" y="276513"/>
                  <a:pt x="38774" y="290713"/>
                  <a:pt x="50104" y="300626"/>
                </a:cubicBezTo>
                <a:cubicBezTo>
                  <a:pt x="72763" y="320453"/>
                  <a:pt x="125261" y="350730"/>
                  <a:pt x="125261" y="350730"/>
                </a:cubicBezTo>
                <a:cubicBezTo>
                  <a:pt x="175365" y="346555"/>
                  <a:pt x="225736" y="344849"/>
                  <a:pt x="275573" y="338204"/>
                </a:cubicBezTo>
                <a:cubicBezTo>
                  <a:pt x="288661" y="336459"/>
                  <a:pt x="301829" y="332471"/>
                  <a:pt x="313151" y="325678"/>
                </a:cubicBezTo>
                <a:cubicBezTo>
                  <a:pt x="323278" y="319602"/>
                  <a:pt x="292274" y="329853"/>
                  <a:pt x="300625" y="325678"/>
                </a:cubicBez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10558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877456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. . and even non-bipeds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carry food . . .</a:t>
            </a:r>
          </a:p>
        </p:txBody>
      </p:sp>
    </p:spTree>
    <p:extLst>
      <p:ext uri="{BB962C8B-B14F-4D97-AF65-F5344CB8AC3E}">
        <p14:creationId xmlns:p14="http://schemas.microsoft.com/office/powerpoint/2010/main" val="214483917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2"/>
          <p:cNvSpPr txBox="1">
            <a:spLocks noChangeArrowheads="1"/>
          </p:cNvSpPr>
          <p:nvPr/>
        </p:nvSpPr>
        <p:spPr bwMode="auto">
          <a:xfrm>
            <a:off x="3798889" y="6096001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Chimpanzee</a:t>
            </a:r>
          </a:p>
        </p:txBody>
      </p:sp>
      <p:pic>
        <p:nvPicPr>
          <p:cNvPr id="805891" name="Picture 3" descr="12_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00" y="114300"/>
            <a:ext cx="4559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5892" name="Text Box 4"/>
          <p:cNvSpPr txBox="1">
            <a:spLocks noChangeArrowheads="1"/>
          </p:cNvSpPr>
          <p:nvPr/>
        </p:nvSpPr>
        <p:spPr bwMode="auto">
          <a:xfrm>
            <a:off x="3327748" y="6487168"/>
            <a:ext cx="2497189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71</a:t>
            </a:r>
          </a:p>
        </p:txBody>
      </p:sp>
    </p:spTree>
    <p:extLst>
      <p:ext uri="{BB962C8B-B14F-4D97-AF65-F5344CB8AC3E}">
        <p14:creationId xmlns:p14="http://schemas.microsoft.com/office/powerpoint/2010/main" val="207048159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30536" y="3381974"/>
            <a:ext cx="1351604" cy="363256"/>
          </a:xfrm>
          <a:custGeom>
            <a:avLst/>
            <a:gdLst>
              <a:gd name="connsiteX0" fmla="*/ 300625 w 1117028"/>
              <a:gd name="connsiteY0" fmla="*/ 325678 h 363256"/>
              <a:gd name="connsiteX1" fmla="*/ 363255 w 1117028"/>
              <a:gd name="connsiteY1" fmla="*/ 300626 h 363256"/>
              <a:gd name="connsiteX2" fmla="*/ 576198 w 1117028"/>
              <a:gd name="connsiteY2" fmla="*/ 300626 h 363256"/>
              <a:gd name="connsiteX3" fmla="*/ 663880 w 1117028"/>
              <a:gd name="connsiteY3" fmla="*/ 338204 h 363256"/>
              <a:gd name="connsiteX4" fmla="*/ 751562 w 1117028"/>
              <a:gd name="connsiteY4" fmla="*/ 363256 h 363256"/>
              <a:gd name="connsiteX5" fmla="*/ 1052187 w 1117028"/>
              <a:gd name="connsiteY5" fmla="*/ 350730 h 363256"/>
              <a:gd name="connsiteX6" fmla="*/ 1089765 w 1117028"/>
              <a:gd name="connsiteY6" fmla="*/ 325678 h 363256"/>
              <a:gd name="connsiteX7" fmla="*/ 1102291 w 1117028"/>
              <a:gd name="connsiteY7" fmla="*/ 288100 h 363256"/>
              <a:gd name="connsiteX8" fmla="*/ 1102291 w 1117028"/>
              <a:gd name="connsiteY8" fmla="*/ 62632 h 363256"/>
              <a:gd name="connsiteX9" fmla="*/ 926926 w 1117028"/>
              <a:gd name="connsiteY9" fmla="*/ 25054 h 363256"/>
              <a:gd name="connsiteX10" fmla="*/ 551146 w 1117028"/>
              <a:gd name="connsiteY10" fmla="*/ 12528 h 363256"/>
              <a:gd name="connsiteX11" fmla="*/ 237995 w 1117028"/>
              <a:gd name="connsiteY11" fmla="*/ 12528 h 363256"/>
              <a:gd name="connsiteX12" fmla="*/ 175365 w 1117028"/>
              <a:gd name="connsiteY12" fmla="*/ 25054 h 363256"/>
              <a:gd name="connsiteX13" fmla="*/ 62631 w 1117028"/>
              <a:gd name="connsiteY13" fmla="*/ 75158 h 363256"/>
              <a:gd name="connsiteX14" fmla="*/ 0 w 1117028"/>
              <a:gd name="connsiteY14" fmla="*/ 150314 h 363256"/>
              <a:gd name="connsiteX15" fmla="*/ 25052 w 1117028"/>
              <a:gd name="connsiteY15" fmla="*/ 263048 h 363256"/>
              <a:gd name="connsiteX16" fmla="*/ 50104 w 1117028"/>
              <a:gd name="connsiteY16" fmla="*/ 300626 h 363256"/>
              <a:gd name="connsiteX17" fmla="*/ 125261 w 1117028"/>
              <a:gd name="connsiteY17" fmla="*/ 350730 h 363256"/>
              <a:gd name="connsiteX18" fmla="*/ 275573 w 1117028"/>
              <a:gd name="connsiteY18" fmla="*/ 338204 h 363256"/>
              <a:gd name="connsiteX19" fmla="*/ 313151 w 1117028"/>
              <a:gd name="connsiteY19" fmla="*/ 325678 h 363256"/>
              <a:gd name="connsiteX20" fmla="*/ 300625 w 1117028"/>
              <a:gd name="connsiteY20" fmla="*/ 325678 h 3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7028" h="363256">
                <a:moveTo>
                  <a:pt x="300625" y="325678"/>
                </a:moveTo>
                <a:cubicBezTo>
                  <a:pt x="308976" y="321503"/>
                  <a:pt x="341346" y="305682"/>
                  <a:pt x="363255" y="300626"/>
                </a:cubicBezTo>
                <a:cubicBezTo>
                  <a:pt x="458372" y="278676"/>
                  <a:pt x="477864" y="289700"/>
                  <a:pt x="576198" y="300626"/>
                </a:cubicBezTo>
                <a:cubicBezTo>
                  <a:pt x="664325" y="330002"/>
                  <a:pt x="555531" y="291769"/>
                  <a:pt x="663880" y="338204"/>
                </a:cubicBezTo>
                <a:cubicBezTo>
                  <a:pt x="689038" y="348986"/>
                  <a:pt x="726137" y="356900"/>
                  <a:pt x="751562" y="363256"/>
                </a:cubicBezTo>
                <a:cubicBezTo>
                  <a:pt x="851770" y="359081"/>
                  <a:pt x="952505" y="361806"/>
                  <a:pt x="1052187" y="350730"/>
                </a:cubicBezTo>
                <a:cubicBezTo>
                  <a:pt x="1067149" y="349068"/>
                  <a:pt x="1080361" y="337433"/>
                  <a:pt x="1089765" y="325678"/>
                </a:cubicBezTo>
                <a:cubicBezTo>
                  <a:pt x="1098013" y="315368"/>
                  <a:pt x="1098116" y="300626"/>
                  <a:pt x="1102291" y="288100"/>
                </a:cubicBezTo>
                <a:cubicBezTo>
                  <a:pt x="1109159" y="233157"/>
                  <a:pt x="1131707" y="113060"/>
                  <a:pt x="1102291" y="62632"/>
                </a:cubicBezTo>
                <a:cubicBezTo>
                  <a:pt x="1088519" y="39023"/>
                  <a:pt x="934378" y="25446"/>
                  <a:pt x="926926" y="25054"/>
                </a:cubicBezTo>
                <a:cubicBezTo>
                  <a:pt x="801770" y="18467"/>
                  <a:pt x="676406" y="16703"/>
                  <a:pt x="551146" y="12528"/>
                </a:cubicBezTo>
                <a:cubicBezTo>
                  <a:pt x="373034" y="-195"/>
                  <a:pt x="400106" y="-7737"/>
                  <a:pt x="237995" y="12528"/>
                </a:cubicBezTo>
                <a:cubicBezTo>
                  <a:pt x="216869" y="15169"/>
                  <a:pt x="195905" y="19452"/>
                  <a:pt x="175365" y="25054"/>
                </a:cubicBezTo>
                <a:cubicBezTo>
                  <a:pt x="122620" y="39439"/>
                  <a:pt x="101263" y="44253"/>
                  <a:pt x="62631" y="75158"/>
                </a:cubicBezTo>
                <a:cubicBezTo>
                  <a:pt x="37744" y="95067"/>
                  <a:pt x="18275" y="125948"/>
                  <a:pt x="0" y="150314"/>
                </a:cubicBezTo>
                <a:cubicBezTo>
                  <a:pt x="4811" y="179179"/>
                  <a:pt x="9634" y="232212"/>
                  <a:pt x="25052" y="263048"/>
                </a:cubicBezTo>
                <a:cubicBezTo>
                  <a:pt x="31785" y="276513"/>
                  <a:pt x="38774" y="290713"/>
                  <a:pt x="50104" y="300626"/>
                </a:cubicBezTo>
                <a:cubicBezTo>
                  <a:pt x="72763" y="320453"/>
                  <a:pt x="125261" y="350730"/>
                  <a:pt x="125261" y="350730"/>
                </a:cubicBezTo>
                <a:cubicBezTo>
                  <a:pt x="175365" y="346555"/>
                  <a:pt x="225736" y="344849"/>
                  <a:pt x="275573" y="338204"/>
                </a:cubicBezTo>
                <a:cubicBezTo>
                  <a:pt x="288661" y="336459"/>
                  <a:pt x="301829" y="332471"/>
                  <a:pt x="313151" y="325678"/>
                </a:cubicBezTo>
                <a:cubicBezTo>
                  <a:pt x="323278" y="319602"/>
                  <a:pt x="292274" y="329853"/>
                  <a:pt x="300625" y="325678"/>
                </a:cubicBez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5251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83167"/>
            <a:ext cx="8229600" cy="287463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400" b="1" dirty="0"/>
              <a:t>and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bipedalism and vision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(visual surveillance)</a:t>
            </a:r>
            <a:br>
              <a:rPr lang="en-US" dirty="0"/>
            </a:br>
            <a:r>
              <a:rPr lang="en-US" sz="3600" b="1" dirty="0"/>
              <a:t>are related to the quest for food . . .</a:t>
            </a:r>
          </a:p>
        </p:txBody>
      </p:sp>
    </p:spTree>
    <p:extLst>
      <p:ext uri="{BB962C8B-B14F-4D97-AF65-F5344CB8AC3E}">
        <p14:creationId xmlns:p14="http://schemas.microsoft.com/office/powerpoint/2010/main" val="293885599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2"/>
          <p:cNvSpPr txBox="1">
            <a:spLocks noChangeArrowheads="1"/>
          </p:cNvSpPr>
          <p:nvPr/>
        </p:nvSpPr>
        <p:spPr bwMode="auto">
          <a:xfrm>
            <a:off x="2438400" y="6475187"/>
            <a:ext cx="4387740" cy="3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 bwMode="auto">
          <a:xfrm rot="10800000">
            <a:off x="528608" y="3338976"/>
            <a:ext cx="1295400" cy="428843"/>
          </a:xfrm>
          <a:custGeom>
            <a:avLst/>
            <a:gdLst>
              <a:gd name="connsiteX0" fmla="*/ 288099 w 751562"/>
              <a:gd name="connsiteY0" fmla="*/ 398110 h 418615"/>
              <a:gd name="connsiteX1" fmla="*/ 626302 w 751562"/>
              <a:gd name="connsiteY1" fmla="*/ 398110 h 418615"/>
              <a:gd name="connsiteX2" fmla="*/ 663880 w 751562"/>
              <a:gd name="connsiteY2" fmla="*/ 373058 h 418615"/>
              <a:gd name="connsiteX3" fmla="*/ 713984 w 751562"/>
              <a:gd name="connsiteY3" fmla="*/ 297902 h 418615"/>
              <a:gd name="connsiteX4" fmla="*/ 739036 w 751562"/>
              <a:gd name="connsiteY4" fmla="*/ 260324 h 418615"/>
              <a:gd name="connsiteX5" fmla="*/ 751562 w 751562"/>
              <a:gd name="connsiteY5" fmla="*/ 222746 h 418615"/>
              <a:gd name="connsiteX6" fmla="*/ 739036 w 751562"/>
              <a:gd name="connsiteY6" fmla="*/ 172642 h 418615"/>
              <a:gd name="connsiteX7" fmla="*/ 676406 w 751562"/>
              <a:gd name="connsiteY7" fmla="*/ 97486 h 418615"/>
              <a:gd name="connsiteX8" fmla="*/ 601250 w 751562"/>
              <a:gd name="connsiteY8" fmla="*/ 72434 h 418615"/>
              <a:gd name="connsiteX9" fmla="*/ 501041 w 751562"/>
              <a:gd name="connsiteY9" fmla="*/ 47382 h 418615"/>
              <a:gd name="connsiteX10" fmla="*/ 363255 w 751562"/>
              <a:gd name="connsiteY10" fmla="*/ 9804 h 418615"/>
              <a:gd name="connsiteX11" fmla="*/ 50104 w 751562"/>
              <a:gd name="connsiteY11" fmla="*/ 59908 h 418615"/>
              <a:gd name="connsiteX12" fmla="*/ 25052 w 751562"/>
              <a:gd name="connsiteY12" fmla="*/ 97486 h 418615"/>
              <a:gd name="connsiteX13" fmla="*/ 12526 w 751562"/>
              <a:gd name="connsiteY13" fmla="*/ 147590 h 418615"/>
              <a:gd name="connsiteX14" fmla="*/ 0 w 751562"/>
              <a:gd name="connsiteY14" fmla="*/ 185168 h 418615"/>
              <a:gd name="connsiteX15" fmla="*/ 12526 w 751562"/>
              <a:gd name="connsiteY15" fmla="*/ 348006 h 418615"/>
              <a:gd name="connsiteX16" fmla="*/ 37578 w 751562"/>
              <a:gd name="connsiteY16" fmla="*/ 385584 h 418615"/>
              <a:gd name="connsiteX17" fmla="*/ 288099 w 751562"/>
              <a:gd name="connsiteY17" fmla="*/ 398110 h 418615"/>
              <a:gd name="connsiteX18" fmla="*/ 338203 w 751562"/>
              <a:gd name="connsiteY18" fmla="*/ 398110 h 4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1562" h="418615">
                <a:moveTo>
                  <a:pt x="288099" y="398110"/>
                </a:moveTo>
                <a:cubicBezTo>
                  <a:pt x="424885" y="425467"/>
                  <a:pt x="398611" y="425433"/>
                  <a:pt x="626302" y="398110"/>
                </a:cubicBezTo>
                <a:cubicBezTo>
                  <a:pt x="641249" y="396316"/>
                  <a:pt x="651354" y="381409"/>
                  <a:pt x="663880" y="373058"/>
                </a:cubicBezTo>
                <a:lnTo>
                  <a:pt x="713984" y="297902"/>
                </a:lnTo>
                <a:cubicBezTo>
                  <a:pt x="722335" y="285376"/>
                  <a:pt x="734275" y="274606"/>
                  <a:pt x="739036" y="260324"/>
                </a:cubicBezTo>
                <a:lnTo>
                  <a:pt x="751562" y="222746"/>
                </a:lnTo>
                <a:cubicBezTo>
                  <a:pt x="747387" y="206045"/>
                  <a:pt x="745817" y="188465"/>
                  <a:pt x="739036" y="172642"/>
                </a:cubicBezTo>
                <a:cubicBezTo>
                  <a:pt x="730752" y="153314"/>
                  <a:pt x="693335" y="106891"/>
                  <a:pt x="676406" y="97486"/>
                </a:cubicBezTo>
                <a:cubicBezTo>
                  <a:pt x="653322" y="84662"/>
                  <a:pt x="626302" y="80785"/>
                  <a:pt x="601250" y="72434"/>
                </a:cubicBezTo>
                <a:cubicBezTo>
                  <a:pt x="529415" y="48489"/>
                  <a:pt x="599287" y="70054"/>
                  <a:pt x="501041" y="47382"/>
                </a:cubicBezTo>
                <a:cubicBezTo>
                  <a:pt x="409214" y="26191"/>
                  <a:pt x="425371" y="30509"/>
                  <a:pt x="363255" y="9804"/>
                </a:cubicBezTo>
                <a:cubicBezTo>
                  <a:pt x="162242" y="18941"/>
                  <a:pt x="134929" y="-41882"/>
                  <a:pt x="50104" y="59908"/>
                </a:cubicBezTo>
                <a:cubicBezTo>
                  <a:pt x="40466" y="71473"/>
                  <a:pt x="33403" y="84960"/>
                  <a:pt x="25052" y="97486"/>
                </a:cubicBezTo>
                <a:cubicBezTo>
                  <a:pt x="20877" y="114187"/>
                  <a:pt x="17255" y="131037"/>
                  <a:pt x="12526" y="147590"/>
                </a:cubicBezTo>
                <a:cubicBezTo>
                  <a:pt x="8899" y="160286"/>
                  <a:pt x="0" y="171964"/>
                  <a:pt x="0" y="185168"/>
                </a:cubicBezTo>
                <a:cubicBezTo>
                  <a:pt x="0" y="239608"/>
                  <a:pt x="2493" y="294499"/>
                  <a:pt x="12526" y="348006"/>
                </a:cubicBezTo>
                <a:cubicBezTo>
                  <a:pt x="15300" y="362803"/>
                  <a:pt x="22766" y="382891"/>
                  <a:pt x="37578" y="385584"/>
                </a:cubicBezTo>
                <a:cubicBezTo>
                  <a:pt x="119841" y="400541"/>
                  <a:pt x="204560" y="394629"/>
                  <a:pt x="288099" y="398110"/>
                </a:cubicBezTo>
                <a:cubicBezTo>
                  <a:pt x="304786" y="398805"/>
                  <a:pt x="321502" y="398110"/>
                  <a:pt x="338203" y="39811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63901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2" name="Picture 2" descr="14_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73636"/>
            <a:ext cx="7315200" cy="466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3603" name="Line 3"/>
          <p:cNvSpPr>
            <a:spLocks noChangeShapeType="1"/>
          </p:cNvSpPr>
          <p:nvPr/>
        </p:nvSpPr>
        <p:spPr bwMode="auto">
          <a:xfrm flipV="1">
            <a:off x="7010400" y="4343400"/>
            <a:ext cx="1143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3604" name="Line 4"/>
          <p:cNvSpPr>
            <a:spLocks noChangeShapeType="1"/>
          </p:cNvSpPr>
          <p:nvPr/>
        </p:nvSpPr>
        <p:spPr bwMode="auto">
          <a:xfrm flipV="1">
            <a:off x="4223658" y="2119086"/>
            <a:ext cx="3810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3605" name="Line 5"/>
          <p:cNvSpPr>
            <a:spLocks noChangeShapeType="1"/>
          </p:cNvSpPr>
          <p:nvPr/>
        </p:nvSpPr>
        <p:spPr bwMode="auto">
          <a:xfrm flipV="1">
            <a:off x="2227944" y="3018972"/>
            <a:ext cx="62484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690" y="6084570"/>
            <a:ext cx="8024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Eye-Height advantage of Bipedal Locomotion in Hunting . . 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4037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89315"/>
            <a:ext cx="51816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651" name="Picture 3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66840"/>
            <a:ext cx="5105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5652" name="Picture 4" descr="14_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674938"/>
            <a:ext cx="65532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3" name="Line 5"/>
          <p:cNvSpPr>
            <a:spLocks noChangeShapeType="1"/>
          </p:cNvSpPr>
          <p:nvPr/>
        </p:nvSpPr>
        <p:spPr bwMode="auto">
          <a:xfrm flipV="1">
            <a:off x="5127174" y="5424714"/>
            <a:ext cx="1905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5654" name="Line 6"/>
          <p:cNvSpPr>
            <a:spLocks noChangeShapeType="1"/>
          </p:cNvSpPr>
          <p:nvPr/>
        </p:nvSpPr>
        <p:spPr bwMode="auto">
          <a:xfrm flipV="1">
            <a:off x="3037116" y="3414486"/>
            <a:ext cx="40386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8915400" y="990600"/>
            <a:ext cx="457200" cy="5867400"/>
          </a:xfrm>
          <a:prstGeom prst="rect">
            <a:avLst/>
          </a:prstGeom>
          <a:solidFill>
            <a:schemeClr val="tx1"/>
          </a:solidFill>
          <a:ln w="127000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646" y="501392"/>
            <a:ext cx="8024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Eye-Height advantage of Bipedal Locomotion in Hunting . . 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8649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2"/>
          <p:cNvSpPr txBox="1">
            <a:spLocks noChangeArrowheads="1"/>
          </p:cNvSpPr>
          <p:nvPr/>
        </p:nvSpPr>
        <p:spPr bwMode="auto">
          <a:xfrm>
            <a:off x="3450157" y="6487796"/>
            <a:ext cx="226055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Humankind Emerging, 7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114</a:t>
            </a: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742950" y="5791240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Eye Level and Sight.</a:t>
            </a:r>
          </a:p>
        </p:txBody>
      </p:sp>
      <p:pic>
        <p:nvPicPr>
          <p:cNvPr id="797700" name="Picture 4" descr="eye-leve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40"/>
            <a:ext cx="76962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4309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37338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D79694"/>
                </a:solidFill>
              </a:rPr>
              <a:t>Exploring the Diets of Extinct Humans Through Paleontology</a:t>
            </a:r>
          </a:p>
          <a:p>
            <a:pPr marL="15970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paleontology</a:t>
            </a:r>
          </a:p>
          <a:p>
            <a:pPr marL="2054225" lvl="4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</a:rPr>
              <a:t>paleobotanists</a:t>
            </a:r>
            <a:endParaRPr lang="en-US" sz="3600" b="1" dirty="0">
              <a:solidFill>
                <a:srgbClr val="000000"/>
              </a:solidFill>
            </a:endParaRPr>
          </a:p>
          <a:p>
            <a:pPr marL="2054225" lvl="4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paleontologists</a:t>
            </a:r>
          </a:p>
          <a:p>
            <a:pPr marL="15970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</a:rPr>
              <a:t>primates</a:t>
            </a:r>
          </a:p>
          <a:p>
            <a:pPr marL="2054225" lvl="4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prosimians</a:t>
            </a:r>
            <a:endParaRPr lang="en-US" b="1" dirty="0">
              <a:solidFill>
                <a:schemeClr val="bg1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09928"/>
            <a:ext cx="7315200" cy="2640723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3600" b="1" dirty="0" err="1"/>
              <a:t>bipedalism</a:t>
            </a:r>
            <a:r>
              <a:rPr lang="en-US" sz="3600" b="1" dirty="0"/>
              <a:t> is related to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seed and nut gathering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and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feeding from bushes . . .</a:t>
            </a:r>
          </a:p>
        </p:txBody>
      </p:sp>
    </p:spTree>
    <p:extLst>
      <p:ext uri="{BB962C8B-B14F-4D97-AF65-F5344CB8AC3E}">
        <p14:creationId xmlns:p14="http://schemas.microsoft.com/office/powerpoint/2010/main" val="720882943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38400" y="6475187"/>
            <a:ext cx="4387740" cy="3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85013" y="2286853"/>
            <a:ext cx="1567434" cy="759722"/>
          </a:xfrm>
          <a:custGeom>
            <a:avLst/>
            <a:gdLst>
              <a:gd name="connsiteX0" fmla="*/ 288099 w 751562"/>
              <a:gd name="connsiteY0" fmla="*/ 398110 h 418615"/>
              <a:gd name="connsiteX1" fmla="*/ 626302 w 751562"/>
              <a:gd name="connsiteY1" fmla="*/ 398110 h 418615"/>
              <a:gd name="connsiteX2" fmla="*/ 663880 w 751562"/>
              <a:gd name="connsiteY2" fmla="*/ 373058 h 418615"/>
              <a:gd name="connsiteX3" fmla="*/ 713984 w 751562"/>
              <a:gd name="connsiteY3" fmla="*/ 297902 h 418615"/>
              <a:gd name="connsiteX4" fmla="*/ 739036 w 751562"/>
              <a:gd name="connsiteY4" fmla="*/ 260324 h 418615"/>
              <a:gd name="connsiteX5" fmla="*/ 751562 w 751562"/>
              <a:gd name="connsiteY5" fmla="*/ 222746 h 418615"/>
              <a:gd name="connsiteX6" fmla="*/ 739036 w 751562"/>
              <a:gd name="connsiteY6" fmla="*/ 172642 h 418615"/>
              <a:gd name="connsiteX7" fmla="*/ 676406 w 751562"/>
              <a:gd name="connsiteY7" fmla="*/ 97486 h 418615"/>
              <a:gd name="connsiteX8" fmla="*/ 601250 w 751562"/>
              <a:gd name="connsiteY8" fmla="*/ 72434 h 418615"/>
              <a:gd name="connsiteX9" fmla="*/ 501041 w 751562"/>
              <a:gd name="connsiteY9" fmla="*/ 47382 h 418615"/>
              <a:gd name="connsiteX10" fmla="*/ 363255 w 751562"/>
              <a:gd name="connsiteY10" fmla="*/ 9804 h 418615"/>
              <a:gd name="connsiteX11" fmla="*/ 50104 w 751562"/>
              <a:gd name="connsiteY11" fmla="*/ 59908 h 418615"/>
              <a:gd name="connsiteX12" fmla="*/ 25052 w 751562"/>
              <a:gd name="connsiteY12" fmla="*/ 97486 h 418615"/>
              <a:gd name="connsiteX13" fmla="*/ 12526 w 751562"/>
              <a:gd name="connsiteY13" fmla="*/ 147590 h 418615"/>
              <a:gd name="connsiteX14" fmla="*/ 0 w 751562"/>
              <a:gd name="connsiteY14" fmla="*/ 185168 h 418615"/>
              <a:gd name="connsiteX15" fmla="*/ 12526 w 751562"/>
              <a:gd name="connsiteY15" fmla="*/ 348006 h 418615"/>
              <a:gd name="connsiteX16" fmla="*/ 37578 w 751562"/>
              <a:gd name="connsiteY16" fmla="*/ 385584 h 418615"/>
              <a:gd name="connsiteX17" fmla="*/ 288099 w 751562"/>
              <a:gd name="connsiteY17" fmla="*/ 398110 h 418615"/>
              <a:gd name="connsiteX18" fmla="*/ 338203 w 751562"/>
              <a:gd name="connsiteY18" fmla="*/ 398110 h 4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1562" h="418615">
                <a:moveTo>
                  <a:pt x="288099" y="398110"/>
                </a:moveTo>
                <a:cubicBezTo>
                  <a:pt x="424885" y="425467"/>
                  <a:pt x="398611" y="425433"/>
                  <a:pt x="626302" y="398110"/>
                </a:cubicBezTo>
                <a:cubicBezTo>
                  <a:pt x="641249" y="396316"/>
                  <a:pt x="651354" y="381409"/>
                  <a:pt x="663880" y="373058"/>
                </a:cubicBezTo>
                <a:lnTo>
                  <a:pt x="713984" y="297902"/>
                </a:lnTo>
                <a:cubicBezTo>
                  <a:pt x="722335" y="285376"/>
                  <a:pt x="734275" y="274606"/>
                  <a:pt x="739036" y="260324"/>
                </a:cubicBezTo>
                <a:lnTo>
                  <a:pt x="751562" y="222746"/>
                </a:lnTo>
                <a:cubicBezTo>
                  <a:pt x="747387" y="206045"/>
                  <a:pt x="745817" y="188465"/>
                  <a:pt x="739036" y="172642"/>
                </a:cubicBezTo>
                <a:cubicBezTo>
                  <a:pt x="730752" y="153314"/>
                  <a:pt x="693335" y="106891"/>
                  <a:pt x="676406" y="97486"/>
                </a:cubicBezTo>
                <a:cubicBezTo>
                  <a:pt x="653322" y="84662"/>
                  <a:pt x="626302" y="80785"/>
                  <a:pt x="601250" y="72434"/>
                </a:cubicBezTo>
                <a:cubicBezTo>
                  <a:pt x="529415" y="48489"/>
                  <a:pt x="599287" y="70054"/>
                  <a:pt x="501041" y="47382"/>
                </a:cubicBezTo>
                <a:cubicBezTo>
                  <a:pt x="409214" y="26191"/>
                  <a:pt x="425371" y="30509"/>
                  <a:pt x="363255" y="9804"/>
                </a:cubicBezTo>
                <a:cubicBezTo>
                  <a:pt x="162242" y="18941"/>
                  <a:pt x="134929" y="-41882"/>
                  <a:pt x="50104" y="59908"/>
                </a:cubicBezTo>
                <a:cubicBezTo>
                  <a:pt x="40466" y="71473"/>
                  <a:pt x="33403" y="84960"/>
                  <a:pt x="25052" y="97486"/>
                </a:cubicBezTo>
                <a:cubicBezTo>
                  <a:pt x="20877" y="114187"/>
                  <a:pt x="17255" y="131037"/>
                  <a:pt x="12526" y="147590"/>
                </a:cubicBezTo>
                <a:cubicBezTo>
                  <a:pt x="8899" y="160286"/>
                  <a:pt x="0" y="171964"/>
                  <a:pt x="0" y="185168"/>
                </a:cubicBezTo>
                <a:cubicBezTo>
                  <a:pt x="0" y="239608"/>
                  <a:pt x="2493" y="294499"/>
                  <a:pt x="12526" y="348006"/>
                </a:cubicBezTo>
                <a:cubicBezTo>
                  <a:pt x="15300" y="362803"/>
                  <a:pt x="22766" y="382891"/>
                  <a:pt x="37578" y="385584"/>
                </a:cubicBezTo>
                <a:cubicBezTo>
                  <a:pt x="119841" y="400541"/>
                  <a:pt x="204560" y="394629"/>
                  <a:pt x="288099" y="398110"/>
                </a:cubicBezTo>
                <a:cubicBezTo>
                  <a:pt x="304786" y="398805"/>
                  <a:pt x="321502" y="398110"/>
                  <a:pt x="338203" y="39811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139833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Picture 3" descr="19_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58" y="228600"/>
            <a:ext cx="53927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268836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538" name="Picture 7" descr="Java_reconstruc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44749"/>
            <a:ext cx="8229600" cy="532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539" name="Text Box 8"/>
          <p:cNvSpPr txBox="1">
            <a:spLocks noChangeArrowheads="1"/>
          </p:cNvSpPr>
          <p:nvPr/>
        </p:nvSpPr>
        <p:spPr bwMode="auto">
          <a:xfrm>
            <a:off x="3198047" y="6478191"/>
            <a:ext cx="2741456" cy="3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Emergence of Humankind 4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p. 105</a:t>
            </a:r>
          </a:p>
        </p:txBody>
      </p:sp>
    </p:spTree>
    <p:extLst>
      <p:ext uri="{BB962C8B-B14F-4D97-AF65-F5344CB8AC3E}">
        <p14:creationId xmlns:p14="http://schemas.microsoft.com/office/powerpoint/2010/main" val="2391313598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5546"/>
            <a:ext cx="7315200" cy="3157788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3600" b="1" dirty="0" err="1"/>
              <a:t>bipedalism</a:t>
            </a:r>
            <a:r>
              <a:rPr lang="en-US" sz="3600" b="1" dirty="0"/>
              <a:t> is also related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to tool use . . .</a:t>
            </a:r>
            <a:endParaRPr lang="en-US" sz="1100" b="1" dirty="0"/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including such simple tools as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/>
              <a:t>a digging stick . . 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(aka a “dibble” or “</a:t>
            </a:r>
            <a:r>
              <a:rPr lang="en-US" sz="2800" dirty="0" err="1"/>
              <a:t>coa</a:t>
            </a:r>
            <a:r>
              <a:rPr lang="en-US" sz="2800" dirty="0"/>
              <a:t>”)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335688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19271"/>
            <a:ext cx="7315200" cy="1200329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3600" b="1" dirty="0"/>
              <a:t>bipedalism is also related to hunting . . 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98244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" name="Freeform 1"/>
          <p:cNvSpPr/>
          <p:nvPr/>
        </p:nvSpPr>
        <p:spPr bwMode="auto">
          <a:xfrm rot="10603398">
            <a:off x="520330" y="1613777"/>
            <a:ext cx="751562" cy="345963"/>
          </a:xfrm>
          <a:custGeom>
            <a:avLst/>
            <a:gdLst>
              <a:gd name="connsiteX0" fmla="*/ 288099 w 751562"/>
              <a:gd name="connsiteY0" fmla="*/ 398110 h 418615"/>
              <a:gd name="connsiteX1" fmla="*/ 626302 w 751562"/>
              <a:gd name="connsiteY1" fmla="*/ 398110 h 418615"/>
              <a:gd name="connsiteX2" fmla="*/ 663880 w 751562"/>
              <a:gd name="connsiteY2" fmla="*/ 373058 h 418615"/>
              <a:gd name="connsiteX3" fmla="*/ 713984 w 751562"/>
              <a:gd name="connsiteY3" fmla="*/ 297902 h 418615"/>
              <a:gd name="connsiteX4" fmla="*/ 739036 w 751562"/>
              <a:gd name="connsiteY4" fmla="*/ 260324 h 418615"/>
              <a:gd name="connsiteX5" fmla="*/ 751562 w 751562"/>
              <a:gd name="connsiteY5" fmla="*/ 222746 h 418615"/>
              <a:gd name="connsiteX6" fmla="*/ 739036 w 751562"/>
              <a:gd name="connsiteY6" fmla="*/ 172642 h 418615"/>
              <a:gd name="connsiteX7" fmla="*/ 676406 w 751562"/>
              <a:gd name="connsiteY7" fmla="*/ 97486 h 418615"/>
              <a:gd name="connsiteX8" fmla="*/ 601250 w 751562"/>
              <a:gd name="connsiteY8" fmla="*/ 72434 h 418615"/>
              <a:gd name="connsiteX9" fmla="*/ 501041 w 751562"/>
              <a:gd name="connsiteY9" fmla="*/ 47382 h 418615"/>
              <a:gd name="connsiteX10" fmla="*/ 363255 w 751562"/>
              <a:gd name="connsiteY10" fmla="*/ 9804 h 418615"/>
              <a:gd name="connsiteX11" fmla="*/ 50104 w 751562"/>
              <a:gd name="connsiteY11" fmla="*/ 59908 h 418615"/>
              <a:gd name="connsiteX12" fmla="*/ 25052 w 751562"/>
              <a:gd name="connsiteY12" fmla="*/ 97486 h 418615"/>
              <a:gd name="connsiteX13" fmla="*/ 12526 w 751562"/>
              <a:gd name="connsiteY13" fmla="*/ 147590 h 418615"/>
              <a:gd name="connsiteX14" fmla="*/ 0 w 751562"/>
              <a:gd name="connsiteY14" fmla="*/ 185168 h 418615"/>
              <a:gd name="connsiteX15" fmla="*/ 12526 w 751562"/>
              <a:gd name="connsiteY15" fmla="*/ 348006 h 418615"/>
              <a:gd name="connsiteX16" fmla="*/ 37578 w 751562"/>
              <a:gd name="connsiteY16" fmla="*/ 385584 h 418615"/>
              <a:gd name="connsiteX17" fmla="*/ 288099 w 751562"/>
              <a:gd name="connsiteY17" fmla="*/ 398110 h 418615"/>
              <a:gd name="connsiteX18" fmla="*/ 338203 w 751562"/>
              <a:gd name="connsiteY18" fmla="*/ 398110 h 4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1562" h="418615">
                <a:moveTo>
                  <a:pt x="288099" y="398110"/>
                </a:moveTo>
                <a:cubicBezTo>
                  <a:pt x="424885" y="425467"/>
                  <a:pt x="398611" y="425433"/>
                  <a:pt x="626302" y="398110"/>
                </a:cubicBezTo>
                <a:cubicBezTo>
                  <a:pt x="641249" y="396316"/>
                  <a:pt x="651354" y="381409"/>
                  <a:pt x="663880" y="373058"/>
                </a:cubicBezTo>
                <a:lnTo>
                  <a:pt x="713984" y="297902"/>
                </a:lnTo>
                <a:cubicBezTo>
                  <a:pt x="722335" y="285376"/>
                  <a:pt x="734275" y="274606"/>
                  <a:pt x="739036" y="260324"/>
                </a:cubicBezTo>
                <a:lnTo>
                  <a:pt x="751562" y="222746"/>
                </a:lnTo>
                <a:cubicBezTo>
                  <a:pt x="747387" y="206045"/>
                  <a:pt x="745817" y="188465"/>
                  <a:pt x="739036" y="172642"/>
                </a:cubicBezTo>
                <a:cubicBezTo>
                  <a:pt x="730752" y="153314"/>
                  <a:pt x="693335" y="106891"/>
                  <a:pt x="676406" y="97486"/>
                </a:cubicBezTo>
                <a:cubicBezTo>
                  <a:pt x="653322" y="84662"/>
                  <a:pt x="626302" y="80785"/>
                  <a:pt x="601250" y="72434"/>
                </a:cubicBezTo>
                <a:cubicBezTo>
                  <a:pt x="529415" y="48489"/>
                  <a:pt x="599287" y="70054"/>
                  <a:pt x="501041" y="47382"/>
                </a:cubicBezTo>
                <a:cubicBezTo>
                  <a:pt x="409214" y="26191"/>
                  <a:pt x="425371" y="30509"/>
                  <a:pt x="363255" y="9804"/>
                </a:cubicBezTo>
                <a:cubicBezTo>
                  <a:pt x="162242" y="18941"/>
                  <a:pt x="134929" y="-41882"/>
                  <a:pt x="50104" y="59908"/>
                </a:cubicBezTo>
                <a:cubicBezTo>
                  <a:pt x="40466" y="71473"/>
                  <a:pt x="33403" y="84960"/>
                  <a:pt x="25052" y="97486"/>
                </a:cubicBezTo>
                <a:cubicBezTo>
                  <a:pt x="20877" y="114187"/>
                  <a:pt x="17255" y="131037"/>
                  <a:pt x="12526" y="147590"/>
                </a:cubicBezTo>
                <a:cubicBezTo>
                  <a:pt x="8899" y="160286"/>
                  <a:pt x="0" y="171964"/>
                  <a:pt x="0" y="185168"/>
                </a:cubicBezTo>
                <a:cubicBezTo>
                  <a:pt x="0" y="239608"/>
                  <a:pt x="2493" y="294499"/>
                  <a:pt x="12526" y="348006"/>
                </a:cubicBezTo>
                <a:cubicBezTo>
                  <a:pt x="15300" y="362803"/>
                  <a:pt x="22766" y="382891"/>
                  <a:pt x="37578" y="385584"/>
                </a:cubicBezTo>
                <a:cubicBezTo>
                  <a:pt x="119841" y="400541"/>
                  <a:pt x="204560" y="394629"/>
                  <a:pt x="288099" y="398110"/>
                </a:cubicBezTo>
                <a:cubicBezTo>
                  <a:pt x="304786" y="398805"/>
                  <a:pt x="321502" y="398110"/>
                  <a:pt x="338203" y="39811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34344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170" name="Picture 1026" descr="24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381000"/>
            <a:ext cx="945832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1" name="Text Box 1029"/>
          <p:cNvSpPr txBox="1">
            <a:spLocks noChangeArrowheads="1"/>
          </p:cNvSpPr>
          <p:nvPr/>
        </p:nvSpPr>
        <p:spPr bwMode="auto">
          <a:xfrm>
            <a:off x="1104900" y="2320965"/>
            <a:ext cx="2705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Hunting / Gathering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Collecting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(foraging)</a:t>
            </a:r>
          </a:p>
        </p:txBody>
      </p:sp>
    </p:spTree>
    <p:extLst>
      <p:ext uri="{BB962C8B-B14F-4D97-AF65-F5344CB8AC3E}">
        <p14:creationId xmlns:p14="http://schemas.microsoft.com/office/powerpoint/2010/main" val="3895885605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01009" y="869744"/>
            <a:ext cx="1228731" cy="777214"/>
          </a:xfrm>
          <a:custGeom>
            <a:avLst/>
            <a:gdLst>
              <a:gd name="connsiteX0" fmla="*/ 300625 w 1117028"/>
              <a:gd name="connsiteY0" fmla="*/ 325678 h 363256"/>
              <a:gd name="connsiteX1" fmla="*/ 363255 w 1117028"/>
              <a:gd name="connsiteY1" fmla="*/ 300626 h 363256"/>
              <a:gd name="connsiteX2" fmla="*/ 576198 w 1117028"/>
              <a:gd name="connsiteY2" fmla="*/ 300626 h 363256"/>
              <a:gd name="connsiteX3" fmla="*/ 663880 w 1117028"/>
              <a:gd name="connsiteY3" fmla="*/ 338204 h 363256"/>
              <a:gd name="connsiteX4" fmla="*/ 751562 w 1117028"/>
              <a:gd name="connsiteY4" fmla="*/ 363256 h 363256"/>
              <a:gd name="connsiteX5" fmla="*/ 1052187 w 1117028"/>
              <a:gd name="connsiteY5" fmla="*/ 350730 h 363256"/>
              <a:gd name="connsiteX6" fmla="*/ 1089765 w 1117028"/>
              <a:gd name="connsiteY6" fmla="*/ 325678 h 363256"/>
              <a:gd name="connsiteX7" fmla="*/ 1102291 w 1117028"/>
              <a:gd name="connsiteY7" fmla="*/ 288100 h 363256"/>
              <a:gd name="connsiteX8" fmla="*/ 1102291 w 1117028"/>
              <a:gd name="connsiteY8" fmla="*/ 62632 h 363256"/>
              <a:gd name="connsiteX9" fmla="*/ 926926 w 1117028"/>
              <a:gd name="connsiteY9" fmla="*/ 25054 h 363256"/>
              <a:gd name="connsiteX10" fmla="*/ 551146 w 1117028"/>
              <a:gd name="connsiteY10" fmla="*/ 12528 h 363256"/>
              <a:gd name="connsiteX11" fmla="*/ 237995 w 1117028"/>
              <a:gd name="connsiteY11" fmla="*/ 12528 h 363256"/>
              <a:gd name="connsiteX12" fmla="*/ 175365 w 1117028"/>
              <a:gd name="connsiteY12" fmla="*/ 25054 h 363256"/>
              <a:gd name="connsiteX13" fmla="*/ 62631 w 1117028"/>
              <a:gd name="connsiteY13" fmla="*/ 75158 h 363256"/>
              <a:gd name="connsiteX14" fmla="*/ 0 w 1117028"/>
              <a:gd name="connsiteY14" fmla="*/ 150314 h 363256"/>
              <a:gd name="connsiteX15" fmla="*/ 25052 w 1117028"/>
              <a:gd name="connsiteY15" fmla="*/ 263048 h 363256"/>
              <a:gd name="connsiteX16" fmla="*/ 50104 w 1117028"/>
              <a:gd name="connsiteY16" fmla="*/ 300626 h 363256"/>
              <a:gd name="connsiteX17" fmla="*/ 125261 w 1117028"/>
              <a:gd name="connsiteY17" fmla="*/ 350730 h 363256"/>
              <a:gd name="connsiteX18" fmla="*/ 275573 w 1117028"/>
              <a:gd name="connsiteY18" fmla="*/ 338204 h 363256"/>
              <a:gd name="connsiteX19" fmla="*/ 313151 w 1117028"/>
              <a:gd name="connsiteY19" fmla="*/ 325678 h 363256"/>
              <a:gd name="connsiteX20" fmla="*/ 300625 w 1117028"/>
              <a:gd name="connsiteY20" fmla="*/ 325678 h 3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7028" h="363256">
                <a:moveTo>
                  <a:pt x="300625" y="325678"/>
                </a:moveTo>
                <a:cubicBezTo>
                  <a:pt x="308976" y="321503"/>
                  <a:pt x="341346" y="305682"/>
                  <a:pt x="363255" y="300626"/>
                </a:cubicBezTo>
                <a:cubicBezTo>
                  <a:pt x="458372" y="278676"/>
                  <a:pt x="477864" y="289700"/>
                  <a:pt x="576198" y="300626"/>
                </a:cubicBezTo>
                <a:cubicBezTo>
                  <a:pt x="664325" y="330002"/>
                  <a:pt x="555531" y="291769"/>
                  <a:pt x="663880" y="338204"/>
                </a:cubicBezTo>
                <a:cubicBezTo>
                  <a:pt x="689038" y="348986"/>
                  <a:pt x="726137" y="356900"/>
                  <a:pt x="751562" y="363256"/>
                </a:cubicBezTo>
                <a:cubicBezTo>
                  <a:pt x="851770" y="359081"/>
                  <a:pt x="952505" y="361806"/>
                  <a:pt x="1052187" y="350730"/>
                </a:cubicBezTo>
                <a:cubicBezTo>
                  <a:pt x="1067149" y="349068"/>
                  <a:pt x="1080361" y="337433"/>
                  <a:pt x="1089765" y="325678"/>
                </a:cubicBezTo>
                <a:cubicBezTo>
                  <a:pt x="1098013" y="315368"/>
                  <a:pt x="1098116" y="300626"/>
                  <a:pt x="1102291" y="288100"/>
                </a:cubicBezTo>
                <a:cubicBezTo>
                  <a:pt x="1109159" y="233157"/>
                  <a:pt x="1131707" y="113060"/>
                  <a:pt x="1102291" y="62632"/>
                </a:cubicBezTo>
                <a:cubicBezTo>
                  <a:pt x="1088519" y="39023"/>
                  <a:pt x="934378" y="25446"/>
                  <a:pt x="926926" y="25054"/>
                </a:cubicBezTo>
                <a:cubicBezTo>
                  <a:pt x="801770" y="18467"/>
                  <a:pt x="676406" y="16703"/>
                  <a:pt x="551146" y="12528"/>
                </a:cubicBezTo>
                <a:cubicBezTo>
                  <a:pt x="373034" y="-195"/>
                  <a:pt x="400106" y="-7737"/>
                  <a:pt x="237995" y="12528"/>
                </a:cubicBezTo>
                <a:cubicBezTo>
                  <a:pt x="216869" y="15169"/>
                  <a:pt x="195905" y="19452"/>
                  <a:pt x="175365" y="25054"/>
                </a:cubicBezTo>
                <a:cubicBezTo>
                  <a:pt x="122620" y="39439"/>
                  <a:pt x="101263" y="44253"/>
                  <a:pt x="62631" y="75158"/>
                </a:cubicBezTo>
                <a:cubicBezTo>
                  <a:pt x="37744" y="95067"/>
                  <a:pt x="18275" y="125948"/>
                  <a:pt x="0" y="150314"/>
                </a:cubicBezTo>
                <a:cubicBezTo>
                  <a:pt x="4811" y="179179"/>
                  <a:pt x="9634" y="232212"/>
                  <a:pt x="25052" y="263048"/>
                </a:cubicBezTo>
                <a:cubicBezTo>
                  <a:pt x="31785" y="276513"/>
                  <a:pt x="38774" y="290713"/>
                  <a:pt x="50104" y="300626"/>
                </a:cubicBezTo>
                <a:cubicBezTo>
                  <a:pt x="72763" y="320453"/>
                  <a:pt x="125261" y="350730"/>
                  <a:pt x="125261" y="350730"/>
                </a:cubicBezTo>
                <a:cubicBezTo>
                  <a:pt x="175365" y="346555"/>
                  <a:pt x="225736" y="344849"/>
                  <a:pt x="275573" y="338204"/>
                </a:cubicBezTo>
                <a:cubicBezTo>
                  <a:pt x="288661" y="336459"/>
                  <a:pt x="301829" y="332471"/>
                  <a:pt x="313151" y="325678"/>
                </a:cubicBezTo>
                <a:cubicBezTo>
                  <a:pt x="323278" y="319602"/>
                  <a:pt x="292274" y="329853"/>
                  <a:pt x="300625" y="325678"/>
                </a:cubicBez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45592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6290846"/>
            <a:ext cx="6400800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York University Press 2005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6914"/>
            <a:ext cx="405130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10585" y="2483454"/>
            <a:ext cx="31470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of this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summarized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9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780972" y="3744684"/>
            <a:ext cx="9906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513183"/>
            <a:ext cx="7315200" cy="163121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lIns="228600" tIns="228600" rIns="228600" bIns="228600">
            <a:spAutoFit/>
          </a:bodyPr>
          <a:lstStyle/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REM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paleontologists</a:t>
            </a:r>
            <a:r>
              <a:rPr lang="en-US" sz="1400" b="1" dirty="0">
                <a:solidFill>
                  <a:prstClr val="black"/>
                </a:solidFill>
              </a:rPr>
              <a:t> study fossilized remains 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of extinct animals and plants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prstClr val="black"/>
              </a:solidFill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black"/>
                </a:solidFill>
              </a:rPr>
              <a:t>paleobotanists</a:t>
            </a:r>
            <a:r>
              <a:rPr lang="en-US" sz="1400" b="1" dirty="0">
                <a:solidFill>
                  <a:prstClr val="black"/>
                </a:solidFill>
              </a:rPr>
              <a:t> specialize in the study of fossilized remains of plants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Paleontology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39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2119086" y="6429867"/>
            <a:ext cx="4863383" cy="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http://www.gastronomica.org/gastro/pages/sample3.2.html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33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7224426" y="3733809"/>
            <a:ext cx="1309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Spring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7896129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37338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 Through Paleontology</a:t>
            </a:r>
          </a:p>
          <a:p>
            <a:pPr marL="15970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paleontology</a:t>
            </a:r>
          </a:p>
          <a:p>
            <a:pPr marL="2054225" marR="0" lvl="4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paleobotanists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054225" marR="0" lvl="4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paleontologists</a:t>
            </a:r>
          </a:p>
          <a:p>
            <a:pPr marL="15970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primates</a:t>
            </a:r>
          </a:p>
          <a:p>
            <a:pPr marL="2054225" marR="0" lvl="4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(“pre-monkeys”)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86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2"/>
          <p:cNvSpPr txBox="1">
            <a:spLocks noChangeArrowheads="1"/>
          </p:cNvSpPr>
          <p:nvPr/>
        </p:nvSpPr>
        <p:spPr bwMode="auto">
          <a:xfrm>
            <a:off x="1147766" y="1309688"/>
            <a:ext cx="6853237" cy="52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30000" noProof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“Primates”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 biological “Order” comprised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prosimians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(“pre-monkeys”)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monkeys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apes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humans</a:t>
            </a:r>
          </a:p>
        </p:txBody>
      </p:sp>
    </p:spTree>
    <p:extLst>
      <p:ext uri="{BB962C8B-B14F-4D97-AF65-F5344CB8AC3E}">
        <p14:creationId xmlns:p14="http://schemas.microsoft.com/office/powerpoint/2010/main" val="34172885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33" y="307981"/>
            <a:ext cx="4827587" cy="6397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825795" name="Rectangle 3"/>
          <p:cNvSpPr>
            <a:spLocks noChangeArrowheads="1"/>
          </p:cNvSpPr>
          <p:nvPr/>
        </p:nvSpPr>
        <p:spPr bwMode="auto">
          <a:xfrm>
            <a:off x="1905000" y="876300"/>
            <a:ext cx="4648200" cy="60960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pre-monkeys</a:t>
            </a:r>
          </a:p>
        </p:txBody>
      </p:sp>
      <p:sp>
        <p:nvSpPr>
          <p:cNvPr id="1825796" name="Rectangle 4"/>
          <p:cNvSpPr>
            <a:spLocks noChangeArrowheads="1"/>
          </p:cNvSpPr>
          <p:nvPr/>
        </p:nvSpPr>
        <p:spPr bwMode="auto">
          <a:xfrm>
            <a:off x="1905000" y="1543050"/>
            <a:ext cx="4648200" cy="93345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825797" name="Rectangle 5"/>
          <p:cNvSpPr>
            <a:spLocks noChangeArrowheads="1"/>
          </p:cNvSpPr>
          <p:nvPr/>
        </p:nvSpPr>
        <p:spPr bwMode="auto">
          <a:xfrm>
            <a:off x="1905000" y="5048250"/>
            <a:ext cx="4648200" cy="53340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1825798" name="Rectangle 6"/>
          <p:cNvSpPr>
            <a:spLocks noChangeArrowheads="1"/>
          </p:cNvSpPr>
          <p:nvPr/>
        </p:nvSpPr>
        <p:spPr bwMode="auto">
          <a:xfrm>
            <a:off x="1905000" y="2609850"/>
            <a:ext cx="4648200" cy="230505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825799" name="Rectangle 7"/>
          <p:cNvSpPr>
            <a:spLocks noChangeArrowheads="1"/>
          </p:cNvSpPr>
          <p:nvPr/>
        </p:nvSpPr>
        <p:spPr bwMode="auto">
          <a:xfrm>
            <a:off x="6781801" y="857250"/>
            <a:ext cx="1352550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1825800" name="Rectangle 8"/>
          <p:cNvSpPr>
            <a:spLocks noChangeArrowheads="1"/>
          </p:cNvSpPr>
          <p:nvPr/>
        </p:nvSpPr>
        <p:spPr bwMode="auto">
          <a:xfrm>
            <a:off x="6796088" y="1752600"/>
            <a:ext cx="1228725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825802" name="Rectangle 10"/>
          <p:cNvSpPr>
            <a:spLocks noChangeArrowheads="1"/>
          </p:cNvSpPr>
          <p:nvPr/>
        </p:nvSpPr>
        <p:spPr bwMode="auto">
          <a:xfrm>
            <a:off x="6781800" y="5029200"/>
            <a:ext cx="1066800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556" y="4170353"/>
            <a:ext cx="1133954" cy="847417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789420" y="2590800"/>
            <a:ext cx="762000" cy="15240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</p:spTree>
    <p:extLst>
      <p:ext uri="{BB962C8B-B14F-4D97-AF65-F5344CB8AC3E}">
        <p14:creationId xmlns:p14="http://schemas.microsoft.com/office/powerpoint/2010/main" val="35415879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978" name="Text Box 2"/>
          <p:cNvSpPr txBox="1">
            <a:spLocks noChangeArrowheads="1"/>
          </p:cNvSpPr>
          <p:nvPr/>
        </p:nvSpPr>
        <p:spPr bwMode="auto">
          <a:xfrm>
            <a:off x="1147766" y="1790700"/>
            <a:ext cx="6853237" cy="36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“Hominoids”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 all living and extinct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apes and humans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aka </a:t>
            </a:r>
            <a:r>
              <a:rPr kumimoji="0" lang="en-US" sz="4000" b="1" i="1" u="none" strike="noStrike" kern="1200" cap="none" spc="0" normalizeH="0" baseline="3000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Hominoidea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20</a:t>
            </a:r>
          </a:p>
        </p:txBody>
      </p:sp>
    </p:spTree>
    <p:extLst>
      <p:ext uri="{BB962C8B-B14F-4D97-AF65-F5344CB8AC3E}">
        <p14:creationId xmlns:p14="http://schemas.microsoft.com/office/powerpoint/2010/main" val="13352574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3124200" y="1524000"/>
            <a:ext cx="35814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Hominoids</a:t>
            </a:r>
          </a:p>
        </p:txBody>
      </p:sp>
      <p:sp>
        <p:nvSpPr>
          <p:cNvPr id="764932" name="Rectangle 4"/>
          <p:cNvSpPr>
            <a:spLocks noChangeArrowheads="1"/>
          </p:cNvSpPr>
          <p:nvPr/>
        </p:nvSpPr>
        <p:spPr bwMode="auto">
          <a:xfrm>
            <a:off x="3124200" y="2362200"/>
            <a:ext cx="3733800" cy="3200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64933" name="Rectangle 10"/>
          <p:cNvSpPr>
            <a:spLocks noChangeArrowheads="1"/>
          </p:cNvSpPr>
          <p:nvPr/>
        </p:nvSpPr>
        <p:spPr bwMode="auto">
          <a:xfrm>
            <a:off x="7086600" y="4918075"/>
            <a:ext cx="1066800" cy="609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764936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764937" name="Rectangle 8"/>
          <p:cNvSpPr>
            <a:spLocks noChangeArrowheads="1"/>
          </p:cNvSpPr>
          <p:nvPr/>
        </p:nvSpPr>
        <p:spPr bwMode="auto">
          <a:xfrm>
            <a:off x="7096126" y="1752600"/>
            <a:ext cx="1228725" cy="6096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356" y="4136063"/>
            <a:ext cx="1133954" cy="847417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098030" y="2514600"/>
            <a:ext cx="762000" cy="15240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</p:spTree>
    <p:extLst>
      <p:ext uri="{BB962C8B-B14F-4D97-AF65-F5344CB8AC3E}">
        <p14:creationId xmlns:p14="http://schemas.microsoft.com/office/powerpoint/2010/main" val="10716958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77" name="Picture 2" descr="comparis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02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78" name="Text Box 3"/>
          <p:cNvSpPr txBox="1">
            <a:spLocks noChangeArrowheads="1"/>
          </p:cNvSpPr>
          <p:nvPr/>
        </p:nvSpPr>
        <p:spPr bwMode="auto">
          <a:xfrm>
            <a:off x="1279526" y="1660526"/>
            <a:ext cx="13227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gibbons</a:t>
            </a:r>
          </a:p>
        </p:txBody>
      </p:sp>
      <p:sp>
        <p:nvSpPr>
          <p:cNvPr id="766979" name="Text Box 4"/>
          <p:cNvSpPr txBox="1">
            <a:spLocks noChangeArrowheads="1"/>
          </p:cNvSpPr>
          <p:nvPr/>
        </p:nvSpPr>
        <p:spPr bwMode="auto">
          <a:xfrm>
            <a:off x="1143022" y="5089526"/>
            <a:ext cx="18293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orangutans</a:t>
            </a:r>
          </a:p>
        </p:txBody>
      </p:sp>
      <p:sp>
        <p:nvSpPr>
          <p:cNvPr id="766980" name="Text Box 5"/>
          <p:cNvSpPr txBox="1">
            <a:spLocks noChangeArrowheads="1"/>
          </p:cNvSpPr>
          <p:nvPr/>
        </p:nvSpPr>
        <p:spPr bwMode="auto">
          <a:xfrm>
            <a:off x="2710542" y="2955926"/>
            <a:ext cx="1407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bonobos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66981" name="Text Box 6"/>
          <p:cNvSpPr txBox="1">
            <a:spLocks noChangeArrowheads="1"/>
          </p:cNvSpPr>
          <p:nvPr/>
        </p:nvSpPr>
        <p:spPr bwMode="auto">
          <a:xfrm>
            <a:off x="4191023" y="3108326"/>
            <a:ext cx="1208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chimps</a:t>
            </a:r>
          </a:p>
        </p:txBody>
      </p:sp>
      <p:sp>
        <p:nvSpPr>
          <p:cNvPr id="766982" name="Text Box 7"/>
          <p:cNvSpPr txBox="1">
            <a:spLocks noChangeArrowheads="1"/>
          </p:cNvSpPr>
          <p:nvPr/>
        </p:nvSpPr>
        <p:spPr bwMode="auto">
          <a:xfrm>
            <a:off x="5486422" y="4953001"/>
            <a:ext cx="125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gorillas</a:t>
            </a:r>
          </a:p>
        </p:txBody>
      </p:sp>
      <p:sp>
        <p:nvSpPr>
          <p:cNvPr id="766983" name="Text Box 8"/>
          <p:cNvSpPr txBox="1">
            <a:spLocks noChangeArrowheads="1"/>
          </p:cNvSpPr>
          <p:nvPr/>
        </p:nvSpPr>
        <p:spPr bwMode="auto">
          <a:xfrm>
            <a:off x="6629400" y="2346326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766984" name="Text Box 9"/>
          <p:cNvSpPr txBox="1">
            <a:spLocks noChangeArrowheads="1"/>
          </p:cNvSpPr>
          <p:nvPr/>
        </p:nvSpPr>
        <p:spPr bwMode="auto">
          <a:xfrm>
            <a:off x="2683714" y="6529426"/>
            <a:ext cx="37497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Campbell and Loy,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Humankind Emerging, 8th 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138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ff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81300" y="838200"/>
            <a:ext cx="35814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Hominoids</a:t>
            </a:r>
          </a:p>
        </p:txBody>
      </p:sp>
    </p:spTree>
    <p:extLst>
      <p:ext uri="{BB962C8B-B14F-4D97-AF65-F5344CB8AC3E}">
        <p14:creationId xmlns:p14="http://schemas.microsoft.com/office/powerpoint/2010/main" val="29046354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Paleontology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Text Box 2"/>
          <p:cNvSpPr txBox="1">
            <a:spLocks noChangeArrowheads="1"/>
          </p:cNvSpPr>
          <p:nvPr/>
        </p:nvSpPr>
        <p:spPr bwMode="auto">
          <a:xfrm>
            <a:off x="1147766" y="2136775"/>
            <a:ext cx="6853237" cy="3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</a:t>
            </a:r>
            <a:r>
              <a:rPr kumimoji="0" lang="en-US" sz="6600" b="1" i="1" u="none" strike="noStrike" kern="1200" cap="none" spc="0" normalizeH="0" baseline="30000" noProof="0" dirty="0" err="1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”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 modern humans and their nearest predecessors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aka </a:t>
            </a:r>
            <a:r>
              <a:rPr kumimoji="0" lang="en-US" sz="4000" b="1" i="1" u="none" strike="noStrike" kern="1200" cap="none" spc="0" normalizeH="0" baseline="3000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Hominida</a:t>
            </a:r>
            <a:r>
              <a:rPr kumimoji="0" lang="en-US" sz="4000" b="1" i="0" u="none" strike="noStrike" kern="1200" cap="none" spc="0" normalizeH="0" baseline="3000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20.</a:t>
            </a:r>
          </a:p>
        </p:txBody>
      </p:sp>
    </p:spTree>
    <p:extLst>
      <p:ext uri="{BB962C8B-B14F-4D97-AF65-F5344CB8AC3E}">
        <p14:creationId xmlns:p14="http://schemas.microsoft.com/office/powerpoint/2010/main" val="41317801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61780" y="838200"/>
            <a:ext cx="4932808" cy="160020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TRADITIONAL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173466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9960" y="1032748"/>
            <a:ext cx="142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pre-monkeys</a:t>
            </a:r>
          </a:p>
        </p:txBody>
      </p:sp>
    </p:spTree>
    <p:extLst>
      <p:ext uri="{BB962C8B-B14F-4D97-AF65-F5344CB8AC3E}">
        <p14:creationId xmlns:p14="http://schemas.microsoft.com/office/powerpoint/2010/main" val="30613295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</p:spTree>
    <p:extLst>
      <p:ext uri="{BB962C8B-B14F-4D97-AF65-F5344CB8AC3E}">
        <p14:creationId xmlns:p14="http://schemas.microsoft.com/office/powerpoint/2010/main" val="28969177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</p:spTree>
    <p:extLst>
      <p:ext uri="{BB962C8B-B14F-4D97-AF65-F5344CB8AC3E}">
        <p14:creationId xmlns:p14="http://schemas.microsoft.com/office/powerpoint/2010/main" val="524713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</p:spTree>
    <p:extLst>
      <p:ext uri="{BB962C8B-B14F-4D97-AF65-F5344CB8AC3E}">
        <p14:creationId xmlns:p14="http://schemas.microsoft.com/office/powerpoint/2010/main" val="16090400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</p:spTree>
    <p:extLst>
      <p:ext uri="{BB962C8B-B14F-4D97-AF65-F5344CB8AC3E}">
        <p14:creationId xmlns:p14="http://schemas.microsoft.com/office/powerpoint/2010/main" val="5842922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460" y="230187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3124200" y="2514600"/>
            <a:ext cx="3733800" cy="2362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these were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“hominids”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(until 1980)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05200" y="4865370"/>
            <a:ext cx="3429000" cy="54133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667000" y="3429000"/>
            <a:ext cx="3810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895600" y="3657600"/>
            <a:ext cx="457200" cy="51841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3047855">
            <a:off x="2260175" y="3721776"/>
            <a:ext cx="1575736" cy="484632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523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460" y="230187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3124200" y="2514600"/>
            <a:ext cx="3733800" cy="2362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these were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“hominids”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(until 1980)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05200" y="4865370"/>
            <a:ext cx="3429000" cy="54133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667000" y="3429000"/>
            <a:ext cx="3810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895600" y="3657600"/>
            <a:ext cx="457200" cy="51841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3047855">
            <a:off x="2260175" y="3721776"/>
            <a:ext cx="1575736" cy="484632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061780" y="838200"/>
            <a:ext cx="4932808" cy="160020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TRADITIONAL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351211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33" y="307981"/>
            <a:ext cx="4827587" cy="63976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825795" name="Rectangle 3"/>
          <p:cNvSpPr>
            <a:spLocks noChangeArrowheads="1"/>
          </p:cNvSpPr>
          <p:nvPr/>
        </p:nvSpPr>
        <p:spPr bwMode="auto">
          <a:xfrm>
            <a:off x="1905000" y="876300"/>
            <a:ext cx="4648200" cy="60960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pre-monkeys</a:t>
            </a:r>
          </a:p>
        </p:txBody>
      </p:sp>
      <p:sp>
        <p:nvSpPr>
          <p:cNvPr id="1825796" name="Rectangle 4"/>
          <p:cNvSpPr>
            <a:spLocks noChangeArrowheads="1"/>
          </p:cNvSpPr>
          <p:nvPr/>
        </p:nvSpPr>
        <p:spPr bwMode="auto">
          <a:xfrm>
            <a:off x="1905000" y="1543050"/>
            <a:ext cx="4648200" cy="93345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825797" name="Rectangle 5"/>
          <p:cNvSpPr>
            <a:spLocks noChangeArrowheads="1"/>
          </p:cNvSpPr>
          <p:nvPr/>
        </p:nvSpPr>
        <p:spPr bwMode="auto">
          <a:xfrm>
            <a:off x="1905000" y="5048250"/>
            <a:ext cx="4648200" cy="53340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1825798" name="Rectangle 6"/>
          <p:cNvSpPr>
            <a:spLocks noChangeArrowheads="1"/>
          </p:cNvSpPr>
          <p:nvPr/>
        </p:nvSpPr>
        <p:spPr bwMode="auto">
          <a:xfrm>
            <a:off x="1905000" y="2609850"/>
            <a:ext cx="4648200" cy="2305050"/>
          </a:xfrm>
          <a:prstGeom prst="rect">
            <a:avLst/>
          </a:prstGeom>
          <a:solidFill>
            <a:srgbClr val="FFFFFF">
              <a:alpha val="74901"/>
            </a:srgbClr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825799" name="Rectangle 7"/>
          <p:cNvSpPr>
            <a:spLocks noChangeArrowheads="1"/>
          </p:cNvSpPr>
          <p:nvPr/>
        </p:nvSpPr>
        <p:spPr bwMode="auto">
          <a:xfrm>
            <a:off x="6781801" y="857250"/>
            <a:ext cx="1352550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1825800" name="Rectangle 8"/>
          <p:cNvSpPr>
            <a:spLocks noChangeArrowheads="1"/>
          </p:cNvSpPr>
          <p:nvPr/>
        </p:nvSpPr>
        <p:spPr bwMode="auto">
          <a:xfrm>
            <a:off x="6796088" y="1752600"/>
            <a:ext cx="1228725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825802" name="Rectangle 10"/>
          <p:cNvSpPr>
            <a:spLocks noChangeArrowheads="1"/>
          </p:cNvSpPr>
          <p:nvPr/>
        </p:nvSpPr>
        <p:spPr bwMode="auto">
          <a:xfrm>
            <a:off x="6781800" y="5029200"/>
            <a:ext cx="1066800" cy="60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556" y="4170353"/>
            <a:ext cx="1133954" cy="847417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789420" y="2590800"/>
            <a:ext cx="762000" cy="15240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</p:spTree>
    <p:extLst>
      <p:ext uri="{BB962C8B-B14F-4D97-AF65-F5344CB8AC3E}">
        <p14:creationId xmlns:p14="http://schemas.microsoft.com/office/powerpoint/2010/main" val="3508317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5052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5624288" y="1524000"/>
            <a:ext cx="2667000" cy="47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Cf.,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Humans: Introduction to Physical Anthropology and Archaeology,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11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Barry Lewis, Robert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Jurmain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and Lynn Kilgore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Belmont, CA: Wadsworth Publishing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©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MAQQDASIAAhEBAxEB/8QAHAAAAQUBAQEAAAAAAAAAAAAABAACAwUGAQcI/8QAURAAAgEDAgMFAwUNBAYKAgMAAQIDAAQREiEFMUEGEyJRYXGBkQcUMqHRFRcjNkJUdJOxssHS8BYkYuEzUnKSlPElNDVDRWSChKKzU1VEY3P/xAAZAQADAQEBAAAAAAAAAAAAAAAAAQIDBAX/xAAqEQACAgIDAAICAgEEAwAAAAAAAQIRITEDEkETUSJhcZHBQmKB0aHh8P/aAAwDAQACEQMRAD8AwfaTtFx637TcTii4zfxxpeSqiJcuFVQ5wAM7DFVjdqO0B/8AHeJD/wB3J9tHdpI4h2o4qzA+K7m+Os1TywrvpVc42AO9QpGji0gj+1HaH/8AfcS/4uT7a6O0/aH/APfcS/4uT7arMEHFOVNR54qzMuYO0fHWAD8e4lk8v73J9tSnj3aFQSOPcQ9hunz+2qeKNmIIGBnnRsmiaJkVwWG+cc/Ssm6ZtFJolbtNx7K445xHcfncn20v7T9oV58b4iR1/vT/AG1VtFIsCyY8Jp6TIy6WQe2qF6W39o+O6NX3d4hy5fO3+2l93e0LHbj3EQMbn52+x6darrdoQcSAbdafIyg4Rgqkc+f1VNtMqlRZLx3jwQBuPcRydj/e5PtqJu0/HR/4zxH/AIqT7arhP+QhyP8AF51BIkrSHXkkDO1Cv0HXhar2p49r241xIny+dSH+NPj7SdoZiccY4lgeV04/jVQuVXKLuOZ86sbdrJo0jnfuxp8eNWrVq39OXL1pkolk7QdoghYca4kB6Xcm311F/aXtCqhvu7xHB/8ANyfbRUq8GEUgWWZygZUGc5bfSeXLb4n0pFez/dvl2OZCUAJyFCkjbHU4HspqxOgZ+03HtIK8c4n7fnb/AG1wdpO0LAKOOcSznn87k+2nRrwnuXWR2aXuzoA1Y1aD6f62OvLny3mb7iKVMbMoyS2zE8gMfEMffTAFTtN2h1FTx3iXLrdyfbT17TdoNZB45xHfb/rUn20+8HCVnDQM2jVyOdh8P62qLiScPjjtnsXMjFmMhII8sDf30go43aftAGP/AE7xLb/zcn211u0/aDY/d3iQ/wDdyfbVZL9I0w+VNEstT2m7QY247xL/AIuT7aQ7TdoD/wCO8S/4uT7arVwRimlcct6YFme1HaAH/t3iX/FyfbXP7T9oDy47xL/i5PtqtYcqlgXUjbe/ypaCg4dpu0OM/d3iX/FyfbSHajtBq/7d4kR+lyfbVa64OcGo8U0IuD2n4+zADjvEh/7uT7acO1HH1znjfET/AO7f7ap13IqXSWyfqpMayHntP2hwf+neJf8AFyfbTR2n7Q4/7e4l/wAXJ9tV52zUdNCZ7X8ld/ecR7M3M19dz3Ui3rKHmkLkDQhxk9Nz8aVQfJB+Kl1+nP8AuR0qAPPu0g19puKZJH99mHP/ABmqloSBkDOObZq54/Fr7TcVLbf32bGTj8s1Uo/cOVbD788VlZstDGjidOR1+dQNDoOATkcwau+EpY3vEYYLsylZnEeUxlSSBnfpRHaPg9nwnic1pZmZzA2GaUgg7DkAKj5kp9Hsb47VlFGsiYLA6TtjFE90qgMdQHUEVZm04c/Zxb1Zrl7nvDEIiVCggZz5435VVGCWRwzjOnoGoU1K/wBDUeo46ZomjjUjnzqtyRkEb1cpEcl2yCB+WNqtOJ8JsBwvhF7bwiGW4WTvcsW1srAZ35UfKoNJ+g4OWUZxISpAbZscjTmUFSNBD+pouQNnvH6csD+ND3EzmaPQcK3MkbGrTbBpIEMT68YxtTzrAGnnp0neimQjS8Y1EnfHLFMaGPI8ekncU+xPQERXAJzjHPeulj9LXluVPZCVYjGc5NJ0GAMddzVWTQ0SMBkPv6VHjxEHlUyRqFOceIbHyq4s7Gzm7H8RumtsXlrPEBMXO6tnYDl0qZTUFb/j+w6tlPExRgdiBU7wFizDGDvip7wcL+4lkbWOdb7LfOWY+A77YoWGUrgKNW2+aV3lFpeM46kIpO+NqjjBbUPYRU7spi8CYB9c4qNAFAbO56edMTWSKYYb3VERyrS8E4Rw/jMN69w9xE1nbPcHRpwwX8nfkaoT3Auc6JO41/R1DVj24xn3UQ5FJuPqIlF7Il2IOKed+mKue03B7LgtzBbWss8rSwpMWkwAAwyBtVMgz12ohNTipLTG1TpnJU0jIIIrkbEZGcA1MIh3WrY450O2AxxVrJLVZJHOpdJOTURGBTweRPSk4zjf0oQPIoF1S49KkbwuAdqZbj8OOlOuAfDk5PWh7BaI5NjimLTt8YPSnoMAnmKYts9f+SIg9lLrH58/7kdKl8kP4qXX6c/7kdKkIxXaS273tBxPdh/e5en+M1QyI6ApIuAOWKuu0d0F7ScT05yt5KCf/UarHu3lXGhWA86wXZM6sNEnB4gvGrJwjH+8R5JPLcVads7iWLtfxBMAjvAcH2DeqeO7kiOogAdBjBFW9x2oS+Cy8Q4VbXs8a6O+LMkhHTUVOD8KwnGXyqdWqoaa60Cgr/Z6Gd41P9/JVWyAwCDOcb+VaGT7mW/bVOFR8LtVt5JI0fKlidSryJPhxnpWRuuMtd3MDSW0ItYDmK0TKxqDzHPO+NznNHSdqTNx6LjMnC7bv4yGwryaSwxpJGroBilPhnLP6fv8UJTQUbCLh3DG4k0Ankku3gjVxqVFUZJI6nfHuNXF3a/d3+zdt3K2azxyFhGMKBqOcZzucE49apl7WBlnt5uE20ttPL3wgLPhHxgsDnIzmpZu10lxDZxrw+1tZLNswTRliU3zsCevXOawlx8zadZV5/4NFKJJfTcDPDLqFUVrhWU2xhjYFRndXZjv7ak47d8N4f3UVvwGEtdWMb6mLHuiyndfX1NAXPaCO6kYx8Hs7d5W/CSRhvwgzuBk4XPpvUnEOPrxB7dvmMMLwKqIyMzAqvIbmqXHNNWn/f8AH0FoL4jbww8KlveHW1rd8OdUCTRbS2zZGdY574I323Fc7VTxyXNtbiwtVLWULF0j8QyAfD5eVVUnFpF+fLb2SWiXxHfmMswIBzhR0BO/7KmvOPGWK3uGsrU3dvEkazhmzhOR05xnA601xTUk/wD7zYu17DpeFQv2V4lO/Cksmt9DQM7HvjlseLJycjfkB5UPdSWVl2c4Rdw8Ksu/nWTvGcMwOlgORON/X3YrknbF5XuyeGWSC+GZwQ7a2zkNueh6cqil4ul/w+1s34ZaLHaE6AJHBwTk/ldTTjDl/wBS9vf6/wCxfj4GcQ4VZDinE7xLYLa2dtFOLZc6SzhcD2ZJPupvztLzsHfFbK3gIuolZoU06+Z3Hp/GuS9qHTiBuTw60VZbfuJ4wzMsyYAUEE9McxvTU7SQpw2exj4HZRQTsG065Dhh1J1Zz5VPTkaVq6r362PFkHFIrOLs7wS7t7KON5TKJ92IkKsBvvnf0xzqxnbh1r21teGQ8IsxbzmFZAQWJDqucEnbnVVe8bS44dbWDcHgMFoS0ba5ASSctnDb5x9lMuO0vfdoYOKNwq1FxFpIAaTSxAAUkaumPtrT45tU/wDd7969IbS/8B0HDYksOL/MbRLi+tbru1ikAcpFkjUFOxOcDkaD7VS8MRba2tLCCG67pJLp4nbCyEboBnA6cuVW8HE7SbgnFeJ8R4NE8F1dIjwwTOrd5uxJOSQvp59KqOLWPCDwmzvrO2ms5ZnZPm8smvUoA8YOAcb491Ljb+T8r3/j+f8AASysBPYiSJF4w0yd4i8NlLISRqGV2yKAPEOC5wOAIw5gm6f+Fd4Jx5OEW00A4bBO1zG0UskrP4kJ+jgEYoBrm3HETObKMQk5+bh204xyznP11quO+SUnf9/+yb/FI23EY4Ln5R+HQ3FrDLBNbwp3Ui6lA05wPZVNwa2tpJOPwz2UEnd2s8sTFctEw5YqC/7XXF9fWnEIbG3t7u2ZdMqFySq7BSCcY92amPbGKG4uXt+BWMbXcTJPkuQ+ef5W3urnjxcsYKKXiW/pluUW7FZzWNr2Kiv24Xby3Xz4wGSQsQRp1ZIzj08qI4i/BuGXfD7pOBwS/dKBZnildikWSQQgB6465qll40knA/uUvD4BGJzPrDvq18vPGMbVJddpYL82KzcHttNigSMCSQZUZwp38znzrX4puV09v3zz0jsqoK4jwqCy7V8RsbTh0l2ISDBDklEzg5fG+Bnz9tEcUsLO07U8GWSwtwt7DE9xboxMQZmKkgqeW2eZFDXHbFpbq9nk4Xaut/Gq3EepwHKnwnIORy5DaoG7WSTS2M0vCbF2sVCxYVhsDlRseQz7+uaahzOrXlb/AF/2K4otreOxuu0XF+FLwqzjt4o7juyqnWrICQwYn05cvSoeBWMF5w1PmdvZXd/FKxuLS4xrmj2xoJ9/Lf6qCte0b2/FbniqcHtu9uVYMpeTT4s6j9Lrmh07QJBNazJwq3jms2JgZWbABJIDb+LBJx9ean4uSml+v7/srsvSmuGHziQKhiXWcIea78q4j+GnTSSXU0k8z6pJGLOx6k7k1CRhsV6C0c9nsnyRYPZW6x+fP+5HSrnyQfipdfpz/uR0qYjz/tGYv7U8VVjgi7mPt8ZoAtEpXuyQcbk0X2hGrtVxYNgK17Nud8eM1XTRaBtzIyMGsmsm6eCZ5RcOCIyQq9N/afhXBbSFi6gjYnHpUtmndxM/ds2tHQEDkSMVdW9/FI8qRxiMEygBY1GEONIx6YPxpYSwx5fhl3hYBDjws2nHWpGiIhD4OgYUnG2Tnb6q0ct1aF9EqFdJVtAhU6wFwVPlk75G9N+f8M7mO2aIjoUWIYU92yZz1OTneqTT9E00ZoMwGoE5A2qT5u8pDnIXGf6+NH/PLWFsRroaN1O8K/hAAvXPh3DHrnNHpf2M8tw+oo8ruyymJSVyQRsTjkCPfTdImNsqI49gS23nUcyNHFqQsAG3xVxcX1lJDJClukStnQNIGG15zn/Z2p8V9AnzeJnyqRhQe5VwMOSRueo6/bUKrNPClt1umDMI5JNADEBSdv6/ZTHM2WWdCCQCA2xwRkH4GrZOJfNhNJFAqymZWiLDIjxqwR6jI55FTR39ne3UKXEWIxHGhdkAKhYtLHPU5AIHsq11aId2UkcaFsKpLBcnrnzqKUgyahjBq7e4tzbnMGlz3jKFQAYZWAyfQlfhXIL2wPEFdonMZUBYO5XCjbK899utCSfoO0VpXWioytrbGkeeeVDsrpMyEsGXIIIOR7ashNbxXsV0ySHuYwqrsPGq4X3ZANSR8XtnuZJJIMvNkykoCSTHg7/7W9NJfYm3plfGly0bkDUgbSx5DJ3/AIU2QiNsnY55dauRxyB4TEw1NL3WsGJcYWMq3xJ5/ZSW7tFA7yPIAjCjulOQo8S/+o75qaVjzRWWnE7uw75rO6lhaQeIo2M+3zps1xdXzG6uZXmk5NLISd8bbn2VbST2UQhQKrju4iwSFcIwj8W/5Rzg4PlQo4jZ94y9ySMg6u7G7CNl1ac4zkg49KfSN2LsyrlDLqOOQBqJm1gefWtFHcWVxbXDKscQCsrFlTMhMYUHGcjxgttn6XpQN9NZJxC1Tu8RR6XuO6wSXOC+Dy6bDlzqkkS2ysibpnFEhdY7zSdA8JOOX+dWD8SsTO7JbDQ6KrfggCcIwJG+25U8+lRXl9b3NhHBbgphkYroUBcJg7jnk770OK+wTZXPE8bAlWAYalJGNQzzqEozksikgbnHSr6ficJRCIDpgR0h1AMcFNIJzt9IBvaTQf3ShjjVoBhu4CaDEuFbw5OeucE7jrTSRLYCoDA+inamjYnp5VdHiXClLsLVmWS47zQ0a7LrzgHOw07Yph4nY65NUIG42WBfwo04wcnw79R7eYo6/sLAjcNCvdSoRkAjoRkbVHKiONYYZ8qsDxKzaNtcRLd3pIManX+DCDfphgT76Mafh5aDvO57pxI0iDRlE0rpAIJycg46+m5pdF4Pv4zOkBWwOXKonGGIqW5m764ebQqF2LaVGAN+QFRSfTyOtNCZ7F8kH4p3X6c/7kdKl8kAx2Tuv05/3I6VAjz3tEAe1XFR+Qb2XUfLxmgI5IkV1O4x+T150d2mYN2m4qAMab6YnB5jWaBjDMuM/SPLyrJm6YRbd8dUSkY05AI5H0ri6lkjYnBYbk+eajUuJlwSuRk78t6REudWvXjpneoo0sNTu5HCMMblVOk71y8jVMvEc42THXoR9VcjYCPc5kwMA9M/xp5VY4l7xd85bHMH+s1n6Mq50PhkxjVjIPSlEzIwUcmHOj5EikiCqfpHOcc8Uf2X4H90uJx94AYYmHe5B5eQx1ODWndVkhqmUk0ZxqYZJ575pquFyuMBSSK13Gey9xbcSe2gKSxLGZwynYIMnc+4e3Ipr9g+JJw664nKmmCKBJUypxJqAYgeWAd6SmmsibRnFeKSMjADOAAeWD1qBEOsawAc4OelONo3dFtwcjG3pXYy4YDmQM5qseDCUVWlCqAuAdwedQzW4MnhPixtjzo1bG+CKrQyqUQSjMf5JGx9hzXDazwqXkjZMqrISCNQPI0qaHaYDocjxqcjAJPnQkUZaYjOByzVwFGnVqXL9D50PbRBXleQafFsCNuXnTUsMTVsqxkvyIIA5Ucsh7kIwKnVgYqeOyUz950bktTXEKSsAqlSvME7j1olNMFFpFY0wOjOdROSDUgtG7zIIPnjORU4jRBIGXURjfPXy+qpGCTJG7ZVsZBxzpOX0FfYHNGY3IGDqGT6ULMxYKeuMUdNblvwgIODuOoFAuMxP5hsj2VcWRJCB8JBzjFOhZUXcDfzpobMY9RSRwNj1qiESd6wBB5HIFDsm5Iqd1Bxt16VGpBRl6g4prANDC34NTinIA7HfkM0tjbkdQaZFs4ydqfgjrqQT5VxBtnOKdKNBwD1pxKmNVH0hQHo3GSCRtTWA3xzxXRlue1dj3zkZNAHr/yQfipc/pz/ALkdKu/JFj+yt1j8+f8AcjpUEnnHaDbtZxZjjC30xIPUd4aijzpyOSnf06Ub2nGjtfxMuow9zJjH+0fsqDh+iSaRGOY2Xn5b/wCdYzeLNorIyKKS5uNGnShQ5IG2Bz/hUaAxrpXcMcZPPrWljgS3gcoAsZhw0meZwMj09aCsrGO4lMmnVEGwz58K52H7KyU7NaKyO3ZV7wtkEbEdKSu8+kuoJzjw9etF6ZO4SMFCVJG3OrHs7wp5+KxSJENEJWTSTtzyPftn3U7+weAwdkJB2K+7jhY9JVkOrGpSSpHxANWPyd8Emme7vBImNQg7pjjPI5/r1rc3XBrXtF2cteDrMls6guo0gjIbOw8t/qqew7JW3Z3gyQmfMjXKu8p2B35Y91bdE1gwcvsBfh1onAr6a62eOF9AK5Okg5xv6VYyWj8X7CRcOY908lnFpYZO+ARnrjbBo2OO2mkaSVg8Sg4GCwYEgDNc+dapjLbxfgAQgCAAH+v4VjKoqkTZgOIdgZruwtDbyRrcQQiMxKoAkIzp8tzkA5qq7LdiZeJcVMd7byJF3kttMNG8LCPKt8f4edeml2jv2kiiYBiGZicKfSjrQRSvIUVVMrBiDybGB09FFY8behfI2qJ7ngvD24bcwG2RY5LcROVXDFFGAPdWT4jwG1k+ThXKkOlvGdupUnGf941u2ZWjZWG2CNqqe1cQPZW7VAFAQbY9RXegTyfPpsZbi5FtDGXkkcLGo5kk4H10ya2kRzA4BbxBuu//ADrfdjuy0t/x8TzoAlk6SvHICNeckY+ANCdsuz623FJrmBE+bmTURFuIyx2U+R2rGSo2jLNMwS617vTkNkDzqaSR3RdLENjcDnU1zaCNkYLvnBFQsqg5xz2qTRAYlXvcc1ZRkHzpxlkhOktmMbAeVRyYMhBBzkCpJ2Vo8qvjAwwzmqEckcyxvo2Gn6Od6rh4gwweVG4kdCuMeeOgNdt7aFbaUs2qQ40nljnn+FXGkRK2CRLvGCNiSKiI323xVi0dsFmKlTpcGPc8t/8AKo3Fj3qqvIqS+Tyblj4jPvrRIzYLEcsR7xTYwdRPnRJ+aJZqyf6dQMjJw25/gPrqZTw/v5tWyGQiPBOMYOD8cU+pKYHINEeMczTY8DfGfSilEUtrJqI7wMNPs6125Fmk0ohKgan7vSTyyNPv50krQ26YJKjeI7YzXEVTGT1FFa7ZpDqACaU+hnntq/jUkS2auwl0jKfkE4BLDB+GadYFeSt1YUjfNdBIHKpLlY/nUndY7vWdPsztUZ0keWKAR7D8kH4qXX6c/wC5HSrvyRADspc4/Pn/AHEpUhMw3a4q/aa+KxkaLmQb9fEc0Day/NZUAXAJIbA51f8AFWjuuPcTQYDJdzAgjOMPzrPtBN3rxuCrqw3PUenpXLe0zo/Zrpj8+sp4kRQ0SqcHmwA8R+rPurnA5IPuPxKISBdUPhzjkGBOP8WwxVXFLJAgkRtZKkNlsggjSf2mmRzyRRvEpwkuNRHMioSLZLwu3jgPzueNkOojnjQdJIPxAPuq9sIEgczxEwqwOosc4OP+fxqiHdMoWXxqSQVPntV5aTBreJsB4lIIT/VByP2g/CnRMn4aS34hNZ93KXjYA6o3BwcAgVorvjttxGzt45kDSC5QFR+UudyDXnVxOjW0qNdKgib6GnDOueY+welc4TPN90DEj6y4Uh2JAwMD45FOLlFOjBpm6nublXuRbbQwu7GQtgaF8WAOp9ateBL86gyjhrWVS0bA5ZSDv9tUVpHL2gtBas8kT94Uyp0+DG4HmDg+2tvZWkdpCIYlCpHgKAOQAA/hW3F+asV4K67gVnYf94QEBHt54HvoiytEt4z3ROdRwR7ag4g2ZCIs7MdQB3/r7KOtAXgVWGQBkHyqGvz0SMHemU7bEHAPPNO4nYjiXC5LUsy94o3HpvUgALGQYG+Oec4qWCTvIY2C6dSg4PSteNUANZcNgtHedUxNKqiRvPAxXL/g9lxGAwzwqRnVkAA5zmj6a/0SNWknYGtQs8J7V8OW17Q3kIXCrKzKvkCdv21nJrGaCIs0Tx6/Emofsr1fi/ZI33am7UvqaaEzR6jgFsjI9mM0J8pdnfmzs3kVfm6Z+h+Sdtj9dZSh6bqWjyAxvrXVz04PrXYgjMdQIbGM+dEXEQ1P08j5UEzAuq4Oc7+2s9mljYdWt9Q2I+HOuowEJwckHOMct6Y6yLMpQ7kgGnx7O8RAxpJGKb+xWQNmMkN9EnO3SoJhiQ45HcGigwbO2QKbMhTTkHTjwkjaqTIkrBghIzjanhCImZTuB5VJHqaBgOh+NRjVgkDO+4FVYhiHSTt64pP9MZ60id/dSbO522pkDHbYEV0ZbBJzkVG2RtnapEfERPpiqEtnVOVORmmsgUjYikCdIIp+oYB55pDPX/kiz/ZW5z+fP+5HSpfJH+Kt1v8A/wA5/wBxKVBJjL0iHtjxgyOBqu5cHn+WaYIlZA6kPrOMg6ga7xq3MvajiOxA+eTHP/rNKFBBCI18IByd85PX+Fck6bOmCaQ4y6lRRCUGMZ6HG/8AClpPdathipwwawkhfqQ6+2oLTWVaOdRh/ADnJXyoikDtE1vEZAzFS+Dk+vLari3iCWkkttM2hovokZwRk7/X9dUdrIEgYFiHUjbHOrizwln3KhncR5XTzwTg7e766trBN5Ai/eSRmTLnTty32zz6b1Z8GiRp42nOllLaTk8uf7T9dAXC93EGUeIg5qyjUPcRuWIdRnbkfWpldC2aK0vX4beiVJNOoMGwuQRkEezrWo4X2gn7yNLoqY2G7KDz55/rFeevd/N5Y1kcjOATnlsKvrC4MbI4yFb6LAjlUKUoaJaWj0CaOKeHvkGWwSPXNRG9jiXC6XKjBVcZz5VQ/dtLW3xGveazhVOwJ9fKheHXghheFnxLK/eSuzbLqPQfE4+ur+VS/RnRrEkijiaTBAAzpAzipOGzd9YRuSSQMNnoRzoSJ4ZUxFIikgZ0jbp9lT2srrBuoHjfUVXb6RrWDrAg7UPOhbi/tYLmO3mfEjgsgI542+O9AzcQ7u4MTnmuxwMn+vKhpLmNrtbq4gTvEXSgC6jjn64PpVPkQmy3a2jluorwHxLHhT6Eg/17ayHymzfN+zegJKO+nGWztsDtWt4dJJPwy2d1KM0Skg9NqH41wa37Q8Ia0uPDrAKvjJQ+Y9a02ikz544lZPbCMuH0zQrIpKkZztt51WW9o1yzEE6UI3x/XlXvHaXsVw+64JONcirZ2x7kAKSukEgZIzp9M1j+A9mLN+yNu0+rv7vM3ebkKASFB6cgK5+R9FZamls8yYaO9GvBQ/bUwZW0uV8Qxv7aNveDytDPfopMJbR7Wxnbz/zquWLufp5IPLA5/wBZpWmjZETKElbOfSpAQyiM7455O1NadZdTICQBuMV2FY9J7xG1N59OtV5kPR30cRnSARjI2oYnQJCOnQVPLGWULISRjbzIoaPxvJ6/19lNEyBzuxYDbNdZSBk7ZFO+jJyHPHtpTSD6IzWhiQEAvjpT8AZXOR0psYy/LNdYYbNUIXIYroOk4IrhZSBUraWAxSZSPX/kkOey11+nP+5HSrnyR5/stdZ5i+f/AOuOlQSzOdpIUseNXkikSd/NI+cfRJdgR9VVkTE5IHQb+tF9o3f7r3wYEgXcukj/AGzt7tvjVSlxNkgDAJzv0rlo6U8BKTlMZORp3Bqxtoe9EbxoXcuPBjJYHb41TuhcZPlV72evfm0towYMdRVlK5K4wOXXbGPfVNYFYDer3Nw6pnZ8ZbY4G1WnDSpvYpQcMUz8P+VC8cX/AKauNY2EgLZGPf8Atoq3szayyFpApjUtkbDGDvnr5U/CSG5w95juwq4OFG+NzijOCSNcXkZl2CKF9D/X7KGuVVLxnJKxqAMnkds4p8cvevpjJXuU6eZqZLAky6vrIGTu8qT+Qdt+vOnW00sdi8b5VosMmoZ1b8v68qq5JJlny0peLWdOc5XNGxX6wwsyRhDoIZj1wP8AKs2vCXlWXtpJHewRqMMQ5yrdGGPtoiWK4ln1kxa4xhkB5Y5k591ZzhnFjHNHcyMqIz+JuR2x/Xuq/wCOXVqZLfidsUMpIyclSwA3ViPqz5fGXCmZ3QZFLLHP3axujqdm/wA/KtRaXIPD0y694wJOrzzmsnw+bW+oqwR/EEXfIzyFWsiG3sxEzEkLkEbZ86axo3SjJE01tNdyq0SqpIB1eXPP7K5Bw64jnDX0KSLkYl7zGD5mqzh/FMXCQOHyy+DLch7atRdLPhZZMqPoAtz99O1E55RSZdWXdrbRxwFO7UaVweQHIYopFCrgdKoPncHDJ48WshkncHwDO5B+var7vABk7V08fIpIE7IbgQSxOkoVkOzhhkew1kr6AyWM6xBUVX7oEbYPQ4rSvJifUpBQkat96oV0m3uQ+poVZpnHLcnAGfZWfIlJjqzO3vZhP7GWsfzJIbqCNmlc8zzJII559f4V5mODz30UrQtqMTqoTmWyGO3+6a+hJrT59ALck9x3ehtOMMD0HurPDhPDeDXd5DaRLbiIIzHGoEN16+dRK4uylNpHg0lq8EhSVNONtqTHwBkGDyxWp7Y8MkTtFc24t3R5ZdUK4ycN4hy9KypVgniGcbEGrTvZuOWVZLblgx0ITouGAxg05NUZJOQjn41HPnviyjAPLFaJEtjihKlyNQH7aHlwfF1PSih/ocjocmhmAY1USJCiXwsT9VcIzHn1p8Kk5HnXAhwxHKneRVghIwafjTlgdulcO65xXQwK6TTJPYPkg37KXX6c/wC5HSrvyQjHZS6/Tn/cjpUwMnx8yvx7iKEbLeSkH0LH7KBEX4MnUAx8/Wj+PM447xEacKbuXP8Avn/nQdu0Y+lnBOSfKuV3Z0LQmWMNpyGxg7eyjuCrEXYtlQoLBgeR6D9lV9wNDko2pSM+oo3h+i4sZoiWEjHKENgE+VNaEwjiwmkuZrnGEkTxgnk3M8/b9dPju3vI0hEZWFPECwBcrp338udaa+4daS20aIqRy3EOwY7agAPedx8BWds7OU3vdTL3QTVk69h58uXIfCmngTLER295C0Mij8E2OfUDP7KZb2tlPAZIlYMCFwGwTy+NFx2nzLh123fBvwwGx6aT/HFBcMRra5cxlZUkcBdIB1ehHlUvRlydvAeaMyzae9LI+B4jgggc8U+NXNzHArI6ndcHOpcH66Zdqpvyrq6rIMqhONBBwPqH1063zbOYpGVkY8gTlM8jj7KqsWS2loUtrJF3yoW7tMMQeXPBHoaKRnlUxSya4ZYx+CIOxB5j1Aq94Rrbh08KgvHyVJIwNR67k4GMZ+NE2XZ1BEytP3sjc1AwF9+NjUOVozc+yGWEavDFDHcSQPGg8QBO3LfHT21ZiC8ufwSSpGzKBpaNlDeo559u311BDYMls/dXDi6jBxEMAbb4PtwKXCb17qZY8SSQyEjLliU8wQM4xj+t6hIlyalgro7C4sOKKsgXCMCG1ZGT5GrWO7dryOIQlsk+PGBy2watp7OyucxNI5k0hcjAPuB5c+dMHC2iRA80kmxGrCouCeo8x+2lJJmrncaDUF6whnMo7sAEJsW3O2+OfMdKtUmSUacYyMkHnWXRru28F7NrVCuk9COhyPZRsl4trHqSYl2Grfcv1ODy28qcHWiYzS2Wt3CptXAjyyYKdMnpvQUUcKcNnt3VTI6FioO52p8XEhcMql10gglvhj286e6QrJIveYyhICjcbb/wrST9RalgUN3II43ChgV1qn0Sc9fWstd9obWLiQlmjLpK+XTrhWOAR7wfdVvZcbhi4fAzx6MjuXYpsCuR9tYm9sJrnjdpbxszO6awQQc9cDHkNvdWPJKVLqzn5pyS/B5Libhs3EuP/wBppmVLdIQLdB9ItuN9vLf3+leR8dsXsOPXUD+Ad4Tj0JyPqNe9zwQMsNhazJrKgOdeAnu55O9Adoux1pxTg08T/N0uChEcrYyGG+NXlkcqUZcinrB0QlJPJ4FKS2nQMIvMU2Zw6I+BjkR5124ie3keJ20spwfjTIgNRyNs8s11L7OjZxVVojpO2cig3OMY2FHFQ0wVV5jpQUiFWb0NXEiQ9Xwm+ceYrgOQd9jzpBPAyg5zypKhXYg486rAlYsHSUxvUeg4BA3/AG1JyCtnJBp2oHJHWiwpHrfyQnV2Vuifz5/3I6VO+ST8Vrr9Of8AcSlTIKvjnD/nPEbpWQBzcyYbkCC5x9eKyl/AbPY9Tkeytjxiwnt+Jzy99mKW7cjw5GSxOPbzFZ3ic4+fyLbQNPpzkElsYxnHszXOtm1FOHLjUd1HNvKj+HTtDMmCTvkYGfqq6sm4fxGxt+6ijY6dMysSCr52PrkA7eVFr2duruZ5bNViVM4WXOMeh+2m5LQUES8UWewDF8lZNgUyRt6ezGPWg7tQzx4cktEx1aN9JJ9meQ9tW/ZTs9FcLqnSUkMWUn/RjB3BHP0rZccseBT2iWc72lnLKmEOFBHlg+W3vpIGmecJALfuNOtoZFCyjOwbAwcf1uKKsLO5t4BJGA8bv+DJXkM7Zzy5ftqfiVonC7yMQ5kt2wO9UZXbY5PTlRFlZXDW8B1hoSwdGXBBX+s0pSTVEuDaAOJcNkmWGSUiGSMajncZ9nwzQNta3guY9VmkxUkjmy4x1AOwrRNaypKJGUZXSpXoN9j7OfSi4LOKa8dhbv4y6jAGlG36e3y8xStpYFOCUQrs6skPDY0mChu8fu48gKPMDJ8t/Peo+I8OvkuxdQRJGoBzGEODzwWHLOTzFWHDmitP7tPOFkjLaAuQ2M8yPgN/I71I973V05uZFMZUZdX20jmcD4Vj+V2c8EqozVvdXcNzMl1O0RDZOEOjHoRnDYzjb/Ku4WtwZ5phMSEJMgikxqyc5OD+zyrT39jDKJJFjSS3c4TmTjckqfySDn+s1G/Z7h6WX3QhW6d2cFVLHOPUY3G3lVd1khxaLcJcPYLODHcSRrsHBAUY5Hz5UHDxi7u7r5tHDyPjXnpPQHHTGcUNYXlslwuLhmyv+jVSoPpjl09fXeu399Z2N8OJ2tqO9cFHdR+V6jlzFSneyE7LdoL4QuZBrOQxgXmvTqRj9nOg5OLlXEcynUT4YkKg4zsdfIjPTnS4Z2ia7JRJHmMenUCoxy8+ePs+Mst7DLDNbSwiLSMIN9ZPPKHBx76O0aLpeHbbiEYIVwcp4huNx7BnnQN12g7q5/BJoAfBbXqAOdwR0O9AXV5PHPFBGulAxY82c7b5IP7KlubPh9rNFLfSIyyKMq5LMd8j9lYx5LdMy7eFhPcxrw6d1fTqV5AwwS2+SAMZG550DERHJFfwAXEKRbzRpkqSw3YDB/1t+R9tVd/DPDYpcQX0TQyQj8ECdYB6Y99Nsry5t7lFVooQUxGcjTkDnsduo+Oa6JNJmtmsivrRbv50tpIpAIMkgyevi93r8afw/iMKXhs5lwkmHXwgggjOWPs9aq1uVaFraNgjv4S2r6ROfh/lUa20lnbxKYmmhChWCbY/xbbtv/GsFmmnQ1PFlV24+Tu0HDrjivCe/urjvDJJEMHwHOcAdB7+deVpGj7kFSN8HnivdBfDhcDTq8shkUDE3jPlpx0FeO8QQRXN1pA1xsyrjpua6Y8ibpHRw8ilh+Fe0QB3Ok4ytBXC5Oo7auY9aJSR5WCNs68jTLte9ICnBUZraNpm0soHtid1yOXPypAuCR/i3riAxyDPI9ac+8zAbHIxWnpAwgiPbGQeVJMFTmnFe8TbZh9dRxEbjkaPA9PYPkiGOyt0P/PP+5HSrvySAr2WuQfz5/3EpVRmw2+eB7u8RJVQxFiUYeEtnPsycefT1rGwzzSXr36QC0Mb4QPhtS43BA6bD41uTw7hfEru+j7xHuUkOsrsUyTsT151InZ+wjWTVNnV9LM2w+yuNyps6+uDHNb3xC8R4dBbmO4bxwqNGnbcgnof686uLefjcdmphsjIynAVctn3irW24Pcd/wB5HfwQWyfRjgIO3Lc7danveKSQZhS6lkkRd2GFHxqXIpQKjgvCu0MSOZzJaza9alsEc/Ecev8AGjZOzDXlwLm8mkuJlAwzSEjbpigrvjl3PA+pi8n5BOTp8/bQXCoeKXN27WjANgB1XYEE756efrQPrRoRwvW5U7BTzQdcdd/XNE2/C0hzMlyQ2MaDncezkN+tA3XHuIcOu7G3nWRI5QIjkLpDkYznmBz2+uooe2cljfSWvEbA6UfSzquCFyMHb+HpSobL/QlxDpkQZ0+NgdPWqmSKZ75hBM66nz4PojfqKtYuJ2lzM3ze5g06cnL43yduX9eVdinuriaQRwWM8QIBCZLjPPnsfb9VCdEyinsr0tZZrhmupCXR20Fx1549mByqeWxS6s1jjlMZBY5znc+nv6elWdxD3TaxGpIOc+RoE3t/As/ziDvYwMppGGyemM7e2k5NeHPLia0RoqW9u0dy0zSMCCQdIxyJyB5EevwoFLu4tIrqMMRDkaQDq0jbcE8wR1qxt7yS9VO8EaKQyuHOHxscgdc0DJY3FyjPalXeHkc4JG23Py3ohKMlkzSSWSovHjthbzxL3n5Ufi1YHUcqtLG0g4jZJcXMD63JyHJzjPPbH8TUbKr2pfRhnOVUdD5gg+7nUdobi3DRu8ce+pArY7wDz5Z2PPGKppeGTUUTLb23DZytgjxRzNh2V8kA7HBJ6A599GTGGBZ3EjOSNjrH0cc1+ugUlWWIxlFMwU90W3Uj15E8/wCsVG9/MkLWczCIkd2FWLS+cbeWBnbn/nk4t2Es6Ku3hie7E6a0KEluuM4wNvZVv84tSkUU9vFKpGoSr05/CgLaJreMy7hACrASZAO2+MVBdPBFE6pnAJKykAAA+zI+qpXHLwxfG4qya6mtI7G2Cka5GiUodgBnnsc526DrUV7buGKhFLLGzZh6EEZxUZt/nfzRJDE0qAH6OnC425jJ86OureJ1tbdnaBVLiSSDLA7Aj2cqmcZOSovo5I5aX7x8Oc3l3IJVwEgKknYZ3zyz6eVKHi1xaxgK5SN/wjMTkMf48vqohLCOeOJYsyxhWcvKu46fDYVSi3aZ5WDiAR7hlUdMkAepqVabsznxO7NBbCa/sHnVwmWxqVCMg7b45/X5Vhu0fZO8tLme+tpEe3Yayr7OPFg+H31teCzmC1Nldh1YNpaJhpOrOdvqoHtKBJazRCOULnSAxyx65A59N6pTcJUiuFuOjzFlVXLPseWVHKoZ1VXDZDDcbHnRRUidtROcY08iKClAljJxpAOw+FehHZ6T0CsSJCDuN9qROrzzjc0pBmQnnvvSIIOc+2tjI6NRQHkQajYAOTggdKexBXHLNNkB1DyxQhM9i+SY57LXODn++tv/AOhKVc+SP8Vbn9Of9xKVMhjmsorfiN8Yl1d7cPJJk531E0faG2tBk92kj8z0ajJ7CM3Mrn8tyfrqKa1iYqdAJQeE4rzJN2z0o5SRJPdNsUCnI8SqBVXcRqyiQjBOQfMmp7rvoQ0ggDbbAnyrPtc8UuZ9LoyoDsqrihWyqoLkiWOPREYllP0SzYBpStf3MEVjI0a28ZJJWXdiTkA49p91QzWd4gE3zfQoHi1ADHr50DLELh0YRaWb8rGCDy6Zq0S0FTw31wRZLcN3OyhS2QCN8j66k4vwazt+ITwTXTNLKxZ3JyFIYZz6HJ6UouGyjBjuzIirnusbg+eeeK0/BoIbu2kR4UWZT+EI3Zs9d9/OqsLxRir6FeH3IFurxAjT3qsdOQSOoO9F/dS8tbiMfOmaOdA+lmO5wDtuOuPqq2sVTiF5c2moSRLGXQatJ1ZODyzjFVnE5YbUW0LcJhvWjjK6XIYjI38I3yByPSqUXizO70WcPbq9BMMvDmmjYYLBTnB2zvn6/rq2PGjKHCTpb48R1x6xjGRtn1+qscbLvr02kcwhVwGiYKMCQ4IU4xvjG/So7i5uI+GRhYY2SZmV2EmWBHnvttjGaVfQ6XppOEca4dxW1Mkr23zyElGYoUIG+GUkjBPkD6bUZFxQW/GYOHvOW7yMyLIZtQbGdt8k+mK85to1S2unjKTaCgIikGsg+md8EjlU0Foz8RWXDvFHl1YHmV3G/TlV9E3nRnJ0tWenBYZbqIwBSg2Kq4cA5xjzGDUTWYlk7siRjpOCYyMcue3mP6FYK8vQOFrcNbtDKZ5MaJGzvg53J5E7ft3oyPtnxfuIp4L1n1DTJHIA2kj1655/V0qXClYnwKSujSXBYKYlh7pSPE2NtvZgjnQBhjWdjK6qc5STG7D1JH17+2gm7dcQOwSIHI3IJDE82OTtt6U1+13eLItxwi3ZS/NZSD0OcjnUKLRn8GcB+73TyMVwUYAb+E8znB9BUF3DIXYSGN0OCqnGX25Zxn31NZ8c4delf+5GwEcmCWBHVugHsog8OjlkmcSgw6jhcqSy/wCp4ck++nZT4sAcMmmViQHHdqo8ZGjblz+uhXmn+dRNpZ4tWAruN+e/Q/XVhb8OMbszJKgfAHdxEq4HLng+VA3l/wAPIVYb8wyK3iaTWuNuuAarFiXG07Y6OXLlY4SIySDG/IEdeft3FG29yllEomSMvqBAj2PpkdfeNqSS204Ji4laMG/1pgo9uGxUkvDZI0ARIyDupij1hvf0pei6pBIvraZwiR65JWzr1hCrAeys5aX8t9LJLcRIzQyMi+EgKB6DarmHg4iUzcWuVjjJzHbJIplfy540iqPh1n+BuZpNMIad8DVkqQTkHGdqSUnlorigurbRn+0Fm0d184iHhfpvuevP41SSDuycnJJrV8d4ZmIXaXqSaivgGc+4HptWYuQ6wO7LoGry51cb0VJYKkk962eR5E05VVs5zn6qaWVtuvSkuWLryOa6TnEdgQRyNc1fknmBThgg70yQhWyKaGz2H5I/xVuc/nz/ALiUqb8kTauylz6Xz/uJSpkM1Nx3yTMGQhWJIJFditZpwWWI6RzPQUQ3GLyOO5CywzGEYiRoQ2MZ2OPZRD380jMDpVRjCqukeu1cMoxvZ2xlKtAosV/7zVnyyKXzOFScKT5ZNStcu+QEU4603UWyTz5ZNTSKtlPe8Dur26Zvn2iIjwoE5fXTF7MOIwhv+W4ITl9dXLtl8DAx1zTSz94AJF09R1NOkPsylHZyYSsPnQAHJ9Jzj2f50bbWL2CSNaRxy3bjT3pGnSPLrtR+o8g4LHoDSJ0jJAyD8KYil4b2WnW6W/vrnM6rpKoQoz1OcZ3rOcZsorjtLb2M7C0MkalZV1MzHAAQjOBn2c/bW7a7EakgO3oBWRn4TLedp14nb2BtrY4afLZeRgc5AwccvOriw9KiLgV9b3k9xKy29sCSVZ8GYewZwSQD/wAqh4DdWl49zwycCITIoQICCWU7FcemR7Ca1tlwm5vuHy/dN2hmklYgKVBC9OXWo7Ps3wXgha5HeySgEamOSR5Z6UdvsVHnfF7WS1FwiazCJsJjmSOeR/XKtGsZgRrgTrFmGSIRE4IbB33qG64fdXF5Ldx6kgdiVjPPJfAB9x5+lagzKlnHOFMskkQJ1cixG+1DkFemEhHFb/hsscpMkcYEzDSMoGX6W3Tak9tIvDrN7eNpFKkOw/JbUT+wj41srJJRaS/M7DRK6ac50hgBspDZ23PLFT9meA3fD7OaO5ij8cmrQDgLttg71fdVQl2WLPPLhpdWmSORlxyZPbR9ihmtdLXEo1rqUMNSxupIzjoCNiRXpb8ItGUCSIDIydsge8VkQtgvb9+ESwkwt+CG+ACUyD8f21m29IaMo11NFK8UinUHIbSwIzy6GnLeMq6XI05DbHr/AEa9OHyfdnu8BNqgY/6rH7amXsDwGNxKlqoxy1HUB7jTwFnnVnxbiiNBHw68NspGMq+lQTzYnPPb6qPuLi54osVnxBHkmL6IbtH1IWxyJ0nPQ4zt9Vb6TszwqOPBsYGGd8xKc/VUUfDLCJ2dLNEz5DA29lILPOYeFvZtMOIEooT8GwYAM3tx9VdsL24t7lucsUbbMM4YZr0iWKyuF03CK4A31rqA+vahbjhdrHIrJOCg+jGq+H9lAWZKdLO6n+dXF5Nrc6j3yleuwyNVRQzS2PDJLmC8wouW0KJQRz56ef1VfcRksIoGmCm3dPpNEFPxOKyPdDicUkdjPPJiRmZNI3yfSgpPARfdo3ubaNLm2tZSsqNr7vDbHltjY1Q9sL+2u7gPa2y2wcAvGhJXPnvUtzwniVrBJLcqI4oxq/CEISPQHc+6s1dSmZ8s2WzWnHHJnyzXRIgQ+IGpEkAPLc9ajdSpI8qbXTs47omYZYkH1NRscjNdjkKtuefWnSDV4gOflSHs9f8Akf8AxUuv05//AK46Vd+SEY7KXQ/88/7kdKmILurNJuI3Es1tGBFOzhu7GW8Xn1zRfAuKR8atHvIUljXvCmJMaiR7D61n+L8Unh4vercSMbaOR9tDcsn8pTjb7KsezkSWVn80W9SVQzMW2DD2iuBrZ3J4RfuybBtjzK1DLcsR4Tleozj66idW+ksgbO2551AXySW3qHZSoLS6IA0gjHPfOKUlzqGXAx6igjIFx1zzB6U0TEDJYseudsUrYw9bldOCqnrgCpvnMZA3O/QmqxJM8hn2VNGrMQWJU86asWA9pEGGLBR6nlUX3RtdQAuYd+X4QVGZBoKlgwxvnnUM9ysa50q+MD+s1Qgt271T4Q6kcw2/xoG8jk7rBmKgjO3PFCfdUAmOIaGG5AAxVbdccjtBiR3cAZKqSS29CthVBiWEUiMkrzPE30lcjSaKfiFjw2yhgTUYo8KFZixxjbfngYrKzcckeDvrdnEZydLc8dMc/rrPcd4q5V4wSGbI1Z5g+VXGDbJlJJHpVh2p4PdOUS5gCkgLuAf6zWkS6RSqg/SHMHNfN6ORuGIPpR9rxzidmAIL6aMDoHOK1fDWmZrlT2fQ0k0WnxsuMdcV532h4bJN2t+6VjGz+OEkBhlyDhseQxjnjrWRt+3PGoTl5o5gOjoP4Yq0t/lCdtAurHAUhtUD6TkHPUGp6SRSnE9XSNgwMc8senzIOfdU4nvEJOuOQ+RXTn7Kw9n8pfBpQFnE8O35SZA+BNXlp2p4Rd4MHEYWJ6awD8DvU9WhtotZ+IzoPHaMQOYRwc/soc8QR1IMLx6diJE/Z0+uuvOhbxsCM4BJxzpjTaF/CEBdQ57czQKxqcQilLIswYDkA+SKjlw/0ZG3Od98UJcNDNKxe2yw5HAI+NASStCGEYMfoCcfAmgCe7s4LhfwriSMHGhh167Vl79eE2d0YI7O3lIOGGkq3xGf2Grd7p3AWUySKnLx4/ZWL7UFIroXNqk6ySZExbGknoRinFWwbod2jvbSREt7csoX6Stnbrjcn+HsrMSqO8AA6bmp7mbvmRcE7fSPM0IRgA10RjRzzdibLL76bppwHhrrY7tQKsgaqEtvUqMBJv7hSAIBI6jFMbwH186Q9HsXyRDHZa6B/Pn/AHI6VL5Im1dlbk/+ef8AcSlQIUtoLfjd1OYe9jMkp1SSbqxYnYAcufP08qc80DEFV57nI3qr45xyC049eQyd6qRysclSVfc5x7z9VNhvhMokQkIeWByrilF2dsWmi3+ceHwA79dtzT455EBxkb+VVcMxfBMgVM/Sxn6qct4hOVcOo5kHGalpllzr7xMFmVjvnlio2jOkYuGY9QarmmyfPPTOMfbXVnxtk+4UCLEK4ORIWxv1pwaVnJZAccsVV/OZDgR5JB3BxUsUl05JSGTfBPlQAVJcNGNsKeeR0qse7uUDuEMuWJGoEftFWGiVtpFC/wDq5U4JsQxyTQBjOJ8Rv1R2aF4dIPJf4iqv5yZoJG1DVpzjfflXoTRRP9JdXsO1V13wSwuA2YVUnqNifYR/GtIySJaMgswNmfFsFwD/AF7KrjaXPFbr8FgRrtrbkK1DdmIkBIlZsnZDyO9HW/DEhZYZZG0b4VBgD3n31alWUS43sw03BLqO4SGAG4MhwugZyatT2B48LRJxFEWY7xd4NS+3p8DW7t47CDV3MaR5O/rRgn2BQkN5Z3NP5ZE/HE82l7Dcehk0/NldR/3iOCv2/VUx7BcajUNmIkjICtmvQJbrG53PI4P8Khs+Jvdq2LaSEoxXLtgt6j0pfJIFCJ5lPwPitqxElnJgdQKBZZYm0ujoR5g17DLcMFJ1AsOeRmq24lE5mEtgsoyNDaBjkM4BprkfqBwXhhuC3faCWTueF3NxheeGOhB652r0Cys+KPad3xHiXfyZ/JjCge/YmhLFlt7fSsAjySNOkAc/SjEvI87yLnOMA7/GiUrBKizsllhVlmmDgnIwMbeVQcQCBdaLggeXOhzfq4OG5dM8qGklclyrBcjrUDI2lKIsisNT5yCmQKAnjE6sjDI65FFFpGHiYEAdKhWTSHEmykbYH+dMZjePwRW9yqRpo8OTjl7qqlU6cY1c8Vpu0yRG2jlEgZteAPKs/EuHBc+Ec8VtF4MJLIPKoVRp99cVw2ARnHKpJdGcKCo6551CwUHYfXVogkbl6eVMZga4W9aaaaQmz2T5IPxUuv05/wByOlS+R/8AFO6/Tn/+uOlQBieJ3Bh7U8W72WJk+ezHu5zsR3jcuf8ACh04rE9ytvaZhLYGGfKZ/bQXafJ7U8XXJX+/THf/AG2qCCFYZ7eUAS6sHSp0mocUaKTLk3txGRDMk0fiJL5bf1HXG9MbikzuiSMxKrtJGeftohoVFws4QaZsYMgJIz0zmogqhz3oYeLwvFFkA+XMfH6qywbKw7h3FZFVS7NnHI8/+fKrpLoN4lVwuwIccjWctvn91M8cEa3DoQFXWFc4PMA4P1UbbcQAd47tHtWQfRKE6j5Y9/U1Eolpl3FdxrOpKhF6k70Q/E5wpWBEJbbIbAHvxtWRu+0McSXSWtvNrC5Z5HwFPIeHfz5ZrPxcdv4rkzm4dmI5Fjj4D2VUeNsiXIkemvezQxKsvzVGYhUBm+l8QN6lWa5K4lSEjrhjn4Yry204s63kMt47zRxS97pzk59/srZ8A7QHisU2tBG0bY55yDy9+1EoNZCM0y9R5RsY4wANiCcfsqOacqDmBmB//GQcfHFN74EgZ35DeoBdx3CsIpVIzghTWaLGyzRrJqcsu+cMCufb6+tNaSNsDAyBucb09zr2xsNyCazl92isLa4eFYnkZTgumwJ9vOrSb0Q2lsv+8AyABk9AK6lwRt4hv7qz1t2ngO5d0A6SLqH21ZwcWtLhsLPDrxnCuKbi0ClFloLkN4XGochjY1zU2CUYDG+4wRQgKMxA6dKaJCHOc7fCpGHQ3wSQGVNQHUnej5LqEprTbO4xVBPdxQIZZnjjA6scCqG37aNCGR7FCp/1HIxVqLZEpJM1lxIc78/8QqONVkJ1krgbdRVa3G7WacWizjvCBgHOOWcU8y9zu+rngFKVDuw86F3GzHqvX4ULc3UgjYKWBIPIiozO2Mpqz5edcZ8IdWx6/wCdAzlxfSqoe3SUnI21AHGeWRUBvmKf6Nl3/wBau6/NgfQdKgll1OQuAepFMkg4ri9t9JCgocjFZpm7uR4jyzitLNKr+EKNuoG5qjv7XTIXGwJ2q4OsESQJtnx88VGRjnT9ecg86bJ0I5GtDNnMVzFOU+dIjqPhTEew/I/+Kd1+nP8AuR0qXyQfipdfpz/uR0qAMPx/gssvaXibSRMqy3kpSQHb6Z+2qna2hksb5GBXeN1AOPtre8YuwnF71RGrATv+8aqpW4fe7T2gG+3h5GsO7vJ0dFRWcN4hHPAIe8lUp0yCSPMH+FWCW8t1GPmbKsbNq1NCWwfa2EzQk3C7LKtDDIuG+kj7jB51PLwuykczXEssiqM4c7D2bUm47KSaHzcGQ3nzjiNxeXgHMKjMf/jkf/IUPPxlre1vIbb52sTxsgE0ulUBGMKuCR/vV2fgtmbfXAFRhvliSMetVPGOK20loLS2iUE/SZXJHsGRVRd6Jlgq1vriO3ngLaluQA+rcnBBG/uoWukk865W5zCoy14ndWELx20pj7wgsRzOOX8aDpUbAsou0HFIpNfzpn/wvuKKg7RvBI0iwAEvqADcs8x/XnVHSqXFMpSaNBedrLu5UokSRIRg6SdXxqsfRcQlwmllPIL09aDHOnK5R9QoUUtBbezo06wGJA6kCuEhWOk7Um0tuuc+VNNUIJTiF1CNMM8kYPk5p33X4hkf3ybb/FQdKlSC2TzXdxcHM0rSH/Ec1CaVI0xD9bZDZORyNaeykm4jZRMW04OCSeZFZYHpWj4BIJbF48+KN9gegP8ARrOei4PJZrJKjKpKsF675+NTa1cHVz9aEkWRDkZNJZtTeMMT61kbWEZUA6T/ABoS48TZwpNPMyK2o5APmuKjaXVk5GR0oEQaWC+Iew5oO4PhbUAcD8rejJpRpJJC7f1tQJdWyC6knbGOdNCZU5/CE10jK06ZQrnBAIP0Rmo9WUxjcGtjI4DvSzvXBzruKZJ7J8kH4qXX6c/7kdKl8kH4qXX6c/7kdKgZnuNXMFvxviGpAMXUm+f8RoFLmFxkSgEnOHAAqXjrE9oeIKwG13IR/vGqxrdVfI8Q6ZGdq56OhPAS9/3bkSBW6+EZ2qaK9Rhpjwcc8neqZeLQGQxvkgHmwGKcbi3k3Ggim40LsP45fypbmCNQqPsSDWbzmrS9dSCz+MZ5VFZWcN5e29vqKCaVUJ8snFaRfVZM5K2AUqvbvs3Is7i2bVGsPe5bcHYkgMuVP0Tvn0500dnZ0AJkiZjIIgqk5LEZwNqPlh9i6SKSlVwvDEVLsM2JLaFZMAZ3LKMH/e+qunszfkRlVRmkUMqA+IgrqHtyN9vfR8kPWHR+FNSq5PZy5jLJLpVw4Ub5B+mPf9A4xzoe24cr3UsMurwJIfDsQVUnkfZVRnGWmJxaK6pldFUYAJ6kjNWfBOBjickyysy92gK6SoJJZV/KIH5WfdTrPs7JPcokkyKhGTg+JVIOliPI4+upfJG2rBRZUFgy5wAw6gc6YdzmrROB3ZjkmjeFoguQ2Thxp1EDI5488b1y+4N8ximMtzF3kM3ctGoJOcZO+MU1ON1YdWVdKrV+CSfM7W4hZWWcIDnbSzNIAPZiM0oeAXEw2mtwcJsWOxdSyjlzwKO8fsXVlVSq1HAbnMm6EIqvkZwysAQQcY5MDg71y/4HPZRvKXjKKT4dXi062QE9Oamn3jdWHVlZV12aliS8ljlBIkTAIXODmgfmDGwhuFB1SSuh1HAwAuP3jVhD2fvTPELJ1eRolkADbkk4wPPn8M0ptJU2ON2aSWByMoNQxkECgTAdZZiUX/W04+up+G23FIZI+9nt5FkAGFl3XOcHfz0mp3sZry47iKaJWkUOJCdiCuRk7fXXK+SC9N0rIPm9rHKElnjkjPNkfBG3keuf+dV89xYqjgCQkMRq54A9mKNm4etwjJGjNJqKRiQadZ1qu+dx9Kqubg93IqTRzxaJSFjbWQGLEgKNs58J9KanF+g00IxL3Yky8qtuug9P66UBf6I2VYxpJyTkYYe2jLPhN6itPHLGCiKzHc6SwLKOXPA9nrQt3PHeW6akUXKruy8m9vrWsWm8EPQCECx6lYE8zULZB51OkUo8OnSc7nqBU4ggjXMqszEfTJyB8P8AOtbozqwJRk+2kSMmpJtIOExjzB/yqMIcatJI88UxVR7H8kH4qXX6c/7kdKu/JHn+ytzkEf358f7iUqQGP47JGvaHiQLjPzyXbP8AiNV15cRxQFi/hxgAEEnNE9oVX+0fE2eNMi8l3IztrNUHEZUZFVAvPfHSskrZu8RADzOK6rsn0Tim0q3OcmEyyEmUbk7sK6Ge2mSaJ91YMjjoRUFOVvDpOSPKlQy0t+N32DGbpgrDTp2xjBG3lsTy8zRK8XmttErnvVEneaDy1Dr9VUPWj4ntowVkcknzXIqJQj9FqT0GQcTkeWW4A/CTE94zDOvJyc59QKMj4jcgo3ehXQYVuRUYxsfLFBxKCupGGD/hoS976Iq2ob+XSs+sW9F20i6N08mDJOXAC+EkEeEYHPyBNRLC/fm4J1PIHyxOMlgQT9dVVo8kmrKZUc26UYJu6Iw+PfzoUVF4C7OrHNBqSOVlD4DaTzwc7+8CnRXPEEkULckBDkdD1649T8alS6BX8IfF02zSZjp16SFPJiOfP/P4UVfgDWa5MbgvrV8ZUgY2GBjy2oW6NxciUNKdUriRw35Tef1mnzTSRY0xkqeqnNDSyz92RFG+zgagCdzy+NOMc4E2h3z3iiOx75lyAMDGNs4wOnM8vM+dQLc3iDwzuMlTjPVQQvwBIrpnvphkFm0qTjR0xkmopYrmMYkR18WPEOZxy+sVookWEx3nEDGYzdMqYCnqcYAx8FHwFPmuJ3Q95NJNkYbUduZb9pJ99AaZY3ZWyrDYqdiD5U1u+7sSNr0EkBjyOOf7RR1yFk9xdtJax25XAjdmBB8wox/8aktuM3dsF0vkxoUjPIpkEZBG/ImgMk9a5VOKapk2FpxO8jACXDqFAAweQGf5j8adDxW7hbIlJOgJkn8kDGPhQVdxS6x+gtlunaLiDShnunIBzhjnqD+0D4UTN2ieZgVmkhwoXEYAUYzg+3c7+tZ8CpERNixJ99Q+KG6KUmW44li3KC7cgqFKnDBsbDYjbA60JJdIMs0eSPokYIFCSGLPgTHtNMMhKaOlUoIOzJDcKX1LGBnnXWum2xvjzAoelVUTYSbskYMa58wMUw3D4A6DzqGlRQWezfJC7P2UuSxz/fn/AHEpVz5H/wAU7r9Of9yOlSA877TXgPaXiyFSNN7MMj/bNZ9jqYmvbL/5LOB8R4hc3s13xBZLmVpXCSIACxJOMpy3of7z/Z7884l+tj/koSSG5NnjVKvZfvP9nvzziX62P+Sl95/s9+ecS/Wx/wAlUSePFVKalzkfSBpgODkV7KvyQ9n1ORe8S/Wx/wAlcPyP9nif+ucS/Wx/yUAePQwtM22wHM45VZKIIwoVFOANyu9enj5IOz45XnEv1sf8lO+9HwD884l+tT+SpasuLo8wm4isYVVK+pUHf68UHDcs90CXJLHBzyNesn5IOzxP/XOJfrY/5KQ+SDs+DkXvE/1sf8lCSoTZ5iTJg/hQAPIVwMW8XLyY4r1X71PAsb3fET7ZE/kpfeq4Fpx874j+tT+SoouzysSuFOxcegG1Oh4w8RQiFAyLoVt84zn9tepp8lXA0GFvOIDf/wDJH/JTj8lvAc57+9yTn6afyUaFdnnR7Qzyq6xxBNZbPXCnp8evs5U/7vTb6I9LOxdjqyCdONh0GDXoH3quA5JFzxAE/wD9ifyV371nAyuk3fECM53kT+SmGDzaTjM3zd4x3ZV00E4JONJXnnyJ99DzcduwwYCLIzuAd9gPPyAHur1EfJZwMNn53xDP/wDon8lc+9XwInJu+IH2yJ/JTVoTpnk9xx67uJA7CNSCT4QRzOf21HecYuL1IUlWPEOrThfPH2CvVm+SHs8xz874iPZKn8lc+8/2e/POJfrY/wCSqIPHGYsc4GabXsv3n+z355xL9bH/ACUvvP8AZ7884l+tj/kpgeNVJ3v4PRoUjOckb17D95/s9+ecS/Wx/wAlL7z/AGe/POJfrY/5KAPGz6Uq9k+8/wBnvzziX62P+Sl95/s9+ecS/Wx/yUAeNUq9l+8/2e/POJfrY/5KX3n+z355xL9bH/JQB41Sr2X7z/Z7884l+tj/AJKX3n+z355xL9bH/JQB41Sr2X7z/Z7884l+tj/kpfef7PfnnEv1sf8AJQAvkf8AxTuv05//AK46VaXs32bs+y/D5LGxlnkjklMpMzAnJAHQDbwilSG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4" descr="data:image/jpeg;base64,/9j/4AAQSkZJRgABAQAAAQABAAD/2wBDAAoHBwgHBgoICAgLCgoLDhgQDg0NDh0VFhEYIx8lJCIfIiEmKzcvJik0KSEiMEExNDk7Pj4+JS5ESUM8SDc9Pjv/2wBDAQoLCw4NDhwQEBw7KCIoOzs7Ozs7Ozs7Ozs7Ozs7Ozs7Ozs7Ozs7Ozs7Ozs7Ozs7Ozs7Ozs7Ozs7Ozs7Ozs7Ozv/wAARCAFMAQQDASIAAhEBAxEB/8QAHAAAAQUBAQEAAAAAAAAAAAAABAACAwUGAQcI/8QAURAAAgEDAgMFAwUNBAYKAgMAAQIDAAQREiEFMUEGEyJRYXGBkQcUMqHRFRcjNkJUdJOxssHS8BYkYuEzUnKSlPElNDVDRWSChKKzU1VEY3P/xAAZAQADAQEBAAAAAAAAAAAAAAAAAQIDBAX/xAAqEQACAgIDAAICAgEEAwAAAAAAAQIRITEDEkETUSJhcZHBQmKB0aHh8P/aAAwDAQACEQMRAD8AwfaTtFx637TcTii4zfxxpeSqiJcuFVQ5wAM7DFVjdqO0B/8AHeJD/wB3J9tHdpI4h2o4qzA+K7m+Os1TywrvpVc42AO9QpGji0gj+1HaH/8AfcS/4uT7a6O0/aH/APfcS/4uT7arMEHFOVNR54qzMuYO0fHWAD8e4lk8v73J9tSnj3aFQSOPcQ9hunz+2qeKNmIIGBnnRsmiaJkVwWG+cc/Ssm6ZtFJolbtNx7K445xHcfncn20v7T9oV58b4iR1/vT/AG1VtFIsCyY8Jp6TIy6WQe2qF6W39o+O6NX3d4hy5fO3+2l93e0LHbj3EQMbn52+x6darrdoQcSAbdafIyg4Rgqkc+f1VNtMqlRZLx3jwQBuPcRydj/e5PtqJu0/HR/4zxH/AIqT7arhP+QhyP8AF51BIkrSHXkkDO1Cv0HXhar2p49r241xIny+dSH+NPj7SdoZiccY4lgeV04/jVQuVXKLuOZ86sbdrJo0jnfuxp8eNWrVq39OXL1pkolk7QdoghYca4kB6Xcm311F/aXtCqhvu7xHB/8ANyfbRUq8GEUgWWZygZUGc5bfSeXLb4n0pFez/dvl2OZCUAJyFCkjbHU4HspqxOgZ+03HtIK8c4n7fnb/AG1wdpO0LAKOOcSznn87k+2nRrwnuXWR2aXuzoA1Y1aD6f62OvLny3mb7iKVMbMoyS2zE8gMfEMffTAFTtN2h1FTx3iXLrdyfbT17TdoNZB45xHfb/rUn20+8HCVnDQM2jVyOdh8P62qLiScPjjtnsXMjFmMhII8sDf30go43aftAGP/AE7xLb/zcn211u0/aDY/d3iQ/wDdyfbVZL9I0w+VNEstT2m7QY247xL/AIuT7aQ7TdoD/wCO8S/4uT7arVwRimlcct6YFme1HaAH/t3iX/FyfbXP7T9oDy47xL/i5PtqtYcqlgXUjbe/ypaCg4dpu0OM/d3iX/FyfbSHajtBq/7d4kR+lyfbVa64OcGo8U0IuD2n4+zADjvEh/7uT7acO1HH1znjfET/AO7f7ap13IqXSWyfqpMayHntP2hwf+neJf8AFyfbTR2n7Q4/7e4l/wAXJ9tV52zUdNCZ7X8ld/ecR7M3M19dz3Ui3rKHmkLkDQhxk9Nz8aVQfJB+Kl1+nP8AuR0qAPPu0g19puKZJH99mHP/ABmqloSBkDOObZq54/Fr7TcVLbf32bGTj8s1Uo/cOVbD788VlZstDGjidOR1+dQNDoOATkcwau+EpY3vEYYLsylZnEeUxlSSBnfpRHaPg9nwnic1pZmZzA2GaUgg7DkAKj5kp9Hsb47VlFGsiYLA6TtjFE90qgMdQHUEVZm04c/Zxb1Zrl7nvDEIiVCggZz5435VVGCWRwzjOnoGoU1K/wBDUeo46ZomjjUjnzqtyRkEb1cpEcl2yCB+WNqtOJ8JsBwvhF7bwiGW4WTvcsW1srAZ35UfKoNJ+g4OWUZxISpAbZscjTmUFSNBD+pouQNnvH6csD+ND3EzmaPQcK3MkbGrTbBpIEMT68YxtTzrAGnnp0neimQjS8Y1EnfHLFMaGPI8ekncU+xPQERXAJzjHPeulj9LXluVPZCVYjGc5NJ0GAMddzVWTQ0SMBkPv6VHjxEHlUyRqFOceIbHyq4s7Gzm7H8RumtsXlrPEBMXO6tnYDl0qZTUFb/j+w6tlPExRgdiBU7wFizDGDvip7wcL+4lkbWOdb7LfOWY+A77YoWGUrgKNW2+aV3lFpeM46kIpO+NqjjBbUPYRU7spi8CYB9c4qNAFAbO56edMTWSKYYb3VERyrS8E4Rw/jMN69w9xE1nbPcHRpwwX8nfkaoT3Auc6JO41/R1DVj24xn3UQ5FJuPqIlF7Il2IOKed+mKue03B7LgtzBbWss8rSwpMWkwAAwyBtVMgz12ohNTipLTG1TpnJU0jIIIrkbEZGcA1MIh3WrY450O2AxxVrJLVZJHOpdJOTURGBTweRPSk4zjf0oQPIoF1S49KkbwuAdqZbj8OOlOuAfDk5PWh7BaI5NjimLTt8YPSnoMAnmKYts9f+SIg9lLrH58/7kdKl8kP4qXX6c/7kdKkIxXaS273tBxPdh/e5en+M1QyI6ApIuAOWKuu0d0F7ScT05yt5KCf/UarHu3lXGhWA86wXZM6sNEnB4gvGrJwjH+8R5JPLcVads7iWLtfxBMAjvAcH2DeqeO7kiOogAdBjBFW9x2oS+Cy8Q4VbXs8a6O+LMkhHTUVOD8KwnGXyqdWqoaa60Cgr/Z6Gd41P9/JVWyAwCDOcb+VaGT7mW/bVOFR8LtVt5JI0fKlidSryJPhxnpWRuuMtd3MDSW0ItYDmK0TKxqDzHPO+NznNHSdqTNx6LjMnC7bv4yGwryaSwxpJGroBilPhnLP6fv8UJTQUbCLh3DG4k0Ankku3gjVxqVFUZJI6nfHuNXF3a/d3+zdt3K2azxyFhGMKBqOcZzucE49apl7WBlnt5uE20ttPL3wgLPhHxgsDnIzmpZu10lxDZxrw+1tZLNswTRliU3zsCevXOawlx8zadZV5/4NFKJJfTcDPDLqFUVrhWU2xhjYFRndXZjv7ak47d8N4f3UVvwGEtdWMb6mLHuiyndfX1NAXPaCO6kYx8Hs7d5W/CSRhvwgzuBk4XPpvUnEOPrxB7dvmMMLwKqIyMzAqvIbmqXHNNWn/f8AH0FoL4jbww8KlveHW1rd8OdUCTRbS2zZGdY574I323Fc7VTxyXNtbiwtVLWULF0j8QyAfD5eVVUnFpF+fLb2SWiXxHfmMswIBzhR0BO/7KmvOPGWK3uGsrU3dvEkazhmzhOR05xnA601xTUk/wD7zYu17DpeFQv2V4lO/Cksmt9DQM7HvjlseLJycjfkB5UPdSWVl2c4Rdw8Ksu/nWTvGcMwOlgORON/X3YrknbF5XuyeGWSC+GZwQ7a2zkNueh6cqil4ul/w+1s34ZaLHaE6AJHBwTk/ldTTjDl/wBS9vf6/wCxfj4GcQ4VZDinE7xLYLa2dtFOLZc6SzhcD2ZJPupvztLzsHfFbK3gIuolZoU06+Z3Hp/GuS9qHTiBuTw60VZbfuJ4wzMsyYAUEE9McxvTU7SQpw2exj4HZRQTsG065Dhh1J1Zz5VPTkaVq6r362PFkHFIrOLs7wS7t7KON5TKJ92IkKsBvvnf0xzqxnbh1r21teGQ8IsxbzmFZAQWJDqucEnbnVVe8bS44dbWDcHgMFoS0ba5ASSctnDb5x9lMuO0vfdoYOKNwq1FxFpIAaTSxAAUkaumPtrT45tU/wDd7969IbS/8B0HDYksOL/MbRLi+tbru1ikAcpFkjUFOxOcDkaD7VS8MRba2tLCCG67pJLp4nbCyEboBnA6cuVW8HE7SbgnFeJ8R4NE8F1dIjwwTOrd5uxJOSQvp59KqOLWPCDwmzvrO2ms5ZnZPm8smvUoA8YOAcb491Ljb+T8r3/j+f8AASysBPYiSJF4w0yd4i8NlLISRqGV2yKAPEOC5wOAIw5gm6f+Fd4Jx5OEW00A4bBO1zG0UskrP4kJ+jgEYoBrm3HETObKMQk5+bh204xyznP11quO+SUnf9/+yb/FI23EY4Ln5R+HQ3FrDLBNbwp3Ui6lA05wPZVNwa2tpJOPwz2UEnd2s8sTFctEw5YqC/7XXF9fWnEIbG3t7u2ZdMqFySq7BSCcY92amPbGKG4uXt+BWMbXcTJPkuQ+ef5W3urnjxcsYKKXiW/pluUW7FZzWNr2Kiv24Xby3Xz4wGSQsQRp1ZIzj08qI4i/BuGXfD7pOBwS/dKBZnildikWSQQgB6465qll40knA/uUvD4BGJzPrDvq18vPGMbVJddpYL82KzcHttNigSMCSQZUZwp38znzrX4puV09v3zz0jsqoK4jwqCy7V8RsbTh0l2ISDBDklEzg5fG+Bnz9tEcUsLO07U8GWSwtwt7DE9xboxMQZmKkgqeW2eZFDXHbFpbq9nk4Xaut/Gq3EepwHKnwnIORy5DaoG7WSTS2M0vCbF2sVCxYVhsDlRseQz7+uaahzOrXlb/AF/2K4otreOxuu0XF+FLwqzjt4o7juyqnWrICQwYn05cvSoeBWMF5w1PmdvZXd/FKxuLS4xrmj2xoJ9/Lf6qCte0b2/FbniqcHtu9uVYMpeTT4s6j9Lrmh07QJBNazJwq3jms2JgZWbABJIDb+LBJx9ean4uSml+v7/srsvSmuGHziQKhiXWcIea78q4j+GnTSSXU0k8z6pJGLOx6k7k1CRhsV6C0c9nsnyRYPZW6x+fP+5HSrnyQfipdfpz/uR0qYjz/tGYv7U8VVjgi7mPt8ZoAtEpXuyQcbk0X2hGrtVxYNgK17Nud8eM1XTRaBtzIyMGsmsm6eCZ5RcOCIyQq9N/afhXBbSFi6gjYnHpUtmndxM/ds2tHQEDkSMVdW9/FI8qRxiMEygBY1GEONIx6YPxpYSwx5fhl3hYBDjws2nHWpGiIhD4OgYUnG2Tnb6q0ct1aF9EqFdJVtAhU6wFwVPlk75G9N+f8M7mO2aIjoUWIYU92yZz1OTneqTT9E00ZoMwGoE5A2qT5u8pDnIXGf6+NH/PLWFsRroaN1O8K/hAAvXPh3DHrnNHpf2M8tw+oo8ruyymJSVyQRsTjkCPfTdImNsqI49gS23nUcyNHFqQsAG3xVxcX1lJDJClukStnQNIGG15zn/Z2p8V9AnzeJnyqRhQe5VwMOSRueo6/bUKrNPClt1umDMI5JNADEBSdv6/ZTHM2WWdCCQCA2xwRkH4GrZOJfNhNJFAqymZWiLDIjxqwR6jI55FTR39ne3UKXEWIxHGhdkAKhYtLHPU5AIHsq11aId2UkcaFsKpLBcnrnzqKUgyahjBq7e4tzbnMGlz3jKFQAYZWAyfQlfhXIL2wPEFdonMZUBYO5XCjbK899utCSfoO0VpXWioytrbGkeeeVDsrpMyEsGXIIIOR7ashNbxXsV0ySHuYwqrsPGq4X3ZANSR8XtnuZJJIMvNkykoCSTHg7/7W9NJfYm3plfGly0bkDUgbSx5DJ3/AIU2QiNsnY55dauRxyB4TEw1NL3WsGJcYWMq3xJ5/ZSW7tFA7yPIAjCjulOQo8S/+o75qaVjzRWWnE7uw75rO6lhaQeIo2M+3zps1xdXzG6uZXmk5NLISd8bbn2VbST2UQhQKrju4iwSFcIwj8W/5Rzg4PlQo4jZ94y9ySMg6u7G7CNl1ac4zkg49KfSN2LsyrlDLqOOQBqJm1gefWtFHcWVxbXDKscQCsrFlTMhMYUHGcjxgttn6XpQN9NZJxC1Tu8RR6XuO6wSXOC+Dy6bDlzqkkS2ysibpnFEhdY7zSdA8JOOX+dWD8SsTO7JbDQ6KrfggCcIwJG+25U8+lRXl9b3NhHBbgphkYroUBcJg7jnk770OK+wTZXPE8bAlWAYalJGNQzzqEozksikgbnHSr6ficJRCIDpgR0h1AMcFNIJzt9IBvaTQf3ShjjVoBhu4CaDEuFbw5OeucE7jrTSRLYCoDA+inamjYnp5VdHiXClLsLVmWS47zQ0a7LrzgHOw07Yph4nY65NUIG42WBfwo04wcnw79R7eYo6/sLAjcNCvdSoRkAjoRkbVHKiONYYZ8qsDxKzaNtcRLd3pIManX+DCDfphgT76Mafh5aDvO57pxI0iDRlE0rpAIJycg46+m5pdF4Pv4zOkBWwOXKonGGIqW5m764ebQqF2LaVGAN+QFRSfTyOtNCZ7F8kH4p3X6c/7kdKl8kAx2Tuv05/3I6VAjz3tEAe1XFR+Qb2XUfLxmgI5IkV1O4x+T150d2mYN2m4qAMab6YnB5jWaBjDMuM/SPLyrJm6YRbd8dUSkY05AI5H0ri6lkjYnBYbk+eajUuJlwSuRk78t6REudWvXjpneoo0sNTu5HCMMblVOk71y8jVMvEc42THXoR9VcjYCPc5kwMA9M/xp5VY4l7xd85bHMH+s1n6Mq50PhkxjVjIPSlEzIwUcmHOj5EikiCqfpHOcc8Uf2X4H90uJx94AYYmHe5B5eQx1ODWndVkhqmUk0ZxqYZJ575pquFyuMBSSK13Gey9xbcSe2gKSxLGZwynYIMnc+4e3Ipr9g+JJw664nKmmCKBJUypxJqAYgeWAd6SmmsibRnFeKSMjADOAAeWD1qBEOsawAc4OelONo3dFtwcjG3pXYy4YDmQM5qseDCUVWlCqAuAdwedQzW4MnhPixtjzo1bG+CKrQyqUQSjMf5JGx9hzXDazwqXkjZMqrISCNQPI0qaHaYDocjxqcjAJPnQkUZaYjOByzVwFGnVqXL9D50PbRBXleQafFsCNuXnTUsMTVsqxkvyIIA5Ucsh7kIwKnVgYqeOyUz950bktTXEKSsAqlSvME7j1olNMFFpFY0wOjOdROSDUgtG7zIIPnjORU4jRBIGXURjfPXy+qpGCTJG7ZVsZBxzpOX0FfYHNGY3IGDqGT6ULMxYKeuMUdNblvwgIODuOoFAuMxP5hsj2VcWRJCB8JBzjFOhZUXcDfzpobMY9RSRwNj1qiESd6wBB5HIFDsm5Iqd1Bxt16VGpBRl6g4prANDC34NTinIA7HfkM0tjbkdQaZFs4ydqfgjrqQT5VxBtnOKdKNBwD1pxKmNVH0hQHo3GSCRtTWA3xzxXRlue1dj3zkZNAHr/yQfipc/pz/ALkdKu/JFj+yt1j8+f8AcjpUEnnHaDbtZxZjjC30xIPUd4aijzpyOSnf06Ub2nGjtfxMuow9zJjH+0fsqDh+iSaRGOY2Xn5b/wCdYzeLNorIyKKS5uNGnShQ5IG2Bz/hUaAxrpXcMcZPPrWljgS3gcoAsZhw0meZwMj09aCsrGO4lMmnVEGwz58K52H7KyU7NaKyO3ZV7wtkEbEdKSu8+kuoJzjw9etF6ZO4SMFCVJG3OrHs7wp5+KxSJENEJWTSTtzyPftn3U7+weAwdkJB2K+7jhY9JVkOrGpSSpHxANWPyd8Emme7vBImNQg7pjjPI5/r1rc3XBrXtF2cteDrMls6guo0gjIbOw8t/qqew7JW3Z3gyQmfMjXKu8p2B35Y91bdE1gwcvsBfh1onAr6a62eOF9AK5Okg5xv6VYyWj8X7CRcOY908lnFpYZO+ARnrjbBo2OO2mkaSVg8Sg4GCwYEgDNc+dapjLbxfgAQgCAAH+v4VjKoqkTZgOIdgZruwtDbyRrcQQiMxKoAkIzp8tzkA5qq7LdiZeJcVMd7byJF3kttMNG8LCPKt8f4edeml2jv2kiiYBiGZicKfSjrQRSvIUVVMrBiDybGB09FFY8behfI2qJ7ngvD24bcwG2RY5LcROVXDFFGAPdWT4jwG1k+ThXKkOlvGdupUnGf941u2ZWjZWG2CNqqe1cQPZW7VAFAQbY9RXegTyfPpsZbi5FtDGXkkcLGo5kk4H10ya2kRzA4BbxBuu//ADrfdjuy0t/x8TzoAlk6SvHICNeckY+ANCdsuz623FJrmBE+bmTURFuIyx2U+R2rGSo2jLNMwS617vTkNkDzqaSR3RdLENjcDnU1zaCNkYLvnBFQsqg5xz2qTRAYlXvcc1ZRkHzpxlkhOktmMbAeVRyYMhBBzkCpJ2Vo8qvjAwwzmqEckcyxvo2Gn6Od6rh4gwweVG4kdCuMeeOgNdt7aFbaUs2qQ40nljnn+FXGkRK2CRLvGCNiSKiI323xVi0dsFmKlTpcGPc8t/8AKo3Fj3qqvIqS+Tyblj4jPvrRIzYLEcsR7xTYwdRPnRJ+aJZqyf6dQMjJw25/gPrqZTw/v5tWyGQiPBOMYOD8cU+pKYHINEeMczTY8DfGfSilEUtrJqI7wMNPs6125Fmk0ohKgan7vSTyyNPv50krQ26YJKjeI7YzXEVTGT1FFa7ZpDqACaU+hnntq/jUkS2auwl0jKfkE4BLDB+GadYFeSt1YUjfNdBIHKpLlY/nUndY7vWdPsztUZ0keWKAR7D8kH4qXX6c/wC5HSrvyRADspc4/Pn/AHEpUhMw3a4q/aa+KxkaLmQb9fEc0Day/NZUAXAJIbA51f8AFWjuuPcTQYDJdzAgjOMPzrPtBN3rxuCrqw3PUenpXLe0zo/Zrpj8+sp4kRQ0SqcHmwA8R+rPurnA5IPuPxKISBdUPhzjkGBOP8WwxVXFLJAgkRtZKkNlsggjSf2mmRzyRRvEpwkuNRHMioSLZLwu3jgPzueNkOojnjQdJIPxAPuq9sIEgczxEwqwOosc4OP+fxqiHdMoWXxqSQVPntV5aTBreJsB4lIIT/VByP2g/CnRMn4aS34hNZ93KXjYA6o3BwcAgVorvjttxGzt45kDSC5QFR+UudyDXnVxOjW0qNdKgib6GnDOueY+welc4TPN90DEj6y4Uh2JAwMD45FOLlFOjBpm6nublXuRbbQwu7GQtgaF8WAOp9ateBL86gyjhrWVS0bA5ZSDv9tUVpHL2gtBas8kT94Uyp0+DG4HmDg+2tvZWkdpCIYlCpHgKAOQAA/hW3F+asV4K67gVnYf94QEBHt54HvoiytEt4z3ROdRwR7ag4g2ZCIs7MdQB3/r7KOtAXgVWGQBkHyqGvz0SMHemU7bEHAPPNO4nYjiXC5LUsy94o3HpvUgALGQYG+Oec4qWCTvIY2C6dSg4PSteNUANZcNgtHedUxNKqiRvPAxXL/g9lxGAwzwqRnVkAA5zmj6a/0SNWknYGtQs8J7V8OW17Q3kIXCrKzKvkCdv21nJrGaCIs0Tx6/Emofsr1fi/ZI33am7UvqaaEzR6jgFsjI9mM0J8pdnfmzs3kVfm6Z+h+Sdtj9dZSh6bqWjyAxvrXVz04PrXYgjMdQIbGM+dEXEQ1P08j5UEzAuq4Oc7+2s9mljYdWt9Q2I+HOuowEJwckHOMct6Y6yLMpQ7kgGnx7O8RAxpJGKb+xWQNmMkN9EnO3SoJhiQ45HcGigwbO2QKbMhTTkHTjwkjaqTIkrBghIzjanhCImZTuB5VJHqaBgOh+NRjVgkDO+4FVYhiHSTt64pP9MZ60id/dSbO522pkDHbYEV0ZbBJzkVG2RtnapEfERPpiqEtnVOVORmmsgUjYikCdIIp+oYB55pDPX/kiz/ZW5z+fP+5HSpfJH+Kt1v8A/wA5/wBxKVBJjL0iHtjxgyOBqu5cHn+WaYIlZA6kPrOMg6ga7xq3MvajiOxA+eTHP/rNKFBBCI18IByd85PX+Fck6bOmCaQ4y6lRRCUGMZ6HG/8AClpPdathipwwawkhfqQ6+2oLTWVaOdRh/ADnJXyoikDtE1vEZAzFS+Dk+vLari3iCWkkttM2hovokZwRk7/X9dUdrIEgYFiHUjbHOrizwln3KhncR5XTzwTg7e766trBN5Ai/eSRmTLnTty32zz6b1Z8GiRp42nOllLaTk8uf7T9dAXC93EGUeIg5qyjUPcRuWIdRnbkfWpldC2aK0vX4beiVJNOoMGwuQRkEezrWo4X2gn7yNLoqY2G7KDz55/rFeevd/N5Y1kcjOATnlsKvrC4MbI4yFb6LAjlUKUoaJaWj0CaOKeHvkGWwSPXNRG9jiXC6XKjBVcZz5VQ/dtLW3xGveazhVOwJ9fKheHXghheFnxLK/eSuzbLqPQfE4+ur+VS/RnRrEkijiaTBAAzpAzipOGzd9YRuSSQMNnoRzoSJ4ZUxFIikgZ0jbp9lT2srrBuoHjfUVXb6RrWDrAg7UPOhbi/tYLmO3mfEjgsgI542+O9AzcQ7u4MTnmuxwMn+vKhpLmNrtbq4gTvEXSgC6jjn64PpVPkQmy3a2jluorwHxLHhT6Eg/17ayHymzfN+zegJKO+nGWztsDtWt4dJJPwy2d1KM0Skg9NqH41wa37Q8Ia0uPDrAKvjJQ+Y9a02ikz544lZPbCMuH0zQrIpKkZztt51WW9o1yzEE6UI3x/XlXvHaXsVw+64JONcirZ2x7kAKSukEgZIzp9M1j+A9mLN+yNu0+rv7vM3ebkKASFB6cgK5+R9FZamls8yYaO9GvBQ/bUwZW0uV8Qxv7aNveDytDPfopMJbR7Wxnbz/zquWLufp5IPLA5/wBZpWmjZETKElbOfSpAQyiM7455O1NadZdTICQBuMV2FY9J7xG1N59OtV5kPR30cRnSARjI2oYnQJCOnQVPLGWULISRjbzIoaPxvJ6/19lNEyBzuxYDbNdZSBk7ZFO+jJyHPHtpTSD6IzWhiQEAvjpT8AZXOR0psYy/LNdYYbNUIXIYroOk4IrhZSBUraWAxSZSPX/kkOey11+nP+5HSrnyR5/stdZ5i+f/AOuOlQSzOdpIUseNXkikSd/NI+cfRJdgR9VVkTE5IHQb+tF9o3f7r3wYEgXcukj/AGzt7tvjVSlxNkgDAJzv0rlo6U8BKTlMZORp3Bqxtoe9EbxoXcuPBjJYHb41TuhcZPlV72evfm0towYMdRVlK5K4wOXXbGPfVNYFYDer3Nw6pnZ8ZbY4G1WnDSpvYpQcMUz8P+VC8cX/AKauNY2EgLZGPf8Atoq3szayyFpApjUtkbDGDvnr5U/CSG5w95juwq4OFG+NzijOCSNcXkZl2CKF9D/X7KGuVVLxnJKxqAMnkds4p8cvevpjJXuU6eZqZLAky6vrIGTu8qT+Qdt+vOnW00sdi8b5VosMmoZ1b8v68qq5JJlny0peLWdOc5XNGxX6wwsyRhDoIZj1wP8AKs2vCXlWXtpJHewRqMMQ5yrdGGPtoiWK4ln1kxa4xhkB5Y5k591ZzhnFjHNHcyMqIz+JuR2x/Xuq/wCOXVqZLfidsUMpIyclSwA3ViPqz5fGXCmZ3QZFLLHP3axujqdm/wA/KtRaXIPD0y694wJOrzzmsnw+bW+oqwR/EEXfIzyFWsiG3sxEzEkLkEbZ86axo3SjJE01tNdyq0SqpIB1eXPP7K5Bw64jnDX0KSLkYl7zGD5mqzh/FMXCQOHyy+DLch7atRdLPhZZMqPoAtz99O1E55RSZdWXdrbRxwFO7UaVweQHIYopFCrgdKoPncHDJ48WshkncHwDO5B+var7vABk7V08fIpIE7IbgQSxOkoVkOzhhkew1kr6AyWM6xBUVX7oEbYPQ4rSvJifUpBQkat96oV0m3uQ+poVZpnHLcnAGfZWfIlJjqzO3vZhP7GWsfzJIbqCNmlc8zzJII559f4V5mODz30UrQtqMTqoTmWyGO3+6a+hJrT59ALck9x3ehtOMMD0HurPDhPDeDXd5DaRLbiIIzHGoEN16+dRK4uylNpHg0lq8EhSVNONtqTHwBkGDyxWp7Y8MkTtFc24t3R5ZdUK4ycN4hy9KypVgniGcbEGrTvZuOWVZLblgx0ITouGAxg05NUZJOQjn41HPnviyjAPLFaJEtjihKlyNQH7aHlwfF1PSih/ocjocmhmAY1USJCiXwsT9VcIzHn1p8Kk5HnXAhwxHKneRVghIwafjTlgdulcO65xXQwK6TTJPYPkg37KXX6c/wC5HSrvyQjHZS6/Tn/cjpUwMnx8yvx7iKEbLeSkH0LH7KBEX4MnUAx8/Wj+PM447xEacKbuXP8Avn/nQdu0Y+lnBOSfKuV3Z0LQmWMNpyGxg7eyjuCrEXYtlQoLBgeR6D9lV9wNDko2pSM+oo3h+i4sZoiWEjHKENgE+VNaEwjiwmkuZrnGEkTxgnk3M8/b9dPju3vI0hEZWFPECwBcrp338udaa+4daS20aIqRy3EOwY7agAPedx8BWds7OU3vdTL3QTVk69h58uXIfCmngTLER295C0Mij8E2OfUDP7KZb2tlPAZIlYMCFwGwTy+NFx2nzLh123fBvwwGx6aT/HFBcMRra5cxlZUkcBdIB1ehHlUvRlydvAeaMyzae9LI+B4jgggc8U+NXNzHArI6ndcHOpcH66Zdqpvyrq6rIMqhONBBwPqH1063zbOYpGVkY8gTlM8jj7KqsWS2loUtrJF3yoW7tMMQeXPBHoaKRnlUxSya4ZYx+CIOxB5j1Aq94Rrbh08KgvHyVJIwNR67k4GMZ+NE2XZ1BEytP3sjc1AwF9+NjUOVozc+yGWEavDFDHcSQPGg8QBO3LfHT21ZiC8ufwSSpGzKBpaNlDeo559u311BDYMls/dXDi6jBxEMAbb4PtwKXCb17qZY8SSQyEjLliU8wQM4xj+t6hIlyalgro7C4sOKKsgXCMCG1ZGT5GrWO7dryOIQlsk+PGBy2watp7OyucxNI5k0hcjAPuB5c+dMHC2iRA80kmxGrCouCeo8x+2lJJmrncaDUF6whnMo7sAEJsW3O2+OfMdKtUmSUacYyMkHnWXRru28F7NrVCuk9COhyPZRsl4trHqSYl2Grfcv1ODy28qcHWiYzS2Wt3CptXAjyyYKdMnpvQUUcKcNnt3VTI6FioO52p8XEhcMql10gglvhj286e6QrJIveYyhICjcbb/wrST9RalgUN3II43ChgV1qn0Sc9fWstd9obWLiQlmjLpK+XTrhWOAR7wfdVvZcbhi4fAzx6MjuXYpsCuR9tYm9sJrnjdpbxszO6awQQc9cDHkNvdWPJKVLqzn5pyS/B5Libhs3EuP/wBppmVLdIQLdB9ItuN9vLf3+leR8dsXsOPXUD+Ad4Tj0JyPqNe9zwQMsNhazJrKgOdeAnu55O9Adoux1pxTg08T/N0uChEcrYyGG+NXlkcqUZcinrB0QlJPJ4FKS2nQMIvMU2Zw6I+BjkR5124ie3keJ20spwfjTIgNRyNs8s11L7OjZxVVojpO2cig3OMY2FHFQ0wVV5jpQUiFWb0NXEiQ9Xwm+ceYrgOQd9jzpBPAyg5zypKhXYg486rAlYsHSUxvUeg4BA3/AG1JyCtnJBp2oHJHWiwpHrfyQnV2Vuifz5/3I6VO+ST8Vrr9Of8AcSlTIKvjnD/nPEbpWQBzcyYbkCC5x9eKyl/AbPY9Tkeytjxiwnt+Jzy99mKW7cjw5GSxOPbzFZ3ic4+fyLbQNPpzkElsYxnHszXOtm1FOHLjUd1HNvKj+HTtDMmCTvkYGfqq6sm4fxGxt+6ijY6dMysSCr52PrkA7eVFr2duruZ5bNViVM4WXOMeh+2m5LQUES8UWewDF8lZNgUyRt6ezGPWg7tQzx4cktEx1aN9JJ9meQ9tW/ZTs9FcLqnSUkMWUn/RjB3BHP0rZccseBT2iWc72lnLKmEOFBHlg+W3vpIGmecJALfuNOtoZFCyjOwbAwcf1uKKsLO5t4BJGA8bv+DJXkM7Zzy5ftqfiVonC7yMQ5kt2wO9UZXbY5PTlRFlZXDW8B1hoSwdGXBBX+s0pSTVEuDaAOJcNkmWGSUiGSMajncZ9nwzQNta3guY9VmkxUkjmy4x1AOwrRNaypKJGUZXSpXoN9j7OfSi4LOKa8dhbv4y6jAGlG36e3y8xStpYFOCUQrs6skPDY0mChu8fu48gKPMDJ8t/Peo+I8OvkuxdQRJGoBzGEODzwWHLOTzFWHDmitP7tPOFkjLaAuQ2M8yPgN/I71I973V05uZFMZUZdX20jmcD4Vj+V2c8EqozVvdXcNzMl1O0RDZOEOjHoRnDYzjb/Ku4WtwZ5phMSEJMgikxqyc5OD+zyrT39jDKJJFjSS3c4TmTjckqfySDn+s1G/Z7h6WX3QhW6d2cFVLHOPUY3G3lVd1khxaLcJcPYLODHcSRrsHBAUY5Hz5UHDxi7u7r5tHDyPjXnpPQHHTGcUNYXlslwuLhmyv+jVSoPpjl09fXeu399Z2N8OJ2tqO9cFHdR+V6jlzFSneyE7LdoL4QuZBrOQxgXmvTqRj9nOg5OLlXEcynUT4YkKg4zsdfIjPTnS4Z2ia7JRJHmMenUCoxy8+ePs+Mst7DLDNbSwiLSMIN9ZPPKHBx76O0aLpeHbbiEYIVwcp4huNx7BnnQN12g7q5/BJoAfBbXqAOdwR0O9AXV5PHPFBGulAxY82c7b5IP7KlubPh9rNFLfSIyyKMq5LMd8j9lYx5LdMy7eFhPcxrw6d1fTqV5AwwS2+SAMZG550DERHJFfwAXEKRbzRpkqSw3YDB/1t+R9tVd/DPDYpcQX0TQyQj8ECdYB6Y99Nsry5t7lFVooQUxGcjTkDnsduo+Oa6JNJmtmsivrRbv50tpIpAIMkgyevi93r8afw/iMKXhs5lwkmHXwgggjOWPs9aq1uVaFraNgjv4S2r6ROfh/lUa20lnbxKYmmhChWCbY/xbbtv/GsFmmnQ1PFlV24+Tu0HDrjivCe/urjvDJJEMHwHOcAdB7+deVpGj7kFSN8HnivdBfDhcDTq8shkUDE3jPlpx0FeO8QQRXN1pA1xsyrjpua6Y8ibpHRw8ilh+Fe0QB3Ok4ytBXC5Oo7auY9aJSR5WCNs68jTLte9ICnBUZraNpm0soHtid1yOXPypAuCR/i3riAxyDPI9ac+8zAbHIxWnpAwgiPbGQeVJMFTmnFe8TbZh9dRxEbjkaPA9PYPkiGOyt0P/PP+5HSrvySAr2WuQfz5/3EpVRmw2+eB7u8RJVQxFiUYeEtnPsycefT1rGwzzSXr36QC0Mb4QPhtS43BA6bD41uTw7hfEru+j7xHuUkOsrsUyTsT151InZ+wjWTVNnV9LM2w+yuNyps6+uDHNb3xC8R4dBbmO4bxwqNGnbcgnof686uLefjcdmphsjIynAVctn3irW24Pcd/wB5HfwQWyfRjgIO3Lc7danveKSQZhS6lkkRd2GFHxqXIpQKjgvCu0MSOZzJaza9alsEc/Ecev8AGjZOzDXlwLm8mkuJlAwzSEjbpigrvjl3PA+pi8n5BOTp8/bQXCoeKXN27WjANgB1XYEE756efrQPrRoRwvW5U7BTzQdcdd/XNE2/C0hzMlyQ2MaDncezkN+tA3XHuIcOu7G3nWRI5QIjkLpDkYznmBz2+uooe2cljfSWvEbA6UfSzquCFyMHb+HpSobL/QlxDpkQZ0+NgdPWqmSKZ75hBM66nz4PojfqKtYuJ2lzM3ze5g06cnL43yduX9eVdinuriaQRwWM8QIBCZLjPPnsfb9VCdEyinsr0tZZrhmupCXR20Fx1549mByqeWxS6s1jjlMZBY5znc+nv6elWdxD3TaxGpIOc+RoE3t/As/ziDvYwMppGGyemM7e2k5NeHPLia0RoqW9u0dy0zSMCCQdIxyJyB5EevwoFLu4tIrqMMRDkaQDq0jbcE8wR1qxt7yS9VO8EaKQyuHOHxscgdc0DJY3FyjPalXeHkc4JG23Py3ohKMlkzSSWSovHjthbzxL3n5Ufi1YHUcqtLG0g4jZJcXMD63JyHJzjPPbH8TUbKr2pfRhnOVUdD5gg+7nUdobi3DRu8ce+pArY7wDz5Z2PPGKppeGTUUTLb23DZytgjxRzNh2V8kA7HBJ6A599GTGGBZ3EjOSNjrH0cc1+ugUlWWIxlFMwU90W3Uj15E8/wCsVG9/MkLWczCIkd2FWLS+cbeWBnbn/nk4t2Es6Ku3hie7E6a0KEluuM4wNvZVv84tSkUU9vFKpGoSr05/CgLaJreMy7hACrASZAO2+MVBdPBFE6pnAJKykAAA+zI+qpXHLwxfG4qya6mtI7G2Cka5GiUodgBnnsc526DrUV7buGKhFLLGzZh6EEZxUZt/nfzRJDE0qAH6OnC425jJ86OureJ1tbdnaBVLiSSDLA7Aj2cqmcZOSovo5I5aX7x8Oc3l3IJVwEgKknYZ3zyz6eVKHi1xaxgK5SN/wjMTkMf48vqohLCOeOJYsyxhWcvKu46fDYVSi3aZ5WDiAR7hlUdMkAepqVabsznxO7NBbCa/sHnVwmWxqVCMg7b45/X5Vhu0fZO8tLme+tpEe3Yayr7OPFg+H31teCzmC1Nldh1YNpaJhpOrOdvqoHtKBJazRCOULnSAxyx65A59N6pTcJUiuFuOjzFlVXLPseWVHKoZ1VXDZDDcbHnRRUidtROcY08iKClAljJxpAOw+FehHZ6T0CsSJCDuN9qROrzzjc0pBmQnnvvSIIOc+2tjI6NRQHkQajYAOTggdKexBXHLNNkB1DyxQhM9i+SY57LXODn++tv/AOhKVc+SP8Vbn9Of9xKVMhjmsorfiN8Yl1d7cPJJk531E0faG2tBk92kj8z0ajJ7CM3Mrn8tyfrqKa1iYqdAJQeE4rzJN2z0o5SRJPdNsUCnI8SqBVXcRqyiQjBOQfMmp7rvoQ0ggDbbAnyrPtc8UuZ9LoyoDsqrihWyqoLkiWOPREYllP0SzYBpStf3MEVjI0a28ZJJWXdiTkA49p91QzWd4gE3zfQoHi1ADHr50DLELh0YRaWb8rGCDy6Zq0S0FTw31wRZLcN3OyhS2QCN8j66k4vwazt+ITwTXTNLKxZ3JyFIYZz6HJ6UouGyjBjuzIirnusbg+eeeK0/BoIbu2kR4UWZT+EI3Zs9d9/OqsLxRir6FeH3IFurxAjT3qsdOQSOoO9F/dS8tbiMfOmaOdA+lmO5wDtuOuPqq2sVTiF5c2moSRLGXQatJ1ZODyzjFVnE5YbUW0LcJhvWjjK6XIYjI38I3yByPSqUXizO70WcPbq9BMMvDmmjYYLBTnB2zvn6/rq2PGjKHCTpb48R1x6xjGRtn1+qscbLvr02kcwhVwGiYKMCQ4IU4xvjG/So7i5uI+GRhYY2SZmV2EmWBHnvttjGaVfQ6XppOEca4dxW1Mkr23zyElGYoUIG+GUkjBPkD6bUZFxQW/GYOHvOW7yMyLIZtQbGdt8k+mK85to1S2unjKTaCgIikGsg+md8EjlU0Foz8RWXDvFHl1YHmV3G/TlV9E3nRnJ0tWenBYZbqIwBSg2Kq4cA5xjzGDUTWYlk7siRjpOCYyMcue3mP6FYK8vQOFrcNbtDKZ5MaJGzvg53J5E7ft3oyPtnxfuIp4L1n1DTJHIA2kj1655/V0qXClYnwKSujSXBYKYlh7pSPE2NtvZgjnQBhjWdjK6qc5STG7D1JH17+2gm7dcQOwSIHI3IJDE82OTtt6U1+13eLItxwi3ZS/NZSD0OcjnUKLRn8GcB+73TyMVwUYAb+E8znB9BUF3DIXYSGN0OCqnGX25Zxn31NZ8c4delf+5GwEcmCWBHVugHsog8OjlkmcSgw6jhcqSy/wCp4ck++nZT4sAcMmmViQHHdqo8ZGjblz+uhXmn+dRNpZ4tWAruN+e/Q/XVhb8OMbszJKgfAHdxEq4HLng+VA3l/wAPIVYb8wyK3iaTWuNuuAarFiXG07Y6OXLlY4SIySDG/IEdeft3FG29yllEomSMvqBAj2PpkdfeNqSS204Ji4laMG/1pgo9uGxUkvDZI0ARIyDupij1hvf0pei6pBIvraZwiR65JWzr1hCrAeys5aX8t9LJLcRIzQyMi+EgKB6DarmHg4iUzcWuVjjJzHbJIplfy540iqPh1n+BuZpNMIad8DVkqQTkHGdqSUnlorigurbRn+0Fm0d184iHhfpvuevP41SSDuycnJJrV8d4ZmIXaXqSaivgGc+4HptWYuQ6wO7LoGry51cb0VJYKkk962eR5E05VVs5zn6qaWVtuvSkuWLryOa6TnEdgQRyNc1fknmBThgg70yQhWyKaGz2H5I/xVuc/nz/ALiUqb8kTauylz6Xz/uJSpkM1Nx3yTMGQhWJIJFditZpwWWI6RzPQUQ3GLyOO5CywzGEYiRoQ2MZ2OPZRD380jMDpVRjCqukeu1cMoxvZ2xlKtAosV/7zVnyyKXzOFScKT5ZNStcu+QEU4603UWyTz5ZNTSKtlPe8Dur26Zvn2iIjwoE5fXTF7MOIwhv+W4ITl9dXLtl8DAx1zTSz94AJF09R1NOkPsylHZyYSsPnQAHJ9Jzj2f50bbWL2CSNaRxy3bjT3pGnSPLrtR+o8g4LHoDSJ0jJAyD8KYil4b2WnW6W/vrnM6rpKoQoz1OcZ3rOcZsorjtLb2M7C0MkalZV1MzHAAQjOBn2c/bW7a7EakgO3oBWRn4TLedp14nb2BtrY4afLZeRgc5AwccvOriw9KiLgV9b3k9xKy29sCSVZ8GYewZwSQD/wAqh4DdWl49zwycCITIoQICCWU7FcemR7Ca1tlwm5vuHy/dN2hmklYgKVBC9OXWo7Ps3wXgha5HeySgEamOSR5Z6UdvsVHnfF7WS1FwiazCJsJjmSOeR/XKtGsZgRrgTrFmGSIRE4IbB33qG64fdXF5Ldx6kgdiVjPPJfAB9x5+lagzKlnHOFMskkQJ1cixG+1DkFemEhHFb/hsscpMkcYEzDSMoGX6W3Tak9tIvDrN7eNpFKkOw/JbUT+wj41srJJRaS/M7DRK6ac50hgBspDZ23PLFT9meA3fD7OaO5ij8cmrQDgLttg71fdVQl2WLPPLhpdWmSORlxyZPbR9ihmtdLXEo1rqUMNSxupIzjoCNiRXpb8ItGUCSIDIydsge8VkQtgvb9+ESwkwt+CG+ACUyD8f21m29IaMo11NFK8UinUHIbSwIzy6GnLeMq6XI05DbHr/AEa9OHyfdnu8BNqgY/6rH7amXsDwGNxKlqoxy1HUB7jTwFnnVnxbiiNBHw68NspGMq+lQTzYnPPb6qPuLi54osVnxBHkmL6IbtH1IWxyJ0nPQ4zt9Vb6TszwqOPBsYGGd8xKc/VUUfDLCJ2dLNEz5DA29lILPOYeFvZtMOIEooT8GwYAM3tx9VdsL24t7lucsUbbMM4YZr0iWKyuF03CK4A31rqA+vahbjhdrHIrJOCg+jGq+H9lAWZKdLO6n+dXF5Nrc6j3yleuwyNVRQzS2PDJLmC8wouW0KJQRz56ef1VfcRksIoGmCm3dPpNEFPxOKyPdDicUkdjPPJiRmZNI3yfSgpPARfdo3ubaNLm2tZSsqNr7vDbHltjY1Q9sL+2u7gPa2y2wcAvGhJXPnvUtzwniVrBJLcqI4oxq/CEISPQHc+6s1dSmZ8s2WzWnHHJnyzXRIgQ+IGpEkAPLc9ajdSpI8qbXTs47omYZYkH1NRscjNdjkKtuefWnSDV4gOflSHs9f8Akf8AxUuv05//AK46Vd+SEY7KXQ/88/7kdKmILurNJuI3Es1tGBFOzhu7GW8Xn1zRfAuKR8atHvIUljXvCmJMaiR7D61n+L8Unh4vercSMbaOR9tDcsn8pTjb7KsezkSWVn80W9SVQzMW2DD2iuBrZ3J4RfuybBtjzK1DLcsR4Tleozj66idW+ksgbO2551AXySW3qHZSoLS6IA0gjHPfOKUlzqGXAx6igjIFx1zzB6U0TEDJYseudsUrYw9bldOCqnrgCpvnMZA3O/QmqxJM8hn2VNGrMQWJU86asWA9pEGGLBR6nlUX3RtdQAuYd+X4QVGZBoKlgwxvnnUM9ysa50q+MD+s1Qgt271T4Q6kcw2/xoG8jk7rBmKgjO3PFCfdUAmOIaGG5AAxVbdccjtBiR3cAZKqSS29CthVBiWEUiMkrzPE30lcjSaKfiFjw2yhgTUYo8KFZixxjbfngYrKzcckeDvrdnEZydLc8dMc/rrPcd4q5V4wSGbI1Z5g+VXGDbJlJJHpVh2p4PdOUS5gCkgLuAf6zWkS6RSqg/SHMHNfN6ORuGIPpR9rxzidmAIL6aMDoHOK1fDWmZrlT2fQ0k0WnxsuMdcV532h4bJN2t+6VjGz+OEkBhlyDhseQxjnjrWRt+3PGoTl5o5gOjoP4Yq0t/lCdtAurHAUhtUD6TkHPUGp6SRSnE9XSNgwMc8senzIOfdU4nvEJOuOQ+RXTn7Kw9n8pfBpQFnE8O35SZA+BNXlp2p4Rd4MHEYWJ6awD8DvU9WhtotZ+IzoPHaMQOYRwc/soc8QR1IMLx6diJE/Z0+uuvOhbxsCM4BJxzpjTaF/CEBdQ57czQKxqcQilLIswYDkA+SKjlw/0ZG3Od98UJcNDNKxe2yw5HAI+NASStCGEYMfoCcfAmgCe7s4LhfwriSMHGhh167Vl79eE2d0YI7O3lIOGGkq3xGf2Grd7p3AWUySKnLx4/ZWL7UFIroXNqk6ySZExbGknoRinFWwbod2jvbSREt7csoX6Stnbrjcn+HsrMSqO8AA6bmp7mbvmRcE7fSPM0IRgA10RjRzzdibLL76bppwHhrrY7tQKsgaqEtvUqMBJv7hSAIBI6jFMbwH186Q9HsXyRDHZa6B/Pn/AHI6VL5Im1dlbk/+ef8AcSlQIUtoLfjd1OYe9jMkp1SSbqxYnYAcufP08qc80DEFV57nI3qr45xyC049eQyd6qRysclSVfc5x7z9VNhvhMokQkIeWByrilF2dsWmi3+ceHwA79dtzT455EBxkb+VVcMxfBMgVM/Sxn6qct4hOVcOo5kHGalpllzr7xMFmVjvnlio2jOkYuGY9QarmmyfPPTOMfbXVnxtk+4UCLEK4ORIWxv1pwaVnJZAccsVV/OZDgR5JB3BxUsUl05JSGTfBPlQAVJcNGNsKeeR0qse7uUDuEMuWJGoEftFWGiVtpFC/wDq5U4JsQxyTQBjOJ8Rv1R2aF4dIPJf4iqv5yZoJG1DVpzjfflXoTRRP9JdXsO1V13wSwuA2YVUnqNifYR/GtIySJaMgswNmfFsFwD/AF7KrjaXPFbr8FgRrtrbkK1DdmIkBIlZsnZDyO9HW/DEhZYZZG0b4VBgD3n31alWUS43sw03BLqO4SGAG4MhwugZyatT2B48LRJxFEWY7xd4NS+3p8DW7t47CDV3MaR5O/rRgn2BQkN5Z3NP5ZE/HE82l7Dcehk0/NldR/3iOCv2/VUx7BcajUNmIkjICtmvQJbrG53PI4P8Khs+Jvdq2LaSEoxXLtgt6j0pfJIFCJ5lPwPitqxElnJgdQKBZZYm0ujoR5g17DLcMFJ1AsOeRmq24lE5mEtgsoyNDaBjkM4BprkfqBwXhhuC3faCWTueF3NxheeGOhB652r0Cys+KPad3xHiXfyZ/JjCge/YmhLFlt7fSsAjySNOkAc/SjEvI87yLnOMA7/GiUrBKizsllhVlmmDgnIwMbeVQcQCBdaLggeXOhzfq4OG5dM8qGklclyrBcjrUDI2lKIsisNT5yCmQKAnjE6sjDI65FFFpGHiYEAdKhWTSHEmykbYH+dMZjePwRW9yqRpo8OTjl7qqlU6cY1c8Vpu0yRG2jlEgZteAPKs/EuHBc+Ec8VtF4MJLIPKoVRp99cVw2ARnHKpJdGcKCo6551CwUHYfXVogkbl6eVMZga4W9aaaaQmz2T5IPxUuv05/wByOlS+R/8AFO6/Tn/+uOlQBieJ3Bh7U8W72WJk+ezHu5zsR3jcuf8ACh04rE9ytvaZhLYGGfKZ/bQXafJ7U8XXJX+/THf/AG2qCCFYZ7eUAS6sHSp0mocUaKTLk3txGRDMk0fiJL5bf1HXG9MbikzuiSMxKrtJGeftohoVFws4QaZsYMgJIz0zmogqhz3oYeLwvFFkA+XMfH6qywbKw7h3FZFVS7NnHI8/+fKrpLoN4lVwuwIccjWctvn91M8cEa3DoQFXWFc4PMA4P1UbbcQAd47tHtWQfRKE6j5Y9/U1Eolpl3FdxrOpKhF6k70Q/E5wpWBEJbbIbAHvxtWRu+0McSXSWtvNrC5Z5HwFPIeHfz5ZrPxcdv4rkzm4dmI5Fjj4D2VUeNsiXIkemvezQxKsvzVGYhUBm+l8QN6lWa5K4lSEjrhjn4Yry204s63kMt47zRxS97pzk59/srZ8A7QHisU2tBG0bY55yDy9+1EoNZCM0y9R5RsY4wANiCcfsqOacqDmBmB//GQcfHFN74EgZ35DeoBdx3CsIpVIzghTWaLGyzRrJqcsu+cMCufb6+tNaSNsDAyBucb09zr2xsNyCazl92isLa4eFYnkZTgumwJ9vOrSb0Q2lsv+8AyABk9AK6lwRt4hv7qz1t2ngO5d0A6SLqH21ZwcWtLhsLPDrxnCuKbi0ClFloLkN4XGochjY1zU2CUYDG+4wRQgKMxA6dKaJCHOc7fCpGHQ3wSQGVNQHUnej5LqEprTbO4xVBPdxQIZZnjjA6scCqG37aNCGR7FCp/1HIxVqLZEpJM1lxIc78/8QqONVkJ1krgbdRVa3G7WacWizjvCBgHOOWcU8y9zu+rngFKVDuw86F3GzHqvX4ULc3UgjYKWBIPIiozO2Mpqz5edcZ8IdWx6/wCdAzlxfSqoe3SUnI21AHGeWRUBvmKf6Nl3/wBau6/NgfQdKgll1OQuAepFMkg4ri9t9JCgocjFZpm7uR4jyzitLNKr+EKNuoG5qjv7XTIXGwJ2q4OsESQJtnx88VGRjnT9ecg86bJ0I5GtDNnMVzFOU+dIjqPhTEew/I/+Kd1+nP8AuR0qXyQfipdfpz/uR0qAMPx/gssvaXibSRMqy3kpSQHb6Z+2qna2hksb5GBXeN1AOPtre8YuwnF71RGrATv+8aqpW4fe7T2gG+3h5GsO7vJ0dFRWcN4hHPAIe8lUp0yCSPMH+FWCW8t1GPmbKsbNq1NCWwfa2EzQk3C7LKtDDIuG+kj7jB51PLwuykczXEssiqM4c7D2bUm47KSaHzcGQ3nzjiNxeXgHMKjMf/jkf/IUPPxlre1vIbb52sTxsgE0ulUBGMKuCR/vV2fgtmbfXAFRhvliSMetVPGOK20loLS2iUE/SZXJHsGRVRd6Jlgq1vriO3ngLaluQA+rcnBBG/uoWukk865W5zCoy14ndWELx20pj7wgsRzOOX8aDpUbAsou0HFIpNfzpn/wvuKKg7RvBI0iwAEvqADcs8x/XnVHSqXFMpSaNBedrLu5UokSRIRg6SdXxqsfRcQlwmllPIL09aDHOnK5R9QoUUtBbezo06wGJA6kCuEhWOk7Um0tuuc+VNNUIJTiF1CNMM8kYPk5p33X4hkf3ybb/FQdKlSC2TzXdxcHM0rSH/Ec1CaVI0xD9bZDZORyNaeykm4jZRMW04OCSeZFZYHpWj4BIJbF48+KN9gegP8ARrOei4PJZrJKjKpKsF675+NTa1cHVz9aEkWRDkZNJZtTeMMT61kbWEZUA6T/ABoS48TZwpNPMyK2o5APmuKjaXVk5GR0oEQaWC+Iew5oO4PhbUAcD8rejJpRpJJC7f1tQJdWyC6knbGOdNCZU5/CE10jK06ZQrnBAIP0Rmo9WUxjcGtjI4DvSzvXBzruKZJ7J8kH4qXX6c/7kdKl8kH4qXX6c/7kdKgZnuNXMFvxviGpAMXUm+f8RoFLmFxkSgEnOHAAqXjrE9oeIKwG13IR/vGqxrdVfI8Q6ZGdq56OhPAS9/3bkSBW6+EZ2qaK9Rhpjwcc8neqZeLQGQxvkgHmwGKcbi3k3Ggim40LsP45fypbmCNQqPsSDWbzmrS9dSCz+MZ5VFZWcN5e29vqKCaVUJ8snFaRfVZM5K2AUqvbvs3Is7i2bVGsPe5bcHYkgMuVP0Tvn0500dnZ0AJkiZjIIgqk5LEZwNqPlh9i6SKSlVwvDEVLsM2JLaFZMAZ3LKMH/e+qunszfkRlVRmkUMqA+IgrqHtyN9vfR8kPWHR+FNSq5PZy5jLJLpVw4Ub5B+mPf9A4xzoe24cr3UsMurwJIfDsQVUnkfZVRnGWmJxaK6pldFUYAJ6kjNWfBOBjickyysy92gK6SoJJZV/KIH5WfdTrPs7JPcokkyKhGTg+JVIOliPI4+upfJG2rBRZUFgy5wAw6gc6YdzmrROB3ZjkmjeFoguQ2Thxp1EDI5488b1y+4N8ximMtzF3kM3ctGoJOcZO+MU1ON1YdWVdKrV+CSfM7W4hZWWcIDnbSzNIAPZiM0oeAXEw2mtwcJsWOxdSyjlzwKO8fsXVlVSq1HAbnMm6EIqvkZwysAQQcY5MDg71y/4HPZRvKXjKKT4dXi062QE9Oamn3jdWHVlZV12aliS8ljlBIkTAIXODmgfmDGwhuFB1SSuh1HAwAuP3jVhD2fvTPELJ1eRolkADbkk4wPPn8M0ptJU2ON2aSWByMoNQxkECgTAdZZiUX/W04+up+G23FIZI+9nt5FkAGFl3XOcHfz0mp3sZry47iKaJWkUOJCdiCuRk7fXXK+SC9N0rIPm9rHKElnjkjPNkfBG3keuf+dV89xYqjgCQkMRq54A9mKNm4etwjJGjNJqKRiQadZ1qu+dx9Kqubg93IqTRzxaJSFjbWQGLEgKNs58J9KanF+g00IxL3Yky8qtuug9P66UBf6I2VYxpJyTkYYe2jLPhN6itPHLGCiKzHc6SwLKOXPA9nrQt3PHeW6akUXKruy8m9vrWsWm8EPQCECx6lYE8zULZB51OkUo8OnSc7nqBU4ggjXMqszEfTJyB8P8AOtbozqwJRk+2kSMmpJtIOExjzB/yqMIcatJI88UxVR7H8kH4qXX6c/7kdKu/JHn+ytzkEf358f7iUqQGP47JGvaHiQLjPzyXbP8AiNV15cRxQFi/hxgAEEnNE9oVX+0fE2eNMi8l3IztrNUHEZUZFVAvPfHSskrZu8RADzOK6rsn0Tim0q3OcmEyyEmUbk7sK6Ge2mSaJ91YMjjoRUFOVvDpOSPKlQy0t+N32DGbpgrDTp2xjBG3lsTy8zRK8XmttErnvVEneaDy1Dr9VUPWj4ntowVkcknzXIqJQj9FqT0GQcTkeWW4A/CTE94zDOvJyc59QKMj4jcgo3ehXQYVuRUYxsfLFBxKCupGGD/hoS976Iq2ob+XSs+sW9F20i6N08mDJOXAC+EkEeEYHPyBNRLC/fm4J1PIHyxOMlgQT9dVVo8kmrKZUc26UYJu6Iw+PfzoUVF4C7OrHNBqSOVlD4DaTzwc7+8CnRXPEEkULckBDkdD1649T8alS6BX8IfF02zSZjp16SFPJiOfP/P4UVfgDWa5MbgvrV8ZUgY2GBjy2oW6NxciUNKdUriRw35Tef1mnzTSRY0xkqeqnNDSyz92RFG+zgagCdzy+NOMc4E2h3z3iiOx75lyAMDGNs4wOnM8vM+dQLc3iDwzuMlTjPVQQvwBIrpnvphkFm0qTjR0xkmopYrmMYkR18WPEOZxy+sVookWEx3nEDGYzdMqYCnqcYAx8FHwFPmuJ3Q95NJNkYbUduZb9pJ99AaZY3ZWyrDYqdiD5U1u+7sSNr0EkBjyOOf7RR1yFk9xdtJax25XAjdmBB8wox/8aktuM3dsF0vkxoUjPIpkEZBG/ImgMk9a5VOKapk2FpxO8jACXDqFAAweQGf5j8adDxW7hbIlJOgJkn8kDGPhQVdxS6x+gtlunaLiDShnunIBzhjnqD+0D4UTN2ieZgVmkhwoXEYAUYzg+3c7+tZ8CpERNixJ99Q+KG6KUmW44li3KC7cgqFKnDBsbDYjbA60JJdIMs0eSPokYIFCSGLPgTHtNMMhKaOlUoIOzJDcKX1LGBnnXWum2xvjzAoelVUTYSbskYMa58wMUw3D4A6DzqGlRQWezfJC7P2UuSxz/fn/AHEpVz5H/wAU7r9Of9yOlSA877TXgPaXiyFSNN7MMj/bNZ9jqYmvbL/5LOB8R4hc3s13xBZLmVpXCSIACxJOMpy3of7z/Z7884l+tj/koSSG5NnjVKvZfvP9nvzziX62P+Sl95/s9+ecS/Wx/wAlUSePFVKalzkfSBpgODkV7KvyQ9n1ORe8S/Wx/wAlcPyP9nif+ucS/Wx/yUAePQwtM22wHM45VZKIIwoVFOANyu9enj5IOz45XnEv1sf8lO+9HwD884l+tT+SpasuLo8wm4isYVVK+pUHf68UHDcs90CXJLHBzyNesn5IOzxP/XOJfrY/5KQ+SDs+DkXvE/1sf8lCSoTZ5iTJg/hQAPIVwMW8XLyY4r1X71PAsb3fET7ZE/kpfeq4Fpx874j+tT+SoouzysSuFOxcegG1Oh4w8RQiFAyLoVt84zn9tepp8lXA0GFvOIDf/wDJH/JTj8lvAc57+9yTn6afyUaFdnnR7Qzyq6xxBNZbPXCnp8evs5U/7vTb6I9LOxdjqyCdONh0GDXoH3quA5JFzxAE/wD9ifyV371nAyuk3fECM53kT+SmGDzaTjM3zd4x3ZV00E4JONJXnnyJ99DzcduwwYCLIzuAd9gPPyAHur1EfJZwMNn53xDP/wDon8lc+9XwInJu+IH2yJ/JTVoTpnk9xx67uJA7CNSCT4QRzOf21HecYuL1IUlWPEOrThfPH2CvVm+SHs8xz874iPZKn8lc+8/2e/POJfrY/wCSqIPHGYsc4GabXsv3n+z355xL9bH/ACUvvP8AZ7884l+tj/kpgeNVJ3v4PRoUjOckb17D95/s9+ecS/Wx/wAlL7z/AGe/POJfrY/5KAPGz6Uq9k+8/wBnvzziX62P+Sl95/s9+ecS/Wx/yUAeNUq9l+8/2e/POJfrY/5KX3n+z355xL9bH/JQB41Sr2X7z/Z7884l+tj/AJKX3n+z355xL9bH/JQB41Sr2X7z/Z7884l+tj/kpfef7PfnnEv1sf8AJQAvkf8AxTuv05//AK46VaXs32bs+y/D5LGxlnkjklMpMzAnJAHQDbwilSGf/9k=%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4219121" cy="538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4375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Text Box 2"/>
          <p:cNvSpPr txBox="1">
            <a:spLocks noChangeArrowheads="1"/>
          </p:cNvSpPr>
          <p:nvPr/>
        </p:nvSpPr>
        <p:spPr bwMode="auto">
          <a:xfrm>
            <a:off x="1147766" y="968376"/>
            <a:ext cx="6853237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 CLASSIFICATION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</a:t>
            </a:r>
            <a:r>
              <a:rPr kumimoji="0" lang="en-US" sz="6600" b="1" i="1" u="none" strike="noStrike" kern="1200" cap="none" spc="0" normalizeH="0" baseline="30000" noProof="0" dirty="0" err="1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r>
              <a:rPr kumimoji="0" lang="en-US" sz="66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”</a:t>
            </a: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= “colloquial term for members of the “tribe”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the evolutionary group that includes modern human and now-extinct bipedal relatives”</a:t>
            </a:r>
          </a:p>
        </p:txBody>
      </p:sp>
    </p:spTree>
    <p:extLst>
      <p:ext uri="{BB962C8B-B14F-4D97-AF65-F5344CB8AC3E}">
        <p14:creationId xmlns:p14="http://schemas.microsoft.com/office/powerpoint/2010/main" val="32978522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6460" y="230187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3124200" y="2514600"/>
            <a:ext cx="3733800" cy="2362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these were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“hominids”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(until 1980)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05200" y="4865370"/>
            <a:ext cx="3429000" cy="54133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667000" y="3429000"/>
            <a:ext cx="381000" cy="5334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895600" y="3657600"/>
            <a:ext cx="457200" cy="51841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3047855">
            <a:off x="2260175" y="3721776"/>
            <a:ext cx="1575736" cy="484632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061780" y="838200"/>
            <a:ext cx="4932808" cy="160020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TRADITIONAL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D253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15433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62400" y="2736216"/>
            <a:ext cx="2971800" cy="13557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Hominins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3733800" cy="16992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these are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”hominins”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505200" y="4137660"/>
            <a:ext cx="3429000" cy="127254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061780" y="838200"/>
            <a:ext cx="4932808" cy="160020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CLASSIFICATION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</p:spTree>
    <p:extLst>
      <p:ext uri="{BB962C8B-B14F-4D97-AF65-F5344CB8AC3E}">
        <p14:creationId xmlns:p14="http://schemas.microsoft.com/office/powerpoint/2010/main" val="18551946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apes_p1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33" y="230191"/>
            <a:ext cx="4827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7105650" y="857250"/>
            <a:ext cx="1352550" cy="6096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prosimians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6126" y="1741170"/>
            <a:ext cx="1228725" cy="6096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monkeys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00888" y="4191000"/>
            <a:ext cx="1052512" cy="6096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bipedal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962400" y="2736216"/>
            <a:ext cx="2971800" cy="13557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Hominins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101114" y="2526030"/>
            <a:ext cx="762000" cy="156591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apes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124200" y="2438400"/>
            <a:ext cx="3733800" cy="16992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these are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”hominins”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061780" y="838200"/>
            <a:ext cx="4932808" cy="160020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CLASSIFICATION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100888" y="4918075"/>
            <a:ext cx="1066800" cy="49212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humans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76600" y="2590800"/>
            <a:ext cx="3733800" cy="159258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bipeds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in one “tribe”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(ape AND human)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505200" y="4137660"/>
            <a:ext cx="3429000" cy="127254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0890" y="4419600"/>
            <a:ext cx="3090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”hominins”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6550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856978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 “Lucy”,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most famous of the prehistoric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hominini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33640010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3" descr="Turn81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2" y="685800"/>
            <a:ext cx="30147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1447800" y="2373459"/>
            <a:ext cx="2667000" cy="28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 e.g.,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Lucy 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</a:t>
            </a: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“The First Family”</a:t>
            </a:r>
            <a:endParaRPr kumimoji="0" lang="en-US" sz="48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27884" y="6535579"/>
            <a:ext cx="47371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., p. 206</a:t>
            </a:r>
          </a:p>
        </p:txBody>
      </p:sp>
    </p:spTree>
    <p:extLst>
      <p:ext uri="{BB962C8B-B14F-4D97-AF65-F5344CB8AC3E}">
        <p14:creationId xmlns:p14="http://schemas.microsoft.com/office/powerpoint/2010/main" val="23231896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4" name="Picture 3" descr="Turn81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2" y="685800"/>
            <a:ext cx="30147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1316" name="Text Box 6"/>
          <p:cNvSpPr txBox="1">
            <a:spLocks noChangeArrowheads="1"/>
          </p:cNvSpPr>
          <p:nvPr/>
        </p:nvSpPr>
        <p:spPr bwMode="auto">
          <a:xfrm>
            <a:off x="1447800" y="2373459"/>
            <a:ext cx="2667000" cy="28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for e.g.,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Lucy </a:t>
            </a: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</a:t>
            </a: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“The First Family”</a:t>
            </a:r>
            <a:endParaRPr kumimoji="0" lang="en-US" sz="48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555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4"/>
            <a:ext cx="2699656" cy="37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27884" y="6535579"/>
            <a:ext cx="47371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., p. 206</a:t>
            </a:r>
          </a:p>
        </p:txBody>
      </p:sp>
    </p:spTree>
    <p:extLst>
      <p:ext uri="{BB962C8B-B14F-4D97-AF65-F5344CB8AC3E}">
        <p14:creationId xmlns:p14="http://schemas.microsoft.com/office/powerpoint/2010/main" val="17278762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379703"/>
            <a:ext cx="7315200" cy="408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“Lucy" and "The First Family"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 </a:t>
            </a:r>
            <a:b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</a:b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Hadar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Ethiopia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(“Site 333” on the Awash River)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aka: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Australopithecus afarensis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 – 2.9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6175" marR="0" lvl="2" indent="-2317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discovered: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1975-1976 </a:t>
            </a:r>
          </a:p>
        </p:txBody>
      </p:sp>
    </p:spTree>
    <p:extLst>
      <p:ext uri="{BB962C8B-B14F-4D97-AF65-F5344CB8AC3E}">
        <p14:creationId xmlns:p14="http://schemas.microsoft.com/office/powerpoint/2010/main" val="18257888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5" name="Rectangle 5"/>
          <p:cNvSpPr>
            <a:spLocks noChangeArrowheads="1"/>
          </p:cNvSpPr>
          <p:nvPr/>
        </p:nvSpPr>
        <p:spPr bwMode="auto">
          <a:xfrm>
            <a:off x="3962400" y="38100"/>
            <a:ext cx="6096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514600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we’ll meet more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hominini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later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first, some of their characteristics . . .</a:t>
            </a:r>
          </a:p>
        </p:txBody>
      </p:sp>
    </p:spTree>
    <p:extLst>
      <p:ext uri="{BB962C8B-B14F-4D97-AF65-F5344CB8AC3E}">
        <p14:creationId xmlns:p14="http://schemas.microsoft.com/office/powerpoint/2010/main" val="3471905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Exploring the Diets of Extinct Humans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b="1" dirty="0">
                <a:solidFill>
                  <a:srgbClr val="D79694"/>
                </a:solidFill>
              </a:rPr>
            </a:br>
            <a:r>
              <a:rPr lang="en-US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b="1" i="1" dirty="0">
                <a:solidFill>
                  <a:srgbClr val="D79694"/>
                </a:solidFill>
              </a:rPr>
              <a:t>Homo</a:t>
            </a:r>
            <a:r>
              <a:rPr lang="en-US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6344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</p:txBody>
      </p:sp>
    </p:spTree>
    <p:extLst>
      <p:ext uri="{BB962C8B-B14F-4D97-AF65-F5344CB8AC3E}">
        <p14:creationId xmlns:p14="http://schemas.microsoft.com/office/powerpoint/2010/main" val="2785126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44679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514600"/>
            <a:ext cx="424193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</p:txBody>
      </p:sp>
    </p:spTree>
    <p:extLst>
      <p:ext uri="{BB962C8B-B14F-4D97-AF65-F5344CB8AC3E}">
        <p14:creationId xmlns:p14="http://schemas.microsoft.com/office/powerpoint/2010/main" val="2831330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Postcranial Skeleton</a:t>
            </a:r>
          </a:p>
        </p:txBody>
      </p:sp>
    </p:spTree>
    <p:extLst>
      <p:ext uri="{BB962C8B-B14F-4D97-AF65-F5344CB8AC3E}">
        <p14:creationId xmlns:p14="http://schemas.microsoft.com/office/powerpoint/2010/main" val="1960247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 are obviously related to food and food gathering</a:t>
            </a:r>
          </a:p>
        </p:txBody>
      </p:sp>
    </p:spTree>
    <p:extLst>
      <p:ext uri="{BB962C8B-B14F-4D97-AF65-F5344CB8AC3E}">
        <p14:creationId xmlns:p14="http://schemas.microsoft.com/office/powerpoint/2010/main" val="463243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9" name="Text Box 8"/>
          <p:cNvSpPr txBox="1">
            <a:spLocks noChangeArrowheads="1"/>
          </p:cNvSpPr>
          <p:nvPr/>
        </p:nvSpPr>
        <p:spPr bwMode="auto">
          <a:xfrm>
            <a:off x="2811687" y="6478191"/>
            <a:ext cx="3533339" cy="3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www.newswise.com/articles/view/549004/?sc=rssn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11325"/>
            <a:ext cx="8229600" cy="49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988547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64877"/>
            <a:ext cx="7315200" cy="4179606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useful markers of the earliest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hominids </a:t>
            </a:r>
            <a:r>
              <a:rPr lang="en-US" sz="4000" b="1" dirty="0">
                <a:solidFill>
                  <a:srgbClr val="FF0000"/>
                </a:solidFill>
              </a:rPr>
              <a:t>/ </a:t>
            </a:r>
            <a:r>
              <a:rPr lang="en-US" sz="4000" b="1" i="1" dirty="0" err="1">
                <a:solidFill>
                  <a:srgbClr val="FF0000"/>
                </a:solidFill>
              </a:rPr>
              <a:t>hominini</a:t>
            </a:r>
            <a:r>
              <a:rPr lang="en-US" sz="4000" b="1" dirty="0"/>
              <a:t>:</a:t>
            </a:r>
          </a:p>
          <a:p>
            <a:pPr marL="285750" indent="-285750" eaLnBrk="1" hangingPunct="1">
              <a:lnSpc>
                <a:spcPct val="10000"/>
              </a:lnSpc>
              <a:buFontTx/>
              <a:buNone/>
              <a:defRPr/>
            </a:pPr>
            <a:r>
              <a:rPr lang="en-US" sz="3600" b="1" dirty="0"/>
              <a:t>	</a:t>
            </a:r>
          </a:p>
          <a:p>
            <a:pPr marL="1146175" indent="-231775" eaLnBrk="1" hangingPunct="1">
              <a:defRPr/>
            </a:pPr>
            <a:r>
              <a:rPr lang="en-US" dirty="0">
                <a:solidFill>
                  <a:srgbClr val="D79694"/>
                </a:solidFill>
              </a:rPr>
              <a:t>adaptations for </a:t>
            </a:r>
            <a:r>
              <a:rPr lang="en-US" dirty="0" err="1">
                <a:solidFill>
                  <a:srgbClr val="D79694"/>
                </a:solidFill>
              </a:rPr>
              <a:t>bipedalism</a:t>
            </a:r>
            <a:r>
              <a:rPr lang="en-US" dirty="0">
                <a:solidFill>
                  <a:srgbClr val="D79694"/>
                </a:solidFill>
              </a:rPr>
              <a:t> … </a:t>
            </a:r>
          </a:p>
          <a:p>
            <a:pPr marL="1146175" indent="-231775" eaLnBrk="1" hangingPunct="1">
              <a:defRPr/>
            </a:pPr>
            <a:r>
              <a:rPr lang="en-US" b="1" dirty="0"/>
              <a:t>reduced canine length …</a:t>
            </a:r>
          </a:p>
          <a:p>
            <a:pPr marL="1146175" indent="-231775" eaLnBrk="1" hangingPunct="1">
              <a:defRPr/>
            </a:pPr>
            <a:endParaRPr lang="en-US" sz="1100" dirty="0"/>
          </a:p>
          <a:p>
            <a:pPr marL="0" indent="0" algn="ctr" eaLnBrk="1" hangingPunct="1">
              <a:buNone/>
              <a:defRPr/>
            </a:pPr>
            <a:r>
              <a:rPr lang="en-US" b="1" dirty="0"/>
              <a:t>and this is though mostly </a:t>
            </a:r>
          </a:p>
          <a:p>
            <a:pPr marL="0" indent="0" algn="ctr" eaLnBrk="1" hangingPunct="1">
              <a:buNone/>
              <a:defRPr/>
            </a:pPr>
            <a:r>
              <a:rPr lang="en-US" b="1" dirty="0"/>
              <a:t>to relate to a change in diet</a:t>
            </a:r>
          </a:p>
        </p:txBody>
      </p:sp>
    </p:spTree>
    <p:extLst>
      <p:ext uri="{BB962C8B-B14F-4D97-AF65-F5344CB8AC3E}">
        <p14:creationId xmlns:p14="http://schemas.microsoft.com/office/powerpoint/2010/main" val="18860117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315200" cy="3262432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800" b="1" dirty="0">
                <a:solidFill>
                  <a:srgbClr val="000000"/>
                </a:solidFill>
              </a:rPr>
              <a:t>apes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(and monkeys)</a:t>
            </a:r>
            <a:r>
              <a:rPr lang="en-US" sz="5400" b="1" dirty="0">
                <a:solidFill>
                  <a:srgbClr val="000000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>
                <a:solidFill>
                  <a:srgbClr val="000000"/>
                </a:solidFill>
              </a:rPr>
              <a:t>still possess </a:t>
            </a:r>
            <a:r>
              <a:rPr lang="en-US" sz="4000" b="1" dirty="0">
                <a:solidFill>
                  <a:srgbClr val="000000"/>
                </a:solidFill>
              </a:rPr>
              <a:t>conical, </a:t>
            </a:r>
            <a:r>
              <a:rPr lang="en-US" sz="4000" b="1" dirty="0" err="1">
                <a:solidFill>
                  <a:srgbClr val="000000"/>
                </a:solidFill>
              </a:rPr>
              <a:t>daggerish</a:t>
            </a:r>
            <a:r>
              <a:rPr lang="en-US" sz="4000" b="1" dirty="0">
                <a:solidFill>
                  <a:srgbClr val="000000"/>
                </a:solidFill>
              </a:rPr>
              <a:t> canines </a:t>
            </a:r>
            <a:r>
              <a:rPr lang="en-US" b="1" dirty="0">
                <a:solidFill>
                  <a:srgbClr val="000000"/>
                </a:solidFill>
              </a:rPr>
              <a:t>which project well beyond the surface of the opposite teeth . . .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7887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15200" cy="3046988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3600" b="1" dirty="0">
                <a:solidFill>
                  <a:srgbClr val="D79694"/>
                </a:solidFill>
              </a:rPr>
              <a:t>apes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  <a:r>
              <a:rPr lang="en-US" sz="2400" b="1" dirty="0">
                <a:solidFill>
                  <a:srgbClr val="D79694"/>
                </a:solidFill>
              </a:rPr>
              <a:t>(and monkeys)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dirty="0">
                <a:solidFill>
                  <a:srgbClr val="D79694"/>
                </a:solidFill>
              </a:rPr>
              <a:t>still possess </a:t>
            </a:r>
            <a:r>
              <a:rPr lang="en-US" sz="4000" b="1" dirty="0">
                <a:solidFill>
                  <a:srgbClr val="000000"/>
                </a:solidFill>
              </a:rPr>
              <a:t>conical, </a:t>
            </a:r>
            <a:r>
              <a:rPr lang="en-US" sz="4000" b="1" dirty="0" err="1">
                <a:solidFill>
                  <a:srgbClr val="000000"/>
                </a:solidFill>
              </a:rPr>
              <a:t>daggerish</a:t>
            </a:r>
            <a:r>
              <a:rPr lang="en-US" sz="4000" b="1" dirty="0">
                <a:solidFill>
                  <a:srgbClr val="000000"/>
                </a:solidFill>
              </a:rPr>
              <a:t> canines </a:t>
            </a:r>
            <a:r>
              <a:rPr lang="en-US" b="1" dirty="0">
                <a:solidFill>
                  <a:srgbClr val="D79694"/>
                </a:solidFill>
              </a:rPr>
              <a:t>which project well beyond the surface of the opposite teeth . . .</a:t>
            </a:r>
            <a:endParaRPr lang="en-US" sz="4000" b="1" dirty="0">
              <a:solidFill>
                <a:srgbClr val="D79694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4080808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 they can’t easily grind sideways with their </a:t>
            </a:r>
            <a:b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peaked molar teeth . . .</a:t>
            </a:r>
          </a:p>
        </p:txBody>
      </p:sp>
    </p:spTree>
    <p:extLst>
      <p:ext uri="{BB962C8B-B14F-4D97-AF65-F5344CB8AC3E}">
        <p14:creationId xmlns:p14="http://schemas.microsoft.com/office/powerpoint/2010/main" val="42675082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Exploring the Diets of Extinct Humans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b="1" dirty="0">
                <a:solidFill>
                  <a:srgbClr val="D79694"/>
                </a:solidFill>
              </a:rPr>
            </a:br>
            <a:r>
              <a:rPr lang="en-US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b="1" i="1" dirty="0">
                <a:solidFill>
                  <a:srgbClr val="D79694"/>
                </a:solidFill>
              </a:rPr>
              <a:t>Homo</a:t>
            </a:r>
            <a:r>
              <a:rPr lang="en-US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3810000"/>
            <a:ext cx="7315200" cy="235449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lIns="228600" tIns="228600" rIns="228600" bIns="228600">
            <a:spAutoFit/>
          </a:bodyPr>
          <a:lstStyle/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paleontologists</a:t>
            </a:r>
            <a:r>
              <a:rPr lang="en-US" sz="2400" b="1" dirty="0">
                <a:solidFill>
                  <a:prstClr val="black"/>
                </a:solidFill>
              </a:rPr>
              <a:t> study fossilized remains 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of extinct animals and plants</a:t>
            </a: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marL="0" lvl="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paleobotanists</a:t>
            </a:r>
            <a:r>
              <a:rPr lang="en-US" sz="2400" b="1" dirty="0">
                <a:solidFill>
                  <a:prstClr val="black"/>
                </a:solidFill>
              </a:rPr>
              <a:t> specialize in the study of fossilized remains of plants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ext Box 2"/>
          <p:cNvSpPr txBox="1">
            <a:spLocks noChangeArrowheads="1"/>
          </p:cNvSpPr>
          <p:nvPr/>
        </p:nvSpPr>
        <p:spPr bwMode="auto">
          <a:xfrm>
            <a:off x="742950" y="5851525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Teeth  of a male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monkey</a:t>
            </a:r>
          </a:p>
        </p:txBody>
      </p:sp>
      <p:pic>
        <p:nvPicPr>
          <p:cNvPr id="842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2" y="304800"/>
            <a:ext cx="72883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95400" y="3810000"/>
            <a:ext cx="6602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their canines lock, and they cannot easily grind sideways with their peaked molars . .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3977521">
            <a:off x="1727094" y="2293578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2743200" y="2590800"/>
            <a:ext cx="838200" cy="13716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876800" y="2895600"/>
            <a:ext cx="1219200" cy="220980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AutoShape 5"/>
          <p:cNvSpPr>
            <a:spLocks noChangeArrowheads="1"/>
          </p:cNvSpPr>
          <p:nvPr/>
        </p:nvSpPr>
        <p:spPr bwMode="auto">
          <a:xfrm rot="9783833">
            <a:off x="4322669" y="1564903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391080" y="6443173"/>
            <a:ext cx="4387740" cy="3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205</a:t>
            </a:r>
          </a:p>
        </p:txBody>
      </p:sp>
    </p:spTree>
    <p:extLst>
      <p:ext uri="{BB962C8B-B14F-4D97-AF65-F5344CB8AC3E}">
        <p14:creationId xmlns:p14="http://schemas.microsoft.com/office/powerpoint/2010/main" val="25503949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6850"/>
            <a:ext cx="7315200" cy="1323439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/>
              <a:t>because of the overlap they have </a:t>
            </a:r>
            <a:r>
              <a:rPr lang="en-US" sz="4000" b="1" dirty="0">
                <a:solidFill>
                  <a:srgbClr val="C00000"/>
                </a:solidFill>
              </a:rPr>
              <a:t>diastema</a:t>
            </a:r>
            <a:r>
              <a:rPr lang="en-US" sz="4000" b="1" dirty="0"/>
              <a:t> . . .</a:t>
            </a:r>
            <a:endParaRPr lang="en-US" sz="4000" b="1" dirty="0">
              <a:solidFill>
                <a:srgbClr val="D796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3455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67251"/>
            <a:ext cx="7315200" cy="2819875"/>
          </a:xfrm>
        </p:spPr>
        <p:txBody>
          <a:bodyPr lIns="914400" rIns="914400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err="1">
                <a:solidFill>
                  <a:srgbClr val="C00000"/>
                </a:solidFill>
              </a:rPr>
              <a:t>diastema</a:t>
            </a:r>
            <a:r>
              <a:rPr lang="en-US" sz="4000" b="1" dirty="0"/>
              <a:t> =</a:t>
            </a:r>
          </a:p>
          <a:p>
            <a:pPr marL="0" indent="0" algn="ctr" eaLnBrk="1" hangingPunct="1">
              <a:lnSpc>
                <a:spcPct val="0"/>
              </a:lnSpc>
              <a:buFontTx/>
              <a:buNone/>
            </a:pPr>
            <a:endParaRPr lang="en-US" sz="4400" b="1" dirty="0"/>
          </a:p>
          <a:p>
            <a:pPr marL="0" indent="0" algn="ctr" eaLnBrk="1" hangingPunct="1">
              <a:spcBef>
                <a:spcPts val="0"/>
              </a:spcBef>
              <a:buFontTx/>
              <a:buNone/>
              <a:tabLst>
                <a:tab pos="6342063" algn="l"/>
              </a:tabLst>
            </a:pPr>
            <a:r>
              <a:rPr lang="en-US" b="1" dirty="0"/>
              <a:t>a space in the tooth row that accommodates one or more teeth from the opposite jaw</a:t>
            </a:r>
          </a:p>
        </p:txBody>
      </p:sp>
    </p:spTree>
    <p:extLst>
      <p:ext uri="{BB962C8B-B14F-4D97-AF65-F5344CB8AC3E}">
        <p14:creationId xmlns:p14="http://schemas.microsoft.com/office/powerpoint/2010/main" val="244886198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ext Box 2"/>
          <p:cNvSpPr txBox="1">
            <a:spLocks noChangeArrowheads="1"/>
          </p:cNvSpPr>
          <p:nvPr/>
        </p:nvSpPr>
        <p:spPr bwMode="auto">
          <a:xfrm>
            <a:off x="742950" y="5851525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Teeth  of a male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monkey</a:t>
            </a:r>
          </a:p>
        </p:txBody>
      </p:sp>
      <p:pic>
        <p:nvPicPr>
          <p:cNvPr id="842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2" y="304800"/>
            <a:ext cx="72883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91080" y="6443173"/>
            <a:ext cx="4387740" cy="3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205</a:t>
            </a:r>
          </a:p>
        </p:txBody>
      </p:sp>
    </p:spTree>
    <p:extLst>
      <p:ext uri="{BB962C8B-B14F-4D97-AF65-F5344CB8AC3E}">
        <p14:creationId xmlns:p14="http://schemas.microsoft.com/office/powerpoint/2010/main" val="26131636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ext Box 2"/>
          <p:cNvSpPr txBox="1">
            <a:spLocks noChangeArrowheads="1"/>
          </p:cNvSpPr>
          <p:nvPr/>
        </p:nvSpPr>
        <p:spPr bwMode="auto">
          <a:xfrm>
            <a:off x="742950" y="5851525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Teeth  of a male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patas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monkey</a:t>
            </a:r>
          </a:p>
        </p:txBody>
      </p:sp>
      <p:pic>
        <p:nvPicPr>
          <p:cNvPr id="842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2" y="304800"/>
            <a:ext cx="72883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2391080" y="6443173"/>
            <a:ext cx="4387740" cy="3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205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3353641">
            <a:off x="1731324" y="2501277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20664631">
            <a:off x="2668571" y="809316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875316"/>
            <a:ext cx="2632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diastema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047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86" name="Picture 2" descr="16_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2" y="228600"/>
            <a:ext cx="50149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5611172">
            <a:off x="3192440" y="4631504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15790118">
            <a:off x="5953039" y="4608303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875316"/>
            <a:ext cx="2632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diastema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666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64877"/>
            <a:ext cx="7315200" cy="2228302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these big canine teeth are reduced in the 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hominids </a:t>
            </a:r>
            <a:r>
              <a:rPr lang="en-US" sz="4000" b="1" dirty="0">
                <a:solidFill>
                  <a:srgbClr val="FF0000"/>
                </a:solidFill>
              </a:rPr>
              <a:t>/ </a:t>
            </a:r>
            <a:r>
              <a:rPr lang="en-US" sz="4000" b="1" i="1" dirty="0" err="1">
                <a:solidFill>
                  <a:srgbClr val="FF0000"/>
                </a:solidFill>
              </a:rPr>
              <a:t>hominini</a:t>
            </a:r>
            <a:r>
              <a:rPr lang="en-US" sz="4000" b="1" i="1" dirty="0">
                <a:solidFill>
                  <a:srgbClr val="000000"/>
                </a:solidFill>
              </a:rPr>
              <a:t> . . .</a:t>
            </a:r>
            <a:endParaRPr lang="en-US" sz="4000" b="1" dirty="0">
              <a:solidFill>
                <a:srgbClr val="000000"/>
              </a:solidFill>
            </a:endParaRPr>
          </a:p>
          <a:p>
            <a:pPr marL="285750" indent="-285750" eaLnBrk="1" hangingPunct="1">
              <a:lnSpc>
                <a:spcPct val="10000"/>
              </a:lnSpc>
              <a:buFontTx/>
              <a:buNone/>
              <a:defRPr/>
            </a:pPr>
            <a:r>
              <a:rPr lang="en-US" sz="3600" b="1" dirty="0"/>
              <a:t>	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3810000"/>
            <a:ext cx="73152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61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this is though mostly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relate to a change in diet</a:t>
            </a:r>
          </a:p>
        </p:txBody>
      </p:sp>
    </p:spTree>
    <p:extLst>
      <p:ext uri="{BB962C8B-B14F-4D97-AF65-F5344CB8AC3E}">
        <p14:creationId xmlns:p14="http://schemas.microsoft.com/office/powerpoint/2010/main" val="352246958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2062103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there are also some related changes in the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/>
              <a:t>skull and jaw . . .</a:t>
            </a:r>
            <a:endParaRPr lang="en-US" sz="36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3810000"/>
            <a:ext cx="731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see these by comparing the skull and jaw of a modern human to those of a gorilla . . .  </a:t>
            </a:r>
          </a:p>
        </p:txBody>
      </p:sp>
    </p:spTree>
    <p:extLst>
      <p:ext uri="{BB962C8B-B14F-4D97-AF65-F5344CB8AC3E}">
        <p14:creationId xmlns:p14="http://schemas.microsoft.com/office/powerpoint/2010/main" val="333766198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2062103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there are also some related changes in the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skull and jaw . . .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3810000"/>
            <a:ext cx="731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see these by comparing the skull and jaw of a modern human to those of a gorilla . . .  </a:t>
            </a:r>
          </a:p>
        </p:txBody>
      </p:sp>
    </p:spTree>
    <p:extLst>
      <p:ext uri="{BB962C8B-B14F-4D97-AF65-F5344CB8AC3E}">
        <p14:creationId xmlns:p14="http://schemas.microsoft.com/office/powerpoint/2010/main" val="194377309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1446550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/>
              <a:t>add molars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grinding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050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780972" y="3744684"/>
            <a:ext cx="990600" cy="533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5417403"/>
            <a:ext cx="7315200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you’ve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seen paleontology on the chart earlier . . 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3632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 and jaws</a:t>
            </a:r>
          </a:p>
        </p:txBody>
      </p:sp>
    </p:spTree>
    <p:extLst>
      <p:ext uri="{BB962C8B-B14F-4D97-AF65-F5344CB8AC3E}">
        <p14:creationId xmlns:p14="http://schemas.microsoft.com/office/powerpoint/2010/main" val="443360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667000"/>
            <a:ext cx="7315200" cy="2667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Postcranial Skeleton</a:t>
            </a:r>
          </a:p>
        </p:txBody>
      </p:sp>
    </p:spTree>
    <p:extLst>
      <p:ext uri="{BB962C8B-B14F-4D97-AF65-F5344CB8AC3E}">
        <p14:creationId xmlns:p14="http://schemas.microsoft.com/office/powerpoint/2010/main" val="18607859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667000"/>
            <a:ext cx="7315200" cy="2667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Jaws</a:t>
            </a:r>
          </a:p>
          <a:p>
            <a:pPr marL="1139825" marR="0" lvl="3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Postcranial Skeleton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1922" y="3801070"/>
            <a:ext cx="29330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cranium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25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02" name="Picture 2" descr="Turn8Ap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4" y="609600"/>
            <a:ext cx="8226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2772226" y="6003926"/>
            <a:ext cx="3607078" cy="49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 human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cranium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681240" y="612024"/>
            <a:ext cx="5077581" cy="4083351"/>
          </a:xfrm>
          <a:custGeom>
            <a:avLst/>
            <a:gdLst>
              <a:gd name="connsiteX0" fmla="*/ 1831219 w 5077581"/>
              <a:gd name="connsiteY0" fmla="*/ 3205237 h 4083351"/>
              <a:gd name="connsiteX1" fmla="*/ 1773162 w 5077581"/>
              <a:gd name="connsiteY1" fmla="*/ 3582609 h 4083351"/>
              <a:gd name="connsiteX2" fmla="*/ 1497391 w 5077581"/>
              <a:gd name="connsiteY2" fmla="*/ 3916437 h 4083351"/>
              <a:gd name="connsiteX3" fmla="*/ 728133 w 5077581"/>
              <a:gd name="connsiteY3" fmla="*/ 4061580 h 4083351"/>
              <a:gd name="connsiteX4" fmla="*/ 118533 w 5077581"/>
              <a:gd name="connsiteY4" fmla="*/ 4047066 h 4083351"/>
              <a:gd name="connsiteX5" fmla="*/ 16933 w 5077581"/>
              <a:gd name="connsiteY5" fmla="*/ 3901923 h 4083351"/>
              <a:gd name="connsiteX6" fmla="*/ 104019 w 5077581"/>
              <a:gd name="connsiteY6" fmla="*/ 3582609 h 4083351"/>
              <a:gd name="connsiteX7" fmla="*/ 89505 w 5077581"/>
              <a:gd name="connsiteY7" fmla="*/ 3248780 h 4083351"/>
              <a:gd name="connsiteX8" fmla="*/ 104019 w 5077581"/>
              <a:gd name="connsiteY8" fmla="*/ 2537580 h 4083351"/>
              <a:gd name="connsiteX9" fmla="*/ 452362 w 5077581"/>
              <a:gd name="connsiteY9" fmla="*/ 1521580 h 4083351"/>
              <a:gd name="connsiteX10" fmla="*/ 713619 w 5077581"/>
              <a:gd name="connsiteY10" fmla="*/ 1028094 h 4083351"/>
              <a:gd name="connsiteX11" fmla="*/ 1236133 w 5077581"/>
              <a:gd name="connsiteY11" fmla="*/ 476551 h 4083351"/>
              <a:gd name="connsiteX12" fmla="*/ 1874762 w 5077581"/>
              <a:gd name="connsiteY12" fmla="*/ 157237 h 4083351"/>
              <a:gd name="connsiteX13" fmla="*/ 3093962 w 5077581"/>
              <a:gd name="connsiteY13" fmla="*/ 26609 h 4083351"/>
              <a:gd name="connsiteX14" fmla="*/ 4008362 w 5077581"/>
              <a:gd name="connsiteY14" fmla="*/ 316894 h 4083351"/>
              <a:gd name="connsiteX15" fmla="*/ 4545391 w 5077581"/>
              <a:gd name="connsiteY15" fmla="*/ 941009 h 4083351"/>
              <a:gd name="connsiteX16" fmla="*/ 4966305 w 5077581"/>
              <a:gd name="connsiteY16" fmla="*/ 1666723 h 4083351"/>
              <a:gd name="connsiteX17" fmla="*/ 4980819 w 5077581"/>
              <a:gd name="connsiteY17" fmla="*/ 2595637 h 4083351"/>
              <a:gd name="connsiteX18" fmla="*/ 4385733 w 5077581"/>
              <a:gd name="connsiteY18" fmla="*/ 3524551 h 4083351"/>
              <a:gd name="connsiteX19" fmla="*/ 3993848 w 5077581"/>
              <a:gd name="connsiteY19" fmla="*/ 3742266 h 4083351"/>
              <a:gd name="connsiteX20" fmla="*/ 3529391 w 5077581"/>
              <a:gd name="connsiteY20" fmla="*/ 3887409 h 4083351"/>
              <a:gd name="connsiteX21" fmla="*/ 3137505 w 5077581"/>
              <a:gd name="connsiteY21" fmla="*/ 3901923 h 4083351"/>
              <a:gd name="connsiteX22" fmla="*/ 2948819 w 5077581"/>
              <a:gd name="connsiteY22" fmla="*/ 3901923 h 4083351"/>
              <a:gd name="connsiteX23" fmla="*/ 2673048 w 5077581"/>
              <a:gd name="connsiteY23" fmla="*/ 3872894 h 4083351"/>
              <a:gd name="connsiteX24" fmla="*/ 2397276 w 5077581"/>
              <a:gd name="connsiteY24" fmla="*/ 3655180 h 4083351"/>
              <a:gd name="connsiteX25" fmla="*/ 2165048 w 5077581"/>
              <a:gd name="connsiteY25" fmla="*/ 3379409 h 4083351"/>
              <a:gd name="connsiteX26" fmla="*/ 2019905 w 5077581"/>
              <a:gd name="connsiteY26" fmla="*/ 3176209 h 4083351"/>
              <a:gd name="connsiteX27" fmla="*/ 1831219 w 5077581"/>
              <a:gd name="connsiteY27" fmla="*/ 3205237 h 40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77581" h="4083351">
                <a:moveTo>
                  <a:pt x="1831219" y="3205237"/>
                </a:moveTo>
                <a:cubicBezTo>
                  <a:pt x="1790095" y="3272970"/>
                  <a:pt x="1828800" y="3464076"/>
                  <a:pt x="1773162" y="3582609"/>
                </a:cubicBezTo>
                <a:cubicBezTo>
                  <a:pt x="1717524" y="3701142"/>
                  <a:pt x="1671562" y="3836609"/>
                  <a:pt x="1497391" y="3916437"/>
                </a:cubicBezTo>
                <a:cubicBezTo>
                  <a:pt x="1323220" y="3996265"/>
                  <a:pt x="957943" y="4039809"/>
                  <a:pt x="728133" y="4061580"/>
                </a:cubicBezTo>
                <a:cubicBezTo>
                  <a:pt x="498323" y="4083351"/>
                  <a:pt x="237066" y="4073676"/>
                  <a:pt x="118533" y="4047066"/>
                </a:cubicBezTo>
                <a:cubicBezTo>
                  <a:pt x="0" y="4020457"/>
                  <a:pt x="19352" y="3979332"/>
                  <a:pt x="16933" y="3901923"/>
                </a:cubicBezTo>
                <a:cubicBezTo>
                  <a:pt x="14514" y="3824514"/>
                  <a:pt x="91924" y="3691466"/>
                  <a:pt x="104019" y="3582609"/>
                </a:cubicBezTo>
                <a:cubicBezTo>
                  <a:pt x="116114" y="3473752"/>
                  <a:pt x="89505" y="3422951"/>
                  <a:pt x="89505" y="3248780"/>
                </a:cubicBezTo>
                <a:cubicBezTo>
                  <a:pt x="89505" y="3074609"/>
                  <a:pt x="43543" y="2825447"/>
                  <a:pt x="104019" y="2537580"/>
                </a:cubicBezTo>
                <a:cubicBezTo>
                  <a:pt x="164495" y="2249713"/>
                  <a:pt x="350762" y="1773161"/>
                  <a:pt x="452362" y="1521580"/>
                </a:cubicBezTo>
                <a:cubicBezTo>
                  <a:pt x="553962" y="1269999"/>
                  <a:pt x="582991" y="1202265"/>
                  <a:pt x="713619" y="1028094"/>
                </a:cubicBezTo>
                <a:cubicBezTo>
                  <a:pt x="844247" y="853923"/>
                  <a:pt x="1042609" y="621694"/>
                  <a:pt x="1236133" y="476551"/>
                </a:cubicBezTo>
                <a:cubicBezTo>
                  <a:pt x="1429657" y="331408"/>
                  <a:pt x="1565124" y="232227"/>
                  <a:pt x="1874762" y="157237"/>
                </a:cubicBezTo>
                <a:cubicBezTo>
                  <a:pt x="2184400" y="82247"/>
                  <a:pt x="2738362" y="0"/>
                  <a:pt x="3093962" y="26609"/>
                </a:cubicBezTo>
                <a:cubicBezTo>
                  <a:pt x="3449562" y="53219"/>
                  <a:pt x="3766457" y="164494"/>
                  <a:pt x="4008362" y="316894"/>
                </a:cubicBezTo>
                <a:cubicBezTo>
                  <a:pt x="4250267" y="469294"/>
                  <a:pt x="4385734" y="716038"/>
                  <a:pt x="4545391" y="941009"/>
                </a:cubicBezTo>
                <a:cubicBezTo>
                  <a:pt x="4705048" y="1165980"/>
                  <a:pt x="4893734" y="1390952"/>
                  <a:pt x="4966305" y="1666723"/>
                </a:cubicBezTo>
                <a:cubicBezTo>
                  <a:pt x="5038876" y="1942494"/>
                  <a:pt x="5077581" y="2285999"/>
                  <a:pt x="4980819" y="2595637"/>
                </a:cubicBezTo>
                <a:cubicBezTo>
                  <a:pt x="4884057" y="2905275"/>
                  <a:pt x="4550228" y="3333446"/>
                  <a:pt x="4385733" y="3524551"/>
                </a:cubicBezTo>
                <a:cubicBezTo>
                  <a:pt x="4221238" y="3715656"/>
                  <a:pt x="4136572" y="3681790"/>
                  <a:pt x="3993848" y="3742266"/>
                </a:cubicBezTo>
                <a:cubicBezTo>
                  <a:pt x="3851124" y="3802742"/>
                  <a:pt x="3672115" y="3860800"/>
                  <a:pt x="3529391" y="3887409"/>
                </a:cubicBezTo>
                <a:cubicBezTo>
                  <a:pt x="3386667" y="3914018"/>
                  <a:pt x="3234267" y="3899504"/>
                  <a:pt x="3137505" y="3901923"/>
                </a:cubicBezTo>
                <a:cubicBezTo>
                  <a:pt x="3040743" y="3904342"/>
                  <a:pt x="3026228" y="3906761"/>
                  <a:pt x="2948819" y="3901923"/>
                </a:cubicBezTo>
                <a:cubicBezTo>
                  <a:pt x="2871410" y="3897085"/>
                  <a:pt x="2764972" y="3914018"/>
                  <a:pt x="2673048" y="3872894"/>
                </a:cubicBezTo>
                <a:cubicBezTo>
                  <a:pt x="2581124" y="3831770"/>
                  <a:pt x="2481943" y="3737428"/>
                  <a:pt x="2397276" y="3655180"/>
                </a:cubicBezTo>
                <a:cubicBezTo>
                  <a:pt x="2312609" y="3572933"/>
                  <a:pt x="2227943" y="3459237"/>
                  <a:pt x="2165048" y="3379409"/>
                </a:cubicBezTo>
                <a:cubicBezTo>
                  <a:pt x="2102153" y="3299581"/>
                  <a:pt x="2077962" y="3202819"/>
                  <a:pt x="2019905" y="3176209"/>
                </a:cubicBezTo>
                <a:cubicBezTo>
                  <a:pt x="1961848" y="3149599"/>
                  <a:pt x="1872343" y="3137504"/>
                  <a:pt x="1831219" y="3205237"/>
                </a:cubicBezTo>
                <a:close/>
              </a:path>
            </a:pathLst>
          </a:custGeom>
          <a:noFill/>
          <a:ln w="762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1220" y="6478310"/>
            <a:ext cx="5146675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432</a:t>
            </a:r>
          </a:p>
        </p:txBody>
      </p:sp>
    </p:spTree>
    <p:extLst>
      <p:ext uri="{BB962C8B-B14F-4D97-AF65-F5344CB8AC3E}">
        <p14:creationId xmlns:p14="http://schemas.microsoft.com/office/powerpoint/2010/main" val="172280544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82724"/>
            <a:ext cx="7772400" cy="2560701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dirty="0"/>
              <a:t>the lower jaw =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US" sz="2400" b="1" dirty="0"/>
          </a:p>
          <a:p>
            <a:pPr algn="ctr" eaLnBrk="1" hangingPunct="1">
              <a:buFontTx/>
              <a:buNone/>
            </a:pPr>
            <a:r>
              <a:rPr lang="en-US" sz="4800" b="1" dirty="0">
                <a:solidFill>
                  <a:srgbClr val="C00000"/>
                </a:solidFill>
              </a:rPr>
              <a:t>mandible</a:t>
            </a:r>
          </a:p>
          <a:p>
            <a:pPr algn="ctr" eaLnBrk="1" hangingPunct="1">
              <a:buFontTx/>
              <a:buNone/>
            </a:pPr>
            <a:endParaRPr lang="en-US" sz="1100" b="1" dirty="0"/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D79694"/>
                </a:solidFill>
              </a:rPr>
              <a:t>see also the related</a:t>
            </a: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D79694"/>
                </a:solidFill>
              </a:rPr>
              <a:t>“mandibular torus”</a:t>
            </a:r>
            <a:r>
              <a:rPr lang="en-US" sz="1800" dirty="0">
                <a:solidFill>
                  <a:srgbClr val="D7969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92390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02" name="Picture 2" descr="Turn8Ap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4" y="609600"/>
            <a:ext cx="8226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1981220" y="6478310"/>
            <a:ext cx="5146675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432</a:t>
            </a: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1709438" y="6003926"/>
            <a:ext cx="57326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mandible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on a human cranium</a:t>
            </a:r>
          </a:p>
        </p:txBody>
      </p:sp>
      <p:sp>
        <p:nvSpPr>
          <p:cNvPr id="870406" name="Freeform 6"/>
          <p:cNvSpPr>
            <a:spLocks/>
          </p:cNvSpPr>
          <p:nvPr/>
        </p:nvSpPr>
        <p:spPr bwMode="auto">
          <a:xfrm>
            <a:off x="1504950" y="3186113"/>
            <a:ext cx="2895600" cy="2819400"/>
          </a:xfrm>
          <a:custGeom>
            <a:avLst/>
            <a:gdLst>
              <a:gd name="T0" fmla="*/ 960 w 1824"/>
              <a:gd name="T1" fmla="*/ 288 h 1776"/>
              <a:gd name="T2" fmla="*/ 960 w 1824"/>
              <a:gd name="T3" fmla="*/ 816 h 1776"/>
              <a:gd name="T4" fmla="*/ 672 w 1824"/>
              <a:gd name="T5" fmla="*/ 960 h 1776"/>
              <a:gd name="T6" fmla="*/ 336 w 1824"/>
              <a:gd name="T7" fmla="*/ 1008 h 1776"/>
              <a:gd name="T8" fmla="*/ 48 w 1824"/>
              <a:gd name="T9" fmla="*/ 1008 h 1776"/>
              <a:gd name="T10" fmla="*/ 48 w 1824"/>
              <a:gd name="T11" fmla="*/ 1200 h 1776"/>
              <a:gd name="T12" fmla="*/ 0 w 1824"/>
              <a:gd name="T13" fmla="*/ 1536 h 1776"/>
              <a:gd name="T14" fmla="*/ 48 w 1824"/>
              <a:gd name="T15" fmla="*/ 1632 h 1776"/>
              <a:gd name="T16" fmla="*/ 144 w 1824"/>
              <a:gd name="T17" fmla="*/ 1728 h 1776"/>
              <a:gd name="T18" fmla="*/ 288 w 1824"/>
              <a:gd name="T19" fmla="*/ 1776 h 1776"/>
              <a:gd name="T20" fmla="*/ 432 w 1824"/>
              <a:gd name="T21" fmla="*/ 1776 h 1776"/>
              <a:gd name="T22" fmla="*/ 528 w 1824"/>
              <a:gd name="T23" fmla="*/ 1728 h 1776"/>
              <a:gd name="T24" fmla="*/ 720 w 1824"/>
              <a:gd name="T25" fmla="*/ 1632 h 1776"/>
              <a:gd name="T26" fmla="*/ 1008 w 1824"/>
              <a:gd name="T27" fmla="*/ 1632 h 1776"/>
              <a:gd name="T28" fmla="*/ 1392 w 1824"/>
              <a:gd name="T29" fmla="*/ 1488 h 1776"/>
              <a:gd name="T30" fmla="*/ 1536 w 1824"/>
              <a:gd name="T31" fmla="*/ 1344 h 1776"/>
              <a:gd name="T32" fmla="*/ 1632 w 1824"/>
              <a:gd name="T33" fmla="*/ 960 h 1776"/>
              <a:gd name="T34" fmla="*/ 1632 w 1824"/>
              <a:gd name="T35" fmla="*/ 720 h 1776"/>
              <a:gd name="T36" fmla="*/ 1776 w 1824"/>
              <a:gd name="T37" fmla="*/ 432 h 1776"/>
              <a:gd name="T38" fmla="*/ 1824 w 1824"/>
              <a:gd name="T39" fmla="*/ 240 h 1776"/>
              <a:gd name="T40" fmla="*/ 1728 w 1824"/>
              <a:gd name="T41" fmla="*/ 0 h 1776"/>
              <a:gd name="T42" fmla="*/ 1488 w 1824"/>
              <a:gd name="T43" fmla="*/ 144 h 1776"/>
              <a:gd name="T44" fmla="*/ 1440 w 1824"/>
              <a:gd name="T45" fmla="*/ 288 h 1776"/>
              <a:gd name="T46" fmla="*/ 1344 w 1824"/>
              <a:gd name="T47" fmla="*/ 336 h 1776"/>
              <a:gd name="T48" fmla="*/ 1248 w 1824"/>
              <a:gd name="T49" fmla="*/ 288 h 1776"/>
              <a:gd name="T50" fmla="*/ 1152 w 1824"/>
              <a:gd name="T51" fmla="*/ 144 h 1776"/>
              <a:gd name="T52" fmla="*/ 1008 w 1824"/>
              <a:gd name="T53" fmla="*/ 96 h 1776"/>
              <a:gd name="T54" fmla="*/ 960 w 1824"/>
              <a:gd name="T55" fmla="*/ 288 h 17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24"/>
              <a:gd name="T85" fmla="*/ 0 h 1776"/>
              <a:gd name="T86" fmla="*/ 1824 w 1824"/>
              <a:gd name="T87" fmla="*/ 1776 h 17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24" h="1776">
                <a:moveTo>
                  <a:pt x="960" y="288"/>
                </a:moveTo>
                <a:lnTo>
                  <a:pt x="960" y="816"/>
                </a:lnTo>
                <a:lnTo>
                  <a:pt x="672" y="960"/>
                </a:lnTo>
                <a:lnTo>
                  <a:pt x="336" y="1008"/>
                </a:lnTo>
                <a:lnTo>
                  <a:pt x="48" y="1008"/>
                </a:lnTo>
                <a:lnTo>
                  <a:pt x="48" y="1200"/>
                </a:lnTo>
                <a:lnTo>
                  <a:pt x="0" y="1536"/>
                </a:lnTo>
                <a:lnTo>
                  <a:pt x="48" y="1632"/>
                </a:lnTo>
                <a:lnTo>
                  <a:pt x="144" y="1728"/>
                </a:lnTo>
                <a:lnTo>
                  <a:pt x="288" y="1776"/>
                </a:lnTo>
                <a:lnTo>
                  <a:pt x="432" y="1776"/>
                </a:lnTo>
                <a:lnTo>
                  <a:pt x="528" y="1728"/>
                </a:lnTo>
                <a:lnTo>
                  <a:pt x="720" y="1632"/>
                </a:lnTo>
                <a:lnTo>
                  <a:pt x="1008" y="1632"/>
                </a:lnTo>
                <a:lnTo>
                  <a:pt x="1392" y="1488"/>
                </a:lnTo>
                <a:lnTo>
                  <a:pt x="1536" y="1344"/>
                </a:lnTo>
                <a:lnTo>
                  <a:pt x="1632" y="960"/>
                </a:lnTo>
                <a:lnTo>
                  <a:pt x="1632" y="720"/>
                </a:lnTo>
                <a:lnTo>
                  <a:pt x="1776" y="432"/>
                </a:lnTo>
                <a:lnTo>
                  <a:pt x="1824" y="240"/>
                </a:lnTo>
                <a:lnTo>
                  <a:pt x="1728" y="0"/>
                </a:lnTo>
                <a:lnTo>
                  <a:pt x="1488" y="144"/>
                </a:lnTo>
                <a:lnTo>
                  <a:pt x="1440" y="288"/>
                </a:lnTo>
                <a:lnTo>
                  <a:pt x="1344" y="336"/>
                </a:lnTo>
                <a:lnTo>
                  <a:pt x="1248" y="288"/>
                </a:lnTo>
                <a:lnTo>
                  <a:pt x="1152" y="144"/>
                </a:lnTo>
                <a:lnTo>
                  <a:pt x="1008" y="96"/>
                </a:lnTo>
                <a:lnTo>
                  <a:pt x="960" y="288"/>
                </a:lnTo>
                <a:close/>
              </a:path>
            </a:pathLst>
          </a:cu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2489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67017"/>
            <a:ext cx="7315200" cy="2825389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/>
              <a:t>in apes mandibles slant outward and downward, without a chin </a:t>
            </a:r>
          </a:p>
          <a:p>
            <a:pPr marL="0" indent="0" eaLnBrk="1" hangingPunct="1">
              <a:lnSpc>
                <a:spcPct val="40000"/>
              </a:lnSpc>
              <a:buFontTx/>
              <a:buNone/>
            </a:pPr>
            <a:endParaRPr lang="en-US" sz="4000" b="1" dirty="0"/>
          </a:p>
          <a:p>
            <a:pPr marL="0" indent="0" algn="ctr" eaLnBrk="1" hangingPunct="1">
              <a:buFontTx/>
              <a:buNone/>
            </a:pPr>
            <a:r>
              <a:rPr lang="en-US" sz="2800" b="1" dirty="0"/>
              <a:t>(“</a:t>
            </a:r>
            <a:r>
              <a:rPr lang="en-US" sz="2800" b="1" dirty="0" err="1">
                <a:solidFill>
                  <a:srgbClr val="C00000"/>
                </a:solidFill>
              </a:rPr>
              <a:t>prognathism</a:t>
            </a:r>
            <a:r>
              <a:rPr lang="en-US" sz="2800" b="1" dirty="0"/>
              <a:t>”) </a:t>
            </a:r>
          </a:p>
        </p:txBody>
      </p:sp>
    </p:spTree>
    <p:extLst>
      <p:ext uri="{BB962C8B-B14F-4D97-AF65-F5344CB8AC3E}">
        <p14:creationId xmlns:p14="http://schemas.microsoft.com/office/powerpoint/2010/main" val="201009367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667000"/>
            <a:ext cx="7315200" cy="3352800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Skulls and Jaws</a:t>
            </a:r>
          </a:p>
          <a:p>
            <a:pPr marL="1597025" marR="0" lvl="4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Saggital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crest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Postcranial Skeleton</a:t>
            </a:r>
          </a:p>
        </p:txBody>
      </p:sp>
    </p:spTree>
    <p:extLst>
      <p:ext uri="{BB962C8B-B14F-4D97-AF65-F5344CB8AC3E}">
        <p14:creationId xmlns:p14="http://schemas.microsoft.com/office/powerpoint/2010/main" val="3611974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5101"/>
            <a:ext cx="7772400" cy="3225498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6600" b="1" dirty="0"/>
              <a:t>apes</a:t>
            </a:r>
            <a:r>
              <a:rPr lang="en-US" sz="4000" b="1" dirty="0"/>
              <a:t> have a ridge running down the top of their skulls </a:t>
            </a:r>
            <a:r>
              <a:rPr lang="en-US" sz="3600" b="1" dirty="0">
                <a:solidFill>
                  <a:srgbClr val="000000"/>
                </a:solidFill>
              </a:rPr>
              <a:t>that’s called a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4800" b="1" dirty="0" err="1">
                <a:solidFill>
                  <a:srgbClr val="FF0000"/>
                </a:solidFill>
              </a:rPr>
              <a:t>saggital</a:t>
            </a:r>
            <a:r>
              <a:rPr lang="en-US" sz="4800" b="1" dirty="0">
                <a:solidFill>
                  <a:srgbClr val="FF0000"/>
                </a:solidFill>
              </a:rPr>
              <a:t> crest</a:t>
            </a:r>
            <a:r>
              <a:rPr lang="en-US" sz="48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. . . </a:t>
            </a:r>
            <a:endParaRPr lang="en-US" sz="36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5086" y="3520703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is where the jaw muscles attach . . 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49530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that feature is related to powerful chewing . . .  </a:t>
            </a:r>
          </a:p>
        </p:txBody>
      </p:sp>
    </p:spTree>
    <p:extLst>
      <p:ext uri="{BB962C8B-B14F-4D97-AF65-F5344CB8AC3E}">
        <p14:creationId xmlns:p14="http://schemas.microsoft.com/office/powerpoint/2010/main" val="247081636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Text Box 2"/>
          <p:cNvSpPr txBox="1">
            <a:spLocks noChangeArrowheads="1"/>
          </p:cNvSpPr>
          <p:nvPr/>
        </p:nvSpPr>
        <p:spPr bwMode="auto">
          <a:xfrm>
            <a:off x="4296297" y="6486890"/>
            <a:ext cx="567784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source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0314" y="6106884"/>
            <a:ext cx="771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Western Lowland Gorilla (male)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309731" y="228600"/>
            <a:ext cx="1984538" cy="1949413"/>
          </a:xfrm>
          <a:custGeom>
            <a:avLst/>
            <a:gdLst>
              <a:gd name="connsiteX0" fmla="*/ 827314 w 1640114"/>
              <a:gd name="connsiteY0" fmla="*/ 1567542 h 1611085"/>
              <a:gd name="connsiteX1" fmla="*/ 1001486 w 1640114"/>
              <a:gd name="connsiteY1" fmla="*/ 1480457 h 1611085"/>
              <a:gd name="connsiteX2" fmla="*/ 1132114 w 1640114"/>
              <a:gd name="connsiteY2" fmla="*/ 1393371 h 1611085"/>
              <a:gd name="connsiteX3" fmla="*/ 1175657 w 1640114"/>
              <a:gd name="connsiteY3" fmla="*/ 1364342 h 1611085"/>
              <a:gd name="connsiteX4" fmla="*/ 1219200 w 1640114"/>
              <a:gd name="connsiteY4" fmla="*/ 1335314 h 1611085"/>
              <a:gd name="connsiteX5" fmla="*/ 1320800 w 1640114"/>
              <a:gd name="connsiteY5" fmla="*/ 1204685 h 1611085"/>
              <a:gd name="connsiteX6" fmla="*/ 1349828 w 1640114"/>
              <a:gd name="connsiteY6" fmla="*/ 1161142 h 1611085"/>
              <a:gd name="connsiteX7" fmla="*/ 1378857 w 1640114"/>
              <a:gd name="connsiteY7" fmla="*/ 1117600 h 1611085"/>
              <a:gd name="connsiteX8" fmla="*/ 1451428 w 1640114"/>
              <a:gd name="connsiteY8" fmla="*/ 986971 h 1611085"/>
              <a:gd name="connsiteX9" fmla="*/ 1494971 w 1640114"/>
              <a:gd name="connsiteY9" fmla="*/ 957942 h 1611085"/>
              <a:gd name="connsiteX10" fmla="*/ 1538514 w 1640114"/>
              <a:gd name="connsiteY10" fmla="*/ 870857 h 1611085"/>
              <a:gd name="connsiteX11" fmla="*/ 1553028 w 1640114"/>
              <a:gd name="connsiteY11" fmla="*/ 827314 h 1611085"/>
              <a:gd name="connsiteX12" fmla="*/ 1582057 w 1640114"/>
              <a:gd name="connsiteY12" fmla="*/ 769257 h 1611085"/>
              <a:gd name="connsiteX13" fmla="*/ 1625600 w 1640114"/>
              <a:gd name="connsiteY13" fmla="*/ 624114 h 1611085"/>
              <a:gd name="connsiteX14" fmla="*/ 1640114 w 1640114"/>
              <a:gd name="connsiteY14" fmla="*/ 580571 h 1611085"/>
              <a:gd name="connsiteX15" fmla="*/ 1611086 w 1640114"/>
              <a:gd name="connsiteY15" fmla="*/ 362857 h 1611085"/>
              <a:gd name="connsiteX16" fmla="*/ 1596571 w 1640114"/>
              <a:gd name="connsiteY16" fmla="*/ 275771 h 1611085"/>
              <a:gd name="connsiteX17" fmla="*/ 1538514 w 1640114"/>
              <a:gd name="connsiteY17" fmla="*/ 145142 h 1611085"/>
              <a:gd name="connsiteX18" fmla="*/ 1494971 w 1640114"/>
              <a:gd name="connsiteY18" fmla="*/ 101600 h 1611085"/>
              <a:gd name="connsiteX19" fmla="*/ 1451428 w 1640114"/>
              <a:gd name="connsiteY19" fmla="*/ 72571 h 1611085"/>
              <a:gd name="connsiteX20" fmla="*/ 1364343 w 1640114"/>
              <a:gd name="connsiteY20" fmla="*/ 43542 h 1611085"/>
              <a:gd name="connsiteX21" fmla="*/ 1306286 w 1640114"/>
              <a:gd name="connsiteY21" fmla="*/ 29028 h 1611085"/>
              <a:gd name="connsiteX22" fmla="*/ 1001486 w 1640114"/>
              <a:gd name="connsiteY22" fmla="*/ 14514 h 1611085"/>
              <a:gd name="connsiteX23" fmla="*/ 885371 w 1640114"/>
              <a:gd name="connsiteY23" fmla="*/ 0 h 1611085"/>
              <a:gd name="connsiteX24" fmla="*/ 667657 w 1640114"/>
              <a:gd name="connsiteY24" fmla="*/ 29028 h 1611085"/>
              <a:gd name="connsiteX25" fmla="*/ 624114 w 1640114"/>
              <a:gd name="connsiteY25" fmla="*/ 43542 h 1611085"/>
              <a:gd name="connsiteX26" fmla="*/ 537028 w 1640114"/>
              <a:gd name="connsiteY26" fmla="*/ 116114 h 1611085"/>
              <a:gd name="connsiteX27" fmla="*/ 464457 w 1640114"/>
              <a:gd name="connsiteY27" fmla="*/ 203200 h 1611085"/>
              <a:gd name="connsiteX28" fmla="*/ 391886 w 1640114"/>
              <a:gd name="connsiteY28" fmla="*/ 333828 h 1611085"/>
              <a:gd name="connsiteX29" fmla="*/ 362857 w 1640114"/>
              <a:gd name="connsiteY29" fmla="*/ 377371 h 1611085"/>
              <a:gd name="connsiteX30" fmla="*/ 333828 w 1640114"/>
              <a:gd name="connsiteY30" fmla="*/ 420914 h 1611085"/>
              <a:gd name="connsiteX31" fmla="*/ 232228 w 1640114"/>
              <a:gd name="connsiteY31" fmla="*/ 551542 h 1611085"/>
              <a:gd name="connsiteX32" fmla="*/ 203200 w 1640114"/>
              <a:gd name="connsiteY32" fmla="*/ 595085 h 1611085"/>
              <a:gd name="connsiteX33" fmla="*/ 130628 w 1640114"/>
              <a:gd name="connsiteY33" fmla="*/ 725714 h 1611085"/>
              <a:gd name="connsiteX34" fmla="*/ 101600 w 1640114"/>
              <a:gd name="connsiteY34" fmla="*/ 769257 h 1611085"/>
              <a:gd name="connsiteX35" fmla="*/ 43543 w 1640114"/>
              <a:gd name="connsiteY35" fmla="*/ 899885 h 1611085"/>
              <a:gd name="connsiteX36" fmla="*/ 14514 w 1640114"/>
              <a:gd name="connsiteY36" fmla="*/ 1016000 h 1611085"/>
              <a:gd name="connsiteX37" fmla="*/ 0 w 1640114"/>
              <a:gd name="connsiteY37" fmla="*/ 1059542 h 1611085"/>
              <a:gd name="connsiteX38" fmla="*/ 14514 w 1640114"/>
              <a:gd name="connsiteY38" fmla="*/ 1248228 h 1611085"/>
              <a:gd name="connsiteX39" fmla="*/ 87086 w 1640114"/>
              <a:gd name="connsiteY39" fmla="*/ 1378857 h 1611085"/>
              <a:gd name="connsiteX40" fmla="*/ 145143 w 1640114"/>
              <a:gd name="connsiteY40" fmla="*/ 1465942 h 1611085"/>
              <a:gd name="connsiteX41" fmla="*/ 420914 w 1640114"/>
              <a:gd name="connsiteY41" fmla="*/ 1509485 h 1611085"/>
              <a:gd name="connsiteX42" fmla="*/ 522514 w 1640114"/>
              <a:gd name="connsiteY42" fmla="*/ 1567542 h 1611085"/>
              <a:gd name="connsiteX43" fmla="*/ 609600 w 1640114"/>
              <a:gd name="connsiteY43" fmla="*/ 1611085 h 1611085"/>
              <a:gd name="connsiteX44" fmla="*/ 783771 w 1640114"/>
              <a:gd name="connsiteY44" fmla="*/ 1582057 h 1611085"/>
              <a:gd name="connsiteX45" fmla="*/ 827314 w 1640114"/>
              <a:gd name="connsiteY45" fmla="*/ 1567542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40114" h="1611085">
                <a:moveTo>
                  <a:pt x="827314" y="1567542"/>
                </a:moveTo>
                <a:cubicBezTo>
                  <a:pt x="885371" y="1538514"/>
                  <a:pt x="944744" y="1511980"/>
                  <a:pt x="1001486" y="1480457"/>
                </a:cubicBezTo>
                <a:lnTo>
                  <a:pt x="1132114" y="1393371"/>
                </a:lnTo>
                <a:lnTo>
                  <a:pt x="1175657" y="1364342"/>
                </a:lnTo>
                <a:cubicBezTo>
                  <a:pt x="1190171" y="1354666"/>
                  <a:pt x="1206865" y="1347649"/>
                  <a:pt x="1219200" y="1335314"/>
                </a:cubicBezTo>
                <a:cubicBezTo>
                  <a:pt x="1287412" y="1267102"/>
                  <a:pt x="1251358" y="1308849"/>
                  <a:pt x="1320800" y="1204685"/>
                </a:cubicBezTo>
                <a:lnTo>
                  <a:pt x="1349828" y="1161142"/>
                </a:lnTo>
                <a:lnTo>
                  <a:pt x="1378857" y="1117600"/>
                </a:lnTo>
                <a:cubicBezTo>
                  <a:pt x="1393982" y="1072225"/>
                  <a:pt x="1408649" y="1015490"/>
                  <a:pt x="1451428" y="986971"/>
                </a:cubicBezTo>
                <a:lnTo>
                  <a:pt x="1494971" y="957942"/>
                </a:lnTo>
                <a:cubicBezTo>
                  <a:pt x="1531458" y="848488"/>
                  <a:pt x="1482237" y="983413"/>
                  <a:pt x="1538514" y="870857"/>
                </a:cubicBezTo>
                <a:cubicBezTo>
                  <a:pt x="1545356" y="857173"/>
                  <a:pt x="1547001" y="841376"/>
                  <a:pt x="1553028" y="827314"/>
                </a:cubicBezTo>
                <a:cubicBezTo>
                  <a:pt x="1561551" y="807427"/>
                  <a:pt x="1574021" y="789346"/>
                  <a:pt x="1582057" y="769257"/>
                </a:cubicBezTo>
                <a:cubicBezTo>
                  <a:pt x="1616549" y="683027"/>
                  <a:pt x="1604216" y="698961"/>
                  <a:pt x="1625600" y="624114"/>
                </a:cubicBezTo>
                <a:cubicBezTo>
                  <a:pt x="1629803" y="609403"/>
                  <a:pt x="1635276" y="595085"/>
                  <a:pt x="1640114" y="580571"/>
                </a:cubicBezTo>
                <a:cubicBezTo>
                  <a:pt x="1611529" y="266134"/>
                  <a:pt x="1643139" y="523119"/>
                  <a:pt x="1611086" y="362857"/>
                </a:cubicBezTo>
                <a:cubicBezTo>
                  <a:pt x="1605314" y="333999"/>
                  <a:pt x="1603709" y="304321"/>
                  <a:pt x="1596571" y="275771"/>
                </a:cubicBezTo>
                <a:cubicBezTo>
                  <a:pt x="1583009" y="221522"/>
                  <a:pt x="1572555" y="185990"/>
                  <a:pt x="1538514" y="145142"/>
                </a:cubicBezTo>
                <a:cubicBezTo>
                  <a:pt x="1525373" y="129373"/>
                  <a:pt x="1510740" y="114740"/>
                  <a:pt x="1494971" y="101600"/>
                </a:cubicBezTo>
                <a:cubicBezTo>
                  <a:pt x="1481570" y="90433"/>
                  <a:pt x="1467369" y="79656"/>
                  <a:pt x="1451428" y="72571"/>
                </a:cubicBezTo>
                <a:cubicBezTo>
                  <a:pt x="1423467" y="60144"/>
                  <a:pt x="1394028" y="50963"/>
                  <a:pt x="1364343" y="43542"/>
                </a:cubicBezTo>
                <a:cubicBezTo>
                  <a:pt x="1344991" y="38704"/>
                  <a:pt x="1326170" y="30619"/>
                  <a:pt x="1306286" y="29028"/>
                </a:cubicBezTo>
                <a:cubicBezTo>
                  <a:pt x="1204895" y="20917"/>
                  <a:pt x="1103086" y="19352"/>
                  <a:pt x="1001486" y="14514"/>
                </a:cubicBezTo>
                <a:cubicBezTo>
                  <a:pt x="962781" y="9676"/>
                  <a:pt x="924377" y="0"/>
                  <a:pt x="885371" y="0"/>
                </a:cubicBezTo>
                <a:cubicBezTo>
                  <a:pt x="799770" y="0"/>
                  <a:pt x="742497" y="7646"/>
                  <a:pt x="667657" y="29028"/>
                </a:cubicBezTo>
                <a:cubicBezTo>
                  <a:pt x="652946" y="33231"/>
                  <a:pt x="638628" y="38704"/>
                  <a:pt x="624114" y="43542"/>
                </a:cubicBezTo>
                <a:cubicBezTo>
                  <a:pt x="581301" y="72085"/>
                  <a:pt x="571951" y="74206"/>
                  <a:pt x="537028" y="116114"/>
                </a:cubicBezTo>
                <a:cubicBezTo>
                  <a:pt x="435992" y="237358"/>
                  <a:pt x="591669" y="75988"/>
                  <a:pt x="464457" y="203200"/>
                </a:cubicBezTo>
                <a:cubicBezTo>
                  <a:pt x="438911" y="279839"/>
                  <a:pt x="458429" y="234014"/>
                  <a:pt x="391886" y="333828"/>
                </a:cubicBezTo>
                <a:lnTo>
                  <a:pt x="362857" y="377371"/>
                </a:lnTo>
                <a:cubicBezTo>
                  <a:pt x="353181" y="391885"/>
                  <a:pt x="346163" y="408579"/>
                  <a:pt x="333828" y="420914"/>
                </a:cubicBezTo>
                <a:cubicBezTo>
                  <a:pt x="265619" y="489125"/>
                  <a:pt x="301669" y="447382"/>
                  <a:pt x="232228" y="551542"/>
                </a:cubicBezTo>
                <a:cubicBezTo>
                  <a:pt x="222552" y="566056"/>
                  <a:pt x="208716" y="578536"/>
                  <a:pt x="203200" y="595085"/>
                </a:cubicBezTo>
                <a:cubicBezTo>
                  <a:pt x="177653" y="671727"/>
                  <a:pt x="197173" y="625896"/>
                  <a:pt x="130628" y="725714"/>
                </a:cubicBezTo>
                <a:cubicBezTo>
                  <a:pt x="120952" y="740228"/>
                  <a:pt x="107116" y="752708"/>
                  <a:pt x="101600" y="769257"/>
                </a:cubicBezTo>
                <a:cubicBezTo>
                  <a:pt x="26709" y="993924"/>
                  <a:pt x="112544" y="761883"/>
                  <a:pt x="43543" y="899885"/>
                </a:cubicBezTo>
                <a:cubicBezTo>
                  <a:pt x="26952" y="933068"/>
                  <a:pt x="22797" y="982868"/>
                  <a:pt x="14514" y="1016000"/>
                </a:cubicBezTo>
                <a:cubicBezTo>
                  <a:pt x="10803" y="1030842"/>
                  <a:pt x="4838" y="1045028"/>
                  <a:pt x="0" y="1059542"/>
                </a:cubicBezTo>
                <a:cubicBezTo>
                  <a:pt x="4838" y="1122437"/>
                  <a:pt x="4676" y="1185919"/>
                  <a:pt x="14514" y="1248228"/>
                </a:cubicBezTo>
                <a:cubicBezTo>
                  <a:pt x="32077" y="1359460"/>
                  <a:pt x="33952" y="1310542"/>
                  <a:pt x="87086" y="1378857"/>
                </a:cubicBezTo>
                <a:cubicBezTo>
                  <a:pt x="108505" y="1406396"/>
                  <a:pt x="112046" y="1454909"/>
                  <a:pt x="145143" y="1465942"/>
                </a:cubicBezTo>
                <a:cubicBezTo>
                  <a:pt x="292072" y="1514919"/>
                  <a:pt x="201720" y="1492624"/>
                  <a:pt x="420914" y="1509485"/>
                </a:cubicBezTo>
                <a:cubicBezTo>
                  <a:pt x="464646" y="1538640"/>
                  <a:pt x="470949" y="1545442"/>
                  <a:pt x="522514" y="1567542"/>
                </a:cubicBezTo>
                <a:cubicBezTo>
                  <a:pt x="606641" y="1603596"/>
                  <a:pt x="525923" y="1555302"/>
                  <a:pt x="609600" y="1611085"/>
                </a:cubicBezTo>
                <a:cubicBezTo>
                  <a:pt x="799069" y="1587402"/>
                  <a:pt x="660481" y="1609455"/>
                  <a:pt x="783771" y="1582057"/>
                </a:cubicBezTo>
                <a:cubicBezTo>
                  <a:pt x="807853" y="1576705"/>
                  <a:pt x="856343" y="1567542"/>
                  <a:pt x="827314" y="1567542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15000" y="641387"/>
            <a:ext cx="1984538" cy="1949413"/>
          </a:xfrm>
          <a:custGeom>
            <a:avLst/>
            <a:gdLst>
              <a:gd name="connsiteX0" fmla="*/ 827314 w 1640114"/>
              <a:gd name="connsiteY0" fmla="*/ 1567542 h 1611085"/>
              <a:gd name="connsiteX1" fmla="*/ 1001486 w 1640114"/>
              <a:gd name="connsiteY1" fmla="*/ 1480457 h 1611085"/>
              <a:gd name="connsiteX2" fmla="*/ 1132114 w 1640114"/>
              <a:gd name="connsiteY2" fmla="*/ 1393371 h 1611085"/>
              <a:gd name="connsiteX3" fmla="*/ 1175657 w 1640114"/>
              <a:gd name="connsiteY3" fmla="*/ 1364342 h 1611085"/>
              <a:gd name="connsiteX4" fmla="*/ 1219200 w 1640114"/>
              <a:gd name="connsiteY4" fmla="*/ 1335314 h 1611085"/>
              <a:gd name="connsiteX5" fmla="*/ 1320800 w 1640114"/>
              <a:gd name="connsiteY5" fmla="*/ 1204685 h 1611085"/>
              <a:gd name="connsiteX6" fmla="*/ 1349828 w 1640114"/>
              <a:gd name="connsiteY6" fmla="*/ 1161142 h 1611085"/>
              <a:gd name="connsiteX7" fmla="*/ 1378857 w 1640114"/>
              <a:gd name="connsiteY7" fmla="*/ 1117600 h 1611085"/>
              <a:gd name="connsiteX8" fmla="*/ 1451428 w 1640114"/>
              <a:gd name="connsiteY8" fmla="*/ 986971 h 1611085"/>
              <a:gd name="connsiteX9" fmla="*/ 1494971 w 1640114"/>
              <a:gd name="connsiteY9" fmla="*/ 957942 h 1611085"/>
              <a:gd name="connsiteX10" fmla="*/ 1538514 w 1640114"/>
              <a:gd name="connsiteY10" fmla="*/ 870857 h 1611085"/>
              <a:gd name="connsiteX11" fmla="*/ 1553028 w 1640114"/>
              <a:gd name="connsiteY11" fmla="*/ 827314 h 1611085"/>
              <a:gd name="connsiteX12" fmla="*/ 1582057 w 1640114"/>
              <a:gd name="connsiteY12" fmla="*/ 769257 h 1611085"/>
              <a:gd name="connsiteX13" fmla="*/ 1625600 w 1640114"/>
              <a:gd name="connsiteY13" fmla="*/ 624114 h 1611085"/>
              <a:gd name="connsiteX14" fmla="*/ 1640114 w 1640114"/>
              <a:gd name="connsiteY14" fmla="*/ 580571 h 1611085"/>
              <a:gd name="connsiteX15" fmla="*/ 1611086 w 1640114"/>
              <a:gd name="connsiteY15" fmla="*/ 362857 h 1611085"/>
              <a:gd name="connsiteX16" fmla="*/ 1596571 w 1640114"/>
              <a:gd name="connsiteY16" fmla="*/ 275771 h 1611085"/>
              <a:gd name="connsiteX17" fmla="*/ 1538514 w 1640114"/>
              <a:gd name="connsiteY17" fmla="*/ 145142 h 1611085"/>
              <a:gd name="connsiteX18" fmla="*/ 1494971 w 1640114"/>
              <a:gd name="connsiteY18" fmla="*/ 101600 h 1611085"/>
              <a:gd name="connsiteX19" fmla="*/ 1451428 w 1640114"/>
              <a:gd name="connsiteY19" fmla="*/ 72571 h 1611085"/>
              <a:gd name="connsiteX20" fmla="*/ 1364343 w 1640114"/>
              <a:gd name="connsiteY20" fmla="*/ 43542 h 1611085"/>
              <a:gd name="connsiteX21" fmla="*/ 1306286 w 1640114"/>
              <a:gd name="connsiteY21" fmla="*/ 29028 h 1611085"/>
              <a:gd name="connsiteX22" fmla="*/ 1001486 w 1640114"/>
              <a:gd name="connsiteY22" fmla="*/ 14514 h 1611085"/>
              <a:gd name="connsiteX23" fmla="*/ 885371 w 1640114"/>
              <a:gd name="connsiteY23" fmla="*/ 0 h 1611085"/>
              <a:gd name="connsiteX24" fmla="*/ 667657 w 1640114"/>
              <a:gd name="connsiteY24" fmla="*/ 29028 h 1611085"/>
              <a:gd name="connsiteX25" fmla="*/ 624114 w 1640114"/>
              <a:gd name="connsiteY25" fmla="*/ 43542 h 1611085"/>
              <a:gd name="connsiteX26" fmla="*/ 537028 w 1640114"/>
              <a:gd name="connsiteY26" fmla="*/ 116114 h 1611085"/>
              <a:gd name="connsiteX27" fmla="*/ 464457 w 1640114"/>
              <a:gd name="connsiteY27" fmla="*/ 203200 h 1611085"/>
              <a:gd name="connsiteX28" fmla="*/ 391886 w 1640114"/>
              <a:gd name="connsiteY28" fmla="*/ 333828 h 1611085"/>
              <a:gd name="connsiteX29" fmla="*/ 362857 w 1640114"/>
              <a:gd name="connsiteY29" fmla="*/ 377371 h 1611085"/>
              <a:gd name="connsiteX30" fmla="*/ 333828 w 1640114"/>
              <a:gd name="connsiteY30" fmla="*/ 420914 h 1611085"/>
              <a:gd name="connsiteX31" fmla="*/ 232228 w 1640114"/>
              <a:gd name="connsiteY31" fmla="*/ 551542 h 1611085"/>
              <a:gd name="connsiteX32" fmla="*/ 203200 w 1640114"/>
              <a:gd name="connsiteY32" fmla="*/ 595085 h 1611085"/>
              <a:gd name="connsiteX33" fmla="*/ 130628 w 1640114"/>
              <a:gd name="connsiteY33" fmla="*/ 725714 h 1611085"/>
              <a:gd name="connsiteX34" fmla="*/ 101600 w 1640114"/>
              <a:gd name="connsiteY34" fmla="*/ 769257 h 1611085"/>
              <a:gd name="connsiteX35" fmla="*/ 43543 w 1640114"/>
              <a:gd name="connsiteY35" fmla="*/ 899885 h 1611085"/>
              <a:gd name="connsiteX36" fmla="*/ 14514 w 1640114"/>
              <a:gd name="connsiteY36" fmla="*/ 1016000 h 1611085"/>
              <a:gd name="connsiteX37" fmla="*/ 0 w 1640114"/>
              <a:gd name="connsiteY37" fmla="*/ 1059542 h 1611085"/>
              <a:gd name="connsiteX38" fmla="*/ 14514 w 1640114"/>
              <a:gd name="connsiteY38" fmla="*/ 1248228 h 1611085"/>
              <a:gd name="connsiteX39" fmla="*/ 87086 w 1640114"/>
              <a:gd name="connsiteY39" fmla="*/ 1378857 h 1611085"/>
              <a:gd name="connsiteX40" fmla="*/ 145143 w 1640114"/>
              <a:gd name="connsiteY40" fmla="*/ 1465942 h 1611085"/>
              <a:gd name="connsiteX41" fmla="*/ 420914 w 1640114"/>
              <a:gd name="connsiteY41" fmla="*/ 1509485 h 1611085"/>
              <a:gd name="connsiteX42" fmla="*/ 522514 w 1640114"/>
              <a:gd name="connsiteY42" fmla="*/ 1567542 h 1611085"/>
              <a:gd name="connsiteX43" fmla="*/ 609600 w 1640114"/>
              <a:gd name="connsiteY43" fmla="*/ 1611085 h 1611085"/>
              <a:gd name="connsiteX44" fmla="*/ 783771 w 1640114"/>
              <a:gd name="connsiteY44" fmla="*/ 1582057 h 1611085"/>
              <a:gd name="connsiteX45" fmla="*/ 827314 w 1640114"/>
              <a:gd name="connsiteY45" fmla="*/ 1567542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40114" h="1611085">
                <a:moveTo>
                  <a:pt x="827314" y="1567542"/>
                </a:moveTo>
                <a:cubicBezTo>
                  <a:pt x="885371" y="1538514"/>
                  <a:pt x="944744" y="1511980"/>
                  <a:pt x="1001486" y="1480457"/>
                </a:cubicBezTo>
                <a:lnTo>
                  <a:pt x="1132114" y="1393371"/>
                </a:lnTo>
                <a:lnTo>
                  <a:pt x="1175657" y="1364342"/>
                </a:lnTo>
                <a:cubicBezTo>
                  <a:pt x="1190171" y="1354666"/>
                  <a:pt x="1206865" y="1347649"/>
                  <a:pt x="1219200" y="1335314"/>
                </a:cubicBezTo>
                <a:cubicBezTo>
                  <a:pt x="1287412" y="1267102"/>
                  <a:pt x="1251358" y="1308849"/>
                  <a:pt x="1320800" y="1204685"/>
                </a:cubicBezTo>
                <a:lnTo>
                  <a:pt x="1349828" y="1161142"/>
                </a:lnTo>
                <a:lnTo>
                  <a:pt x="1378857" y="1117600"/>
                </a:lnTo>
                <a:cubicBezTo>
                  <a:pt x="1393982" y="1072225"/>
                  <a:pt x="1408649" y="1015490"/>
                  <a:pt x="1451428" y="986971"/>
                </a:cubicBezTo>
                <a:lnTo>
                  <a:pt x="1494971" y="957942"/>
                </a:lnTo>
                <a:cubicBezTo>
                  <a:pt x="1531458" y="848488"/>
                  <a:pt x="1482237" y="983413"/>
                  <a:pt x="1538514" y="870857"/>
                </a:cubicBezTo>
                <a:cubicBezTo>
                  <a:pt x="1545356" y="857173"/>
                  <a:pt x="1547001" y="841376"/>
                  <a:pt x="1553028" y="827314"/>
                </a:cubicBezTo>
                <a:cubicBezTo>
                  <a:pt x="1561551" y="807427"/>
                  <a:pt x="1574021" y="789346"/>
                  <a:pt x="1582057" y="769257"/>
                </a:cubicBezTo>
                <a:cubicBezTo>
                  <a:pt x="1616549" y="683027"/>
                  <a:pt x="1604216" y="698961"/>
                  <a:pt x="1625600" y="624114"/>
                </a:cubicBezTo>
                <a:cubicBezTo>
                  <a:pt x="1629803" y="609403"/>
                  <a:pt x="1635276" y="595085"/>
                  <a:pt x="1640114" y="580571"/>
                </a:cubicBezTo>
                <a:cubicBezTo>
                  <a:pt x="1611529" y="266134"/>
                  <a:pt x="1643139" y="523119"/>
                  <a:pt x="1611086" y="362857"/>
                </a:cubicBezTo>
                <a:cubicBezTo>
                  <a:pt x="1605314" y="333999"/>
                  <a:pt x="1603709" y="304321"/>
                  <a:pt x="1596571" y="275771"/>
                </a:cubicBezTo>
                <a:cubicBezTo>
                  <a:pt x="1583009" y="221522"/>
                  <a:pt x="1572555" y="185990"/>
                  <a:pt x="1538514" y="145142"/>
                </a:cubicBezTo>
                <a:cubicBezTo>
                  <a:pt x="1525373" y="129373"/>
                  <a:pt x="1510740" y="114740"/>
                  <a:pt x="1494971" y="101600"/>
                </a:cubicBezTo>
                <a:cubicBezTo>
                  <a:pt x="1481570" y="90433"/>
                  <a:pt x="1467369" y="79656"/>
                  <a:pt x="1451428" y="72571"/>
                </a:cubicBezTo>
                <a:cubicBezTo>
                  <a:pt x="1423467" y="60144"/>
                  <a:pt x="1394028" y="50963"/>
                  <a:pt x="1364343" y="43542"/>
                </a:cubicBezTo>
                <a:cubicBezTo>
                  <a:pt x="1344991" y="38704"/>
                  <a:pt x="1326170" y="30619"/>
                  <a:pt x="1306286" y="29028"/>
                </a:cubicBezTo>
                <a:cubicBezTo>
                  <a:pt x="1204895" y="20917"/>
                  <a:pt x="1103086" y="19352"/>
                  <a:pt x="1001486" y="14514"/>
                </a:cubicBezTo>
                <a:cubicBezTo>
                  <a:pt x="962781" y="9676"/>
                  <a:pt x="924377" y="0"/>
                  <a:pt x="885371" y="0"/>
                </a:cubicBezTo>
                <a:cubicBezTo>
                  <a:pt x="799770" y="0"/>
                  <a:pt x="742497" y="7646"/>
                  <a:pt x="667657" y="29028"/>
                </a:cubicBezTo>
                <a:cubicBezTo>
                  <a:pt x="652946" y="33231"/>
                  <a:pt x="638628" y="38704"/>
                  <a:pt x="624114" y="43542"/>
                </a:cubicBezTo>
                <a:cubicBezTo>
                  <a:pt x="581301" y="72085"/>
                  <a:pt x="571951" y="74206"/>
                  <a:pt x="537028" y="116114"/>
                </a:cubicBezTo>
                <a:cubicBezTo>
                  <a:pt x="435992" y="237358"/>
                  <a:pt x="591669" y="75988"/>
                  <a:pt x="464457" y="203200"/>
                </a:cubicBezTo>
                <a:cubicBezTo>
                  <a:pt x="438911" y="279839"/>
                  <a:pt x="458429" y="234014"/>
                  <a:pt x="391886" y="333828"/>
                </a:cubicBezTo>
                <a:lnTo>
                  <a:pt x="362857" y="377371"/>
                </a:lnTo>
                <a:cubicBezTo>
                  <a:pt x="353181" y="391885"/>
                  <a:pt x="346163" y="408579"/>
                  <a:pt x="333828" y="420914"/>
                </a:cubicBezTo>
                <a:cubicBezTo>
                  <a:pt x="265619" y="489125"/>
                  <a:pt x="301669" y="447382"/>
                  <a:pt x="232228" y="551542"/>
                </a:cubicBezTo>
                <a:cubicBezTo>
                  <a:pt x="222552" y="566056"/>
                  <a:pt x="208716" y="578536"/>
                  <a:pt x="203200" y="595085"/>
                </a:cubicBezTo>
                <a:cubicBezTo>
                  <a:pt x="177653" y="671727"/>
                  <a:pt x="197173" y="625896"/>
                  <a:pt x="130628" y="725714"/>
                </a:cubicBezTo>
                <a:cubicBezTo>
                  <a:pt x="120952" y="740228"/>
                  <a:pt x="107116" y="752708"/>
                  <a:pt x="101600" y="769257"/>
                </a:cubicBezTo>
                <a:cubicBezTo>
                  <a:pt x="26709" y="993924"/>
                  <a:pt x="112544" y="761883"/>
                  <a:pt x="43543" y="899885"/>
                </a:cubicBezTo>
                <a:cubicBezTo>
                  <a:pt x="26952" y="933068"/>
                  <a:pt x="22797" y="982868"/>
                  <a:pt x="14514" y="1016000"/>
                </a:cubicBezTo>
                <a:cubicBezTo>
                  <a:pt x="10803" y="1030842"/>
                  <a:pt x="4838" y="1045028"/>
                  <a:pt x="0" y="1059542"/>
                </a:cubicBezTo>
                <a:cubicBezTo>
                  <a:pt x="4838" y="1122437"/>
                  <a:pt x="4676" y="1185919"/>
                  <a:pt x="14514" y="1248228"/>
                </a:cubicBezTo>
                <a:cubicBezTo>
                  <a:pt x="32077" y="1359460"/>
                  <a:pt x="33952" y="1310542"/>
                  <a:pt x="87086" y="1378857"/>
                </a:cubicBezTo>
                <a:cubicBezTo>
                  <a:pt x="108505" y="1406396"/>
                  <a:pt x="112046" y="1454909"/>
                  <a:pt x="145143" y="1465942"/>
                </a:cubicBezTo>
                <a:cubicBezTo>
                  <a:pt x="292072" y="1514919"/>
                  <a:pt x="201720" y="1492624"/>
                  <a:pt x="420914" y="1509485"/>
                </a:cubicBezTo>
                <a:cubicBezTo>
                  <a:pt x="464646" y="1538640"/>
                  <a:pt x="470949" y="1545442"/>
                  <a:pt x="522514" y="1567542"/>
                </a:cubicBezTo>
                <a:cubicBezTo>
                  <a:pt x="606641" y="1603596"/>
                  <a:pt x="525923" y="1555302"/>
                  <a:pt x="609600" y="1611085"/>
                </a:cubicBezTo>
                <a:cubicBezTo>
                  <a:pt x="799069" y="1587402"/>
                  <a:pt x="660481" y="1609455"/>
                  <a:pt x="783771" y="1582057"/>
                </a:cubicBezTo>
                <a:cubicBezTo>
                  <a:pt x="807853" y="1576705"/>
                  <a:pt x="856343" y="1567542"/>
                  <a:pt x="827314" y="1567542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048000"/>
            <a:ext cx="349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saggital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crest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336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Exploring the Diets of Extinct Humans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b="1" dirty="0">
                <a:solidFill>
                  <a:srgbClr val="D79694"/>
                </a:solidFill>
              </a:rPr>
            </a:br>
            <a:r>
              <a:rPr lang="en-US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A Brief Who's Who of the </a:t>
            </a:r>
            <a:r>
              <a:rPr lang="en-US" sz="2400" b="1" dirty="0">
                <a:solidFill>
                  <a:srgbClr val="000000"/>
                </a:solidFill>
              </a:rPr>
              <a:t>Early Hominids</a:t>
            </a:r>
            <a:endParaRPr lang="en-US" b="1" dirty="0">
              <a:solidFill>
                <a:srgbClr val="000000"/>
              </a:solidFill>
            </a:endParaRP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b="1" i="1" dirty="0">
                <a:solidFill>
                  <a:srgbClr val="D79694"/>
                </a:solidFill>
              </a:rPr>
              <a:t>Homo</a:t>
            </a:r>
            <a:r>
              <a:rPr lang="en-US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Diet and Human 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32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Diet and Human Evolution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633816">
            <a:off x="5723945" y="2811116"/>
            <a:ext cx="485775" cy="2155145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48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5101"/>
            <a:ext cx="7772400" cy="3003899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</a:rPr>
              <a:t>apes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 have a ridge running down the top of their skulls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that’s called a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3600" b="1" dirty="0" err="1">
                <a:solidFill>
                  <a:schemeClr val="bg1">
                    <a:lumMod val="75000"/>
                  </a:schemeClr>
                </a:solidFill>
              </a:rPr>
              <a:t>saggital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 crest . . </a:t>
            </a:r>
            <a:r>
              <a:rPr lang="en-US" sz="3600" b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5086" y="3520703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is where the jaw muscles attach . . 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49530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that feature is related to powerful chewing . . .  </a:t>
            </a:r>
          </a:p>
        </p:txBody>
      </p:sp>
    </p:spTree>
    <p:extLst>
      <p:ext uri="{BB962C8B-B14F-4D97-AF65-F5344CB8AC3E}">
        <p14:creationId xmlns:p14="http://schemas.microsoft.com/office/powerpoint/2010/main" val="271084157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Text Box 2"/>
          <p:cNvSpPr txBox="1">
            <a:spLocks noChangeArrowheads="1"/>
          </p:cNvSpPr>
          <p:nvPr/>
        </p:nvSpPr>
        <p:spPr bwMode="auto">
          <a:xfrm>
            <a:off x="2511353" y="6486890"/>
            <a:ext cx="413767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245</a:t>
            </a:r>
          </a:p>
        </p:txBody>
      </p:sp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714375" y="5486400"/>
            <a:ext cx="77152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Pongid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Prognathism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(Line of greatest muscle force is shown in red)</a:t>
            </a:r>
          </a:p>
        </p:txBody>
      </p:sp>
      <p:pic>
        <p:nvPicPr>
          <p:cNvPr id="827396" name="Picture 4" descr="Turn8102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5738"/>
            <a:ext cx="5867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7397" name="Freeform 5"/>
          <p:cNvSpPr>
            <a:spLocks/>
          </p:cNvSpPr>
          <p:nvPr/>
        </p:nvSpPr>
        <p:spPr bwMode="auto">
          <a:xfrm rot="-469569">
            <a:off x="5562600" y="2000250"/>
            <a:ext cx="2209800" cy="3257550"/>
          </a:xfrm>
          <a:custGeom>
            <a:avLst/>
            <a:gdLst>
              <a:gd name="T0" fmla="*/ 720 w 1112"/>
              <a:gd name="T1" fmla="*/ 0 h 1616"/>
              <a:gd name="T2" fmla="*/ 1104 w 1112"/>
              <a:gd name="T3" fmla="*/ 768 h 1616"/>
              <a:gd name="T4" fmla="*/ 672 w 1112"/>
              <a:gd name="T5" fmla="*/ 1488 h 1616"/>
              <a:gd name="T6" fmla="*/ 0 w 1112"/>
              <a:gd name="T7" fmla="*/ 1536 h 1616"/>
              <a:gd name="T8" fmla="*/ 0 60000 65536"/>
              <a:gd name="T9" fmla="*/ 0 60000 65536"/>
              <a:gd name="T10" fmla="*/ 0 60000 65536"/>
              <a:gd name="T11" fmla="*/ 0 60000 65536"/>
              <a:gd name="T12" fmla="*/ 0 w 1112"/>
              <a:gd name="T13" fmla="*/ 0 h 1616"/>
              <a:gd name="T14" fmla="*/ 1112 w 1112"/>
              <a:gd name="T15" fmla="*/ 1616 h 1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2" h="1616">
                <a:moveTo>
                  <a:pt x="720" y="0"/>
                </a:moveTo>
                <a:cubicBezTo>
                  <a:pt x="916" y="260"/>
                  <a:pt x="1112" y="520"/>
                  <a:pt x="1104" y="768"/>
                </a:cubicBezTo>
                <a:cubicBezTo>
                  <a:pt x="1096" y="1016"/>
                  <a:pt x="856" y="1360"/>
                  <a:pt x="672" y="1488"/>
                </a:cubicBezTo>
                <a:cubicBezTo>
                  <a:pt x="488" y="1616"/>
                  <a:pt x="244" y="1576"/>
                  <a:pt x="0" y="1536"/>
                </a:cubicBezTo>
              </a:path>
            </a:pathLst>
          </a:cu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1624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5101"/>
            <a:ext cx="7772400" cy="3003899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6600" b="1" dirty="0">
                <a:solidFill>
                  <a:schemeClr val="bg1">
                    <a:lumMod val="75000"/>
                  </a:schemeClr>
                </a:solidFill>
              </a:rPr>
              <a:t>apes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 have a ridge running down the top of their skulls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that’s called a 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saggital</a:t>
            </a:r>
            <a:r>
              <a:rPr lang="en-US" sz="3600" b="1" dirty="0">
                <a:solidFill>
                  <a:srgbClr val="FF0000"/>
                </a:solidFill>
              </a:rPr>
              <a:t> crest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FFFFFF"/>
                </a:solidFill>
              </a:rPr>
              <a:t>. . 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5086" y="3520703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is where the jaw muscles attach . . 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49530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that feature is related to powerful chewing . . .  </a:t>
            </a:r>
          </a:p>
        </p:txBody>
      </p:sp>
    </p:spTree>
    <p:extLst>
      <p:ext uri="{BB962C8B-B14F-4D97-AF65-F5344CB8AC3E}">
        <p14:creationId xmlns:p14="http://schemas.microsoft.com/office/powerpoint/2010/main" val="15423337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1" name="Text Box 2051"/>
          <p:cNvSpPr txBox="1">
            <a:spLocks noChangeArrowheads="1"/>
          </p:cNvSpPr>
          <p:nvPr/>
        </p:nvSpPr>
        <p:spPr bwMode="auto">
          <a:xfrm>
            <a:off x="714375" y="5173703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Satittal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crests 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temporal muscle orientations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Hominid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compared to </a:t>
            </a:r>
            <a:r>
              <a:rPr kumimoji="0" lang="en-US" sz="2400" b="1" i="1" u="none" strike="noStrike" kern="1200" cap="none" spc="0" normalizeH="0" baseline="3000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pongid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(Line of greatest muscle force is shown in red)</a:t>
            </a:r>
            <a:endParaRPr kumimoji="0" lang="en-US" sz="2400" b="1" i="1" u="none" strike="noStrike" kern="1200" cap="none" spc="0" normalizeH="0" baseline="3000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67332" name="Picture 2052" descr="Turn8102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1993536"/>
            <a:ext cx="329184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7333" name="Picture 2053" descr="Turn8102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81200"/>
            <a:ext cx="354758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1353" y="6487168"/>
            <a:ext cx="413767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245</a:t>
            </a:r>
          </a:p>
        </p:txBody>
      </p:sp>
    </p:spTree>
    <p:extLst>
      <p:ext uri="{BB962C8B-B14F-4D97-AF65-F5344CB8AC3E}">
        <p14:creationId xmlns:p14="http://schemas.microsoft.com/office/powerpoint/2010/main" val="23388345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0125"/>
            <a:ext cx="7315200" cy="1311275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/>
              <a:t>apes have a “simian shelf” rather than a chin . . 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3794125"/>
            <a:ext cx="7315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humans lower jaw is comparatively small, but always has a distinct chin . . .</a:t>
            </a:r>
          </a:p>
        </p:txBody>
      </p:sp>
    </p:spTree>
    <p:extLst>
      <p:ext uri="{BB962C8B-B14F-4D97-AF65-F5344CB8AC3E}">
        <p14:creationId xmlns:p14="http://schemas.microsoft.com/office/powerpoint/2010/main" val="154039328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6" name="Picture 4" descr="Turn8102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5738"/>
            <a:ext cx="5867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48400" y="3962400"/>
            <a:ext cx="1143000" cy="10668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375" y="5486400"/>
            <a:ext cx="77152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Pongid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Prognathism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(Line of greatest muscle force is shown in red)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38433" y="4977825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no chin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1353" y="6486890"/>
            <a:ext cx="413767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245</a:t>
            </a:r>
          </a:p>
        </p:txBody>
      </p:sp>
    </p:spTree>
    <p:extLst>
      <p:ext uri="{BB962C8B-B14F-4D97-AF65-F5344CB8AC3E}">
        <p14:creationId xmlns:p14="http://schemas.microsoft.com/office/powerpoint/2010/main" val="84290351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0125"/>
            <a:ext cx="7315200" cy="1311275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</a:rPr>
              <a:t>apes have a “simian shelf” rather than a chin . . 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32972" y="3794125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humans the lower jaw is comparatively small, but they always have a distinct chin . . .</a:t>
            </a:r>
          </a:p>
        </p:txBody>
      </p:sp>
    </p:spTree>
    <p:extLst>
      <p:ext uri="{BB962C8B-B14F-4D97-AF65-F5344CB8AC3E}">
        <p14:creationId xmlns:p14="http://schemas.microsoft.com/office/powerpoint/2010/main" val="14809721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Text Box 2"/>
          <p:cNvSpPr txBox="1">
            <a:spLocks noChangeArrowheads="1"/>
          </p:cNvSpPr>
          <p:nvPr/>
        </p:nvSpPr>
        <p:spPr bwMode="auto">
          <a:xfrm>
            <a:off x="2725739" y="5923002"/>
            <a:ext cx="37000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 human cranium</a:t>
            </a:r>
          </a:p>
        </p:txBody>
      </p:sp>
      <p:pic>
        <p:nvPicPr>
          <p:cNvPr id="830467" name="Picture 3" descr="Turn8Ap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0326"/>
            <a:ext cx="7315200" cy="48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468" name="Oval 4"/>
          <p:cNvSpPr>
            <a:spLocks noChangeArrowheads="1"/>
          </p:cNvSpPr>
          <p:nvPr/>
        </p:nvSpPr>
        <p:spPr bwMode="auto">
          <a:xfrm>
            <a:off x="1643744" y="4978398"/>
            <a:ext cx="1143000" cy="10668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30470" name="Text Box 6"/>
          <p:cNvSpPr txBox="1">
            <a:spLocks noChangeArrowheads="1"/>
          </p:cNvSpPr>
          <p:nvPr/>
        </p:nvSpPr>
        <p:spPr bwMode="auto">
          <a:xfrm>
            <a:off x="2506980" y="6487168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9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432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818" y="6019800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distinct chin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2025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674914"/>
            <a:ext cx="6726184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425" y="671286"/>
            <a:ext cx="4044261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8072" y="6504801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/>
              </a:rPr>
              <a:t>source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672" y="6504801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6"/>
              </a:rPr>
              <a:t>source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4625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3632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post-cranial</a:t>
            </a:r>
          </a:p>
        </p:txBody>
      </p:sp>
    </p:spTree>
    <p:extLst>
      <p:ext uri="{BB962C8B-B14F-4D97-AF65-F5344CB8AC3E}">
        <p14:creationId xmlns:p14="http://schemas.microsoft.com/office/powerpoint/2010/main" val="152229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</p:spTree>
    <p:extLst>
      <p:ext uri="{BB962C8B-B14F-4D97-AF65-F5344CB8AC3E}">
        <p14:creationId xmlns:p14="http://schemas.microsoft.com/office/powerpoint/2010/main" val="34705816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93900"/>
            <a:ext cx="7315200" cy="2806922"/>
          </a:xfrm>
        </p:spPr>
        <p:txBody>
          <a:bodyPr>
            <a:spAutoFit/>
          </a:bodyPr>
          <a:lstStyle/>
          <a:p>
            <a:pPr marL="285750" indent="-285750" algn="ctr" eaLnBrk="1" hangingPunct="1">
              <a:buFontTx/>
              <a:buNone/>
              <a:defRPr/>
            </a:pPr>
            <a:r>
              <a:rPr lang="en-US" sz="3600" b="1" dirty="0">
                <a:solidFill>
                  <a:srgbClr val="D79694"/>
                </a:solidFill>
              </a:rPr>
              <a:t>useful markers of the earliest</a:t>
            </a:r>
          </a:p>
          <a:p>
            <a:pPr marL="285750" indent="-285750"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D79694"/>
                </a:solidFill>
              </a:rPr>
              <a:t>hominines</a:t>
            </a:r>
            <a:r>
              <a:rPr lang="en-US" sz="3600" b="1" dirty="0">
                <a:solidFill>
                  <a:srgbClr val="D79694"/>
                </a:solidFill>
              </a:rPr>
              <a:t>:</a:t>
            </a:r>
          </a:p>
          <a:p>
            <a:pPr marL="285750" indent="-285750" eaLnBrk="1" hangingPunct="1">
              <a:lnSpc>
                <a:spcPct val="10000"/>
              </a:lnSpc>
              <a:buFontTx/>
              <a:buNone/>
              <a:defRPr/>
            </a:pPr>
            <a:r>
              <a:rPr lang="en-US" sz="3600" b="1" dirty="0">
                <a:solidFill>
                  <a:srgbClr val="D79694"/>
                </a:solidFill>
              </a:rPr>
              <a:t>	</a:t>
            </a:r>
          </a:p>
          <a:p>
            <a:pPr marL="685800" indent="-231775" eaLnBrk="1" hangingPunct="1">
              <a:defRPr/>
            </a:pPr>
            <a:r>
              <a:rPr lang="en-US" dirty="0">
                <a:solidFill>
                  <a:srgbClr val="D79694"/>
                </a:solidFill>
              </a:rPr>
              <a:t>adaptations for </a:t>
            </a:r>
            <a:r>
              <a:rPr lang="en-US" sz="4000" b="1" dirty="0"/>
              <a:t>bipedalism</a:t>
            </a:r>
            <a:r>
              <a:rPr lang="en-US" sz="3600" dirty="0"/>
              <a:t> . . .</a:t>
            </a:r>
            <a:r>
              <a:rPr lang="en-US" sz="3600" dirty="0">
                <a:solidFill>
                  <a:srgbClr val="D79694"/>
                </a:solidFill>
              </a:rPr>
              <a:t> </a:t>
            </a:r>
          </a:p>
          <a:p>
            <a:pPr marL="685800" indent="-231775" eaLnBrk="1" hangingPunct="1">
              <a:defRPr/>
            </a:pPr>
            <a:r>
              <a:rPr lang="en-US" dirty="0">
                <a:solidFill>
                  <a:srgbClr val="D79694"/>
                </a:solidFill>
              </a:rPr>
              <a:t>reduced canine length (teeth) . . .</a:t>
            </a:r>
            <a:endParaRPr lang="en-US" sz="2800" dirty="0">
              <a:solidFill>
                <a:srgbClr val="D7969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746" y="5021759"/>
            <a:ext cx="7651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these relate to food . . . </a:t>
            </a:r>
          </a:p>
        </p:txBody>
      </p:sp>
    </p:spTree>
    <p:extLst>
      <p:ext uri="{BB962C8B-B14F-4D97-AF65-F5344CB8AC3E}">
        <p14:creationId xmlns:p14="http://schemas.microsoft.com/office/powerpoint/2010/main" val="247806266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Exploring the Diets of Extinct Humans 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Postcranial Skeleton</a:t>
            </a:r>
          </a:p>
        </p:txBody>
      </p:sp>
    </p:spTree>
    <p:extLst>
      <p:ext uri="{BB962C8B-B14F-4D97-AF65-F5344CB8AC3E}">
        <p14:creationId xmlns:p14="http://schemas.microsoft.com/office/powerpoint/2010/main" val="36484607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03467"/>
            <a:ext cx="7315200" cy="33353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C00000"/>
                </a:solidFill>
              </a:rPr>
              <a:t>postcranial </a:t>
            </a:r>
            <a:r>
              <a:rPr lang="en-US" sz="4000" b="1" dirty="0"/>
              <a:t>=</a:t>
            </a:r>
            <a:r>
              <a:rPr lang="en-US" sz="4000" dirty="0"/>
              <a:t> </a:t>
            </a:r>
          </a:p>
          <a:p>
            <a:pPr algn="ctr" eaLnBrk="1" hangingPunct="1">
              <a:buFontTx/>
              <a:buNone/>
            </a:pPr>
            <a:endParaRPr lang="en-US" sz="4000" dirty="0"/>
          </a:p>
          <a:p>
            <a:pPr eaLnBrk="1" hangingPunct="1">
              <a:buFontTx/>
              <a:buNone/>
            </a:pPr>
            <a:r>
              <a:rPr lang="en-US" sz="4000" b="1" dirty="0"/>
              <a:t>below the head</a:t>
            </a:r>
            <a:r>
              <a:rPr lang="en-US" sz="4000" dirty="0"/>
              <a:t> </a:t>
            </a:r>
            <a:r>
              <a:rPr lang="en-US" sz="2400" dirty="0"/>
              <a:t>(with bipeds)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behind the head</a:t>
            </a:r>
            <a:r>
              <a:rPr lang="en-US" sz="4000" dirty="0">
                <a:solidFill>
                  <a:srgbClr val="D79694"/>
                </a:solidFill>
              </a:rPr>
              <a:t> </a:t>
            </a:r>
            <a:r>
              <a:rPr lang="en-US" sz="2400" dirty="0">
                <a:solidFill>
                  <a:srgbClr val="D79694"/>
                </a:solidFill>
              </a:rPr>
              <a:t>(with quadrupeds)</a:t>
            </a:r>
          </a:p>
        </p:txBody>
      </p:sp>
    </p:spTree>
    <p:extLst>
      <p:ext uri="{BB962C8B-B14F-4D97-AF65-F5344CB8AC3E}">
        <p14:creationId xmlns:p14="http://schemas.microsoft.com/office/powerpoint/2010/main" val="262695797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2311052" y="6450904"/>
            <a:ext cx="45368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., pp. 223, 128 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864264" y="5851526"/>
            <a:ext cx="2371162" cy="49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 human</a:t>
            </a:r>
          </a:p>
        </p:txBody>
      </p:sp>
      <p:pic>
        <p:nvPicPr>
          <p:cNvPr id="874500" name="Picture 4" descr="Turn81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6" y="152400"/>
            <a:ext cx="21732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265241"/>
            <a:ext cx="6019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2" name="Rectangle 6"/>
          <p:cNvSpPr>
            <a:spLocks noChangeArrowheads="1"/>
          </p:cNvSpPr>
          <p:nvPr/>
        </p:nvSpPr>
        <p:spPr bwMode="auto">
          <a:xfrm>
            <a:off x="1143000" y="1066800"/>
            <a:ext cx="1676400" cy="4876800"/>
          </a:xfrm>
          <a:prstGeom prst="rect">
            <a:avLst/>
          </a:prstGeom>
          <a:noFill/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74503" name="Rectangle 7"/>
          <p:cNvSpPr>
            <a:spLocks noChangeArrowheads="1"/>
          </p:cNvSpPr>
          <p:nvPr/>
        </p:nvSpPr>
        <p:spPr bwMode="auto">
          <a:xfrm>
            <a:off x="2971800" y="1219200"/>
            <a:ext cx="3962400" cy="4191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3581401" y="298489"/>
            <a:ext cx="2626040" cy="92948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Postcrania</a:t>
            </a:r>
          </a:p>
        </p:txBody>
      </p:sp>
      <p:sp>
        <p:nvSpPr>
          <p:cNvPr id="874505" name="Text Box 9"/>
          <p:cNvSpPr txBox="1">
            <a:spLocks noChangeArrowheads="1"/>
          </p:cNvSpPr>
          <p:nvPr/>
        </p:nvSpPr>
        <p:spPr bwMode="auto">
          <a:xfrm>
            <a:off x="3482976" y="5562601"/>
            <a:ext cx="3175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 World monkey  </a:t>
            </a:r>
          </a:p>
        </p:txBody>
      </p:sp>
    </p:spTree>
    <p:extLst>
      <p:ext uri="{BB962C8B-B14F-4D97-AF65-F5344CB8AC3E}">
        <p14:creationId xmlns:p14="http://schemas.microsoft.com/office/powerpoint/2010/main" val="224509222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80" y="5410200"/>
            <a:ext cx="3950120" cy="707886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b="1" i="1" dirty="0" err="1">
                <a:solidFill>
                  <a:srgbClr val="D79694"/>
                </a:solidFill>
              </a:rPr>
              <a:t>Siva</a:t>
            </a:r>
            <a:r>
              <a:rPr lang="en-US" sz="4000" b="1" i="1" dirty="0" err="1">
                <a:solidFill>
                  <a:srgbClr val="000000"/>
                </a:solidFill>
              </a:rPr>
              <a:t>pithecus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974891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80064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573575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</a:t>
            </a: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habilis</a:t>
            </a:r>
            <a:endParaRPr kumimoji="1" lang="en-US" sz="32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625032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419104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Paranthropus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dates are approximate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follow </a:t>
            </a:r>
            <a:r>
              <a:rPr kumimoji="1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Humans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2009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82032" y="3135868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1.8 mya–25,000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86400" y="3737424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2.4-1.6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1953" y="4344184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2. 5-1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1" lang="en-US" sz="18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15543" y="4964668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4.25-2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4037" y="5646054"/>
            <a:ext cx="141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15-7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2222937"/>
            <a:ext cx="388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Moderns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Cro-magnon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Premoderns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Neandertal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87839" y="255529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500,000-28,000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43638" y="2203324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165,000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-present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1156728"/>
            <a:ext cx="7162800" cy="447507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endParaRPr kumimoji="1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NOTE: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anything called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1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pithecus</a:t>
            </a:r>
            <a:endParaRPr kumimoji="1" lang="en-US" sz="4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an ape</a:t>
            </a: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e.g.,</a:t>
            </a:r>
          </a:p>
        </p:txBody>
      </p:sp>
    </p:spTree>
    <p:extLst>
      <p:ext uri="{BB962C8B-B14F-4D97-AF65-F5344CB8AC3E}">
        <p14:creationId xmlns:p14="http://schemas.microsoft.com/office/powerpoint/2010/main" val="250538845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427" y="5496620"/>
            <a:ext cx="3461205" cy="584775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b="1" i="1" dirty="0" err="1">
                <a:solidFill>
                  <a:srgbClr val="000000"/>
                </a:solidFill>
              </a:rPr>
              <a:t>Sivapithecus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974891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80064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573575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</a:t>
            </a: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habilis</a:t>
            </a:r>
            <a:endParaRPr kumimoji="1" lang="en-US" sz="32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625032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419104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Paranthropus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dates are approximate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follow </a:t>
            </a:r>
            <a:r>
              <a:rPr kumimoji="1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Humans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2009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82032" y="3135868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1.8 mya–25,000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86400" y="3737424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2.4-1.6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1953" y="4344184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2. 5-1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1" lang="en-US" sz="18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15543" y="4964668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4.25-2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4037" y="5646054"/>
            <a:ext cx="141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15-7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2222937"/>
            <a:ext cx="388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Moderns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Cro-magnon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Premoderns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Neandertal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87839" y="255529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500,000-28,000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43638" y="2203324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165,000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-present</a:t>
            </a:r>
          </a:p>
        </p:txBody>
      </p:sp>
    </p:spTree>
    <p:extLst>
      <p:ext uri="{BB962C8B-B14F-4D97-AF65-F5344CB8AC3E}">
        <p14:creationId xmlns:p14="http://schemas.microsoft.com/office/powerpoint/2010/main" val="1809475977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80" y="5410200"/>
            <a:ext cx="3950120" cy="707886"/>
          </a:xfrm>
        </p:spPr>
        <p:txBody>
          <a:bodyPr wrap="none">
            <a:spAutoFit/>
          </a:bodyPr>
          <a:lstStyle/>
          <a:p>
            <a:pPr indent="0" algn="ctr">
              <a:buFontTx/>
              <a:buNone/>
            </a:pPr>
            <a:r>
              <a:rPr lang="en-US" b="1" i="1" dirty="0" err="1">
                <a:solidFill>
                  <a:srgbClr val="D79694"/>
                </a:solidFill>
              </a:rPr>
              <a:t>Siva</a:t>
            </a:r>
            <a:r>
              <a:rPr lang="en-US" sz="4000" b="1" i="1" dirty="0" err="1">
                <a:solidFill>
                  <a:srgbClr val="000000"/>
                </a:solidFill>
              </a:rPr>
              <a:t>pithecus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29123" name="Text Box 4"/>
          <p:cNvSpPr txBox="1">
            <a:spLocks noChangeArrowheads="1"/>
          </p:cNvSpPr>
          <p:nvPr/>
        </p:nvSpPr>
        <p:spPr bwMode="auto">
          <a:xfrm>
            <a:off x="1343346" y="2974891"/>
            <a:ext cx="33810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erectus</a:t>
            </a:r>
          </a:p>
        </p:txBody>
      </p:sp>
      <p:sp>
        <p:nvSpPr>
          <p:cNvPr id="1029124" name="Text Box 5"/>
          <p:cNvSpPr txBox="1">
            <a:spLocks noChangeArrowheads="1"/>
          </p:cNvSpPr>
          <p:nvPr/>
        </p:nvSpPr>
        <p:spPr bwMode="auto">
          <a:xfrm>
            <a:off x="944430" y="4800640"/>
            <a:ext cx="40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Australopithecus</a:t>
            </a:r>
          </a:p>
        </p:txBody>
      </p:sp>
      <p:sp>
        <p:nvSpPr>
          <p:cNvPr id="1029125" name="Text Box 6"/>
          <p:cNvSpPr txBox="1">
            <a:spLocks noChangeArrowheads="1"/>
          </p:cNvSpPr>
          <p:nvPr/>
        </p:nvSpPr>
        <p:spPr bwMode="auto">
          <a:xfrm>
            <a:off x="1461116" y="3573575"/>
            <a:ext cx="3187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</a:t>
            </a: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habilis</a:t>
            </a:r>
            <a:endParaRPr kumimoji="1" lang="en-US" sz="32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29126" name="Text Box 7"/>
          <p:cNvSpPr txBox="1">
            <a:spLocks noChangeArrowheads="1"/>
          </p:cNvSpPr>
          <p:nvPr/>
        </p:nvSpPr>
        <p:spPr bwMode="auto">
          <a:xfrm>
            <a:off x="1303275" y="1625032"/>
            <a:ext cx="34211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Homo sapiens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8942" y="4191040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Paranthropus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2" y="6043758"/>
            <a:ext cx="424186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dates are approximate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follow </a:t>
            </a:r>
            <a:r>
              <a:rPr kumimoji="1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Understanding Humans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2009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82032" y="3135868"/>
            <a:ext cx="283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1.8 mya–25,000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86400" y="3737424"/>
            <a:ext cx="1821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2.4-1.6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1953" y="4344184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2. 5-1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1" lang="en-US" sz="18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15543" y="4964668"/>
            <a:ext cx="17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4.25-2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74037" y="5646054"/>
            <a:ext cx="141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15-7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mya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2222937"/>
            <a:ext cx="388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Moderns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Cro-magnon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Premoderns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Neandertal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…)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987839" y="255529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500,000-28,000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43638" y="2203324"/>
            <a:ext cx="2904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165,000 </a:t>
            </a:r>
            <a:r>
              <a:rPr kumimoji="1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ybp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-present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90600" y="2286000"/>
            <a:ext cx="7162800" cy="30962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endParaRPr kumimoji="1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modern-day apes are </a:t>
            </a:r>
            <a:r>
              <a:rPr kumimoji="1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</a:t>
            </a:r>
            <a:r>
              <a:rPr kumimoji="1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bipeds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they’re </a:t>
            </a:r>
            <a:r>
              <a:rPr kumimoji="1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brachiators</a:t>
            </a: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9926" y="5117926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were the prehistoric –</a:t>
            </a:r>
            <a:r>
              <a:rPr kumimoji="1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pithecines</a:t>
            </a:r>
            <a:r>
              <a:rPr kumimoji="1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like</a:t>
            </a:r>
            <a:r>
              <a:rPr kumimoji="1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361407527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me-2001-07-23-2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11400"/>
            <a:ext cx="7315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797300" y="6437352"/>
            <a:ext cx="1612942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Time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23 July 2001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76088" y="2366296"/>
            <a:ext cx="28194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Sivapithecus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15-7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1700215" y="3283781"/>
            <a:ext cx="485775" cy="2666999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71486" y="1472625"/>
            <a:ext cx="4586514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first “real” ape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947058" y="4905828"/>
            <a:ext cx="1676400" cy="4572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82236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3566886" y="6106180"/>
            <a:ext cx="2032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Sivapithecines</a:t>
            </a:r>
            <a:endParaRPr kumimoji="0" lang="en-US" sz="2000" b="0" i="1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04195" name="Picture 3" descr="14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8229600" cy="54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70668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3566886" y="6106180"/>
            <a:ext cx="2032929" cy="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Sivapithecines</a:t>
            </a:r>
            <a:endParaRPr kumimoji="0" lang="en-US" sz="2000" b="0" i="1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04195" name="Picture 3" descr="14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8229600" cy="54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91200" y="2667000"/>
            <a:ext cx="2590800" cy="3276600"/>
          </a:xfrm>
          <a:prstGeom prst="ellipse">
            <a:avLst/>
          </a:prstGeom>
          <a:noFill/>
          <a:ln w="76200">
            <a:solidFill>
              <a:srgbClr val="C8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2114490"/>
            <a:ext cx="2771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note activities . . 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889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218" y="2061627"/>
            <a:ext cx="540404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“hominins” /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418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Bipedal Locomotion</a:t>
            </a:r>
          </a:p>
        </p:txBody>
      </p:sp>
      <p:sp>
        <p:nvSpPr>
          <p:cNvPr id="78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1581972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 err="1"/>
              <a:t>Sivapithecus</a:t>
            </a:r>
            <a:r>
              <a:rPr lang="en-US" sz="4400" b="1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sz="4400" b="1" dirty="0"/>
              <a:t>was not a biped . . . 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0918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Bipedal Locomotion</a:t>
            </a:r>
          </a:p>
        </p:txBody>
      </p:sp>
      <p:sp>
        <p:nvSpPr>
          <p:cNvPr id="78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33914"/>
            <a:ext cx="8229600" cy="2763834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/>
              <a:t>Why did bipedalism develop?</a:t>
            </a:r>
          </a:p>
          <a:p>
            <a:pPr algn="ctr" eaLnBrk="1" hangingPunct="1">
              <a:buFontTx/>
              <a:buNone/>
            </a:pPr>
            <a:endParaRPr lang="en-US" sz="1100" b="1" dirty="0"/>
          </a:p>
          <a:p>
            <a:pPr algn="ctr" eaLnBrk="1" hangingPunct="1">
              <a:buFontTx/>
              <a:buNone/>
            </a:pPr>
            <a:r>
              <a:rPr lang="en-US" sz="3600" b="1" dirty="0">
                <a:solidFill>
                  <a:srgbClr val="D79694"/>
                </a:solidFill>
              </a:rPr>
              <a:t>	</a:t>
            </a:r>
            <a:r>
              <a:rPr lang="en-US" sz="3600" b="1" dirty="0">
                <a:solidFill>
                  <a:srgbClr val="FFFFFF"/>
                </a:solidFill>
              </a:rPr>
              <a:t>there are a lot of theories … several of them related to food procurement and use …</a:t>
            </a:r>
          </a:p>
        </p:txBody>
      </p:sp>
    </p:spTree>
    <p:extLst>
      <p:ext uri="{BB962C8B-B14F-4D97-AF65-F5344CB8AC3E}">
        <p14:creationId xmlns:p14="http://schemas.microsoft.com/office/powerpoint/2010/main" val="68831250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Bipedal Locomotion</a:t>
            </a:r>
          </a:p>
        </p:txBody>
      </p:sp>
      <p:sp>
        <p:nvSpPr>
          <p:cNvPr id="78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188565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/>
              <a:t>Why </a:t>
            </a:r>
            <a:r>
              <a:rPr lang="en-US" sz="4400" b="1" dirty="0" err="1"/>
              <a:t>bipedalism</a:t>
            </a:r>
            <a:r>
              <a:rPr lang="en-US" sz="4400" b="1" dirty="0"/>
              <a:t>?</a:t>
            </a:r>
          </a:p>
          <a:p>
            <a:pPr algn="ctr" eaLnBrk="1" hangingPunct="1">
              <a:buFontTx/>
              <a:buNone/>
            </a:pPr>
            <a:endParaRPr lang="en-US" sz="1100" b="1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3600" b="1" dirty="0">
                <a:solidFill>
                  <a:srgbClr val="D79694"/>
                </a:solidFill>
              </a:rPr>
              <a:t>	</a:t>
            </a:r>
            <a:r>
              <a:rPr lang="en-US" sz="3600" b="1" dirty="0">
                <a:solidFill>
                  <a:srgbClr val="000000"/>
                </a:solidFill>
              </a:rPr>
              <a:t>there are a lot of theories . . 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3600" b="1" dirty="0">
                <a:solidFill>
                  <a:srgbClr val="000000"/>
                </a:solidFill>
              </a:rPr>
              <a:t>and several of them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3600" b="1" dirty="0">
                <a:solidFill>
                  <a:srgbClr val="000000"/>
                </a:solidFill>
              </a:rPr>
              <a:t>relate to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sz="3600" b="1" dirty="0"/>
              <a:t>food procurement and use . . .</a:t>
            </a:r>
          </a:p>
        </p:txBody>
      </p:sp>
    </p:spTree>
    <p:extLst>
      <p:ext uri="{BB962C8B-B14F-4D97-AF65-F5344CB8AC3E}">
        <p14:creationId xmlns:p14="http://schemas.microsoft.com/office/powerpoint/2010/main" val="395293217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Bipedal Locomotion</a:t>
            </a:r>
          </a:p>
        </p:txBody>
      </p:sp>
      <p:sp>
        <p:nvSpPr>
          <p:cNvPr id="78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336298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>
                <a:solidFill>
                  <a:srgbClr val="D79694"/>
                </a:solidFill>
              </a:rPr>
              <a:t>Why </a:t>
            </a:r>
            <a:r>
              <a:rPr lang="en-US" sz="4400" b="1" dirty="0" err="1">
                <a:solidFill>
                  <a:srgbClr val="D79694"/>
                </a:solidFill>
              </a:rPr>
              <a:t>bipedalism</a:t>
            </a:r>
            <a:r>
              <a:rPr lang="en-US" sz="4400" b="1" dirty="0">
                <a:solidFill>
                  <a:srgbClr val="D79694"/>
                </a:solidFill>
              </a:rPr>
              <a:t>?</a:t>
            </a:r>
          </a:p>
          <a:p>
            <a:pPr algn="ctr" eaLnBrk="1" hangingPunct="1">
              <a:buFontTx/>
              <a:buNone/>
            </a:pPr>
            <a:endParaRPr lang="en-US" sz="1100" b="1" dirty="0"/>
          </a:p>
          <a:p>
            <a:pPr algn="ctr" eaLnBrk="1" hangingPunct="1">
              <a:buNone/>
            </a:pPr>
            <a:r>
              <a:rPr lang="en-US" sz="2800" b="1" dirty="0"/>
              <a:t>	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Owen Lovejoy</a:t>
            </a:r>
          </a:p>
          <a:p>
            <a:pPr algn="ctr" eaLnBrk="1" hangingPunct="1">
              <a:buFontTx/>
              <a:buNone/>
            </a:pPr>
            <a:r>
              <a:rPr lang="en-US" sz="2800" b="1" dirty="0"/>
              <a:t>for example, thinks it’s</a:t>
            </a:r>
          </a:p>
          <a:p>
            <a:pPr algn="ctr" eaLnBrk="1" hangingPunct="1">
              <a:buFontTx/>
              <a:buNone/>
            </a:pPr>
            <a:r>
              <a:rPr lang="en-US" sz="3600" b="1" i="1" dirty="0"/>
              <a:t>ALL</a:t>
            </a:r>
            <a:r>
              <a:rPr lang="en-US" sz="2800" b="1" dirty="0"/>
              <a:t> about food . . . 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6190" y="5420380"/>
            <a:ext cx="5434501" cy="52322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“provisioning hypothesis”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311" y="3276600"/>
            <a:ext cx="1247775" cy="174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390250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Bipedal Locomotion</a:t>
            </a:r>
          </a:p>
        </p:txBody>
      </p:sp>
      <p:sp>
        <p:nvSpPr>
          <p:cNvPr id="78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336298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400" b="1" dirty="0">
                <a:solidFill>
                  <a:srgbClr val="D79694"/>
                </a:solidFill>
              </a:rPr>
              <a:t>Why </a:t>
            </a:r>
            <a:r>
              <a:rPr lang="en-US" sz="4400" b="1" dirty="0" err="1">
                <a:solidFill>
                  <a:srgbClr val="D79694"/>
                </a:solidFill>
              </a:rPr>
              <a:t>bipedalism</a:t>
            </a:r>
            <a:r>
              <a:rPr lang="en-US" sz="4400" b="1" dirty="0">
                <a:solidFill>
                  <a:srgbClr val="D79694"/>
                </a:solidFill>
              </a:rPr>
              <a:t>?</a:t>
            </a:r>
          </a:p>
          <a:p>
            <a:pPr algn="ctr" eaLnBrk="1" hangingPunct="1">
              <a:buFontTx/>
              <a:buNone/>
            </a:pPr>
            <a:endParaRPr lang="en-US" sz="1100" b="1" dirty="0"/>
          </a:p>
          <a:p>
            <a:pPr algn="ctr" eaLnBrk="1" hangingPunct="1">
              <a:buNone/>
            </a:pPr>
            <a:r>
              <a:rPr lang="en-US" sz="2800" b="1" dirty="0">
                <a:solidFill>
                  <a:srgbClr val="D79694"/>
                </a:solidFill>
              </a:rPr>
              <a:t>	</a:t>
            </a:r>
            <a:r>
              <a:rPr lang="en-US" sz="2800" b="1" dirty="0">
                <a:solidFill>
                  <a:srgbClr val="D79694"/>
                </a:solidFill>
                <a:latin typeface="Verdana" pitchFamily="34" charset="0"/>
              </a:rPr>
              <a:t>Owen Lovejoy</a:t>
            </a:r>
          </a:p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rgbClr val="D79694"/>
                </a:solidFill>
              </a:rPr>
              <a:t>for example, thinks it’s</a:t>
            </a:r>
          </a:p>
          <a:p>
            <a:pPr algn="ctr" eaLnBrk="1" hangingPunct="1">
              <a:buFontTx/>
              <a:buNone/>
            </a:pPr>
            <a:r>
              <a:rPr lang="en-US" sz="3600" b="1" i="1" dirty="0">
                <a:solidFill>
                  <a:srgbClr val="D79694"/>
                </a:solidFill>
              </a:rPr>
              <a:t>ALL</a:t>
            </a:r>
            <a:r>
              <a:rPr lang="en-US" sz="2800" b="1" dirty="0">
                <a:solidFill>
                  <a:srgbClr val="D79694"/>
                </a:solidFill>
              </a:rPr>
              <a:t> about food . . .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50216" y="5181600"/>
            <a:ext cx="6912469" cy="954107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that’s his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“provisioning hypothesis”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311" y="3276600"/>
            <a:ext cx="1247775" cy="174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997543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32331"/>
            <a:ext cx="7315200" cy="5139869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/>
              <a:t>Lovejoy’s ideas on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bipedalism 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specifically relate to 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male help in carrying food 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back to the </a:t>
            </a:r>
            <a:r>
              <a:rPr lang="en-US" sz="4000" b="1" dirty="0">
                <a:solidFill>
                  <a:srgbClr val="C00000"/>
                </a:solidFill>
              </a:rPr>
              <a:t>“home base” </a:t>
            </a:r>
            <a:r>
              <a:rPr lang="en-US" sz="4000" b="1" dirty="0"/>
              <a:t>. . .</a:t>
            </a:r>
          </a:p>
          <a:p>
            <a:pPr algn="ctr" eaLnBrk="1" hangingPunct="1">
              <a:buFontTx/>
              <a:buNone/>
            </a:pPr>
            <a:r>
              <a:rPr lang="en-US" sz="4000" b="1" dirty="0"/>
              <a:t>a feature known as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C00000"/>
                </a:solidFill>
              </a:rPr>
              <a:t>“provisioning”</a:t>
            </a:r>
          </a:p>
        </p:txBody>
      </p:sp>
    </p:spTree>
    <p:extLst>
      <p:ext uri="{BB962C8B-B14F-4D97-AF65-F5344CB8AC3E}">
        <p14:creationId xmlns:p14="http://schemas.microsoft.com/office/powerpoint/2010/main" val="39487042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36999"/>
            <a:ext cx="7315200" cy="5287601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Lovejoy’s ideas on</a:t>
            </a:r>
          </a:p>
          <a:p>
            <a:pPr algn="ctr" eaLnBrk="1" hangingPunct="1">
              <a:buFontTx/>
              <a:buNone/>
            </a:pPr>
            <a:r>
              <a:rPr lang="en-US" sz="4000" b="1" dirty="0" err="1">
                <a:solidFill>
                  <a:srgbClr val="D79694"/>
                </a:solidFill>
              </a:rPr>
              <a:t>bipedalism</a:t>
            </a:r>
            <a:r>
              <a:rPr lang="en-US" sz="4000" b="1" dirty="0">
                <a:solidFill>
                  <a:srgbClr val="D79694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specifically relate to 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male help in carrying food 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back to the “home base” . . .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a feature known as</a:t>
            </a:r>
          </a:p>
          <a:p>
            <a:pPr algn="ctr" eaLnBrk="1" hangingPunct="1">
              <a:buFontTx/>
              <a:buNone/>
            </a:pPr>
            <a:r>
              <a:rPr lang="en-US" sz="4800" b="1" dirty="0">
                <a:solidFill>
                  <a:srgbClr val="C00000"/>
                </a:solidFill>
              </a:rPr>
              <a:t>“provisioning</a:t>
            </a:r>
            <a:r>
              <a:rPr lang="en-US" sz="4000" b="1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567311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8050"/>
            <a:ext cx="8229600" cy="2165350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. . . male help 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in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solidFill>
                  <a:srgbClr val="D79694"/>
                </a:solidFill>
              </a:rPr>
              <a:t>“provisioning”</a:t>
            </a:r>
          </a:p>
        </p:txBody>
      </p:sp>
      <p:sp>
        <p:nvSpPr>
          <p:cNvPr id="807939" name="Text Box 4"/>
          <p:cNvSpPr txBox="1">
            <a:spLocks noChangeArrowheads="1"/>
          </p:cNvSpPr>
          <p:nvPr/>
        </p:nvSpPr>
        <p:spPr bwMode="auto">
          <a:xfrm>
            <a:off x="771908" y="4710863"/>
            <a:ext cx="7669086" cy="1537537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this is Owen Lovejoy’s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“provisioning hypothesis”</a:t>
            </a:r>
          </a:p>
        </p:txBody>
      </p:sp>
    </p:spTree>
    <p:extLst>
      <p:ext uri="{BB962C8B-B14F-4D97-AF65-F5344CB8AC3E}">
        <p14:creationId xmlns:p14="http://schemas.microsoft.com/office/powerpoint/2010/main" val="286961272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19830" y="4797467"/>
            <a:ext cx="1228731" cy="363256"/>
          </a:xfrm>
          <a:custGeom>
            <a:avLst/>
            <a:gdLst>
              <a:gd name="connsiteX0" fmla="*/ 300625 w 1117028"/>
              <a:gd name="connsiteY0" fmla="*/ 325678 h 363256"/>
              <a:gd name="connsiteX1" fmla="*/ 363255 w 1117028"/>
              <a:gd name="connsiteY1" fmla="*/ 300626 h 363256"/>
              <a:gd name="connsiteX2" fmla="*/ 576198 w 1117028"/>
              <a:gd name="connsiteY2" fmla="*/ 300626 h 363256"/>
              <a:gd name="connsiteX3" fmla="*/ 663880 w 1117028"/>
              <a:gd name="connsiteY3" fmla="*/ 338204 h 363256"/>
              <a:gd name="connsiteX4" fmla="*/ 751562 w 1117028"/>
              <a:gd name="connsiteY4" fmla="*/ 363256 h 363256"/>
              <a:gd name="connsiteX5" fmla="*/ 1052187 w 1117028"/>
              <a:gd name="connsiteY5" fmla="*/ 350730 h 363256"/>
              <a:gd name="connsiteX6" fmla="*/ 1089765 w 1117028"/>
              <a:gd name="connsiteY6" fmla="*/ 325678 h 363256"/>
              <a:gd name="connsiteX7" fmla="*/ 1102291 w 1117028"/>
              <a:gd name="connsiteY7" fmla="*/ 288100 h 363256"/>
              <a:gd name="connsiteX8" fmla="*/ 1102291 w 1117028"/>
              <a:gd name="connsiteY8" fmla="*/ 62632 h 363256"/>
              <a:gd name="connsiteX9" fmla="*/ 926926 w 1117028"/>
              <a:gd name="connsiteY9" fmla="*/ 25054 h 363256"/>
              <a:gd name="connsiteX10" fmla="*/ 551146 w 1117028"/>
              <a:gd name="connsiteY10" fmla="*/ 12528 h 363256"/>
              <a:gd name="connsiteX11" fmla="*/ 237995 w 1117028"/>
              <a:gd name="connsiteY11" fmla="*/ 12528 h 363256"/>
              <a:gd name="connsiteX12" fmla="*/ 175365 w 1117028"/>
              <a:gd name="connsiteY12" fmla="*/ 25054 h 363256"/>
              <a:gd name="connsiteX13" fmla="*/ 62631 w 1117028"/>
              <a:gd name="connsiteY13" fmla="*/ 75158 h 363256"/>
              <a:gd name="connsiteX14" fmla="*/ 0 w 1117028"/>
              <a:gd name="connsiteY14" fmla="*/ 150314 h 363256"/>
              <a:gd name="connsiteX15" fmla="*/ 25052 w 1117028"/>
              <a:gd name="connsiteY15" fmla="*/ 263048 h 363256"/>
              <a:gd name="connsiteX16" fmla="*/ 50104 w 1117028"/>
              <a:gd name="connsiteY16" fmla="*/ 300626 h 363256"/>
              <a:gd name="connsiteX17" fmla="*/ 125261 w 1117028"/>
              <a:gd name="connsiteY17" fmla="*/ 350730 h 363256"/>
              <a:gd name="connsiteX18" fmla="*/ 275573 w 1117028"/>
              <a:gd name="connsiteY18" fmla="*/ 338204 h 363256"/>
              <a:gd name="connsiteX19" fmla="*/ 313151 w 1117028"/>
              <a:gd name="connsiteY19" fmla="*/ 325678 h 363256"/>
              <a:gd name="connsiteX20" fmla="*/ 300625 w 1117028"/>
              <a:gd name="connsiteY20" fmla="*/ 325678 h 3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7028" h="363256">
                <a:moveTo>
                  <a:pt x="300625" y="325678"/>
                </a:moveTo>
                <a:cubicBezTo>
                  <a:pt x="308976" y="321503"/>
                  <a:pt x="341346" y="305682"/>
                  <a:pt x="363255" y="300626"/>
                </a:cubicBezTo>
                <a:cubicBezTo>
                  <a:pt x="458372" y="278676"/>
                  <a:pt x="477864" y="289700"/>
                  <a:pt x="576198" y="300626"/>
                </a:cubicBezTo>
                <a:cubicBezTo>
                  <a:pt x="664325" y="330002"/>
                  <a:pt x="555531" y="291769"/>
                  <a:pt x="663880" y="338204"/>
                </a:cubicBezTo>
                <a:cubicBezTo>
                  <a:pt x="689038" y="348986"/>
                  <a:pt x="726137" y="356900"/>
                  <a:pt x="751562" y="363256"/>
                </a:cubicBezTo>
                <a:cubicBezTo>
                  <a:pt x="851770" y="359081"/>
                  <a:pt x="952505" y="361806"/>
                  <a:pt x="1052187" y="350730"/>
                </a:cubicBezTo>
                <a:cubicBezTo>
                  <a:pt x="1067149" y="349068"/>
                  <a:pt x="1080361" y="337433"/>
                  <a:pt x="1089765" y="325678"/>
                </a:cubicBezTo>
                <a:cubicBezTo>
                  <a:pt x="1098013" y="315368"/>
                  <a:pt x="1098116" y="300626"/>
                  <a:pt x="1102291" y="288100"/>
                </a:cubicBezTo>
                <a:cubicBezTo>
                  <a:pt x="1109159" y="233157"/>
                  <a:pt x="1131707" y="113060"/>
                  <a:pt x="1102291" y="62632"/>
                </a:cubicBezTo>
                <a:cubicBezTo>
                  <a:pt x="1088519" y="39023"/>
                  <a:pt x="934378" y="25446"/>
                  <a:pt x="926926" y="25054"/>
                </a:cubicBezTo>
                <a:cubicBezTo>
                  <a:pt x="801770" y="18467"/>
                  <a:pt x="676406" y="16703"/>
                  <a:pt x="551146" y="12528"/>
                </a:cubicBezTo>
                <a:cubicBezTo>
                  <a:pt x="373034" y="-195"/>
                  <a:pt x="400106" y="-7737"/>
                  <a:pt x="237995" y="12528"/>
                </a:cubicBezTo>
                <a:cubicBezTo>
                  <a:pt x="216869" y="15169"/>
                  <a:pt x="195905" y="19452"/>
                  <a:pt x="175365" y="25054"/>
                </a:cubicBezTo>
                <a:cubicBezTo>
                  <a:pt x="122620" y="39439"/>
                  <a:pt x="101263" y="44253"/>
                  <a:pt x="62631" y="75158"/>
                </a:cubicBezTo>
                <a:cubicBezTo>
                  <a:pt x="37744" y="95067"/>
                  <a:pt x="18275" y="125948"/>
                  <a:pt x="0" y="150314"/>
                </a:cubicBezTo>
                <a:cubicBezTo>
                  <a:pt x="4811" y="179179"/>
                  <a:pt x="9634" y="232212"/>
                  <a:pt x="25052" y="263048"/>
                </a:cubicBezTo>
                <a:cubicBezTo>
                  <a:pt x="31785" y="276513"/>
                  <a:pt x="38774" y="290713"/>
                  <a:pt x="50104" y="300626"/>
                </a:cubicBezTo>
                <a:cubicBezTo>
                  <a:pt x="72763" y="320453"/>
                  <a:pt x="125261" y="350730"/>
                  <a:pt x="125261" y="350730"/>
                </a:cubicBezTo>
                <a:cubicBezTo>
                  <a:pt x="175365" y="346555"/>
                  <a:pt x="225736" y="344849"/>
                  <a:pt x="275573" y="338204"/>
                </a:cubicBezTo>
                <a:cubicBezTo>
                  <a:pt x="288661" y="336459"/>
                  <a:pt x="301829" y="332471"/>
                  <a:pt x="313151" y="325678"/>
                </a:cubicBezTo>
                <a:cubicBezTo>
                  <a:pt x="323278" y="319602"/>
                  <a:pt x="292274" y="329853"/>
                  <a:pt x="300625" y="325678"/>
                </a:cubicBez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62000" y="518445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492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066801" y="5791240"/>
            <a:ext cx="6854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Possible Factors Influencing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Initial Evolution of Bipedal Locomotion 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Hominini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87460" name="Picture 4" descr="bipedalismT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6256"/>
            <a:ext cx="8229600" cy="50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491490" y="914400"/>
            <a:ext cx="1508760" cy="4343400"/>
          </a:xfrm>
          <a:prstGeom prst="roundRect">
            <a:avLst/>
          </a:prstGeom>
          <a:noFill/>
          <a:ln w="762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7720" y="6487713"/>
            <a:ext cx="4148892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Understanding Physical Anthropology and Archaeology, 8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p. 217</a:t>
            </a:r>
          </a:p>
        </p:txBody>
      </p:sp>
    </p:spTree>
    <p:extLst>
      <p:ext uri="{BB962C8B-B14F-4D97-AF65-F5344CB8AC3E}">
        <p14:creationId xmlns:p14="http://schemas.microsoft.com/office/powerpoint/2010/main" val="32898497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8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0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white">
  <a:themeElements>
    <a:clrScheme name="white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3191</Words>
  <Application>Microsoft Office PowerPoint</Application>
  <PresentationFormat>On-screen Show (4:3)</PresentationFormat>
  <Paragraphs>773</Paragraphs>
  <Slides>122</Slides>
  <Notes>59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122</vt:i4>
      </vt:variant>
    </vt:vector>
  </HeadingPairs>
  <TitlesOfParts>
    <vt:vector size="144" baseType="lpstr">
      <vt:lpstr>Arial</vt:lpstr>
      <vt:lpstr>Calibri</vt:lpstr>
      <vt:lpstr>Verdana</vt:lpstr>
      <vt:lpstr>1_Office Theme</vt:lpstr>
      <vt:lpstr>2_Office Theme</vt:lpstr>
      <vt:lpstr>Office Theme</vt:lpstr>
      <vt:lpstr>5_Default Design</vt:lpstr>
      <vt:lpstr>6_Default Design</vt:lpstr>
      <vt:lpstr>3_Office Theme</vt:lpstr>
      <vt:lpstr>1_Meadow</vt:lpstr>
      <vt:lpstr>2_Default Design</vt:lpstr>
      <vt:lpstr>3_Meadow</vt:lpstr>
      <vt:lpstr>18_Meadow</vt:lpstr>
      <vt:lpstr>40_Meadow</vt:lpstr>
      <vt:lpstr>11_Meadow</vt:lpstr>
      <vt:lpstr>7_Meadow</vt:lpstr>
      <vt:lpstr>8_white</vt:lpstr>
      <vt:lpstr>22_Meadow</vt:lpstr>
      <vt:lpstr>7_Default Design</vt:lpstr>
      <vt:lpstr>17_Meadow</vt:lpstr>
      <vt:lpstr>8_Office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Bipedal Locomotion</vt:lpstr>
      <vt:lpstr>Bipedal Locomotion</vt:lpstr>
      <vt:lpstr>Bipedal Locomotion</vt:lpstr>
      <vt:lpstr>Bipedal Locomotion</vt:lpstr>
      <vt:lpstr>Bipedal Locomotion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37</cp:revision>
  <dcterms:created xsi:type="dcterms:W3CDTF">2010-09-14T05:32:59Z</dcterms:created>
  <dcterms:modified xsi:type="dcterms:W3CDTF">2023-11-19T06:19:02Z</dcterms:modified>
</cp:coreProperties>
</file>