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92" r:id="rId2"/>
    <p:sldMasterId id="2147484020" r:id="rId3"/>
    <p:sldMasterId id="2147484044" r:id="rId4"/>
    <p:sldMasterId id="2147484431" r:id="rId5"/>
    <p:sldMasterId id="2147484443" r:id="rId6"/>
    <p:sldMasterId id="2147484455" r:id="rId7"/>
    <p:sldMasterId id="2147484467" r:id="rId8"/>
    <p:sldMasterId id="2147484503" r:id="rId9"/>
    <p:sldMasterId id="2147484803" r:id="rId10"/>
    <p:sldMasterId id="2147484815" r:id="rId11"/>
    <p:sldMasterId id="2147484827" r:id="rId12"/>
    <p:sldMasterId id="2147484839" r:id="rId13"/>
    <p:sldMasterId id="2147484851" r:id="rId14"/>
    <p:sldMasterId id="2147484863" r:id="rId15"/>
    <p:sldMasterId id="2147484875" r:id="rId16"/>
  </p:sldMasterIdLst>
  <p:notesMasterIdLst>
    <p:notesMasterId r:id="rId173"/>
  </p:notesMasterIdLst>
  <p:sldIdLst>
    <p:sldId id="2135" r:id="rId17"/>
    <p:sldId id="2137" r:id="rId18"/>
    <p:sldId id="2136" r:id="rId19"/>
    <p:sldId id="680" r:id="rId20"/>
    <p:sldId id="711" r:id="rId21"/>
    <p:sldId id="1679" r:id="rId22"/>
    <p:sldId id="1681" r:id="rId23"/>
    <p:sldId id="2032" r:id="rId24"/>
    <p:sldId id="1826" r:id="rId25"/>
    <p:sldId id="1725" r:id="rId26"/>
    <p:sldId id="1656" r:id="rId27"/>
    <p:sldId id="2033" r:id="rId28"/>
    <p:sldId id="1138" r:id="rId29"/>
    <p:sldId id="1680" r:id="rId30"/>
    <p:sldId id="736" r:id="rId31"/>
    <p:sldId id="784" r:id="rId32"/>
    <p:sldId id="1664" r:id="rId33"/>
    <p:sldId id="1663" r:id="rId34"/>
    <p:sldId id="1665" r:id="rId35"/>
    <p:sldId id="1666" r:id="rId36"/>
    <p:sldId id="712" r:id="rId37"/>
    <p:sldId id="1667" r:id="rId38"/>
    <p:sldId id="713" r:id="rId39"/>
    <p:sldId id="1668" r:id="rId40"/>
    <p:sldId id="714" r:id="rId41"/>
    <p:sldId id="715" r:id="rId42"/>
    <p:sldId id="716" r:id="rId43"/>
    <p:sldId id="717" r:id="rId44"/>
    <p:sldId id="739" r:id="rId45"/>
    <p:sldId id="2035" r:id="rId46"/>
    <p:sldId id="737" r:id="rId47"/>
    <p:sldId id="1678" r:id="rId48"/>
    <p:sldId id="718" r:id="rId49"/>
    <p:sldId id="719" r:id="rId50"/>
    <p:sldId id="720" r:id="rId51"/>
    <p:sldId id="721" r:id="rId52"/>
    <p:sldId id="684" r:id="rId53"/>
    <p:sldId id="329" r:id="rId54"/>
    <p:sldId id="330" r:id="rId55"/>
    <p:sldId id="687" r:id="rId56"/>
    <p:sldId id="688" r:id="rId57"/>
    <p:sldId id="689" r:id="rId58"/>
    <p:sldId id="2036" r:id="rId59"/>
    <p:sldId id="722" r:id="rId60"/>
    <p:sldId id="690" r:id="rId61"/>
    <p:sldId id="1669" r:id="rId62"/>
    <p:sldId id="691" r:id="rId63"/>
    <p:sldId id="692" r:id="rId64"/>
    <p:sldId id="693" r:id="rId65"/>
    <p:sldId id="694" r:id="rId66"/>
    <p:sldId id="695" r:id="rId67"/>
    <p:sldId id="1676" r:id="rId68"/>
    <p:sldId id="696" r:id="rId69"/>
    <p:sldId id="697" r:id="rId70"/>
    <p:sldId id="698" r:id="rId71"/>
    <p:sldId id="2037" r:id="rId72"/>
    <p:sldId id="699" r:id="rId73"/>
    <p:sldId id="705" r:id="rId74"/>
    <p:sldId id="703" r:id="rId75"/>
    <p:sldId id="704" r:id="rId76"/>
    <p:sldId id="706" r:id="rId77"/>
    <p:sldId id="734" r:id="rId78"/>
    <p:sldId id="700" r:id="rId79"/>
    <p:sldId id="701" r:id="rId80"/>
    <p:sldId id="702" r:id="rId81"/>
    <p:sldId id="344" r:id="rId82"/>
    <p:sldId id="637" r:id="rId83"/>
    <p:sldId id="723" r:id="rId84"/>
    <p:sldId id="650" r:id="rId85"/>
    <p:sldId id="1673" r:id="rId86"/>
    <p:sldId id="1672" r:id="rId87"/>
    <p:sldId id="1670" r:id="rId88"/>
    <p:sldId id="380" r:id="rId89"/>
    <p:sldId id="651" r:id="rId90"/>
    <p:sldId id="649" r:id="rId91"/>
    <p:sldId id="625" r:id="rId92"/>
    <p:sldId id="626" r:id="rId93"/>
    <p:sldId id="724" r:id="rId94"/>
    <p:sldId id="725" r:id="rId95"/>
    <p:sldId id="624" r:id="rId96"/>
    <p:sldId id="633" r:id="rId97"/>
    <p:sldId id="607" r:id="rId98"/>
    <p:sldId id="726" r:id="rId99"/>
    <p:sldId id="409" r:id="rId100"/>
    <p:sldId id="410" r:id="rId101"/>
    <p:sldId id="412" r:id="rId102"/>
    <p:sldId id="411" r:id="rId103"/>
    <p:sldId id="417" r:id="rId104"/>
    <p:sldId id="413" r:id="rId105"/>
    <p:sldId id="414" r:id="rId106"/>
    <p:sldId id="415" r:id="rId107"/>
    <p:sldId id="418" r:id="rId108"/>
    <p:sldId id="359" r:id="rId109"/>
    <p:sldId id="420" r:id="rId110"/>
    <p:sldId id="416" r:id="rId111"/>
    <p:sldId id="419" r:id="rId112"/>
    <p:sldId id="422" r:id="rId113"/>
    <p:sldId id="424" r:id="rId114"/>
    <p:sldId id="426" r:id="rId115"/>
    <p:sldId id="427" r:id="rId116"/>
    <p:sldId id="727" r:id="rId117"/>
    <p:sldId id="428" r:id="rId118"/>
    <p:sldId id="429" r:id="rId119"/>
    <p:sldId id="728" r:id="rId120"/>
    <p:sldId id="430" r:id="rId121"/>
    <p:sldId id="431" r:id="rId122"/>
    <p:sldId id="729" r:id="rId123"/>
    <p:sldId id="657" r:id="rId124"/>
    <p:sldId id="1671" r:id="rId125"/>
    <p:sldId id="2034" r:id="rId126"/>
    <p:sldId id="1675" r:id="rId127"/>
    <p:sldId id="432" r:id="rId128"/>
    <p:sldId id="433" r:id="rId129"/>
    <p:sldId id="434" r:id="rId130"/>
    <p:sldId id="436" r:id="rId131"/>
    <p:sldId id="331" r:id="rId132"/>
    <p:sldId id="437" r:id="rId133"/>
    <p:sldId id="438" r:id="rId134"/>
    <p:sldId id="439" r:id="rId135"/>
    <p:sldId id="332" r:id="rId136"/>
    <p:sldId id="440" r:id="rId137"/>
    <p:sldId id="441" r:id="rId138"/>
    <p:sldId id="442" r:id="rId139"/>
    <p:sldId id="444" r:id="rId140"/>
    <p:sldId id="445" r:id="rId141"/>
    <p:sldId id="443" r:id="rId142"/>
    <p:sldId id="448" r:id="rId143"/>
    <p:sldId id="449" r:id="rId144"/>
    <p:sldId id="450" r:id="rId145"/>
    <p:sldId id="451" r:id="rId146"/>
    <p:sldId id="452" r:id="rId147"/>
    <p:sldId id="333" r:id="rId148"/>
    <p:sldId id="468" r:id="rId149"/>
    <p:sldId id="615" r:id="rId150"/>
    <p:sldId id="616" r:id="rId151"/>
    <p:sldId id="730" r:id="rId152"/>
    <p:sldId id="617" r:id="rId153"/>
    <p:sldId id="731" r:id="rId154"/>
    <p:sldId id="334" r:id="rId155"/>
    <p:sldId id="469" r:id="rId156"/>
    <p:sldId id="338" r:id="rId157"/>
    <p:sldId id="470" r:id="rId158"/>
    <p:sldId id="472" r:id="rId159"/>
    <p:sldId id="618" r:id="rId160"/>
    <p:sldId id="646" r:id="rId161"/>
    <p:sldId id="620" r:id="rId162"/>
    <p:sldId id="619" r:id="rId163"/>
    <p:sldId id="335" r:id="rId164"/>
    <p:sldId id="471" r:id="rId165"/>
    <p:sldId id="473" r:id="rId166"/>
    <p:sldId id="474" r:id="rId167"/>
    <p:sldId id="475" r:id="rId168"/>
    <p:sldId id="732" r:id="rId169"/>
    <p:sldId id="735" r:id="rId170"/>
    <p:sldId id="733" r:id="rId171"/>
    <p:sldId id="2138" r:id="rId17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C7C3"/>
    <a:srgbClr val="CF332B"/>
    <a:srgbClr val="D2332B"/>
    <a:srgbClr val="F0F4F7"/>
    <a:srgbClr val="CF2B2B"/>
    <a:srgbClr val="000000"/>
    <a:srgbClr val="FDFFE7"/>
    <a:srgbClr val="E6B9B8"/>
    <a:srgbClr val="FFFFCC"/>
    <a:srgbClr val="C4CE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82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507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1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63" Type="http://schemas.openxmlformats.org/officeDocument/2006/relationships/slide" Target="slides/slide47.xml"/><Relationship Id="rId84" Type="http://schemas.openxmlformats.org/officeDocument/2006/relationships/slide" Target="slides/slide68.xml"/><Relationship Id="rId138" Type="http://schemas.openxmlformats.org/officeDocument/2006/relationships/slide" Target="slides/slide122.xml"/><Relationship Id="rId159" Type="http://schemas.openxmlformats.org/officeDocument/2006/relationships/slide" Target="slides/slide143.xml"/><Relationship Id="rId170" Type="http://schemas.openxmlformats.org/officeDocument/2006/relationships/slide" Target="slides/slide154.xml"/><Relationship Id="rId107" Type="http://schemas.openxmlformats.org/officeDocument/2006/relationships/slide" Target="slides/slide9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6.xml"/><Relationship Id="rId53" Type="http://schemas.openxmlformats.org/officeDocument/2006/relationships/slide" Target="slides/slide37.xml"/><Relationship Id="rId74" Type="http://schemas.openxmlformats.org/officeDocument/2006/relationships/slide" Target="slides/slide58.xml"/><Relationship Id="rId128" Type="http://schemas.openxmlformats.org/officeDocument/2006/relationships/slide" Target="slides/slide112.xml"/><Relationship Id="rId149" Type="http://schemas.openxmlformats.org/officeDocument/2006/relationships/slide" Target="slides/slide133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79.xml"/><Relationship Id="rId160" Type="http://schemas.openxmlformats.org/officeDocument/2006/relationships/slide" Target="slides/slide144.xml"/><Relationship Id="rId22" Type="http://schemas.openxmlformats.org/officeDocument/2006/relationships/slide" Target="slides/slide6.xml"/><Relationship Id="rId43" Type="http://schemas.openxmlformats.org/officeDocument/2006/relationships/slide" Target="slides/slide27.xml"/><Relationship Id="rId64" Type="http://schemas.openxmlformats.org/officeDocument/2006/relationships/slide" Target="slides/slide48.xml"/><Relationship Id="rId118" Type="http://schemas.openxmlformats.org/officeDocument/2006/relationships/slide" Target="slides/slide102.xml"/><Relationship Id="rId139" Type="http://schemas.openxmlformats.org/officeDocument/2006/relationships/slide" Target="slides/slide123.xml"/><Relationship Id="rId85" Type="http://schemas.openxmlformats.org/officeDocument/2006/relationships/slide" Target="slides/slide69.xml"/><Relationship Id="rId150" Type="http://schemas.openxmlformats.org/officeDocument/2006/relationships/slide" Target="slides/slide134.xml"/><Relationship Id="rId171" Type="http://schemas.openxmlformats.org/officeDocument/2006/relationships/slide" Target="slides/slide155.xml"/><Relationship Id="rId12" Type="http://schemas.openxmlformats.org/officeDocument/2006/relationships/slideMaster" Target="slideMasters/slideMaster12.xml"/><Relationship Id="rId33" Type="http://schemas.openxmlformats.org/officeDocument/2006/relationships/slide" Target="slides/slide17.xml"/><Relationship Id="rId108" Type="http://schemas.openxmlformats.org/officeDocument/2006/relationships/slide" Target="slides/slide92.xml"/><Relationship Id="rId129" Type="http://schemas.openxmlformats.org/officeDocument/2006/relationships/slide" Target="slides/slide113.xml"/><Relationship Id="rId54" Type="http://schemas.openxmlformats.org/officeDocument/2006/relationships/slide" Target="slides/slide38.xml"/><Relationship Id="rId75" Type="http://schemas.openxmlformats.org/officeDocument/2006/relationships/slide" Target="slides/slide59.xml"/><Relationship Id="rId96" Type="http://schemas.openxmlformats.org/officeDocument/2006/relationships/slide" Target="slides/slide80.xml"/><Relationship Id="rId140" Type="http://schemas.openxmlformats.org/officeDocument/2006/relationships/slide" Target="slides/slide124.xml"/><Relationship Id="rId161" Type="http://schemas.openxmlformats.org/officeDocument/2006/relationships/slide" Target="slides/slide145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49" Type="http://schemas.openxmlformats.org/officeDocument/2006/relationships/slide" Target="slides/slide33.xml"/><Relationship Id="rId114" Type="http://schemas.openxmlformats.org/officeDocument/2006/relationships/slide" Target="slides/slide98.xml"/><Relationship Id="rId119" Type="http://schemas.openxmlformats.org/officeDocument/2006/relationships/slide" Target="slides/slide103.xml"/><Relationship Id="rId44" Type="http://schemas.openxmlformats.org/officeDocument/2006/relationships/slide" Target="slides/slide28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81" Type="http://schemas.openxmlformats.org/officeDocument/2006/relationships/slide" Target="slides/slide65.xml"/><Relationship Id="rId86" Type="http://schemas.openxmlformats.org/officeDocument/2006/relationships/slide" Target="slides/slide70.xml"/><Relationship Id="rId130" Type="http://schemas.openxmlformats.org/officeDocument/2006/relationships/slide" Target="slides/slide114.xml"/><Relationship Id="rId135" Type="http://schemas.openxmlformats.org/officeDocument/2006/relationships/slide" Target="slides/slide119.xml"/><Relationship Id="rId151" Type="http://schemas.openxmlformats.org/officeDocument/2006/relationships/slide" Target="slides/slide135.xml"/><Relationship Id="rId156" Type="http://schemas.openxmlformats.org/officeDocument/2006/relationships/slide" Target="slides/slide140.xml"/><Relationship Id="rId177" Type="http://schemas.openxmlformats.org/officeDocument/2006/relationships/tableStyles" Target="tableStyles.xml"/><Relationship Id="rId172" Type="http://schemas.openxmlformats.org/officeDocument/2006/relationships/slide" Target="slides/slide156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109" Type="http://schemas.openxmlformats.org/officeDocument/2006/relationships/slide" Target="slides/slide9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slide" Target="slides/slide60.xml"/><Relationship Id="rId97" Type="http://schemas.openxmlformats.org/officeDocument/2006/relationships/slide" Target="slides/slide81.xml"/><Relationship Id="rId104" Type="http://schemas.openxmlformats.org/officeDocument/2006/relationships/slide" Target="slides/slide88.xml"/><Relationship Id="rId120" Type="http://schemas.openxmlformats.org/officeDocument/2006/relationships/slide" Target="slides/slide104.xml"/><Relationship Id="rId125" Type="http://schemas.openxmlformats.org/officeDocument/2006/relationships/slide" Target="slides/slide109.xml"/><Relationship Id="rId141" Type="http://schemas.openxmlformats.org/officeDocument/2006/relationships/slide" Target="slides/slide125.xml"/><Relationship Id="rId146" Type="http://schemas.openxmlformats.org/officeDocument/2006/relationships/slide" Target="slides/slide130.xml"/><Relationship Id="rId167" Type="http://schemas.openxmlformats.org/officeDocument/2006/relationships/slide" Target="slides/slide15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92" Type="http://schemas.openxmlformats.org/officeDocument/2006/relationships/slide" Target="slides/slide76.xml"/><Relationship Id="rId162" Type="http://schemas.openxmlformats.org/officeDocument/2006/relationships/slide" Target="slides/slide14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slide" Target="slides/slide50.xml"/><Relationship Id="rId87" Type="http://schemas.openxmlformats.org/officeDocument/2006/relationships/slide" Target="slides/slide71.xml"/><Relationship Id="rId110" Type="http://schemas.openxmlformats.org/officeDocument/2006/relationships/slide" Target="slides/slide94.xml"/><Relationship Id="rId115" Type="http://schemas.openxmlformats.org/officeDocument/2006/relationships/slide" Target="slides/slide99.xml"/><Relationship Id="rId131" Type="http://schemas.openxmlformats.org/officeDocument/2006/relationships/slide" Target="slides/slide115.xml"/><Relationship Id="rId136" Type="http://schemas.openxmlformats.org/officeDocument/2006/relationships/slide" Target="slides/slide120.xml"/><Relationship Id="rId157" Type="http://schemas.openxmlformats.org/officeDocument/2006/relationships/slide" Target="slides/slide141.xml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152" Type="http://schemas.openxmlformats.org/officeDocument/2006/relationships/slide" Target="slides/slide136.xml"/><Relationship Id="rId173" Type="http://schemas.openxmlformats.org/officeDocument/2006/relationships/notesMaster" Target="notesMasters/notesMaster1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56" Type="http://schemas.openxmlformats.org/officeDocument/2006/relationships/slide" Target="slides/slide40.xml"/><Relationship Id="rId77" Type="http://schemas.openxmlformats.org/officeDocument/2006/relationships/slide" Target="slides/slide61.xml"/><Relationship Id="rId100" Type="http://schemas.openxmlformats.org/officeDocument/2006/relationships/slide" Target="slides/slide84.xml"/><Relationship Id="rId105" Type="http://schemas.openxmlformats.org/officeDocument/2006/relationships/slide" Target="slides/slide89.xml"/><Relationship Id="rId126" Type="http://schemas.openxmlformats.org/officeDocument/2006/relationships/slide" Target="slides/slide110.xml"/><Relationship Id="rId147" Type="http://schemas.openxmlformats.org/officeDocument/2006/relationships/slide" Target="slides/slide131.xml"/><Relationship Id="rId168" Type="http://schemas.openxmlformats.org/officeDocument/2006/relationships/slide" Target="slides/slide15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93" Type="http://schemas.openxmlformats.org/officeDocument/2006/relationships/slide" Target="slides/slide77.xml"/><Relationship Id="rId98" Type="http://schemas.openxmlformats.org/officeDocument/2006/relationships/slide" Target="slides/slide82.xml"/><Relationship Id="rId121" Type="http://schemas.openxmlformats.org/officeDocument/2006/relationships/slide" Target="slides/slide105.xml"/><Relationship Id="rId142" Type="http://schemas.openxmlformats.org/officeDocument/2006/relationships/slide" Target="slides/slide126.xml"/><Relationship Id="rId163" Type="http://schemas.openxmlformats.org/officeDocument/2006/relationships/slide" Target="slides/slide147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9.xml"/><Relationship Id="rId46" Type="http://schemas.openxmlformats.org/officeDocument/2006/relationships/slide" Target="slides/slide30.xml"/><Relationship Id="rId67" Type="http://schemas.openxmlformats.org/officeDocument/2006/relationships/slide" Target="slides/slide51.xml"/><Relationship Id="rId116" Type="http://schemas.openxmlformats.org/officeDocument/2006/relationships/slide" Target="slides/slide100.xml"/><Relationship Id="rId137" Type="http://schemas.openxmlformats.org/officeDocument/2006/relationships/slide" Target="slides/slide121.xml"/><Relationship Id="rId158" Type="http://schemas.openxmlformats.org/officeDocument/2006/relationships/slide" Target="slides/slide142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62" Type="http://schemas.openxmlformats.org/officeDocument/2006/relationships/slide" Target="slides/slide46.xml"/><Relationship Id="rId83" Type="http://schemas.openxmlformats.org/officeDocument/2006/relationships/slide" Target="slides/slide67.xml"/><Relationship Id="rId88" Type="http://schemas.openxmlformats.org/officeDocument/2006/relationships/slide" Target="slides/slide72.xml"/><Relationship Id="rId111" Type="http://schemas.openxmlformats.org/officeDocument/2006/relationships/slide" Target="slides/slide95.xml"/><Relationship Id="rId132" Type="http://schemas.openxmlformats.org/officeDocument/2006/relationships/slide" Target="slides/slide116.xml"/><Relationship Id="rId153" Type="http://schemas.openxmlformats.org/officeDocument/2006/relationships/slide" Target="slides/slide137.xml"/><Relationship Id="rId174" Type="http://schemas.openxmlformats.org/officeDocument/2006/relationships/presProps" Target="presProps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20.xml"/><Relationship Id="rId57" Type="http://schemas.openxmlformats.org/officeDocument/2006/relationships/slide" Target="slides/slide41.xml"/><Relationship Id="rId106" Type="http://schemas.openxmlformats.org/officeDocument/2006/relationships/slide" Target="slides/slide90.xml"/><Relationship Id="rId127" Type="http://schemas.openxmlformats.org/officeDocument/2006/relationships/slide" Target="slides/slide11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52" Type="http://schemas.openxmlformats.org/officeDocument/2006/relationships/slide" Target="slides/slide36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94" Type="http://schemas.openxmlformats.org/officeDocument/2006/relationships/slide" Target="slides/slide78.xml"/><Relationship Id="rId99" Type="http://schemas.openxmlformats.org/officeDocument/2006/relationships/slide" Target="slides/slide83.xml"/><Relationship Id="rId101" Type="http://schemas.openxmlformats.org/officeDocument/2006/relationships/slide" Target="slides/slide85.xml"/><Relationship Id="rId122" Type="http://schemas.openxmlformats.org/officeDocument/2006/relationships/slide" Target="slides/slide106.xml"/><Relationship Id="rId143" Type="http://schemas.openxmlformats.org/officeDocument/2006/relationships/slide" Target="slides/slide127.xml"/><Relationship Id="rId148" Type="http://schemas.openxmlformats.org/officeDocument/2006/relationships/slide" Target="slides/slide132.xml"/><Relationship Id="rId164" Type="http://schemas.openxmlformats.org/officeDocument/2006/relationships/slide" Target="slides/slide148.xml"/><Relationship Id="rId169" Type="http://schemas.openxmlformats.org/officeDocument/2006/relationships/slide" Target="slides/slide15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10.xml"/><Relationship Id="rId47" Type="http://schemas.openxmlformats.org/officeDocument/2006/relationships/slide" Target="slides/slide31.xml"/><Relationship Id="rId68" Type="http://schemas.openxmlformats.org/officeDocument/2006/relationships/slide" Target="slides/slide52.xml"/><Relationship Id="rId89" Type="http://schemas.openxmlformats.org/officeDocument/2006/relationships/slide" Target="slides/slide73.xml"/><Relationship Id="rId112" Type="http://schemas.openxmlformats.org/officeDocument/2006/relationships/slide" Target="slides/slide96.xml"/><Relationship Id="rId133" Type="http://schemas.openxmlformats.org/officeDocument/2006/relationships/slide" Target="slides/slide117.xml"/><Relationship Id="rId154" Type="http://schemas.openxmlformats.org/officeDocument/2006/relationships/slide" Target="slides/slide138.xml"/><Relationship Id="rId175" Type="http://schemas.openxmlformats.org/officeDocument/2006/relationships/viewProps" Target="viewProps.xml"/><Relationship Id="rId16" Type="http://schemas.openxmlformats.org/officeDocument/2006/relationships/slideMaster" Target="slideMasters/slideMaster16.xml"/><Relationship Id="rId37" Type="http://schemas.openxmlformats.org/officeDocument/2006/relationships/slide" Target="slides/slide21.xml"/><Relationship Id="rId58" Type="http://schemas.openxmlformats.org/officeDocument/2006/relationships/slide" Target="slides/slide42.xml"/><Relationship Id="rId79" Type="http://schemas.openxmlformats.org/officeDocument/2006/relationships/slide" Target="slides/slide63.xml"/><Relationship Id="rId102" Type="http://schemas.openxmlformats.org/officeDocument/2006/relationships/slide" Target="slides/slide86.xml"/><Relationship Id="rId123" Type="http://schemas.openxmlformats.org/officeDocument/2006/relationships/slide" Target="slides/slide107.xml"/><Relationship Id="rId144" Type="http://schemas.openxmlformats.org/officeDocument/2006/relationships/slide" Target="slides/slide128.xml"/><Relationship Id="rId90" Type="http://schemas.openxmlformats.org/officeDocument/2006/relationships/slide" Target="slides/slide74.xml"/><Relationship Id="rId165" Type="http://schemas.openxmlformats.org/officeDocument/2006/relationships/slide" Target="slides/slide149.xml"/><Relationship Id="rId27" Type="http://schemas.openxmlformats.org/officeDocument/2006/relationships/slide" Target="slides/slide11.xml"/><Relationship Id="rId48" Type="http://schemas.openxmlformats.org/officeDocument/2006/relationships/slide" Target="slides/slide32.xml"/><Relationship Id="rId69" Type="http://schemas.openxmlformats.org/officeDocument/2006/relationships/slide" Target="slides/slide53.xml"/><Relationship Id="rId113" Type="http://schemas.openxmlformats.org/officeDocument/2006/relationships/slide" Target="slides/slide97.xml"/><Relationship Id="rId134" Type="http://schemas.openxmlformats.org/officeDocument/2006/relationships/slide" Target="slides/slide118.xml"/><Relationship Id="rId80" Type="http://schemas.openxmlformats.org/officeDocument/2006/relationships/slide" Target="slides/slide64.xml"/><Relationship Id="rId155" Type="http://schemas.openxmlformats.org/officeDocument/2006/relationships/slide" Target="slides/slide139.xml"/><Relationship Id="rId176" Type="http://schemas.openxmlformats.org/officeDocument/2006/relationships/theme" Target="theme/theme1.xml"/><Relationship Id="rId17" Type="http://schemas.openxmlformats.org/officeDocument/2006/relationships/slide" Target="slides/slide1.xml"/><Relationship Id="rId38" Type="http://schemas.openxmlformats.org/officeDocument/2006/relationships/slide" Target="slides/slide22.xml"/><Relationship Id="rId59" Type="http://schemas.openxmlformats.org/officeDocument/2006/relationships/slide" Target="slides/slide43.xml"/><Relationship Id="rId103" Type="http://schemas.openxmlformats.org/officeDocument/2006/relationships/slide" Target="slides/slide87.xml"/><Relationship Id="rId124" Type="http://schemas.openxmlformats.org/officeDocument/2006/relationships/slide" Target="slides/slide108.xml"/><Relationship Id="rId70" Type="http://schemas.openxmlformats.org/officeDocument/2006/relationships/slide" Target="slides/slide54.xml"/><Relationship Id="rId91" Type="http://schemas.openxmlformats.org/officeDocument/2006/relationships/slide" Target="slides/slide75.xml"/><Relationship Id="rId145" Type="http://schemas.openxmlformats.org/officeDocument/2006/relationships/slide" Target="slides/slide129.xml"/><Relationship Id="rId166" Type="http://schemas.openxmlformats.org/officeDocument/2006/relationships/slide" Target="slides/slide150.xml"/><Relationship Id="rId1" Type="http://schemas.openxmlformats.org/officeDocument/2006/relationships/slideMaster" Target="slideMasters/slide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24T19:39:23.48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1 136,'87'1,"-5"0,127-13,-75-2,-83 11,-1-3,-1-1,57-17,-83 19,1 0,0 2,1 0,33 1,-26 2,60-10,-45 3,62-1,16-3,5-1,226 7,-195 6,-67-2,108 3,-59 22,107-22,-17-1,-103 11,63 2,-53 0,-4-1,486-12,-297-2,-143-13,-1-1,-91 15,143 18,-138-9,180-5,-141-6,799 2,-885 0,0 3,0 2,56 13,-71-9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24T19:39:33.71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1 189,'0'-1,"0"0,1 0,-1 0,0 1,1-1,-1 0,1 0,-1 0,1 0,-1 0,1 1,0-1,-1 0,1 0,0 1,0-1,-1 1,1-1,0 1,0-1,0 1,0-1,0 1,0 0,0-1,0 1,1 0,30-6,-30 6,226-14,210-18,-227 23,83-8,-155 7,146 8,-135 4,1565-2,-1524 13,13 1,775-15,-931 3,54 10,22 1,97-13,-112-2,124 14,-6 22,-181-29,74 0,-75-5,74 10,83 15,-122-17,291 2,-267-11,-62-1,52-9,33-2,71-3,42-12,-72 17,-10 2,-21-3,149 8,-219 4,-35-1,58-11,-3 1,38-2,104-4,678 18,-856-3,51-9,26-3,-67 13,-6-1,87-12,-15-2,-31 5,-6 3,165 5,-128 5,627-2,-688 4,-1 2,84 20,-85-13,-11-3,-16-2,-1-2,50 3,-47-7,0 3,51 12,36 5,-19-10,145 8,-215-20,365 15,-248-3,161-11,-146-3,-81 3,-13 1,139-15,-132-1,-13 2,133-6,324 19,-362 13,7-1,383-14,-522-1,55-9,16-1,369 27,-46 23,-178-11,-42 1,-71-8,-87-16,1-1,70-6,96-21,-207 23,62-11,-36 6,43-4,25-3,-66 7,37-1,33 5,-46 2,1-3,112-19,-119 11,0 3,1 2,0 2,97 6,-124 2,1 2,-2 0,1 2,-1 2,31 14,7 1,-27-10,1-3,63 13,-62-19,12 3,81 3,-60-15,1-3,135-31,-27 10,-16-4,-159 31,-1-1,0 1,0 0,1 1,11 2,-17-3,0 0,0 0,0 1,0-1,0 1,0-1,0 1,0-1,0 1,0-1,0 1,-1 0,1-1,0 1,0 0,-1 0,2 1,-2-1,0 0,1 0,-1 0,0 0,0 0,0 0,0 0,-1 0,1 0,0 0,0-1,-1 1,1 0,0 0,-1 0,1 0,-1 0,1 0,-1-1,1 1,-1 0,0-1,1 1,-2 0,-38 39,21-19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24T19:39:44.71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1 242,'745'44,"-705"-39,1-2,0-2,0-1,50-8,533-87,-497 70,-76 14,86-8,-13 15,66-5,3-4,-96 8,2-7,-61 7,40-2,259 8,-192 11,67 2,212-30,-291 5,62-6,-73 7,169 8,-139 4,292-2,-397 2,54 10,27 1,64-14,51 3,-139 10,26 1,-119-13,260 0,-169-12,15-1,64-1,36-1,-68 2,8-1,603 15,-574-15,-133 7,0 2,87 5,-118 3,1 1,-1 1,23 9,-22-6,0-2,33 5,17-6,96-6,-60-1,1603 2,-1540-14,-30 1,8 0,33-1,-120 14,103 2,-128 1,-1 1,52 13,-38-6,1-3,-1-2,1-2,54-3,56 11,-41-1,484-7,-335-6,373 2,-610 3,0 0,0 2,-1 2,0 1,42 15,-12-3,155 25,-154-35,-9-3,1-3,91-5,36 1,-171 2,-1-1,0 1,0 0,-1 1,1 1,15 6,49 34,-35-20,-10-7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24T19:39:46.20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12,'0'-5,"0"-1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24T20:34:15.91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0 109,'485'0,"-453"-3,0 0,0-2,0-2,35-11,46-10,25 14,4 0,-66 4,0 4,131 6,-91 2,-22-2,121 15,124 40,-170-29,-87-17,0-5,93-5,-54-1,1283 2,-1384 1,-1 1,34 8,18 1,39 3,-51-6,62 0,-92-8,14 0,85 10,-69-2,0-2,68-3,-96-1,0 0,33 9,13 1,-3-2,59 5,-8-1,16 0,246-15,-349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24T20:40:50.93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0 138,'711'0,"-669"-3,-1-1,82-20,-6 1,-56 13,-24 3,69-3,3 10,-29 1,106-12,-93 0,78-12,-116 15,1 4,108 4,-67 2,73-3,163 3,-200 11,39 1,534-15,-653-1,53-10,51-2,311 15,-445-1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24T20:40:54.38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1 110,'6'-5,"1"-1,-1 1,1 1,1 0,-1 0,0 0,1 1,0 0,0 0,0 1,0 0,10-1,12-1,60 1,-80 3,720 2,-688 0,51 9,24 1,125-10,-140-3,-61-1,57-10,-24 2,194-21,-162 20,91-5,-128 16,129 2,-107 11,-61-7,46 2,10-6,106 7,-41 3,184-7,-197-6,15 14,-3 1,-98-14,-30-1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68423-07F8-4964-81EA-A78F379CF727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327BA6-8430-40AA-82B3-4AE4219E2B1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3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27BA6-8430-40AA-82B3-4AE4219E2B1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820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EC865-83D8-4F9A-8888-A0D477A0B591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ADA4F-4197-419E-9B70-7AAFBD0184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C9FF5-18FC-4B08-BFC0-367F7CAD708A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81C57-9D1F-4858-A11F-6F57A3F3AE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348EC865-83D8-4F9A-8888-A0D477A0B59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9AFADA4F-4197-419E-9B70-7AAFBD01848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F71A4FE3-7B46-4431-AF09-377163D76EE6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91EB24B6-CC47-4BF7-BD96-BAC0D31253C7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53ACFBA8-2716-4802-A466-3CC4CD2AB0E5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C0684F4C-C2D5-4F45-ADFD-08A9D872219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D805F394-2748-484C-AE9E-1187D7EEDD89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F0FD8E10-A1F3-486B-AD5C-B0DA06FE79FB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39E0C6FA-EA5C-4D3A-AE51-30B989FC99F5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AAE23A87-71BA-48C8-97F0-3FDD9D166F5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181718F7-E1DD-4D0E-8A5B-4CF3C98948AD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06C69D2-4A3A-484E-B133-449774A22DA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52101C48-1D6B-4013-A9BC-035C3008DE2D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C60A5EA4-3902-477F-94F0-8D31FA6BAE9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D19E9305-C222-4ED6-8267-C33ABC2ABCC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2B9EA92-DAFE-43DC-9994-2115EF28279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EA22D72-5230-44E9-AA7B-A04C8353070F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668B0A70-0A85-42B8-A4D3-E34CB34AB5AC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F83C9FF5-18FC-4B08-BFC0-367F7CAD708A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1281C57-9D1F-4858-A11F-6F57A3F3AE0C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68EDF-684C-477D-91F4-7377AD0B8CD1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11BA9-C54D-4512-88A6-8A30BC47D3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24568EDF-684C-477D-91F4-7377AD0B8CD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09411BA9-C54D-4512-88A6-8A30BC47D360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348EC865-83D8-4F9A-8888-A0D477A0B59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9AFADA4F-4197-419E-9B70-7AAFBD01848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F71A4FE3-7B46-4431-AF09-377163D76EE6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91EB24B6-CC47-4BF7-BD96-BAC0D31253C7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53ACFBA8-2716-4802-A466-3CC4CD2AB0E5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C0684F4C-C2D5-4F45-ADFD-08A9D872219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D805F394-2748-484C-AE9E-1187D7EEDD89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F0FD8E10-A1F3-486B-AD5C-B0DA06FE79FB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39E0C6FA-EA5C-4D3A-AE51-30B989FC99F5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AAE23A87-71BA-48C8-97F0-3FDD9D166F5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181718F7-E1DD-4D0E-8A5B-4CF3C98948AD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06C69D2-4A3A-484E-B133-449774A22DA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52101C48-1D6B-4013-A9BC-035C3008DE2D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C60A5EA4-3902-477F-94F0-8D31FA6BAE9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D19E9305-C222-4ED6-8267-C33ABC2ABCC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2B9EA92-DAFE-43DC-9994-2115EF28279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EA22D72-5230-44E9-AA7B-A04C8353070F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668B0A70-0A85-42B8-A4D3-E34CB34AB5AC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40C9E-58C3-4A70-BD98-17352B06D1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F83C9FF5-18FC-4B08-BFC0-367F7CAD708A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1281C57-9D1F-4858-A11F-6F57A3F3AE0C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24568EDF-684C-477D-91F4-7377AD0B8CD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09411BA9-C54D-4512-88A6-8A30BC47D360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EC865-83D8-4F9A-8888-A0D477A0B5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ADA4F-4197-419E-9B70-7AAFBD0184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A4FE3-7B46-4431-AF09-377163D76E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B24B6-CC47-4BF7-BD96-BAC0D31253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CFBA8-2716-4802-A466-3CC4CD2AB0E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84F4C-C2D5-4F45-ADFD-08A9D87221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5F394-2748-484C-AE9E-1187D7EEDD8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D8E10-A1F3-486B-AD5C-B0DA06FE79F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0C6FA-EA5C-4D3A-AE51-30B989FC99F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23A87-71BA-48C8-97F0-3FDD9D166F5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718F7-E1DD-4D0E-8A5B-4CF3C98948A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C69D2-4A3A-484E-B133-449774A22DA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01C48-1D6B-4013-A9BC-035C3008DE2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A5EA4-3902-477F-94F0-8D31FA6BAE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E9305-C222-4ED6-8267-C33ABC2ABCC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9EA92-DAFE-43DC-9994-2115EF2827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1E18F1-C387-4D1E-8A15-6B9599730D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22D72-5230-44E9-AA7B-A04C835307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B0A70-0A85-42B8-A4D3-E34CB34AB5A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C9FF5-18FC-4B08-BFC0-367F7CAD708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81C57-9D1F-4858-A11F-6F57A3F3AE0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68EDF-684C-477D-91F4-7377AD0B8CD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11BA9-C54D-4512-88A6-8A30BC47D36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EC865-83D8-4F9A-8888-A0D477A0B5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ADA4F-4197-419E-9B70-7AAFBD0184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A4FE3-7B46-4431-AF09-377163D76E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B24B6-CC47-4BF7-BD96-BAC0D31253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CFBA8-2716-4802-A466-3CC4CD2AB0E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84F4C-C2D5-4F45-ADFD-08A9D87221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5F394-2748-484C-AE9E-1187D7EEDD8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D8E10-A1F3-486B-AD5C-B0DA06FE79F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0C6FA-EA5C-4D3A-AE51-30B989FC99F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23A87-71BA-48C8-97F0-3FDD9D166F5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718F7-E1DD-4D0E-8A5B-4CF3C98948A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C69D2-4A3A-484E-B133-449774A22DA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01C48-1D6B-4013-A9BC-035C3008DE2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A5EA4-3902-477F-94F0-8D31FA6BAE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A0B14-D47E-43C7-8004-A0034BB874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E9305-C222-4ED6-8267-C33ABC2ABCC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9EA92-DAFE-43DC-9994-2115EF2827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22D72-5230-44E9-AA7B-A04C835307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B0A70-0A85-42B8-A4D3-E34CB34AB5A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C9FF5-18FC-4B08-BFC0-367F7CAD708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81C57-9D1F-4858-A11F-6F57A3F3AE0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68EDF-684C-477D-91F4-7377AD0B8CD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11BA9-C54D-4512-88A6-8A30BC47D36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3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A022C-C1A0-4566-85E1-215B33FAF870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54D9A-0C31-48EF-B86F-3B4E369B94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48040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922AD-C908-48A5-A585-E11DAB271900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23B46-61FD-4541-8594-26437A54F1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10242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84BBA-2BF4-4251-87AA-BCF112FC4B81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74C48-6A83-4A73-B248-0C70EBA2E9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38161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83EFF-1DC9-48B1-A695-84F1EB43CE11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AA660-20F1-48BE-8B62-66A8983A25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6562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2AC88-3E32-40BC-AE34-F03366B8BD42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9E6B6-3825-48F1-AA26-40F2080AB1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52326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D08FD-737E-49E0-BA64-6BB448194F34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5FF8F-1B4C-4FA6-9EA3-E6943A4E3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9449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3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3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9124D-1639-432C-88E7-FBEC3247CB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27CB0-8C39-4F59-86F6-39ADCF0284CE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510FF-7351-42E8-9901-8A8448115B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4343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EAAC0-5F5A-4651-9787-4F6F2B1EDCBC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4DCCE-A5F8-4B9D-AE73-FEC3ADF0B2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4195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5C511-7C5E-4FA2-9FE4-0CD9F5C081FC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F8D06-7222-472B-9685-970CB17202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12998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A1FBB-9D08-4FE1-B43A-BB47268A8EE0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AEC31-5E76-41DD-B6E4-F61FE8875D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202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47623-2562-4045-8EE1-E946F224E898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0BDD9-0BFC-4462-8C83-073CD184C3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8236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13A8C5-F07E-4F02-90F0-68B3056E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564309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9753-DFAA-467E-B6A8-7AC10202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07990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2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AF194-115D-464E-80CA-38ED1B402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30371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63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7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8181-EB60-4C3D-A99D-86E2D3A1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711801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7561-5AD5-4908-AE28-BD47296DC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5428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47F81-15C2-488F-A20C-BF67C4F51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A747C-20ED-4ADA-A381-5DAC7DEBE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877068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28BD-26A4-48CC-89FB-1FE31C7B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459726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7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096F-6DDE-4EE2-A998-DA737CEC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028836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0C6F-B78E-4E07-91AA-EA6D1E719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556667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27B1-0C1E-45C8-AC93-DC11C8F2B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75662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FDDC9-2EB8-4D30-BFAF-0377EA61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835721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D4E32-63CC-48DF-9361-FA5E4BC403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26771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139F2-22FB-435D-8BA3-09FA7B2133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77669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DABD1-22D8-4C80-BD46-79924F7252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86937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3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3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8FCEF-B8D5-4468-A51E-0740AB274C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609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62105-5B17-40AB-ABD2-CF08BF0FAE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024F6-B620-4AC4-9478-7FD181313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05632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E0C6D-E7EE-4178-AE0F-20687D11E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12405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02CC9-0DCA-4AFA-A602-20A24AD54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6233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75D57-BA86-4120-A4EF-0377F2C85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3677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42493-CE95-4811-A533-35CBD7E8A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19354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8A6A5-F8E2-4D0D-BA52-891E00FFA3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92504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41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57CDB-3C38-4149-B78B-FC145E089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9987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9CDDC-849F-4D1D-B497-966C0BCF27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11F59-D8F3-44D3-9695-FCF328E02A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A4FE3-7B46-4431-AF09-377163D76EE6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B24B6-CC47-4BF7-BD96-BAC0D3125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2E763-CA0E-4419-BF3F-13DAB8BE87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CC319-4E57-474D-ADDD-5A914E5799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41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12344-2E61-46C4-93FA-DD43CCC766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BA3BF-BFB2-4EDA-AFCB-90CB2A3F0E74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9EC5E-B121-4A68-BDEB-87900B8D5B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4EF31-E5C2-4DC8-A900-39E28A4139AB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16AE4-4A85-497C-B2FA-5ECED9BC76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37120-CE22-4A3B-A045-94DC9D541794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5EBEF-DB85-40F0-AB99-7B9AA161E1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0558A-AD29-4B64-B442-4DBEE9E9C68A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A71AC-7E8F-4E8E-9DDE-D4D45001A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D92E9-7CA3-4F05-A004-248BDDF278F0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1D389-EE33-4B49-A212-9A12B75E5D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64C20-1870-4720-8FAF-E893AD1E70AD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8C225-4F9F-4BBF-BC86-267C0C6CE1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CAD83-D012-42D9-916E-4DBF61B55E2B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9413B-F427-4D7C-8B16-59B044F0AE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CFBA8-2716-4802-A466-3CC4CD2AB0E5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84F4C-C2D5-4F45-ADFD-08A9D8722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AD411-D7C8-484C-B41E-28EC3F8CFAC4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5200C-9A9A-4711-A62C-515922F205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1DB2C-7762-4311-A138-E88DEB60E3BE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0D1F0-DF8D-42DE-A21D-6462D8879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2BF04-6F1A-40E8-B613-C36B4ECA05DF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5ED33-3C09-4102-A43D-BDA6A0922D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7E252-44AA-4B59-83C7-682DC5230A3F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B50C0-C39C-4F0A-B0AE-78BC0008CC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2CCDB-26E9-4E85-9166-64B3B94AD7B4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2D7F6-9138-40F9-8A5C-24C39701D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53E2E-718F-44BF-B846-4777ADCBE5BE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2D672-FEA6-4CD9-B63A-4B6ED40F15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4C2A0-45B9-4998-8881-8D2B21403AFE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75101-5C09-4B3F-84F5-648380ED77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5220E-2FB4-4D64-BC38-B9D23B8F279F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3D610-2EA0-4E14-BEE3-9BAC5E7A2E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53776-6298-4CA2-A2ED-33A4C7106A2C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80561-CEF0-47CC-A560-C82B2795A0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D46B5-AE32-4E21-A3EA-39FC6F085547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AA0D6-BEAA-48C8-90B9-4863B59375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5F394-2748-484C-AE9E-1187D7EEDD89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D8E10-A1F3-486B-AD5C-B0DA06FE79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DC5DF-14A2-4180-BE00-64B85888367F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D95ED-B866-49A2-ADAD-5EBBDC045F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B69D0-D46C-4A9D-92C8-9623C09DD889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AA7C5-EAC7-433F-B39D-92C5B9719B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C169B-ADE8-40E1-89EA-509233912D9E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600F3-2B37-47C1-A65B-ED74279562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EC0EA-9F75-4D47-BFE8-209FFAE6160D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20BFD-C9B2-4687-AD36-22B8AD6BF1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65FC0-85E3-45BB-BB70-CC04C25E0FFA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9B1ED-B119-47F7-9B38-9D2F4F89E1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A00BA3BF-BFB2-4EDA-AFCB-90CB2A3F0E74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4D9EC5E-B121-4A68-BDEB-87900B8D5B95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0664EF31-E5C2-4DC8-A900-39E28A4139AB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94616AE4-4A85-497C-B2FA-5ECED9BC768B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CA537120-CE22-4A3B-A045-94DC9D541794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F95EBEF-DB85-40F0-AB99-7B9AA161E10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71C0558A-AD29-4B64-B442-4DBEE9E9C68A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E80A71AC-7E8F-4E8E-9DDE-D4D45001AB2E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0E1D92E9-7CA3-4F05-A004-248BDDF278F0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C221D389-EE33-4B49-A212-9A12B75E5DEE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0C6FA-EA5C-4D3A-AE51-30B989FC99F5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23A87-71BA-48C8-97F0-3FDD9D166F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EC664C20-1870-4720-8FAF-E893AD1E70AD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258C225-4F9F-4BBF-BC86-267C0C6CE1B5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CA1CAD83-D012-42D9-916E-4DBF61B55E2B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5E69413B-F427-4D7C-8B16-59B044F0AEF0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C3FAD411-D7C8-484C-B41E-28EC3F8CFAC4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A1A5200C-9A9A-4711-A62C-515922F20543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FF1DB2C-7762-4311-A138-E88DEB60E3B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5600D1F0-DF8D-42DE-A21D-6462D8879F94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03C2BF04-6F1A-40E8-B613-C36B4ECA05DF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DD65ED33-3C09-4102-A43D-BDA6A0922DF9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A07E252-44AA-4B59-83C7-682DC5230A3F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AD1B50C0-C39C-4F0A-B0AE-78BC0008CCC9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A00BA3BF-BFB2-4EDA-AFCB-90CB2A3F0E74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4D9EC5E-B121-4A68-BDEB-87900B8D5B95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0664EF31-E5C2-4DC8-A900-39E28A4139AB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94616AE4-4A85-497C-B2FA-5ECED9BC768B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CA537120-CE22-4A3B-A045-94DC9D541794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F95EBEF-DB85-40F0-AB99-7B9AA161E10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71C0558A-AD29-4B64-B442-4DBEE9E9C68A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E80A71AC-7E8F-4E8E-9DDE-D4D45001AB2E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718F7-E1DD-4D0E-8A5B-4CF3C98948AD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C69D2-4A3A-484E-B133-449774A22D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0E1D92E9-7CA3-4F05-A004-248BDDF278F0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C221D389-EE33-4B49-A212-9A12B75E5DEE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EC664C20-1870-4720-8FAF-E893AD1E70AD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258C225-4F9F-4BBF-BC86-267C0C6CE1B5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CA1CAD83-D012-42D9-916E-4DBF61B55E2B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5E69413B-F427-4D7C-8B16-59B044F0AEF0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C3FAD411-D7C8-484C-B41E-28EC3F8CFAC4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A1A5200C-9A9A-4711-A62C-515922F20543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FF1DB2C-7762-4311-A138-E88DEB60E3B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5600D1F0-DF8D-42DE-A21D-6462D8879F94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03C2BF04-6F1A-40E8-B613-C36B4ECA05DF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DD65ED33-3C09-4102-A43D-BDA6A0922DF9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A07E252-44AA-4B59-83C7-682DC5230A3F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AD1B50C0-C39C-4F0A-B0AE-78BC0008CCC9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348EC865-83D8-4F9A-8888-A0D477A0B59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9AFADA4F-4197-419E-9B70-7AAFBD01848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F71A4FE3-7B46-4431-AF09-377163D76EE6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91EB24B6-CC47-4BF7-BD96-BAC0D31253C7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53ACFBA8-2716-4802-A466-3CC4CD2AB0E5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C0684F4C-C2D5-4F45-ADFD-08A9D872219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01C48-1D6B-4013-A9BC-035C3008DE2D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A5EA4-3902-477F-94F0-8D31FA6BA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D805F394-2748-484C-AE9E-1187D7EEDD89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F0FD8E10-A1F3-486B-AD5C-B0DA06FE79FB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39E0C6FA-EA5C-4D3A-AE51-30B989FC99F5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AAE23A87-71BA-48C8-97F0-3FDD9D166F5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181718F7-E1DD-4D0E-8A5B-4CF3C98948AD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06C69D2-4A3A-484E-B133-449774A22DA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52101C48-1D6B-4013-A9BC-035C3008DE2D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C60A5EA4-3902-477F-94F0-8D31FA6BAE9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D19E9305-C222-4ED6-8267-C33ABC2ABCC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2B9EA92-DAFE-43DC-9994-2115EF28279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EA22D72-5230-44E9-AA7B-A04C8353070F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668B0A70-0A85-42B8-A4D3-E34CB34AB5AC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F83C9FF5-18FC-4B08-BFC0-367F7CAD708A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1281C57-9D1F-4858-A11F-6F57A3F3AE0C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24568EDF-684C-477D-91F4-7377AD0B8CD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09411BA9-C54D-4512-88A6-8A30BC47D360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348EC865-83D8-4F9A-8888-A0D477A0B59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9AFADA4F-4197-419E-9B70-7AAFBD01848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F71A4FE3-7B46-4431-AF09-377163D76EE6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91EB24B6-CC47-4BF7-BD96-BAC0D31253C7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E9305-C222-4ED6-8267-C33ABC2ABCC1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9EA92-DAFE-43DC-9994-2115EF282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53ACFBA8-2716-4802-A466-3CC4CD2AB0E5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C0684F4C-C2D5-4F45-ADFD-08A9D872219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D805F394-2748-484C-AE9E-1187D7EEDD89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F0FD8E10-A1F3-486B-AD5C-B0DA06FE79FB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39E0C6FA-EA5C-4D3A-AE51-30B989FC99F5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AAE23A87-71BA-48C8-97F0-3FDD9D166F5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181718F7-E1DD-4D0E-8A5B-4CF3C98948AD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06C69D2-4A3A-484E-B133-449774A22DA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52101C48-1D6B-4013-A9BC-035C3008DE2D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C60A5EA4-3902-477F-94F0-8D31FA6BAE9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D19E9305-C222-4ED6-8267-C33ABC2ABCC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2B9EA92-DAFE-43DC-9994-2115EF28279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EA22D72-5230-44E9-AA7B-A04C8353070F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668B0A70-0A85-42B8-A4D3-E34CB34AB5AC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F83C9FF5-18FC-4B08-BFC0-367F7CAD708A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1281C57-9D1F-4858-A11F-6F57A3F3AE0C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24568EDF-684C-477D-91F4-7377AD0B8CD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09411BA9-C54D-4512-88A6-8A30BC47D360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348EC865-83D8-4F9A-8888-A0D477A0B59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9AFADA4F-4197-419E-9B70-7AAFBD01848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22D72-5230-44E9-AA7B-A04C8353070F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B0A70-0A85-42B8-A4D3-E34CB34AB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F71A4FE3-7B46-4431-AF09-377163D76EE6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91EB24B6-CC47-4BF7-BD96-BAC0D31253C7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53ACFBA8-2716-4802-A466-3CC4CD2AB0E5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C0684F4C-C2D5-4F45-ADFD-08A9D872219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D805F394-2748-484C-AE9E-1187D7EEDD89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F0FD8E10-A1F3-486B-AD5C-B0DA06FE79FB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39E0C6FA-EA5C-4D3A-AE51-30B989FC99F5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AAE23A87-71BA-48C8-97F0-3FDD9D166F5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181718F7-E1DD-4D0E-8A5B-4CF3C98948AD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06C69D2-4A3A-484E-B133-449774A22DA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52101C48-1D6B-4013-A9BC-035C3008DE2D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C60A5EA4-3902-477F-94F0-8D31FA6BAE9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D19E9305-C222-4ED6-8267-C33ABC2ABCC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2B9EA92-DAFE-43DC-9994-2115EF28279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EA22D72-5230-44E9-AA7B-A04C8353070F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668B0A70-0A85-42B8-A4D3-E34CB34AB5AC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F83C9FF5-18FC-4B08-BFC0-367F7CAD708A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1281C57-9D1F-4858-A11F-6F57A3F3AE0C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24568EDF-684C-477D-91F4-7377AD0B8CD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1/4/2026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09411BA9-C54D-4512-88A6-8A30BC47D360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9C7251-E2ED-4CB5-A5B6-9A5543040981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E9AFD0-9A45-4EA1-8B63-CC2AD0A808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829C7251-E2ED-4CB5-A5B6-9A5543040981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1/4/2026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E9E9AFD0-9A45-4EA1-8B63-CC2AD0A80868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04" r:id="rId1"/>
    <p:sldLayoutId id="2147484805" r:id="rId2"/>
    <p:sldLayoutId id="2147484806" r:id="rId3"/>
    <p:sldLayoutId id="2147484807" r:id="rId4"/>
    <p:sldLayoutId id="2147484808" r:id="rId5"/>
    <p:sldLayoutId id="2147484809" r:id="rId6"/>
    <p:sldLayoutId id="2147484810" r:id="rId7"/>
    <p:sldLayoutId id="2147484811" r:id="rId8"/>
    <p:sldLayoutId id="2147484812" r:id="rId9"/>
    <p:sldLayoutId id="2147484813" r:id="rId10"/>
    <p:sldLayoutId id="214748481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829C7251-E2ED-4CB5-A5B6-9A5543040981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1/4/2026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E9E9AFD0-9A45-4EA1-8B63-CC2AD0A80868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16" r:id="rId1"/>
    <p:sldLayoutId id="2147484817" r:id="rId2"/>
    <p:sldLayoutId id="2147484818" r:id="rId3"/>
    <p:sldLayoutId id="2147484819" r:id="rId4"/>
    <p:sldLayoutId id="2147484820" r:id="rId5"/>
    <p:sldLayoutId id="2147484821" r:id="rId6"/>
    <p:sldLayoutId id="2147484822" r:id="rId7"/>
    <p:sldLayoutId id="2147484823" r:id="rId8"/>
    <p:sldLayoutId id="2147484824" r:id="rId9"/>
    <p:sldLayoutId id="2147484825" r:id="rId10"/>
    <p:sldLayoutId id="214748482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9C7251-E2ED-4CB5-A5B6-9A55430409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E9AFD0-9A45-4EA1-8B63-CC2AD0A8086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28" r:id="rId1"/>
    <p:sldLayoutId id="2147484829" r:id="rId2"/>
    <p:sldLayoutId id="2147484830" r:id="rId3"/>
    <p:sldLayoutId id="2147484831" r:id="rId4"/>
    <p:sldLayoutId id="2147484832" r:id="rId5"/>
    <p:sldLayoutId id="2147484833" r:id="rId6"/>
    <p:sldLayoutId id="2147484834" r:id="rId7"/>
    <p:sldLayoutId id="2147484835" r:id="rId8"/>
    <p:sldLayoutId id="2147484836" r:id="rId9"/>
    <p:sldLayoutId id="2147484837" r:id="rId10"/>
    <p:sldLayoutId id="214748483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9C7251-E2ED-4CB5-A5B6-9A55430409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E9AFD0-9A45-4EA1-8B63-CC2AD0A8086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40" r:id="rId1"/>
    <p:sldLayoutId id="2147484841" r:id="rId2"/>
    <p:sldLayoutId id="2147484842" r:id="rId3"/>
    <p:sldLayoutId id="2147484843" r:id="rId4"/>
    <p:sldLayoutId id="2147484844" r:id="rId5"/>
    <p:sldLayoutId id="2147484845" r:id="rId6"/>
    <p:sldLayoutId id="2147484846" r:id="rId7"/>
    <p:sldLayoutId id="2147484847" r:id="rId8"/>
    <p:sldLayoutId id="2147484848" r:id="rId9"/>
    <p:sldLayoutId id="2147484849" r:id="rId10"/>
    <p:sldLayoutId id="214748485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23B6205D-DDD5-4B03-9B84-889B20A845E0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602F5AB2-84B7-4901-9956-BBED34DC0A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33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2" r:id="rId1"/>
    <p:sldLayoutId id="2147484853" r:id="rId2"/>
    <p:sldLayoutId id="2147484854" r:id="rId3"/>
    <p:sldLayoutId id="2147484855" r:id="rId4"/>
    <p:sldLayoutId id="2147484856" r:id="rId5"/>
    <p:sldLayoutId id="2147484857" r:id="rId6"/>
    <p:sldLayoutId id="2147484858" r:id="rId7"/>
    <p:sldLayoutId id="2147484859" r:id="rId8"/>
    <p:sldLayoutId id="2147484860" r:id="rId9"/>
    <p:sldLayoutId id="2147484861" r:id="rId10"/>
    <p:sldLayoutId id="21474848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0F28C54-ED74-42DD-A942-0C84C6D010F8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pic>
        <p:nvPicPr>
          <p:cNvPr id="61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577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765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4" r:id="rId1"/>
    <p:sldLayoutId id="2147484865" r:id="rId2"/>
    <p:sldLayoutId id="2147484866" r:id="rId3"/>
    <p:sldLayoutId id="2147484867" r:id="rId4"/>
    <p:sldLayoutId id="2147484868" r:id="rId5"/>
    <p:sldLayoutId id="2147484869" r:id="rId6"/>
    <p:sldLayoutId id="2147484870" r:id="rId7"/>
    <p:sldLayoutId id="2147484871" r:id="rId8"/>
    <p:sldLayoutId id="2147484872" r:id="rId9"/>
    <p:sldLayoutId id="2147484873" r:id="rId10"/>
    <p:sldLayoutId id="214748487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7A03666-DA0D-4712-BFE9-739D4BB76F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33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6" r:id="rId1"/>
    <p:sldLayoutId id="2147484877" r:id="rId2"/>
    <p:sldLayoutId id="2147484878" r:id="rId3"/>
    <p:sldLayoutId id="2147484879" r:id="rId4"/>
    <p:sldLayoutId id="2147484880" r:id="rId5"/>
    <p:sldLayoutId id="2147484881" r:id="rId6"/>
    <p:sldLayoutId id="2147484882" r:id="rId7"/>
    <p:sldLayoutId id="2147484883" r:id="rId8"/>
    <p:sldLayoutId id="2147484884" r:id="rId9"/>
    <p:sldLayoutId id="2147484885" r:id="rId10"/>
    <p:sldLayoutId id="21474848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E7A9B33-6341-445F-9F68-F420209390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8" r:id="rId1"/>
    <p:sldLayoutId id="2147484179" r:id="rId2"/>
    <p:sldLayoutId id="2147484180" r:id="rId3"/>
    <p:sldLayoutId id="2147484181" r:id="rId4"/>
    <p:sldLayoutId id="2147484182" r:id="rId5"/>
    <p:sldLayoutId id="2147484183" r:id="rId6"/>
    <p:sldLayoutId id="2147484184" r:id="rId7"/>
    <p:sldLayoutId id="2147484185" r:id="rId8"/>
    <p:sldLayoutId id="2147484186" r:id="rId9"/>
    <p:sldLayoutId id="2147484187" r:id="rId10"/>
    <p:sldLayoutId id="21474841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96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3380DB70-91C0-42C0-BBF8-F087DA711318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5981A595-8145-4999-9ECF-6CFB2BFA87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7" r:id="rId1"/>
    <p:sldLayoutId id="2147484388" r:id="rId2"/>
    <p:sldLayoutId id="2147484389" r:id="rId3"/>
    <p:sldLayoutId id="2147484390" r:id="rId4"/>
    <p:sldLayoutId id="2147484391" r:id="rId5"/>
    <p:sldLayoutId id="2147484392" r:id="rId6"/>
    <p:sldLayoutId id="2147484393" r:id="rId7"/>
    <p:sldLayoutId id="2147484394" r:id="rId8"/>
    <p:sldLayoutId id="2147484395" r:id="rId9"/>
    <p:sldLayoutId id="2147484396" r:id="rId10"/>
    <p:sldLayoutId id="21474843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94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84AB9F1-C3DE-47A8-A110-34642FC2887B}" type="datetimeFigureOut">
              <a:rPr lang="en-US"/>
              <a:pPr>
                <a:defRPr/>
              </a:pPr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D470FA77-CDF8-4D6F-A21D-95EC79A212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9" r:id="rId1"/>
    <p:sldLayoutId id="2147484410" r:id="rId2"/>
    <p:sldLayoutId id="2147484411" r:id="rId3"/>
    <p:sldLayoutId id="2147484412" r:id="rId4"/>
    <p:sldLayoutId id="2147484413" r:id="rId5"/>
    <p:sldLayoutId id="2147484414" r:id="rId6"/>
    <p:sldLayoutId id="2147484415" r:id="rId7"/>
    <p:sldLayoutId id="2147484416" r:id="rId8"/>
    <p:sldLayoutId id="2147484417" r:id="rId9"/>
    <p:sldLayoutId id="2147484418" r:id="rId10"/>
    <p:sldLayoutId id="21474844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96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rtl="0">
              <a:defRPr/>
            </a:pPr>
            <a:fld id="{3380DB70-91C0-42C0-BBF8-F087DA711318}" type="datetimeFigureOut">
              <a:rPr lang="en-US" kern="1200">
                <a:latin typeface="Calibri"/>
                <a:ea typeface="+mn-ea"/>
                <a:cs typeface="+mn-cs"/>
              </a:rPr>
              <a:pPr rtl="0">
                <a:defRPr/>
              </a:pPr>
              <a:t>1/4/2026</a:t>
            </a:fld>
            <a:endParaRPr lang="en-US" kern="1200"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rtl="0">
              <a:defRPr/>
            </a:pPr>
            <a:endParaRPr lang="en-US" kern="1200"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rtl="0">
              <a:defRPr/>
            </a:pPr>
            <a:fld id="{5981A595-8145-4999-9ECF-6CFB2BFA8709}" type="slidenum">
              <a:rPr lang="en-US" kern="1200">
                <a:latin typeface="Calibri"/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2" r:id="rId1"/>
    <p:sldLayoutId id="2147484433" r:id="rId2"/>
    <p:sldLayoutId id="2147484434" r:id="rId3"/>
    <p:sldLayoutId id="2147484435" r:id="rId4"/>
    <p:sldLayoutId id="2147484436" r:id="rId5"/>
    <p:sldLayoutId id="2147484437" r:id="rId6"/>
    <p:sldLayoutId id="2147484438" r:id="rId7"/>
    <p:sldLayoutId id="2147484439" r:id="rId8"/>
    <p:sldLayoutId id="2147484440" r:id="rId9"/>
    <p:sldLayoutId id="2147484441" r:id="rId10"/>
    <p:sldLayoutId id="21474844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96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rtl="0">
              <a:defRPr/>
            </a:pPr>
            <a:fld id="{3380DB70-91C0-42C0-BBF8-F087DA711318}" type="datetimeFigureOut">
              <a:rPr lang="en-US" kern="1200">
                <a:latin typeface="Calibri"/>
                <a:ea typeface="+mn-ea"/>
                <a:cs typeface="+mn-cs"/>
              </a:rPr>
              <a:pPr rtl="0">
                <a:defRPr/>
              </a:pPr>
              <a:t>1/4/2026</a:t>
            </a:fld>
            <a:endParaRPr lang="en-US" kern="1200"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rtl="0">
              <a:defRPr/>
            </a:pPr>
            <a:endParaRPr lang="en-US" kern="1200"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rtl="0">
              <a:defRPr/>
            </a:pPr>
            <a:fld id="{5981A595-8145-4999-9ECF-6CFB2BFA8709}" type="slidenum">
              <a:rPr lang="en-US" kern="1200">
                <a:latin typeface="Calibri"/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4" r:id="rId1"/>
    <p:sldLayoutId id="2147484445" r:id="rId2"/>
    <p:sldLayoutId id="2147484446" r:id="rId3"/>
    <p:sldLayoutId id="2147484447" r:id="rId4"/>
    <p:sldLayoutId id="2147484448" r:id="rId5"/>
    <p:sldLayoutId id="2147484449" r:id="rId6"/>
    <p:sldLayoutId id="2147484450" r:id="rId7"/>
    <p:sldLayoutId id="2147484451" r:id="rId8"/>
    <p:sldLayoutId id="2147484452" r:id="rId9"/>
    <p:sldLayoutId id="2147484453" r:id="rId10"/>
    <p:sldLayoutId id="21474844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829C7251-E2ED-4CB5-A5B6-9A5543040981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1/4/2026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E9E9AFD0-9A45-4EA1-8B63-CC2AD0A80868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6" r:id="rId1"/>
    <p:sldLayoutId id="2147484457" r:id="rId2"/>
    <p:sldLayoutId id="2147484458" r:id="rId3"/>
    <p:sldLayoutId id="2147484459" r:id="rId4"/>
    <p:sldLayoutId id="2147484460" r:id="rId5"/>
    <p:sldLayoutId id="2147484461" r:id="rId6"/>
    <p:sldLayoutId id="2147484462" r:id="rId7"/>
    <p:sldLayoutId id="2147484463" r:id="rId8"/>
    <p:sldLayoutId id="2147484464" r:id="rId9"/>
    <p:sldLayoutId id="2147484465" r:id="rId10"/>
    <p:sldLayoutId id="214748446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829C7251-E2ED-4CB5-A5B6-9A5543040981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1/4/2026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E9E9AFD0-9A45-4EA1-8B63-CC2AD0A80868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8" r:id="rId1"/>
    <p:sldLayoutId id="2147484469" r:id="rId2"/>
    <p:sldLayoutId id="2147484470" r:id="rId3"/>
    <p:sldLayoutId id="2147484471" r:id="rId4"/>
    <p:sldLayoutId id="2147484472" r:id="rId5"/>
    <p:sldLayoutId id="2147484473" r:id="rId6"/>
    <p:sldLayoutId id="2147484474" r:id="rId7"/>
    <p:sldLayoutId id="2147484475" r:id="rId8"/>
    <p:sldLayoutId id="2147484476" r:id="rId9"/>
    <p:sldLayoutId id="2147484477" r:id="rId10"/>
    <p:sldLayoutId id="214748447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829C7251-E2ED-4CB5-A5B6-9A5543040981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1/4/2026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E9E9AFD0-9A45-4EA1-8B63-CC2AD0A80868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4" r:id="rId1"/>
    <p:sldLayoutId id="2147484505" r:id="rId2"/>
    <p:sldLayoutId id="2147484506" r:id="rId3"/>
    <p:sldLayoutId id="2147484507" r:id="rId4"/>
    <p:sldLayoutId id="2147484508" r:id="rId5"/>
    <p:sldLayoutId id="2147484509" r:id="rId6"/>
    <p:sldLayoutId id="2147484510" r:id="rId7"/>
    <p:sldLayoutId id="2147484511" r:id="rId8"/>
    <p:sldLayoutId id="2147484512" r:id="rId9"/>
    <p:sldLayoutId id="2147484513" r:id="rId10"/>
    <p:sldLayoutId id="214748451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7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.uk/newsround/35979565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://hubpages.com/hub/eating-disorder" TargetMode="Externa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www.health.com/money/eating-disorder-treatment-costs" TargetMode="External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www.bbc.com/news/uk-northern-ireland-57841203" TargetMode="Externa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.jp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4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1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eatingdisorderfoundation.org/EatingDisorders.htm" TargetMode="External"/><Relationship Id="rId1" Type="http://schemas.openxmlformats.org/officeDocument/2006/relationships/slideLayout" Target="../slideLayouts/slideLayout128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://en.wikipedia.org/wiki/Orthorexia_nervosa" TargetMode="External"/><Relationship Id="rId1" Type="http://schemas.openxmlformats.org/officeDocument/2006/relationships/slideLayout" Target="../slideLayouts/slideLayout95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://news.bbc.co.uk/2/hi/uk_news/magazine/4389849.stm" TargetMode="Externa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://news.bbc.co.uk/2/hi/uk_news/magazine/4389849.stm" TargetMode="Externa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://news.bbc.co.uk/2/hi/uk_news/magazine/4389849.stm" TargetMode="Externa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://news.bbc.co.uk/2/hi/uk_news/magazine/4389849.stm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://news.bbc.co.uk/2/hi/uk_news/magazine/4389849.stm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9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://en.wikipedia.org/wiki/Selective_eating_disorder" TargetMode="External"/><Relationship Id="rId1" Type="http://schemas.openxmlformats.org/officeDocument/2006/relationships/slideLayout" Target="../slideLayouts/slideLayout95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://en.wikipedia.org/wiki/Pica_(disorder)" TargetMode="External"/><Relationship Id="rId1" Type="http://schemas.openxmlformats.org/officeDocument/2006/relationships/slideLayout" Target="../slideLayouts/slideLayout95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://en.wikipedia.org/wiki/Pica_(disorder)" TargetMode="External"/><Relationship Id="rId1" Type="http://schemas.openxmlformats.org/officeDocument/2006/relationships/slideLayout" Target="../slideLayouts/slideLayout95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africa/7596067.stm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://www.bbc.co.uk/radio4/hometruths/0207zinasarowiwa.shtmlhttp:/news.bbc.co.uk/2/hi/africa/7596067.stm" TargetMode="External"/><Relationship Id="rId1" Type="http://schemas.openxmlformats.org/officeDocument/2006/relationships/slideLayout" Target="../slideLayouts/slideLayout11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health/3503967.stm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1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health/7370524.stm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1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://en.wikipedia.org/wiki/Category:Eating_disorders" TargetMode="External"/><Relationship Id="rId1" Type="http://schemas.openxmlformats.org/officeDocument/2006/relationships/slideLayout" Target="../slideLayouts/slideLayout9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pamchi.files.wordpress.com/2007/06/anorexicbarbie.jpg" TargetMode="Externa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://en.wikipedia.org/wiki/Wannarexia" TargetMode="External"/><Relationship Id="rId1" Type="http://schemas.openxmlformats.org/officeDocument/2006/relationships/slideLayout" Target="../slideLayouts/slideLayout95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://en.wikipedia.org/wiki/Category:Eating_disorders" TargetMode="External"/><Relationship Id="rId1" Type="http://schemas.openxmlformats.org/officeDocument/2006/relationships/slideLayout" Target="../slideLayouts/slideLayout95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hyperlink" Target="http://en.wikipedia.org/wiki/Wannarexia" TargetMode="External"/><Relationship Id="rId1" Type="http://schemas.openxmlformats.org/officeDocument/2006/relationships/slideLayout" Target="../slideLayouts/slideLayout95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http://www.istockphoto.com/file_thumbview_approve/1175915/2/istockphoto_1175915-burnt-out-match.jpg" TargetMode="External"/><Relationship Id="rId1" Type="http://schemas.openxmlformats.org/officeDocument/2006/relationships/slideLayout" Target="../slideLayouts/slideLayout40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7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.artnet.com/art-world/venus-figurines-obesity-1928873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9.xml"/><Relationship Id="rId4" Type="http://schemas.openxmlformats.org/officeDocument/2006/relationships/hyperlink" Target="https://en.wikipedia.org/wiki/Venus_of_Willendor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uidememalta.com/en/5-things-you-didn-t-know-about-malta-gozo-s-prehistoric-temples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science.com/56515-neolithic-goddess-figurine-uncovered.html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7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ely_Venus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Romanization_of_Arabic" TargetMode="External"/><Relationship Id="rId2" Type="http://schemas.openxmlformats.org/officeDocument/2006/relationships/hyperlink" Target="https://en.wikipedia.org/wiki/Arabic_language" TargetMode="External"/><Relationship Id="rId1" Type="http://schemas.openxmlformats.org/officeDocument/2006/relationships/slideLayout" Target="../slideLayouts/slideLayout13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customXml" Target="../ink/ink2.xml"/><Relationship Id="rId12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19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0" Type="http://schemas.openxmlformats.org/officeDocument/2006/relationships/image" Target="../media/image21.png"/><Relationship Id="rId4" Type="http://schemas.openxmlformats.org/officeDocument/2006/relationships/hyperlink" Target="https://en.wikipedia.org/wiki/Leblouh" TargetMode="External"/><Relationship Id="rId9" Type="http://schemas.openxmlformats.org/officeDocument/2006/relationships/customXml" Target="../ink/ink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news.bbc.co.uk/2/hi/health/347637.stm" TargetMode="External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news.harvard.edu/gazette/2009/03.19/11-dysmorphia.html" TargetMode="External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nytimes.com/1999/05/20/world/study-finds-tv-alters-fiji-girls-view-of-body.html?sec=health" TargetMode="External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health/2018900.stm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news.illinoisstate.edu/2021/04/social-media-effects-on-body-image-and-eating-disorders/" TargetMode="Externa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7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bbc.com/news/uk-wales-52919914" TargetMode="Externa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forbes.com/sites/petersuciu/2021/02/24/social-media-can-increase-risk-of-eating-disorders-and-negative-body-image/?sh=64cab81ce496" TargetMode="Externa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thenextweb.com/news/sexual-predators-vulnerable-teens-anorexia-coaching-syndication" TargetMode="Externa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png"/><Relationship Id="rId5" Type="http://schemas.openxmlformats.org/officeDocument/2006/relationships/image" Target="../media/image320.png"/><Relationship Id="rId4" Type="http://schemas.openxmlformats.org/officeDocument/2006/relationships/customXml" Target="../ink/ink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africa/2381161.stm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news.bbc.co.uk/2/hi/south_asia/2978216.stm" TargetMode="External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newsbeat/hi/health/newsid_7295000/7295839.stm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thefern.org/blog_posts/ferns-friday-feed-why-eating-disorders-pervade-the-u-s-military/?gclid=Cj0KCQjwsZKJBhC0ARIsAJ96n3WyZeKzZvfgJpo1uXfn-Nq0uIYtgu1ebNNpUECFm7UzTLesMULkMGwaAo8NEALw_wcB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news.bbc.co.uk/2/hi/uk_news/england/dorset/7360470.stm" TargetMode="External"/><Relationship Id="rId1" Type="http://schemas.openxmlformats.org/officeDocument/2006/relationships/slideLayout" Target="../slideLayouts/slideLayout4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news.bbc.co.uk/2/hi/uk_news/england/dorset/7360470.stm" TargetMode="External"/><Relationship Id="rId1" Type="http://schemas.openxmlformats.org/officeDocument/2006/relationships/slideLayout" Target="../slideLayouts/slideLayout4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news.bbc.co.uk/2/hi/uk_news/england/dorset/7360470.stm" TargetMode="External"/><Relationship Id="rId1" Type="http://schemas.openxmlformats.org/officeDocument/2006/relationships/slideLayout" Target="../slideLayouts/slideLayout4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news.bbc.co.uk/2/hi/health/7373846.stm" TargetMode="External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news.bbc.co.uk/2/hi/health/7373846.stm" TargetMode="External"/><Relationship Id="rId1" Type="http://schemas.openxmlformats.org/officeDocument/2006/relationships/slideLayout" Target="../slideLayouts/slideLayout4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hyperlink" Target="http://www.bbc.co.uk/birmingham/content/articles/2007/09/11/wm_video_feature.shtml" TargetMode="External"/><Relationship Id="rId1" Type="http://schemas.openxmlformats.org/officeDocument/2006/relationships/slideLayout" Target="../slideLayouts/slideLayout40.xml"/><Relationship Id="rId6" Type="http://schemas.openxmlformats.org/officeDocument/2006/relationships/customXml" Target="../ink/ink7.xml"/><Relationship Id="rId5" Type="http://schemas.openxmlformats.org/officeDocument/2006/relationships/image" Target="../media/image42.png"/><Relationship Id="rId4" Type="http://schemas.openxmlformats.org/officeDocument/2006/relationships/customXml" Target="../ink/ink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ww.thenationalnews.com/lifestyle/wellbeing/2021/07/27/male-eating-disorders-anorexia-and-bulimia-common-among-men-too/" TargetMode="Externa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health.taragana.net/articles/neda-launches-star-program-to-support-people-suffering-from-eating-disorders/" TargetMode="External"/><Relationship Id="rId1" Type="http://schemas.openxmlformats.org/officeDocument/2006/relationships/slideLayout" Target="../slideLayouts/slideLayout12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health.taragana.net/articles/neda-launches-star-program-to-support-people-suffering-from-eating-disorders/" TargetMode="External"/><Relationship Id="rId1" Type="http://schemas.openxmlformats.org/officeDocument/2006/relationships/slideLayout" Target="../slideLayouts/slideLayout12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health.taragana.net/articles/neda-launches-star-program-to-support-people-suffering-from-eating-disorders/" TargetMode="External"/><Relationship Id="rId1" Type="http://schemas.openxmlformats.org/officeDocument/2006/relationships/slideLayout" Target="../slideLayouts/slideLayout12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news.bbc.co.uk/2/hi/uk_news/england/sussex/7978845.stm" TargetMode="External"/><Relationship Id="rId1" Type="http://schemas.openxmlformats.org/officeDocument/2006/relationships/slideLayout" Target="../slideLayouts/slideLayout4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news.illinoisstate.edu/2021/04/social-media-effects-on-body-image-and-eating-disorders/" TargetMode="Externa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wsoctv.com/news/17262427/detail.html" TargetMode="Externa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://media.barometer.orst.edu/media/storage/paper854/news/2008/02/26/News/Eating.Disorders.Affect.More.Than.Half.Of.U.s.Population-3234616.shtml" TargetMode="External"/><Relationship Id="rId1" Type="http://schemas.openxmlformats.org/officeDocument/2006/relationships/slideLayout" Target="../slideLayouts/slideLayout10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://media.barometer.orst.edu/media/storage/paper854/news/2008/02/26/News/Eating.Disorders.Affect.More.Than.Half.Of.U.s.Population-3234616.shtml" TargetMode="Externa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4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://www.independent.co.uk/life-style/health-and-wellbeing/health-news/big-rise-in-teenage-girls-admitted-to-hospital-with-anorexia-1624881.html" TargetMode="External"/><Relationship Id="rId1" Type="http://schemas.openxmlformats.org/officeDocument/2006/relationships/slideLayout" Target="../slideLayouts/slideLayout10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nutrition.org/eating-disorders-are-on-the-rise/" TargetMode="External"/><Relationship Id="rId1" Type="http://schemas.openxmlformats.org/officeDocument/2006/relationships/slideLayout" Target="../slideLayouts/slideLayout4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www.wbur.org/hereandnow/2021/08/10/eating-disorders-teenagers" TargetMode="External"/><Relationship Id="rId1" Type="http://schemas.openxmlformats.org/officeDocument/2006/relationships/slideLayout" Target="../slideLayouts/slideLayout40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://news.bbc.co.uk/2/hi/uk_news/england/london/5360768.stm" TargetMode="External"/><Relationship Id="rId1" Type="http://schemas.openxmlformats.org/officeDocument/2006/relationships/slideLayout" Target="../slideLayouts/slideLayout10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://hubpages.com/hub/eating-disorder" TargetMode="External"/><Relationship Id="rId1" Type="http://schemas.openxmlformats.org/officeDocument/2006/relationships/slideLayout" Target="../slideLayouts/slideLayout10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://news.bbc.co.uk/2/hi/health/6498345.stm" TargetMode="External"/><Relationship Id="rId1" Type="http://schemas.openxmlformats.org/officeDocument/2006/relationships/slideLayout" Target="../slideLayouts/slideLayout10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://news.bbc.co.uk/2/hi/health/6498345.stm" TargetMode="External"/><Relationship Id="rId1" Type="http://schemas.openxmlformats.org/officeDocument/2006/relationships/slideLayout" Target="../slideLayouts/slideLayout10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://news.bbc.co.uk/2/hi/health/6498345.stm" TargetMode="External"/><Relationship Id="rId1" Type="http://schemas.openxmlformats.org/officeDocument/2006/relationships/slideLayout" Target="../slideLayouts/slideLayout10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://news.bbc.co.uk/2/hi/health/6498345.stm" TargetMode="External"/><Relationship Id="rId1" Type="http://schemas.openxmlformats.org/officeDocument/2006/relationships/slideLayout" Target="../slideLayouts/slideLayout10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uk_news/northern_ireland/7227898.stm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://news.bbc.co.uk/2/hi/uk_news/scotland/6153016.stm" TargetMode="Externa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://news.bbc.co.uk/2/hi/health/7587515.stm" TargetMode="External"/><Relationship Id="rId1" Type="http://schemas.openxmlformats.org/officeDocument/2006/relationships/slideLayout" Target="../slideLayouts/slideLayout10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://news.bbc.co.uk/2/hi/health/7587515.stm" TargetMode="External"/><Relationship Id="rId1" Type="http://schemas.openxmlformats.org/officeDocument/2006/relationships/slideLayout" Target="../slideLayouts/slideLayout10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://en.wikipedia.org/wiki/Anorexia_mirabilis" TargetMode="Externa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://en.wikipedia.org/wiki/Anorexia_mirabilis" TargetMode="Externa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://en.wikipedia.org/wiki/Anorexia_mirabilis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bbc.com/news/world-europe-39821036" TargetMode="External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8.jp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://en.wikipedia.org/wiki/Anorexia_mirabilis" TargetMode="Externa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://en.wikipedia.org/wiki/Anorexia_mirabilis" TargetMode="Externa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://en.wikipedia.org/wiki/File:TaoismSymbol.PNG" TargetMode="External"/><Relationship Id="rId1" Type="http://schemas.openxmlformats.org/officeDocument/2006/relationships/slideLayout" Target="../slideLayouts/slideLayout4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://en.wikipedia.org/wiki/Buddhism" TargetMode="External"/><Relationship Id="rId1" Type="http://schemas.openxmlformats.org/officeDocument/2006/relationships/slideLayout" Target="../slideLayouts/slideLayout4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://en.wikipedia.org/wiki/Jainism#Jain_fasting" TargetMode="Externa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://en.wikipedia.org/wiki/Jainism#Jain_fasting" TargetMode="Externa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B0F00-7054-E3A7-8394-089789127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20A959-2A35-A1C0-3A99-696A45BF7C2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8600"/>
            <a:ext cx="4572000" cy="64008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2" name="Rectangle 11">
            <a:extLst>
              <a:ext uri="{FF2B5EF4-FFF2-40B4-BE49-F238E27FC236}">
                <a16:creationId xmlns:a16="http://schemas.microsoft.com/office/drawing/2014/main" id="{9C6B1C4C-BA7F-3EEE-468F-1E33EEFBF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675" y="5410200"/>
            <a:ext cx="164465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2010-2026</a:t>
            </a: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7D95A37C-E635-3552-EAA4-3B12BFEBF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5410200"/>
            <a:ext cx="1644650" cy="446276"/>
          </a:xfrm>
          <a:prstGeom prst="rect">
            <a:avLst/>
          </a:prstGeom>
          <a:solidFill>
            <a:srgbClr val="D2332B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2010-2026</a:t>
            </a: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0ED2513-AB94-B197-CC61-C4553806850A}"/>
              </a:ext>
            </a:extLst>
          </p:cNvPr>
          <p:cNvSpPr txBox="1">
            <a:spLocks/>
          </p:cNvSpPr>
          <p:nvPr/>
        </p:nvSpPr>
        <p:spPr>
          <a:xfrm>
            <a:off x="2286000" y="228600"/>
            <a:ext cx="4572000" cy="6400800"/>
          </a:xfrm>
          <a:prstGeom prst="rect">
            <a:avLst/>
          </a:prstGeom>
          <a:solidFill>
            <a:srgbClr val="B8E2DE">
              <a:alpha val="85098"/>
            </a:srgbClr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Cf. , Chapter 8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36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”GASTRO-ANOMIE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Global Indigestion?”: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Eating Disorders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8590F6-8807-9973-E120-EEED47C88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098" y="702734"/>
            <a:ext cx="7925568" cy="1077218"/>
          </a:xfrm>
          <a:prstGeom prst="rect">
            <a:avLst/>
          </a:prstGeom>
          <a:solidFill>
            <a:srgbClr val="C0E5E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Use your up / down arrow keys and / or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your space bar to advance the slides</a:t>
            </a:r>
          </a:p>
        </p:txBody>
      </p:sp>
    </p:spTree>
    <p:extLst>
      <p:ext uri="{BB962C8B-B14F-4D97-AF65-F5344CB8AC3E}">
        <p14:creationId xmlns:p14="http://schemas.microsoft.com/office/powerpoint/2010/main" val="3369843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34" y="43541"/>
            <a:ext cx="8686800" cy="6744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856096" y="6541520"/>
            <a:ext cx="54102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http://www.bbc.co.uk/newsround/35979565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85745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54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821136" y="2119952"/>
            <a:ext cx="746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0" rIns="457200">
            <a:spAutoFit/>
          </a:bodyPr>
          <a:lstStyle/>
          <a:p>
            <a:pPr marL="6350" lvl="1" algn="ctr" rtl="0" fontAlgn="base"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signs of chronic starvation appear . . .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 ed., p. 112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54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914400" y="2864346"/>
            <a:ext cx="7315200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 menses stop</a:t>
            </a:r>
          </a:p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</a:pPr>
            <a:endParaRPr lang="en-US" sz="12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  <a:tabLst>
                <a:tab pos="682625" algn="l"/>
              </a:tabLst>
            </a:pPr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 a covering of soft hair appears on 	the skin</a:t>
            </a:r>
          </a:p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  <a:tabLst>
                <a:tab pos="682625" algn="l"/>
              </a:tabLst>
            </a:pPr>
            <a:endParaRPr lang="en-US" sz="1200" b="1" dirty="0">
              <a:solidFill>
                <a:prstClr val="black"/>
              </a:solidFill>
              <a:cs typeface="Arial" charset="0"/>
            </a:endParaRPr>
          </a:p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  <a:tabLst>
                <a:tab pos="682625" algn="l"/>
              </a:tabLs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 the heart rate slows</a:t>
            </a:r>
          </a:p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  <a:tabLst>
                <a:tab pos="682625" algn="l"/>
              </a:tabLst>
            </a:pPr>
            <a:endParaRPr lang="en-US" sz="12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  <a:tabLst>
                <a:tab pos="682625" algn="l"/>
              </a:tabLst>
            </a:pPr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 she feels cold even in warm 	surroundings</a:t>
            </a:r>
            <a:endParaRPr lang="en-US" sz="28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821136" y="2119952"/>
            <a:ext cx="746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0" rIns="457200">
            <a:spAutoFit/>
          </a:bodyPr>
          <a:lstStyle/>
          <a:p>
            <a:pPr marL="6350" lvl="1" algn="ctr" rtl="0" fontAlgn="base"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signs of chronic starvation appear . . .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 ed., p. 112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54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887104" y="1170296"/>
            <a:ext cx="73152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  <a:tabLst>
                <a:tab pos="682625" algn="l"/>
              </a:tabLs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 excessive exercise combined 	with anorexia often leads to joint 	problems, especially in dancers 	and athletes</a:t>
            </a:r>
          </a:p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</a:pPr>
            <a:endParaRPr lang="en-US" sz="12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  <a:tabLst>
                <a:tab pos="682625" algn="l"/>
              </a:tabLst>
            </a:pPr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 the skin may become dry and 	scalp hair thin</a:t>
            </a:r>
          </a:p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  <a:tabLst>
                <a:tab pos="682625" algn="l"/>
              </a:tabLst>
            </a:pPr>
            <a:endParaRPr lang="en-US" sz="1200" b="1" dirty="0">
              <a:solidFill>
                <a:prstClr val="black"/>
              </a:solidFill>
              <a:cs typeface="Arial" charset="0"/>
            </a:endParaRPr>
          </a:p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  <a:tabLst>
                <a:tab pos="682625" algn="l"/>
              </a:tabLs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 the stomach is often bloated</a:t>
            </a:r>
          </a:p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  <a:tabLst>
                <a:tab pos="682625" algn="l"/>
              </a:tabLst>
            </a:pPr>
            <a:endParaRPr lang="en-US" sz="12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  <a:tabLst>
                <a:tab pos="682625" algn="l"/>
              </a:tabLst>
            </a:pPr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 memory may become impaired</a:t>
            </a:r>
          </a:p>
          <a:p>
            <a:pPr lvl="1" defTabSz="682625">
              <a:buFont typeface="Arial" pitchFamily="34" charset="0"/>
              <a:buChar char="•"/>
              <a:tabLst>
                <a:tab pos="682625" algn="l"/>
              </a:tabLst>
            </a:pPr>
            <a:endParaRPr lang="en-US" sz="1200" b="1" dirty="0">
              <a:solidFill>
                <a:prstClr val="black"/>
              </a:solidFill>
              <a:cs typeface="Arial" charset="0"/>
            </a:endParaRPr>
          </a:p>
          <a:p>
            <a:pPr lvl="1" defTabSz="682625">
              <a:buFont typeface="Arial" pitchFamily="34" charset="0"/>
              <a:buChar char="•"/>
              <a:tabLst>
                <a:tab pos="682625" algn="l"/>
              </a:tabLst>
            </a:pPr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 thinking may become confused</a:t>
            </a:r>
          </a:p>
          <a:p>
            <a:pPr lvl="1" defTabSz="682625">
              <a:buFont typeface="Arial" pitchFamily="34" charset="0"/>
              <a:buChar char="•"/>
              <a:tabLst>
                <a:tab pos="682625" algn="l"/>
              </a:tabLst>
            </a:pPr>
            <a:endParaRPr lang="en-US" sz="12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 ed., p. 112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54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821136" y="1676400"/>
            <a:ext cx="746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0" rIns="457200">
            <a:spAutoFit/>
          </a:bodyPr>
          <a:lstStyle/>
          <a:p>
            <a:pPr marL="6350" lvl="1" algn="ctr"/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Anorexia can cause </a:t>
            </a: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. . .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 ed., p. 112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54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887104" y="2342614"/>
            <a:ext cx="73152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  <a:tabLst>
                <a:tab pos="682625" algn="l"/>
              </a:tabLs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 kidney failure</a:t>
            </a:r>
          </a:p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</a:pPr>
            <a:endParaRPr lang="en-US" sz="12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  <a:tabLst>
                <a:tab pos="682625" algn="l"/>
              </a:tabLst>
            </a:pPr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 serious gastrointestinal problems</a:t>
            </a:r>
          </a:p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  <a:tabLst>
                <a:tab pos="682625" algn="l"/>
              </a:tabLst>
            </a:pPr>
            <a:endParaRPr lang="en-US" sz="1200" b="1" dirty="0">
              <a:solidFill>
                <a:prstClr val="black"/>
              </a:solidFill>
              <a:cs typeface="Arial" charset="0"/>
            </a:endParaRPr>
          </a:p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  <a:tabLst>
                <a:tab pos="682625" algn="l"/>
              </a:tabLs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 abdominal pain</a:t>
            </a:r>
          </a:p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  <a:tabLst>
                <a:tab pos="682625" algn="l"/>
              </a:tabLst>
            </a:pPr>
            <a:endParaRPr lang="en-US" sz="12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  <a:tabLst>
                <a:tab pos="682625" algn="l"/>
              </a:tabLst>
            </a:pPr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 neurological complications</a:t>
            </a:r>
          </a:p>
          <a:p>
            <a:pPr lvl="1" defTabSz="682625">
              <a:buFont typeface="Arial" pitchFamily="34" charset="0"/>
              <a:buChar char="•"/>
              <a:tabLst>
                <a:tab pos="682625" algn="l"/>
              </a:tabLst>
            </a:pPr>
            <a:endParaRPr lang="en-US" sz="1200" b="1" dirty="0">
              <a:solidFill>
                <a:prstClr val="black"/>
              </a:solidFill>
              <a:cs typeface="Arial" charset="0"/>
            </a:endParaRPr>
          </a:p>
          <a:p>
            <a:pPr lvl="1" defTabSz="682625">
              <a:buFont typeface="Arial" pitchFamily="34" charset="0"/>
              <a:buChar char="•"/>
              <a:tabLst>
                <a:tab pos="682625" algn="l"/>
              </a:tabLst>
            </a:pPr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 hormonal imbalance</a:t>
            </a:r>
          </a:p>
          <a:p>
            <a:pPr lvl="1" defTabSz="682625">
              <a:buFont typeface="Arial" pitchFamily="34" charset="0"/>
              <a:buChar char="•"/>
              <a:tabLst>
                <a:tab pos="682625" algn="l"/>
              </a:tabLst>
            </a:pPr>
            <a:endParaRPr lang="en-US" sz="1200" b="1" dirty="0">
              <a:solidFill>
                <a:prstClr val="black"/>
              </a:solidFill>
              <a:cs typeface="Arial" charset="0"/>
            </a:endParaRPr>
          </a:p>
          <a:p>
            <a:pPr lvl="1" defTabSz="682625">
              <a:buFont typeface="Arial" pitchFamily="34" charset="0"/>
              <a:buChar char="•"/>
              <a:tabLst>
                <a:tab pos="682625" algn="l"/>
              </a:tabLst>
            </a:pPr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 osteoporosis</a:t>
            </a:r>
          </a:p>
          <a:p>
            <a:pPr lvl="1" defTabSz="682625">
              <a:buFont typeface="Arial" pitchFamily="34" charset="0"/>
              <a:buChar char="•"/>
              <a:tabLst>
                <a:tab pos="682625" algn="l"/>
              </a:tabLst>
            </a:pPr>
            <a:endParaRPr lang="en-US" sz="12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821136" y="1676400"/>
            <a:ext cx="746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0" rIns="457200">
            <a:spAutoFit/>
          </a:bodyPr>
          <a:lstStyle/>
          <a:p>
            <a:pPr marL="6350" lvl="1" algn="ctr"/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Anorexia can cause </a:t>
            </a: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. . .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 ed., p. 112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54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887104" y="2342614"/>
            <a:ext cx="73152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  <a:tabLst>
                <a:tab pos="682625" algn="l"/>
              </a:tabLs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 serious heart problems</a:t>
            </a:r>
          </a:p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</a:pPr>
            <a:endParaRPr lang="en-US" sz="12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  <a:tabLst>
                <a:tab pos="682625" algn="l"/>
              </a:tabLst>
            </a:pPr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 blood disorders</a:t>
            </a:r>
          </a:p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  <a:tabLst>
                <a:tab pos="682625" algn="l"/>
              </a:tabLst>
            </a:pPr>
            <a:endParaRPr lang="en-US" sz="1200" b="1" dirty="0">
              <a:solidFill>
                <a:prstClr val="black"/>
              </a:solidFill>
              <a:cs typeface="Arial" charset="0"/>
            </a:endParaRPr>
          </a:p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  <a:tabLst>
                <a:tab pos="682625" algn="l"/>
              </a:tabLs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 brain damage</a:t>
            </a:r>
          </a:p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  <a:tabLst>
                <a:tab pos="682625" algn="l"/>
              </a:tabLst>
            </a:pPr>
            <a:endParaRPr lang="en-US" sz="12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  <a:tabLst>
                <a:tab pos="682625" algn="l"/>
              </a:tabLst>
            </a:pPr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 a permanent reduction in stature</a:t>
            </a:r>
          </a:p>
          <a:p>
            <a:pPr lvl="1" defTabSz="682625">
              <a:buFont typeface="Arial" pitchFamily="34" charset="0"/>
              <a:buChar char="•"/>
              <a:tabLst>
                <a:tab pos="682625" algn="l"/>
              </a:tabLst>
            </a:pPr>
            <a:endParaRPr lang="en-US" sz="1200" b="1" dirty="0">
              <a:solidFill>
                <a:prstClr val="black"/>
              </a:solidFill>
              <a:cs typeface="Arial" charset="0"/>
            </a:endParaRPr>
          </a:p>
          <a:p>
            <a:pPr lvl="1" defTabSz="682625">
              <a:buFont typeface="Arial" pitchFamily="34" charset="0"/>
              <a:buChar char="•"/>
              <a:tabLst>
                <a:tab pos="682625" algn="l"/>
              </a:tabLst>
            </a:pPr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 psychological trauma</a:t>
            </a:r>
          </a:p>
          <a:p>
            <a:pPr lvl="1" defTabSz="682625">
              <a:buFont typeface="Arial" pitchFamily="34" charset="0"/>
              <a:buChar char="•"/>
              <a:tabLst>
                <a:tab pos="682625" algn="l"/>
              </a:tabLst>
            </a:pPr>
            <a:endParaRPr lang="en-US" sz="1200" b="1" dirty="0">
              <a:solidFill>
                <a:prstClr val="black"/>
              </a:solidFill>
              <a:cs typeface="Arial" charset="0"/>
            </a:endParaRPr>
          </a:p>
          <a:p>
            <a:pPr lvl="1" defTabSz="682625">
              <a:buFont typeface="Arial" pitchFamily="34" charset="0"/>
              <a:buChar char="•"/>
              <a:tabLst>
                <a:tab pos="682625" algn="l"/>
              </a:tabLst>
            </a:pPr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 loss of self-esteem</a:t>
            </a:r>
          </a:p>
          <a:p>
            <a:pPr lvl="1" defTabSz="682625">
              <a:buFont typeface="Arial" pitchFamily="34" charset="0"/>
              <a:buChar char="•"/>
              <a:tabLst>
                <a:tab pos="682625" algn="l"/>
              </a:tabLst>
            </a:pPr>
            <a:endParaRPr lang="en-US" sz="12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821136" y="1676400"/>
            <a:ext cx="746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0" rIns="457200">
            <a:spAutoFit/>
          </a:bodyPr>
          <a:lstStyle/>
          <a:p>
            <a:pPr marL="6350" lvl="1" algn="ctr"/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Arial" charset="0"/>
              </a:rPr>
              <a:t>Anorexia can cause </a:t>
            </a:r>
            <a:r>
              <a:rPr lang="en-US" sz="2800" b="1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  <a:ea typeface="+mn-ea"/>
                <a:cs typeface="Arial" charset="0"/>
              </a:rPr>
              <a:t>. . .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 ed., p. 112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54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900752" y="2981980"/>
            <a:ext cx="731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lvl="1" algn="ctr" defTabSz="682625" rtl="0" fontAlgn="base"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32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between 4% and 20% die . . .</a:t>
            </a:r>
            <a:endParaRPr lang="en-US" sz="14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 ed., p. 112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54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900752" y="2981980"/>
            <a:ext cx="731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lvl="1" algn="ctr" defTabSz="682625" rtl="0" fontAlgn="base"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32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between 4% and 20% die . . .</a:t>
            </a:r>
            <a:endParaRPr lang="en-US" sz="14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838200" y="3733800"/>
            <a:ext cx="7315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lvl="1" defTabSz="682625" rtl="0" fontAlgn="base">
              <a:spcAft>
                <a:spcPct val="0"/>
              </a:spcAft>
              <a:buFont typeface="Arial" pitchFamily="34" charset="0"/>
              <a:buChar char="•"/>
            </a:pPr>
            <a:endParaRPr lang="en-US" sz="12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marL="736600" lvl="2" indent="-53975" defTabSz="682625">
              <a:buFont typeface="Arial" pitchFamily="34" charset="0"/>
              <a:buChar char="•"/>
              <a:tabLst>
                <a:tab pos="627063" algn="l"/>
                <a:tab pos="1146175" algn="l"/>
              </a:tabLst>
            </a:pPr>
            <a:r>
              <a:rPr lang="en-US" sz="2400" b="1" dirty="0">
                <a:solidFill>
                  <a:prstClr val="black"/>
                </a:solidFill>
                <a:cs typeface="Arial" charset="0"/>
              </a:rPr>
              <a:t> usually from heart failure or suicide</a:t>
            </a:r>
          </a:p>
          <a:p>
            <a:pPr lvl="1" defTabSz="682625">
              <a:buFont typeface="Arial" pitchFamily="34" charset="0"/>
              <a:buChar char="•"/>
              <a:tabLst>
                <a:tab pos="682625" algn="l"/>
              </a:tabLst>
            </a:pPr>
            <a:endParaRPr lang="en-US" sz="12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 ed., p. 112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  <a:hlinkClick r:id="rId2"/>
              </a:rPr>
              <a:t>http://hubpages.com/hub/eating-disorder</a:t>
            </a:r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685800"/>
            <a:ext cx="5454929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ounded Rectangle 3"/>
          <p:cNvSpPr/>
          <p:nvPr/>
        </p:nvSpPr>
        <p:spPr>
          <a:xfrm>
            <a:off x="4419600" y="4827896"/>
            <a:ext cx="3200400" cy="990600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229562" y="6581001"/>
            <a:ext cx="66783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https://www.health.com/money/eating-disorder-treatment-costs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12FB901-B6CE-4B7A-8D1D-87DC85EB9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828" y="228600"/>
            <a:ext cx="6303572" cy="6400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46DC10-9EAE-4E0E-8FF3-E5F7FE5D731E}"/>
              </a:ext>
            </a:extLst>
          </p:cNvPr>
          <p:cNvSpPr txBox="1"/>
          <p:nvPr/>
        </p:nvSpPr>
        <p:spPr>
          <a:xfrm>
            <a:off x="3152275" y="2931638"/>
            <a:ext cx="2209800" cy="3357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 April 2021</a:t>
            </a:r>
          </a:p>
        </p:txBody>
      </p:sp>
    </p:spTree>
    <p:extLst>
      <p:ext uri="{BB962C8B-B14F-4D97-AF65-F5344CB8AC3E}">
        <p14:creationId xmlns:p14="http://schemas.microsoft.com/office/powerpoint/2010/main" val="883593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1427865"/>
            <a:ext cx="6908800" cy="292644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ultimately anthropologists seek to study phenomena in terms of </a:t>
            </a:r>
            <a:r>
              <a:rPr kumimoji="1" lang="en-US" sz="3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both physical and cultural</a:t>
            </a: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aspects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79500" y="4439432"/>
            <a:ext cx="6908800" cy="181844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. . . as well as other aspects, for </a:t>
            </a:r>
            <a:r>
              <a:rPr kumimoji="1" lang="en-US" sz="3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e.g.</a:t>
            </a: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, the psychological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42686" y="26093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Understanding Global Cultures</a:t>
            </a:r>
          </a:p>
        </p:txBody>
      </p:sp>
    </p:spTree>
    <p:extLst>
      <p:ext uri="{BB962C8B-B14F-4D97-AF65-F5344CB8AC3E}">
        <p14:creationId xmlns:p14="http://schemas.microsoft.com/office/powerpoint/2010/main" val="2929748416"/>
      </p:ext>
    </p:extLst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914400" y="3037582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And there are allied practical problems . . .</a:t>
            </a:r>
          </a:p>
        </p:txBody>
      </p:sp>
    </p:spTree>
    <p:extLst>
      <p:ext uri="{BB962C8B-B14F-4D97-AF65-F5344CB8AC3E}">
        <p14:creationId xmlns:p14="http://schemas.microsoft.com/office/powerpoint/2010/main" val="124376777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229562" y="6581001"/>
            <a:ext cx="66783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https://www.bbc.com/news/uk-northern-ireland-57841203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DBAA47-A4A5-4E78-B2ED-BA18D3849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533400"/>
            <a:ext cx="5988401" cy="5943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811B91-2A3B-4F23-BF71-FBCD9C691D5C}"/>
              </a:ext>
            </a:extLst>
          </p:cNvPr>
          <p:cNvSpPr txBox="1"/>
          <p:nvPr/>
        </p:nvSpPr>
        <p:spPr>
          <a:xfrm>
            <a:off x="1532825" y="1735392"/>
            <a:ext cx="2209800" cy="7030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7 August 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4A7734-EECE-4CB1-AE5A-B739D96C22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850" y="1447800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3434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54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900752" y="2922180"/>
            <a:ext cx="7315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lvl="1" algn="ctr"/>
            <a:r>
              <a:rPr lang="en-US" sz="3600" b="1" dirty="0">
                <a:solidFill>
                  <a:prstClr val="black"/>
                </a:solidFill>
                <a:cs typeface="Arial" charset="0"/>
              </a:rPr>
              <a:t>be aware</a:t>
            </a:r>
          </a:p>
          <a:p>
            <a:pPr lvl="1" algn="ctr"/>
            <a:r>
              <a:rPr lang="en-US" sz="3600" b="1" dirty="0">
                <a:solidFill>
                  <a:prstClr val="black"/>
                </a:solidFill>
                <a:cs typeface="Arial" charset="0"/>
              </a:rPr>
              <a:t>of the signs and criteria for diagnosing</a:t>
            </a:r>
          </a:p>
          <a:p>
            <a:pPr lvl="1" algn="ctr"/>
            <a:r>
              <a:rPr lang="en-US" sz="3600" b="1" dirty="0">
                <a:solidFill>
                  <a:prstClr val="black"/>
                </a:solidFill>
                <a:cs typeface="Arial" charset="0"/>
              </a:rPr>
              <a:t>anorexia nervosa . . .</a:t>
            </a:r>
            <a:endParaRPr lang="en-US" sz="36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54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865496" y="1945944"/>
            <a:ext cx="7315200" cy="435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682625" lvl="1" indent="-450850" defTabSz="682625">
              <a:buFont typeface="+mj-lt"/>
              <a:buAutoNum type="arabicPeriod"/>
              <a:tabLst>
                <a:tab pos="463550" algn="l"/>
              </a:tabLst>
            </a:pPr>
            <a:r>
              <a:rPr lang="en-US" sz="2400" b="1" dirty="0">
                <a:solidFill>
                  <a:prstClr val="black"/>
                </a:solidFill>
                <a:cs typeface="Arial" charset="0"/>
              </a:rPr>
              <a:t>refusal to maintain normal body weight</a:t>
            </a:r>
          </a:p>
          <a:p>
            <a:pPr marL="682625" lvl="1" indent="-450850" defTabSz="682625">
              <a:buFont typeface="+mj-lt"/>
              <a:buAutoNum type="arabicPeriod"/>
              <a:tabLst>
                <a:tab pos="463550" algn="l"/>
              </a:tabLst>
            </a:pPr>
            <a:endParaRPr lang="en-US" sz="1100" b="1" dirty="0">
              <a:solidFill>
                <a:prstClr val="black"/>
              </a:solidFill>
              <a:cs typeface="Arial" charset="0"/>
            </a:endParaRPr>
          </a:p>
          <a:p>
            <a:pPr marL="682625" lvl="1" indent="-450850" defTabSz="682625">
              <a:buFont typeface="+mj-lt"/>
              <a:buAutoNum type="arabicPeriod"/>
              <a:tabLst>
                <a:tab pos="463550" algn="l"/>
              </a:tabLst>
            </a:pPr>
            <a:r>
              <a:rPr lang="en-US" sz="2400" b="1" dirty="0">
                <a:solidFill>
                  <a:prstClr val="black"/>
                </a:solidFill>
                <a:cs typeface="Arial" charset="0"/>
              </a:rPr>
              <a:t>intense fear of gaining weight or becoming fat, even though underweight . . . or the denial of the seriousness of the current low body weight</a:t>
            </a:r>
          </a:p>
          <a:p>
            <a:pPr marL="682625" lvl="1" indent="-450850" defTabSz="682625">
              <a:buFont typeface="+mj-lt"/>
              <a:buAutoNum type="arabicPeriod"/>
              <a:tabLst>
                <a:tab pos="463550" algn="l"/>
              </a:tabLst>
            </a:pPr>
            <a:endParaRPr lang="en-US" sz="1100" b="1" dirty="0">
              <a:solidFill>
                <a:prstClr val="black"/>
              </a:solidFill>
              <a:cs typeface="Arial" charset="0"/>
            </a:endParaRPr>
          </a:p>
          <a:p>
            <a:pPr marL="682625" lvl="1" indent="-450850" defTabSz="682625">
              <a:buFont typeface="+mj-lt"/>
              <a:buAutoNum type="arabicPeriod"/>
              <a:tabLst>
                <a:tab pos="463550" algn="l"/>
              </a:tabLst>
            </a:pPr>
            <a:r>
              <a:rPr lang="en-US" sz="2400" b="1" dirty="0">
                <a:solidFill>
                  <a:prstClr val="black"/>
                </a:solidFill>
                <a:cs typeface="Arial" charset="0"/>
              </a:rPr>
              <a:t>disturbance in the way in which one’s body weight or shape is experienced</a:t>
            </a:r>
          </a:p>
          <a:p>
            <a:pPr marL="682625" lvl="1" indent="-450850" defTabSz="682625">
              <a:buFont typeface="+mj-lt"/>
              <a:buAutoNum type="arabicPeriod"/>
              <a:tabLst>
                <a:tab pos="463550" algn="l"/>
              </a:tabLst>
            </a:pPr>
            <a:endParaRPr lang="en-US" sz="1100" b="1" dirty="0">
              <a:solidFill>
                <a:prstClr val="black"/>
              </a:solidFill>
              <a:cs typeface="Arial" charset="0"/>
            </a:endParaRPr>
          </a:p>
          <a:p>
            <a:pPr marL="682625" lvl="1" indent="-450850" defTabSz="682625">
              <a:buFont typeface="+mj-lt"/>
              <a:buAutoNum type="arabicPeriod"/>
              <a:tabLst>
                <a:tab pos="463550" algn="l"/>
              </a:tabLst>
            </a:pPr>
            <a:r>
              <a:rPr lang="en-US" sz="2400" b="1" dirty="0">
                <a:solidFill>
                  <a:prstClr val="black"/>
                </a:solidFill>
                <a:cs typeface="Arial" charset="0"/>
              </a:rPr>
              <a:t>amenorrhea in females past puberty</a:t>
            </a:r>
          </a:p>
          <a:p>
            <a:pPr marL="682625" lvl="1" indent="-450850" defTabSz="682625">
              <a:tabLst>
                <a:tab pos="463550" algn="l"/>
              </a:tabLst>
            </a:pPr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		</a:t>
            </a:r>
            <a:r>
              <a:rPr lang="en-US" sz="1600" dirty="0">
                <a:solidFill>
                  <a:prstClr val="black"/>
                </a:solidFill>
                <a:cs typeface="Arial" charset="0"/>
              </a:rPr>
              <a:t>(the absence of at least three consecutive menstrual cycles)</a:t>
            </a:r>
            <a:r>
              <a:rPr lang="en-US" sz="160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 </a:t>
            </a:r>
            <a:endParaRPr lang="en-US" sz="9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838200" y="1381780"/>
            <a:ext cx="746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0" rIns="457200">
            <a:spAutoFit/>
          </a:bodyPr>
          <a:lstStyle/>
          <a:p>
            <a:pPr marL="6350" lvl="1" algn="ctr"/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Criteria for Diagnosis of Anorexia </a:t>
            </a: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. . .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 ed., p. 111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54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865496" y="3065889"/>
            <a:ext cx="7315200" cy="287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682625" lvl="1" indent="-450850" defTabSz="682625">
              <a:buFont typeface="+mj-lt"/>
              <a:buAutoNum type="arabicPeriod"/>
              <a:tabLst>
                <a:tab pos="463550" algn="l"/>
              </a:tabLst>
            </a:pPr>
            <a:r>
              <a:rPr lang="en-US" sz="2400" b="1" dirty="0">
                <a:solidFill>
                  <a:prstClr val="black"/>
                </a:solidFill>
                <a:cs typeface="Arial" charset="0"/>
              </a:rPr>
              <a:t>Restricting type</a:t>
            </a:r>
          </a:p>
          <a:p>
            <a:pPr marL="682625" lvl="1" indent="-450850" defTabSz="682625">
              <a:buFont typeface="+mj-lt"/>
              <a:buAutoNum type="arabicPeriod"/>
              <a:tabLst>
                <a:tab pos="463550" algn="l"/>
              </a:tabLst>
            </a:pPr>
            <a:endParaRPr lang="en-US" sz="1100" b="1" dirty="0">
              <a:solidFill>
                <a:prstClr val="black"/>
              </a:solidFill>
              <a:cs typeface="Arial" charset="0"/>
            </a:endParaRPr>
          </a:p>
          <a:p>
            <a:pPr lvl="2" indent="-225425" defTabSz="682625">
              <a:buFont typeface="Arial" pitchFamily="34" charset="0"/>
              <a:buChar char="•"/>
              <a:tabLst>
                <a:tab pos="463550" algn="l"/>
              </a:tabLst>
            </a:pPr>
            <a:r>
              <a:rPr lang="en-US" sz="2400" b="1" dirty="0">
                <a:solidFill>
                  <a:prstClr val="black"/>
                </a:solidFill>
                <a:cs typeface="Arial" charset="0"/>
              </a:rPr>
              <a:t>the person does not regularly engage in binge eating or purging behavior</a:t>
            </a:r>
          </a:p>
          <a:p>
            <a:pPr marL="682625" lvl="1" indent="-450850" defTabSz="682625">
              <a:buFont typeface="+mj-lt"/>
              <a:buAutoNum type="arabicPeriod"/>
              <a:tabLst>
                <a:tab pos="463550" algn="l"/>
              </a:tabLst>
            </a:pPr>
            <a:endParaRPr lang="en-US" sz="1100" b="1" dirty="0">
              <a:solidFill>
                <a:prstClr val="black"/>
              </a:solidFill>
              <a:cs typeface="Arial" charset="0"/>
            </a:endParaRPr>
          </a:p>
          <a:p>
            <a:pPr marL="682625" lvl="1" indent="-450850" defTabSz="682625">
              <a:buFont typeface="+mj-lt"/>
              <a:buAutoNum type="arabicPeriod"/>
              <a:tabLst>
                <a:tab pos="463550" algn="l"/>
              </a:tabLst>
            </a:pPr>
            <a:r>
              <a:rPr lang="en-US" sz="2400" b="1" dirty="0">
                <a:solidFill>
                  <a:prstClr val="black"/>
                </a:solidFill>
                <a:cs typeface="Arial" charset="0"/>
              </a:rPr>
              <a:t>Binge eating / purging type</a:t>
            </a:r>
          </a:p>
          <a:p>
            <a:pPr marL="682625" lvl="1" indent="-450850" defTabSz="682625">
              <a:buFont typeface="+mj-lt"/>
              <a:buAutoNum type="arabicPeriod"/>
              <a:tabLst>
                <a:tab pos="463550" algn="l"/>
              </a:tabLst>
            </a:pPr>
            <a:endParaRPr lang="en-US" sz="1100" b="1" dirty="0">
              <a:solidFill>
                <a:prstClr val="black"/>
              </a:solidFill>
              <a:cs typeface="Arial" charset="0"/>
            </a:endParaRPr>
          </a:p>
          <a:p>
            <a:pPr lvl="2" indent="-225425" defTabSz="682625">
              <a:buFont typeface="Arial" pitchFamily="34" charset="0"/>
              <a:buChar char="•"/>
              <a:tabLst>
                <a:tab pos="463550" algn="l"/>
              </a:tabLst>
            </a:pPr>
            <a:r>
              <a:rPr lang="en-US" sz="2400" b="1" dirty="0">
                <a:solidFill>
                  <a:prstClr val="black"/>
                </a:solidFill>
                <a:cs typeface="Arial" charset="0"/>
              </a:rPr>
              <a:t>the person does regularly engages in binge eating or purging behavior</a:t>
            </a:r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	</a:t>
            </a:r>
            <a:endParaRPr lang="en-US" sz="9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838200" y="2143780"/>
            <a:ext cx="746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0" rIns="457200">
            <a:spAutoFit/>
          </a:bodyPr>
          <a:lstStyle/>
          <a:p>
            <a:pPr marL="6350" lvl="1" algn="ctr"/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Two types of Anorexia include </a:t>
            </a: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. . .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 ed., p. 111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54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914400" y="2113018"/>
            <a:ext cx="73152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Anorexia nervosa</a:t>
            </a:r>
          </a:p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and related eating disorders</a:t>
            </a:r>
          </a:p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are classic examples</a:t>
            </a:r>
          </a:p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of the relationship between</a:t>
            </a:r>
          </a:p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culture and biology . . .</a:t>
            </a:r>
          </a:p>
          <a:p>
            <a:pPr marL="457200" lvl="1" algn="ctr" rtl="0" fontAlgn="base">
              <a:spcBef>
                <a:spcPct val="0"/>
              </a:spcBef>
              <a:spcAft>
                <a:spcPct val="0"/>
              </a:spcAft>
            </a:pPr>
            <a:endParaRPr lang="en-US" sz="28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between “nurture” and “nature” . . .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0" y="381000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Chapter 4: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“Eating is a Cultural Affair” — Body Image and Health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1524" name="Subtitle 2"/>
          <p:cNvSpPr txBox="1">
            <a:spLocks/>
          </p:cNvSpPr>
          <p:nvPr/>
        </p:nvSpPr>
        <p:spPr bwMode="auto">
          <a:xfrm>
            <a:off x="900113" y="1654175"/>
            <a:ext cx="7315200" cy="468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The Obesity Epidemic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Disordered Body Image and Eating Behaviors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Eating Disorders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i="1" dirty="0">
                <a:solidFill>
                  <a:srgbClr val="D79694"/>
                </a:solidFill>
                <a:cs typeface="Arial" charset="0"/>
              </a:rPr>
              <a:t>Anorexia nervosa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3200" b="1" i="1" dirty="0">
                <a:cs typeface="Arial" charset="0"/>
              </a:rPr>
              <a:t>Bulimia nervosa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cs typeface="Arial" charset="0"/>
              </a:rPr>
              <a:t>Binge eating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i="1" dirty="0" err="1">
                <a:solidFill>
                  <a:srgbClr val="D79694"/>
                </a:solidFill>
                <a:cs typeface="Arial" charset="0"/>
              </a:rPr>
              <a:t>Orthorexia</a:t>
            </a:r>
            <a:r>
              <a:rPr lang="en-US" sz="2000" b="1" i="1" dirty="0">
                <a:solidFill>
                  <a:srgbClr val="D79694"/>
                </a:solidFill>
                <a:cs typeface="Arial" charset="0"/>
              </a:rPr>
              <a:t> nervosa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cs typeface="Arial" charset="0"/>
              </a:rPr>
              <a:t>Selective Eating Disorder (SED)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cs typeface="Arial" charset="0"/>
              </a:rPr>
              <a:t>Pica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cs typeface="Arial" charset="0"/>
              </a:rPr>
              <a:t>Others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What Causes Eating Disorders?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Applications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54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914400" y="3030884"/>
            <a:ext cx="731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45720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Bulimia nervosa</a:t>
            </a: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 . . .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914400" y="3541693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45720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purging by vomiting or the use of laxatives and diuretics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 ed., p. 112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54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914400" y="3030884"/>
            <a:ext cx="731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45720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  <a:ea typeface="+mn-ea"/>
                <a:cs typeface="Arial" charset="0"/>
              </a:rPr>
              <a:t>Bulimia nervosa</a:t>
            </a:r>
            <a:r>
              <a:rPr lang="en-US" sz="2800" b="1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  <a:ea typeface="+mn-ea"/>
                <a:cs typeface="Arial" charset="0"/>
              </a:rPr>
              <a:t> . . .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914400" y="3541693"/>
            <a:ext cx="7315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. . . is far more common</a:t>
            </a:r>
          </a:p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than anorexia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 ed., p. 112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865496" y="4886980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463550" lvl="1" indent="-231775" defTabSz="682625">
              <a:buFont typeface="Arial" pitchFamily="34" charset="0"/>
              <a:buChar char="•"/>
              <a:tabLst>
                <a:tab pos="463550" algn="l"/>
              </a:tabLst>
            </a:pPr>
            <a:r>
              <a:rPr lang="en-US" sz="2400" b="1" dirty="0">
                <a:solidFill>
                  <a:prstClr val="black"/>
                </a:solidFill>
                <a:cs typeface="Arial" charset="0"/>
              </a:rPr>
              <a:t>reported by </a:t>
            </a:r>
            <a:r>
              <a:rPr lang="en-US" sz="2400" b="1" i="1" dirty="0">
                <a:solidFill>
                  <a:prstClr val="black"/>
                </a:solidFill>
                <a:cs typeface="Arial" charset="0"/>
              </a:rPr>
              <a:t>ca</a:t>
            </a:r>
            <a:r>
              <a:rPr lang="en-US" sz="2400" b="1" dirty="0">
                <a:solidFill>
                  <a:prstClr val="black"/>
                </a:solidFill>
                <a:cs typeface="Arial" charset="0"/>
              </a:rPr>
              <a:t>. 3% of women and 10% of female college students</a:t>
            </a:r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	</a:t>
            </a:r>
            <a:endParaRPr lang="en-US" sz="900" dirty="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54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914400" y="3030884"/>
            <a:ext cx="731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45720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  <a:ea typeface="+mn-ea"/>
                <a:cs typeface="Arial" charset="0"/>
              </a:rPr>
              <a:t>Bulimia nervosa</a:t>
            </a:r>
            <a:r>
              <a:rPr lang="en-US" sz="2800" b="1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  <a:ea typeface="+mn-ea"/>
                <a:cs typeface="Arial" charset="0"/>
              </a:rPr>
              <a:t> . . .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914400" y="3541693"/>
            <a:ext cx="73152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. . . usually starts in early adolescence when youth try to restrict their diets fail, </a:t>
            </a:r>
          </a:p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binge, and then purge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 ed., p. 112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1427865"/>
            <a:ext cx="6908800" cy="292644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ultimately anthropologists seek to study phenomena in terms of </a:t>
            </a:r>
            <a:r>
              <a:rPr kumimoji="1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both physical and cultural</a:t>
            </a: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aspects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79500" y="4439432"/>
            <a:ext cx="6908800" cy="181844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as well as other aspects, for </a:t>
            </a:r>
            <a:r>
              <a:rPr kumimoji="1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e.g.</a:t>
            </a: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the psychological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42686" y="26093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Understanding Global Cultures</a:t>
            </a:r>
          </a:p>
        </p:txBody>
      </p:sp>
    </p:spTree>
    <p:extLst>
      <p:ext uri="{BB962C8B-B14F-4D97-AF65-F5344CB8AC3E}">
        <p14:creationId xmlns:p14="http://schemas.microsoft.com/office/powerpoint/2010/main" val="4013238095"/>
      </p:ext>
    </p:extLst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0" y="381000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Chapter 4: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“Eating is a Cultural Affair” — Body Image and Health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2548" name="Subtitle 2"/>
          <p:cNvSpPr txBox="1">
            <a:spLocks/>
          </p:cNvSpPr>
          <p:nvPr/>
        </p:nvSpPr>
        <p:spPr bwMode="auto">
          <a:xfrm>
            <a:off x="900113" y="1654175"/>
            <a:ext cx="7315200" cy="475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The Obesity Epidemic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Disordered Body Image and Eating Behaviors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Eating Disorders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i="1" dirty="0">
                <a:solidFill>
                  <a:srgbClr val="D79694"/>
                </a:solidFill>
                <a:cs typeface="Arial" charset="0"/>
              </a:rPr>
              <a:t>Anorexia nervosa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i="1" dirty="0">
                <a:solidFill>
                  <a:srgbClr val="D79694"/>
                </a:solidFill>
                <a:cs typeface="Arial" charset="0"/>
              </a:rPr>
              <a:t>Bulimia nervosa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3200" b="1" dirty="0">
                <a:cs typeface="Arial" charset="0"/>
              </a:rPr>
              <a:t>Binge eating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i="1" dirty="0" err="1">
                <a:solidFill>
                  <a:srgbClr val="D79694"/>
                </a:solidFill>
                <a:cs typeface="Arial" charset="0"/>
              </a:rPr>
              <a:t>Orthorexia</a:t>
            </a:r>
            <a:r>
              <a:rPr lang="en-US" sz="2000" b="1" i="1" dirty="0">
                <a:solidFill>
                  <a:srgbClr val="D79694"/>
                </a:solidFill>
                <a:cs typeface="Arial" charset="0"/>
              </a:rPr>
              <a:t> nervosa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cs typeface="Arial" charset="0"/>
              </a:rPr>
              <a:t>Selective Eating Disorder (SED)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cs typeface="Arial" charset="0"/>
              </a:rPr>
              <a:t>Pica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cs typeface="Arial" charset="0"/>
              </a:rPr>
              <a:t>Others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What Causes Eating Disorders?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Applications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54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914400" y="3030884"/>
            <a:ext cx="731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45720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latin typeface="Arial" charset="0"/>
                <a:ea typeface="+mn-ea"/>
                <a:cs typeface="Arial" charset="0"/>
              </a:rPr>
              <a:t>Binge eating . . .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914400" y="3541693"/>
            <a:ext cx="73152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. . . </a:t>
            </a:r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often start with relative small amounts of food</a:t>
            </a:r>
          </a:p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(from 100-1000 calories)</a:t>
            </a:r>
          </a:p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but may go up to over 5,000 calories in just a few hours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 ed., p. 112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54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914400" y="3541693"/>
            <a:ext cx="73152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. . . </a:t>
            </a:r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binges are followed by vomiting and  use of laxatives, diet pills,</a:t>
            </a:r>
          </a:p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and / or drugs to reduce water retention</a:t>
            </a:r>
            <a:endParaRPr lang="en-US" sz="28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 ed., p. 112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54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914400" y="3030884"/>
            <a:ext cx="731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45720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  <a:ea typeface="+mn-ea"/>
                <a:cs typeface="Arial" charset="0"/>
              </a:rPr>
              <a:t>Bulimia nervosa</a:t>
            </a:r>
            <a:r>
              <a:rPr lang="en-US" sz="2800" b="1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  <a:ea typeface="+mn-ea"/>
                <a:cs typeface="Arial" charset="0"/>
              </a:rPr>
              <a:t> . . .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914400" y="3541693"/>
            <a:ext cx="73152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. . . </a:t>
            </a:r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bulimics average </a:t>
            </a:r>
            <a:r>
              <a:rPr lang="en-US" sz="2800" b="1" i="1" dirty="0">
                <a:solidFill>
                  <a:prstClr val="black"/>
                </a:solidFill>
                <a:cs typeface="Arial" charset="0"/>
              </a:rPr>
              <a:t>ca</a:t>
            </a:r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. 14 binge-purging episodes a week . . .</a:t>
            </a:r>
          </a:p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endParaRPr lang="en-US" sz="28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. . . with some vomiting as many as four times a day . . .</a:t>
            </a:r>
            <a:endParaRPr lang="en-US" sz="28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 ed., p. 112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54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914400" y="1534180"/>
            <a:ext cx="731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45720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  <a:ea typeface="+mn-ea"/>
                <a:cs typeface="Arial" charset="0"/>
              </a:rPr>
              <a:t>Bulimia nervosa</a:t>
            </a:r>
            <a:r>
              <a:rPr lang="en-US" sz="2800" b="1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  <a:ea typeface="+mn-ea"/>
                <a:cs typeface="Arial" charset="0"/>
              </a:rPr>
              <a:t> . . .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914400" y="2169616"/>
            <a:ext cx="73152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287338" lvl="1" indent="-287338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sz="2400" b="1" dirty="0">
                <a:solidFill>
                  <a:prstClr val="black"/>
                </a:solidFill>
                <a:cs typeface="Arial" charset="0"/>
              </a:rPr>
              <a:t>victims usually develop severe tooth decay from destruction of the tooth enamel by the acid in their vomit</a:t>
            </a:r>
          </a:p>
          <a:p>
            <a:pPr marL="287338" lvl="1" indent="-287338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31775" algn="l"/>
              </a:tabLst>
            </a:pPr>
            <a:endParaRPr lang="en-US" sz="2400" b="1" dirty="0">
              <a:solidFill>
                <a:prstClr val="black"/>
              </a:solidFill>
              <a:cs typeface="Arial" charset="0"/>
            </a:endParaRPr>
          </a:p>
          <a:p>
            <a:pPr marL="287338" lvl="1" indent="-287338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sz="24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the strain of vomiting can break blood vessels in their eyes</a:t>
            </a:r>
          </a:p>
          <a:p>
            <a:pPr marL="287338" lvl="1" indent="-287338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31775" algn="l"/>
              </a:tabLst>
            </a:pPr>
            <a:endParaRPr lang="en-US" sz="24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marL="287338" lvl="1" indent="-287338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sz="2400" b="1" dirty="0">
                <a:solidFill>
                  <a:prstClr val="black"/>
                </a:solidFill>
                <a:cs typeface="Arial" charset="0"/>
              </a:rPr>
              <a:t>gums may become diseased</a:t>
            </a:r>
          </a:p>
          <a:p>
            <a:pPr marL="287338" lvl="1" indent="-287338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31775" algn="l"/>
              </a:tabLst>
            </a:pPr>
            <a:endParaRPr lang="en-US" sz="2400" b="1" dirty="0">
              <a:solidFill>
                <a:prstClr val="black"/>
              </a:solidFill>
              <a:cs typeface="Arial" charset="0"/>
            </a:endParaRPr>
          </a:p>
          <a:p>
            <a:pPr marL="287338" lvl="1" indent="-287338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sz="24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pimples or rashes may break out on the face</a:t>
            </a:r>
            <a:endParaRPr lang="en-US" sz="28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 ed., p. 112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54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914400" y="2143780"/>
            <a:ext cx="731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45720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latin typeface="Arial" charset="0"/>
                <a:ea typeface="+mn-ea"/>
                <a:cs typeface="Arial" charset="0"/>
              </a:rPr>
              <a:t>Other health problems include . . . 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914400" y="3048000"/>
            <a:ext cx="73152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287338" lvl="1" indent="-287338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sz="2400" b="1" dirty="0">
                <a:solidFill>
                  <a:prstClr val="black"/>
                </a:solidFill>
                <a:cs typeface="Arial" charset="0"/>
              </a:rPr>
              <a:t>a constant sore throat</a:t>
            </a:r>
          </a:p>
          <a:p>
            <a:pPr marL="287338" lvl="1" indent="-287338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31775" algn="l"/>
              </a:tabLst>
            </a:pPr>
            <a:endParaRPr lang="en-US" sz="1200" b="1" dirty="0">
              <a:solidFill>
                <a:prstClr val="black"/>
              </a:solidFill>
              <a:cs typeface="Arial" charset="0"/>
            </a:endParaRPr>
          </a:p>
          <a:p>
            <a:pPr marL="287338" lvl="1" indent="-287338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sz="24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swollen glands near the cheeks</a:t>
            </a:r>
          </a:p>
          <a:p>
            <a:pPr marL="287338" lvl="1" indent="-287338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31775" algn="l"/>
              </a:tabLst>
            </a:pPr>
            <a:endParaRPr lang="en-US" sz="12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marL="287338" lvl="1" indent="-287338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sz="2400" b="1" dirty="0">
                <a:solidFill>
                  <a:prstClr val="black"/>
                </a:solidFill>
                <a:cs typeface="Arial" charset="0"/>
              </a:rPr>
              <a:t>liver, heart, and kidney damage</a:t>
            </a:r>
          </a:p>
          <a:p>
            <a:pPr marL="287338" lvl="1" indent="-287338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31775" algn="l"/>
              </a:tabLst>
            </a:pPr>
            <a:endParaRPr lang="en-US" sz="1200" b="1" dirty="0">
              <a:solidFill>
                <a:prstClr val="black"/>
              </a:solidFill>
              <a:cs typeface="Arial" charset="0"/>
            </a:endParaRPr>
          </a:p>
          <a:p>
            <a:pPr marL="287338" lvl="1" indent="-287338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sz="24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dehydration</a:t>
            </a:r>
          </a:p>
          <a:p>
            <a:pPr marL="287338" lvl="1" indent="-287338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31775" algn="l"/>
              </a:tabLst>
            </a:pPr>
            <a:endParaRPr lang="en-US" sz="1200" b="1" dirty="0">
              <a:solidFill>
                <a:prstClr val="black"/>
              </a:solidFill>
              <a:cs typeface="Arial" charset="0"/>
            </a:endParaRPr>
          </a:p>
          <a:p>
            <a:pPr marL="287338" lvl="1" indent="-287338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sz="24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stomach rupture</a:t>
            </a:r>
            <a:endParaRPr lang="en-US" sz="28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 ed., p. 112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54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914400" y="3030884"/>
            <a:ext cx="731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45720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  <a:ea typeface="+mn-ea"/>
                <a:cs typeface="Arial" charset="0"/>
              </a:rPr>
              <a:t>Bulimia nervosa</a:t>
            </a:r>
            <a:r>
              <a:rPr lang="en-US" sz="2800" b="1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  <a:ea typeface="+mn-ea"/>
                <a:cs typeface="Arial" charset="0"/>
              </a:rPr>
              <a:t> . . .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914400" y="3541693"/>
            <a:ext cx="73152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. . . </a:t>
            </a:r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binges are followed by vomiting and  use of laxatives, diet pills,</a:t>
            </a:r>
          </a:p>
          <a:p>
            <a:pPr marL="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and / or drugs to reduce water retention</a:t>
            </a:r>
            <a:endParaRPr lang="en-US" sz="28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 ed., p. 112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581400" y="5923494"/>
            <a:ext cx="19415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160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(</a:t>
            </a:r>
            <a:r>
              <a:rPr lang="en-US" sz="1600" kern="1200" dirty="0" err="1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Rieger</a:t>
            </a:r>
            <a:r>
              <a:rPr lang="en-US" sz="160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1600" i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et al</a:t>
            </a:r>
            <a:r>
              <a:rPr lang="en-US" sz="160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. 2001)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54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900752" y="2922180"/>
            <a:ext cx="7315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45720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be aware</a:t>
            </a:r>
          </a:p>
          <a:p>
            <a:pPr marL="45720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of the signs and criteria for diagnosing</a:t>
            </a:r>
          </a:p>
          <a:p>
            <a:pPr marL="45720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Bulimia nervosa</a:t>
            </a:r>
            <a:r>
              <a:rPr lang="en-US" sz="36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 . . .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54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865496" y="1945944"/>
            <a:ext cx="7315200" cy="4508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682625" lvl="1" indent="-450850" algn="l" defTabSz="682625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463550" algn="l"/>
              </a:tabLst>
            </a:pPr>
            <a:r>
              <a:rPr lang="en-US" sz="24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recurrent episodes of binge eating</a:t>
            </a:r>
          </a:p>
          <a:p>
            <a:pPr marL="682625" lvl="1" indent="-450850" algn="l" defTabSz="682625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463550" algn="l"/>
              </a:tabLst>
            </a:pPr>
            <a:endParaRPr lang="en-US" sz="9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lvl="2" indent="-225425" defTabSz="682625">
              <a:buFont typeface="Arial" pitchFamily="34" charset="0"/>
              <a:buChar char="•"/>
              <a:tabLst>
                <a:tab pos="463550" algn="l"/>
              </a:tabLst>
            </a:pPr>
            <a:r>
              <a:rPr lang="en-US" sz="2400" b="1" dirty="0">
                <a:solidFill>
                  <a:prstClr val="black"/>
                </a:solidFill>
                <a:cs typeface="Arial" charset="0"/>
              </a:rPr>
              <a:t>eating an amount of food that is definitely larger than most people would eat during that same time period</a:t>
            </a:r>
          </a:p>
          <a:p>
            <a:pPr lvl="2" indent="-225425" defTabSz="682625">
              <a:buFont typeface="Arial" pitchFamily="34" charset="0"/>
              <a:buChar char="•"/>
              <a:tabLst>
                <a:tab pos="463550" algn="l"/>
              </a:tabLst>
            </a:pPr>
            <a:endParaRPr lang="en-US" sz="600" b="1" dirty="0">
              <a:solidFill>
                <a:prstClr val="black"/>
              </a:solidFill>
              <a:cs typeface="Arial" charset="0"/>
            </a:endParaRPr>
          </a:p>
          <a:p>
            <a:pPr lvl="2" indent="-225425" defTabSz="682625">
              <a:buFont typeface="Arial" pitchFamily="34" charset="0"/>
              <a:buChar char="•"/>
              <a:tabLst>
                <a:tab pos="463550" algn="l"/>
              </a:tabLst>
            </a:pPr>
            <a:r>
              <a:rPr lang="en-US" sz="24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a sense of a lack of control over eating during the heavy eating episode</a:t>
            </a:r>
          </a:p>
          <a:p>
            <a:pPr lvl="3" indent="-225425" defTabSz="682625">
              <a:buFont typeface="Arial" pitchFamily="34" charset="0"/>
              <a:buChar char="•"/>
              <a:tabLst>
                <a:tab pos="463550" algn="l"/>
              </a:tabLst>
            </a:pPr>
            <a:r>
              <a:rPr lang="en-US" sz="2000" b="1" i="1" dirty="0">
                <a:solidFill>
                  <a:prstClr val="black"/>
                </a:solidFill>
                <a:cs typeface="Arial" charset="0"/>
              </a:rPr>
              <a:t>i.e.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, the feeling that one cannot stop eating or control what or how much one is eating</a:t>
            </a:r>
            <a:endParaRPr lang="en-US" sz="20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marL="682625" lvl="1" indent="-450850" algn="l" defTabSz="682625" rtl="0" fontAlgn="base">
              <a:spcBef>
                <a:spcPct val="0"/>
              </a:spcBef>
              <a:spcAft>
                <a:spcPct val="0"/>
              </a:spcAft>
              <a:tabLst>
                <a:tab pos="463550" algn="l"/>
              </a:tabLst>
            </a:pPr>
            <a:endParaRPr lang="en-US" sz="11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838200" y="1381780"/>
            <a:ext cx="746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0" rIns="457200">
            <a:spAutoFit/>
          </a:bodyPr>
          <a:lstStyle/>
          <a:p>
            <a:pPr marL="635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Criteria for Diagnosis of Bulimia . . .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 ed., p. 113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54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865496" y="2512144"/>
            <a:ext cx="7315200" cy="357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682625" lvl="1" indent="-450850" algn="l" defTabSz="682625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463550" algn="l"/>
              </a:tabLst>
            </a:pPr>
            <a:endParaRPr lang="en-US" sz="11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marL="688975" lvl="1" indent="-457200" algn="l" defTabSz="682625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2"/>
              <a:tabLst>
                <a:tab pos="463550" algn="l"/>
              </a:tabLst>
            </a:pPr>
            <a:r>
              <a:rPr lang="en-US" sz="24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recurrent inappropriate compensatory behavior in order to prevent weight gain</a:t>
            </a:r>
          </a:p>
          <a:p>
            <a:pPr marL="688975" lvl="1" indent="-457200" algn="l" defTabSz="682625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2"/>
              <a:tabLst>
                <a:tab pos="463550" algn="l"/>
              </a:tabLst>
            </a:pPr>
            <a:endParaRPr lang="en-US" sz="12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lvl="2" indent="-225425" defTabSz="682625">
              <a:buFont typeface="Arial" pitchFamily="34" charset="0"/>
              <a:buChar char="•"/>
              <a:tabLst>
                <a:tab pos="463550" algn="l"/>
              </a:tabLst>
            </a:pPr>
            <a:r>
              <a:rPr lang="en-US" sz="2400" b="1" dirty="0">
                <a:solidFill>
                  <a:prstClr val="black"/>
                </a:solidFill>
                <a:cs typeface="Arial" charset="0"/>
              </a:rPr>
              <a:t>self-induced vomiting</a:t>
            </a:r>
          </a:p>
          <a:p>
            <a:pPr lvl="2" indent="-225425" defTabSz="682625">
              <a:buFont typeface="Arial" pitchFamily="34" charset="0"/>
              <a:buChar char="•"/>
              <a:tabLst>
                <a:tab pos="463550" algn="l"/>
              </a:tabLst>
            </a:pPr>
            <a:endParaRPr lang="en-US" sz="1200" b="1" dirty="0">
              <a:solidFill>
                <a:prstClr val="black"/>
              </a:solidFill>
              <a:cs typeface="Arial" charset="0"/>
            </a:endParaRPr>
          </a:p>
          <a:p>
            <a:pPr lvl="2" indent="-225425" defTabSz="682625">
              <a:buFont typeface="Arial" pitchFamily="34" charset="0"/>
              <a:buChar char="•"/>
              <a:tabLst>
                <a:tab pos="463550" algn="l"/>
              </a:tabLst>
            </a:pPr>
            <a:r>
              <a:rPr lang="en-US" sz="24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misuse of laxatives, diuretics enemas, or other medications</a:t>
            </a:r>
          </a:p>
          <a:p>
            <a:pPr lvl="2" indent="-225425" defTabSz="682625">
              <a:buFont typeface="Arial" pitchFamily="34" charset="0"/>
              <a:buChar char="•"/>
              <a:tabLst>
                <a:tab pos="463550" algn="l"/>
              </a:tabLst>
            </a:pPr>
            <a:endParaRPr lang="en-US" sz="12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lvl="2" indent="-225425" defTabSz="682625">
              <a:buFont typeface="Arial" pitchFamily="34" charset="0"/>
              <a:buChar char="•"/>
              <a:tabLst>
                <a:tab pos="463550" algn="l"/>
              </a:tabLst>
            </a:pPr>
            <a:r>
              <a:rPr lang="en-US" sz="2400" b="1" dirty="0">
                <a:solidFill>
                  <a:prstClr val="black"/>
                </a:solidFill>
                <a:cs typeface="Arial" charset="0"/>
              </a:rPr>
              <a:t>excessive exercise</a:t>
            </a:r>
            <a:endParaRPr lang="en-US" sz="24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marL="682625" lvl="1" indent="-450850" algn="l" defTabSz="682625" rtl="0" fontAlgn="base">
              <a:spcBef>
                <a:spcPct val="0"/>
              </a:spcBef>
              <a:spcAft>
                <a:spcPct val="0"/>
              </a:spcAft>
              <a:tabLst>
                <a:tab pos="463550" algn="l"/>
              </a:tabLst>
            </a:pPr>
            <a:endParaRPr lang="en-US" sz="11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838200" y="1381780"/>
            <a:ext cx="746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0" rIns="457200">
            <a:spAutoFit/>
          </a:bodyPr>
          <a:lstStyle/>
          <a:p>
            <a:pPr marL="635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  <a:ea typeface="+mn-ea"/>
                <a:cs typeface="Arial" charset="0"/>
              </a:rPr>
              <a:t>Criteria for Diagnosis of Bulimia . . .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 ed., p. 113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330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www.eatingdisorderfoundation.org/EatingDisorders.htm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76200"/>
            <a:ext cx="585216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33184" y="5493685"/>
            <a:ext cx="598681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“Eating Disorders are about feelings, not food.”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The Eating Disorder Foundation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54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865496" y="2369671"/>
            <a:ext cx="7315200" cy="395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682625" lvl="1" indent="-450850" algn="l" defTabSz="682625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463550" algn="l"/>
              </a:tabLst>
            </a:pPr>
            <a:endParaRPr lang="en-US" sz="11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marL="688975" lvl="1" indent="-457200" algn="l" defTabSz="682625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3"/>
              <a:tabLst>
                <a:tab pos="463550" algn="l"/>
              </a:tabLst>
            </a:pPr>
            <a:r>
              <a:rPr lang="en-US" sz="24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binge eating and inappropriate compensatory behaviors that both occur, on average, at least twice a week for three months</a:t>
            </a:r>
          </a:p>
          <a:p>
            <a:pPr marL="688975" lvl="1" indent="-457200" algn="l" defTabSz="682625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3"/>
              <a:tabLst>
                <a:tab pos="463550" algn="l"/>
              </a:tabLst>
            </a:pPr>
            <a:endParaRPr lang="en-US" sz="12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marL="688975" lvl="1" indent="-457200" algn="l" defTabSz="682625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3"/>
              <a:tabLst>
                <a:tab pos="463550" algn="l"/>
              </a:tabLst>
            </a:pPr>
            <a:r>
              <a:rPr lang="en-US" sz="2400" b="1" dirty="0">
                <a:solidFill>
                  <a:prstClr val="black"/>
                </a:solidFill>
                <a:cs typeface="Arial" charset="0"/>
              </a:rPr>
              <a:t>self-evaluation unduly influenced by body shape and weight</a:t>
            </a:r>
          </a:p>
          <a:p>
            <a:pPr marL="688975" lvl="1" indent="-457200" algn="l" defTabSz="682625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3"/>
              <a:tabLst>
                <a:tab pos="463550" algn="l"/>
              </a:tabLst>
            </a:pPr>
            <a:endParaRPr lang="en-US" sz="1200" b="1" dirty="0">
              <a:solidFill>
                <a:prstClr val="black"/>
              </a:solidFill>
              <a:cs typeface="Arial" charset="0"/>
            </a:endParaRPr>
          </a:p>
          <a:p>
            <a:pPr marL="688975" lvl="1" indent="-457200" algn="l" defTabSz="682625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3"/>
              <a:tabLst>
                <a:tab pos="463550" algn="l"/>
              </a:tabLst>
            </a:pPr>
            <a:r>
              <a:rPr lang="en-US" sz="24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the disturbance does not occur exclusively during episodes of anorexia nervosa</a:t>
            </a:r>
            <a:endParaRPr lang="en-US" sz="11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838200" y="1381780"/>
            <a:ext cx="746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0" rIns="457200">
            <a:spAutoFit/>
          </a:bodyPr>
          <a:lstStyle/>
          <a:p>
            <a:pPr marL="635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  <a:ea typeface="+mn-ea"/>
                <a:cs typeface="Arial" charset="0"/>
              </a:rPr>
              <a:t>Criteria for Diagnosis of Bulimia . . .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 ed., p. 113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48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54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2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865496" y="2294959"/>
            <a:ext cx="7315200" cy="3801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682625" lvl="1" indent="-450850" algn="l" defTabSz="682625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463550" algn="l"/>
              </a:tabLst>
            </a:pPr>
            <a:r>
              <a:rPr lang="en-US" sz="24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Purging type</a:t>
            </a:r>
          </a:p>
          <a:p>
            <a:pPr marL="682625" lvl="1" indent="-450850" algn="l" defTabSz="682625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463550" algn="l"/>
              </a:tabLst>
            </a:pPr>
            <a:endParaRPr lang="en-US" sz="11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marL="914400" lvl="2" indent="-225425" algn="l" defTabSz="682625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463550" algn="l"/>
              </a:tabLst>
            </a:pPr>
            <a:r>
              <a:rPr lang="en-US" sz="20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the person regularly engages in self-induced vomiting or the misuse of laxatives, diuretics, or enemas</a:t>
            </a:r>
          </a:p>
          <a:p>
            <a:pPr marL="682625" lvl="1" indent="-450850" algn="l" defTabSz="682625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463550" algn="l"/>
              </a:tabLst>
            </a:pPr>
            <a:endParaRPr lang="en-US" sz="11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marL="682625" lvl="1" indent="-450850" defTabSz="682625">
              <a:buFont typeface="+mj-lt"/>
              <a:buAutoNum type="arabicPeriod"/>
              <a:tabLst>
                <a:tab pos="463550" algn="l"/>
              </a:tabLst>
            </a:pPr>
            <a:r>
              <a:rPr lang="en-US" sz="2400" b="1" dirty="0" err="1">
                <a:solidFill>
                  <a:prstClr val="black"/>
                </a:solidFill>
                <a:cs typeface="Arial" charset="0"/>
              </a:rPr>
              <a:t>Nonpurging</a:t>
            </a:r>
            <a:r>
              <a:rPr lang="en-US" sz="2400" b="1" dirty="0">
                <a:solidFill>
                  <a:prstClr val="black"/>
                </a:solidFill>
                <a:cs typeface="Arial" charset="0"/>
              </a:rPr>
              <a:t> type</a:t>
            </a:r>
          </a:p>
          <a:p>
            <a:pPr marL="682625" lvl="1" indent="-450850" algn="l" defTabSz="682625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463550" algn="l"/>
              </a:tabLst>
            </a:pPr>
            <a:endParaRPr lang="en-US" sz="11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marL="914400" lvl="2" indent="-225425" algn="l" defTabSz="682625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463550" algn="l"/>
              </a:tabLst>
            </a:pPr>
            <a:r>
              <a:rPr lang="en-US" sz="20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the person uses other inappropriate compensatory behaviors, such as fasting or excessive exercise, but does not regularly engage in self-induced vomiting or the misuse of laxatives, diuretics, or enemas	</a:t>
            </a:r>
            <a:endParaRPr lang="en-US" sz="200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838200" y="1610380"/>
            <a:ext cx="746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0" rIns="457200">
            <a:spAutoFit/>
          </a:bodyPr>
          <a:lstStyle/>
          <a:p>
            <a:pPr marL="635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Two types of Bulimia include . . .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 ed., p. 113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0" y="381000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Chapter 4: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“Eating is a Cultural Affair” — Body Image and Health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3572" name="Subtitle 2"/>
          <p:cNvSpPr txBox="1">
            <a:spLocks/>
          </p:cNvSpPr>
          <p:nvPr/>
        </p:nvSpPr>
        <p:spPr bwMode="auto">
          <a:xfrm>
            <a:off x="900113" y="1654175"/>
            <a:ext cx="7315200" cy="468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The Obesity Epidemic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Disordered Body Image and Eating Behaviors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Eating Disorders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i="1" dirty="0">
                <a:solidFill>
                  <a:srgbClr val="D79694"/>
                </a:solidFill>
                <a:cs typeface="Arial" charset="0"/>
              </a:rPr>
              <a:t>Anorexia nervosa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i="1" dirty="0">
                <a:solidFill>
                  <a:srgbClr val="D79694"/>
                </a:solidFill>
                <a:cs typeface="Arial" charset="0"/>
              </a:rPr>
              <a:t>Bulimia nervosa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cs typeface="Arial" charset="0"/>
              </a:rPr>
              <a:t>Binge eating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3200" b="1" i="1" dirty="0" err="1">
                <a:cs typeface="Arial" charset="0"/>
              </a:rPr>
              <a:t>Orthorexia</a:t>
            </a:r>
            <a:r>
              <a:rPr lang="en-US" sz="3200" b="1" i="1" dirty="0">
                <a:cs typeface="Arial" charset="0"/>
              </a:rPr>
              <a:t> nervosa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cs typeface="Arial" charset="0"/>
              </a:rPr>
              <a:t>Selective Eating Disorder (SED)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cs typeface="Arial" charset="0"/>
              </a:rPr>
              <a:t>Pica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cs typeface="Arial" charset="0"/>
              </a:rPr>
              <a:t>Others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What Causes Eating Disorders?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Applications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3"/>
          <p:cNvSpPr>
            <a:spLocks noChangeArrowheads="1"/>
          </p:cNvSpPr>
          <p:nvPr/>
        </p:nvSpPr>
        <p:spPr bwMode="auto">
          <a:xfrm>
            <a:off x="2286000" y="6338888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prstClr val="white"/>
                </a:solidFill>
                <a:cs typeface="Arial" charset="0"/>
                <a:hlinkClick r:id="rId2"/>
              </a:rPr>
              <a:t>http://en.wikipedia.org/wiki/Orthorexia_nervosa</a:t>
            </a:r>
            <a:endParaRPr lang="en-US" sz="1200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516312"/>
            <a:ext cx="7772400" cy="565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  <a:hlinkClick r:id="rId2"/>
              </a:rPr>
              <a:t>http://news.bbc.co.uk/2/hi/uk_news/magazine/4389849.stm</a:t>
            </a:r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248770"/>
            <a:ext cx="7315200" cy="469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ounded Rectangle 6"/>
          <p:cNvSpPr/>
          <p:nvPr/>
        </p:nvSpPr>
        <p:spPr>
          <a:xfrm>
            <a:off x="2533936" y="3344840"/>
            <a:ext cx="2800064" cy="846160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C00000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  <a:hlinkClick r:id="rId2"/>
              </a:rPr>
              <a:t>http://news.bbc.co.uk/2/hi/uk_news/magazine/4389849.stm</a:t>
            </a:r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295525"/>
            <a:ext cx="7315200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ounded Rectangle 4"/>
          <p:cNvSpPr/>
          <p:nvPr/>
        </p:nvSpPr>
        <p:spPr>
          <a:xfrm>
            <a:off x="914400" y="2383808"/>
            <a:ext cx="7239000" cy="838200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C00000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  <a:hlinkClick r:id="rId2"/>
              </a:rPr>
              <a:t>http://news.bbc.co.uk/2/hi/uk_news/magazine/4389849.stm</a:t>
            </a:r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295525"/>
            <a:ext cx="7315200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ounded Rectangle 3"/>
          <p:cNvSpPr/>
          <p:nvPr/>
        </p:nvSpPr>
        <p:spPr>
          <a:xfrm>
            <a:off x="990600" y="2860344"/>
            <a:ext cx="7086600" cy="685800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C00000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  <a:hlinkClick r:id="rId2"/>
              </a:rPr>
              <a:t>http://news.bbc.co.uk/2/hi/uk_news/magazine/4389849.stm</a:t>
            </a:r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838200"/>
            <a:ext cx="7315200" cy="511304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5" name="Rounded Rectangle 4"/>
          <p:cNvSpPr/>
          <p:nvPr/>
        </p:nvSpPr>
        <p:spPr>
          <a:xfrm>
            <a:off x="914400" y="4419600"/>
            <a:ext cx="7162800" cy="914400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C00000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957567"/>
            <a:ext cx="4114800" cy="308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  <a:hlinkClick r:id="rId2"/>
              </a:rPr>
              <a:t>http://news.bbc.co.uk/2/hi/uk_news/magazine/4389849.stm</a:t>
            </a:r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838200"/>
            <a:ext cx="7315200" cy="511304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957567"/>
            <a:ext cx="4114800" cy="308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ounded Rectangle 6"/>
          <p:cNvSpPr/>
          <p:nvPr/>
        </p:nvSpPr>
        <p:spPr>
          <a:xfrm>
            <a:off x="1295400" y="4191000"/>
            <a:ext cx="6324600" cy="9144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C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27496" y="4507468"/>
            <a:ext cx="58401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 err="1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Orthorexics</a:t>
            </a:r>
            <a:r>
              <a:rPr lang="en-US" sz="20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 prefer market stalls to checkouts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0" y="381000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Chapter 4: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“Eating is a Cultural Affair” — Body Image and Health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4596" name="Subtitle 2"/>
          <p:cNvSpPr txBox="1">
            <a:spLocks/>
          </p:cNvSpPr>
          <p:nvPr/>
        </p:nvSpPr>
        <p:spPr bwMode="auto">
          <a:xfrm>
            <a:off x="900113" y="1654175"/>
            <a:ext cx="7315200" cy="468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The Obesity Epidemic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Disordered Body Image and Eating Behaviors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Eating Disorders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i="1" dirty="0">
                <a:solidFill>
                  <a:srgbClr val="D79694"/>
                </a:solidFill>
                <a:cs typeface="Arial" charset="0"/>
              </a:rPr>
              <a:t>Anorexia nervosa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i="1" dirty="0">
                <a:solidFill>
                  <a:srgbClr val="D79694"/>
                </a:solidFill>
                <a:cs typeface="Arial" charset="0"/>
              </a:rPr>
              <a:t>Bulimia nervosa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cs typeface="Arial" charset="0"/>
              </a:rPr>
              <a:t>Binge eating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i="1" dirty="0" err="1">
                <a:solidFill>
                  <a:srgbClr val="D79694"/>
                </a:solidFill>
                <a:cs typeface="Arial" charset="0"/>
              </a:rPr>
              <a:t>Orthorexia</a:t>
            </a:r>
            <a:r>
              <a:rPr lang="en-US" sz="2000" b="1" i="1" dirty="0">
                <a:solidFill>
                  <a:srgbClr val="D79694"/>
                </a:solidFill>
                <a:cs typeface="Arial" charset="0"/>
              </a:rPr>
              <a:t> nervosa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3200" b="1" dirty="0">
                <a:cs typeface="Arial" charset="0"/>
              </a:rPr>
              <a:t>Selective Eating Disorder (SED)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cs typeface="Arial" charset="0"/>
              </a:rPr>
              <a:t>Pica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cs typeface="Arial" charset="0"/>
              </a:rPr>
              <a:t>Others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What Causes Eating Disorders?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Applications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54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914400" y="2976549"/>
            <a:ext cx="73152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lvl="1" algn="ctr"/>
            <a:r>
              <a:rPr lang="en-US" sz="3200" b="1" dirty="0">
                <a:solidFill>
                  <a:prstClr val="black"/>
                </a:solidFill>
                <a:cs typeface="Arial" charset="0"/>
              </a:rPr>
              <a:t>Different cultures have different ideals of beauty, </a:t>
            </a:r>
          </a:p>
          <a:p>
            <a:pPr marL="0" lvl="1" algn="ctr"/>
            <a:r>
              <a:rPr lang="en-US" sz="3200" b="1" dirty="0">
                <a:solidFill>
                  <a:prstClr val="black"/>
                </a:solidFill>
                <a:cs typeface="Arial" charset="0"/>
              </a:rPr>
              <a:t>ideal body image, . . . </a:t>
            </a:r>
          </a:p>
          <a:p>
            <a:pPr marL="0" lvl="1" algn="ctr"/>
            <a:r>
              <a:rPr lang="en-US" sz="3200" b="1" dirty="0">
                <a:solidFill>
                  <a:prstClr val="black"/>
                </a:solidFill>
                <a:cs typeface="Arial" charset="0"/>
              </a:rPr>
              <a:t>and rates of eating disorders . . .</a:t>
            </a:r>
          </a:p>
        </p:txBody>
      </p:sp>
    </p:spTree>
    <p:extLst>
      <p:ext uri="{BB962C8B-B14F-4D97-AF65-F5344CB8AC3E}">
        <p14:creationId xmlns:p14="http://schemas.microsoft.com/office/powerpoint/2010/main" val="59833977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3"/>
          <p:cNvSpPr>
            <a:spLocks noChangeArrowheads="1"/>
          </p:cNvSpPr>
          <p:nvPr/>
        </p:nvSpPr>
        <p:spPr bwMode="auto">
          <a:xfrm>
            <a:off x="2286000" y="6338888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prstClr val="white"/>
                </a:solidFill>
                <a:cs typeface="Arial" charset="0"/>
                <a:hlinkClick r:id="rId2"/>
              </a:rPr>
              <a:t>http://en.wikipedia.org/wiki/Selective_eating_disorder</a:t>
            </a:r>
            <a:endParaRPr lang="en-US" sz="1200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52718"/>
            <a:ext cx="7772400" cy="5719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0" y="381000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Chapter 4: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“Eating is a Cultural Affair” — Body Image and Health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900113" y="1654175"/>
            <a:ext cx="73152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>
              <a:spcBef>
                <a:spcPts val="800"/>
              </a:spcBef>
              <a:buFont typeface="Arial" charset="0"/>
              <a:buChar char="•"/>
              <a:defRPr/>
            </a:pPr>
            <a:r>
              <a:rPr lang="en-US" sz="2400" b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The Obesity Epidemic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  <a:defRPr/>
            </a:pPr>
            <a:r>
              <a:rPr lang="en-US" sz="2400" b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Disordered Body Image and Eating Behaviors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  <a:defRPr/>
            </a:pPr>
            <a:r>
              <a:rPr lang="en-US" sz="2400" b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Eating Disorders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2000" b="1" i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Anorexia nervosa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2000" b="1" i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Bulimia nervosa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2000" b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Binge eating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2000" b="1" i="1" dirty="0" err="1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Orthorexia</a:t>
            </a:r>
            <a:r>
              <a:rPr lang="en-US" sz="2000" b="1" i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 nervosa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2000" b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Selective Eating Disorder (SED)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3200" b="1" dirty="0">
                <a:latin typeface="Arial" pitchFamily="34" charset="0"/>
                <a:cs typeface="Arial" pitchFamily="34" charset="0"/>
              </a:rPr>
              <a:t>Pica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Others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  <a:defRPr/>
            </a:pPr>
            <a:r>
              <a:rPr lang="en-US" sz="2400" b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What Causes Eating Disorders?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  <a:defRPr/>
            </a:pPr>
            <a:r>
              <a:rPr lang="en-US" sz="2400" b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Applications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3"/>
          <p:cNvSpPr>
            <a:spLocks noChangeArrowheads="1"/>
          </p:cNvSpPr>
          <p:nvPr/>
        </p:nvSpPr>
        <p:spPr bwMode="auto">
          <a:xfrm>
            <a:off x="2286000" y="6338888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prstClr val="white"/>
                </a:solidFill>
                <a:cs typeface="Arial" charset="0"/>
                <a:hlinkClick r:id="rId2"/>
              </a:rPr>
              <a:t>http://en.wikipedia.org/wiki/Pica_(disorder)</a:t>
            </a:r>
            <a:endParaRPr lang="en-US" sz="1200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660040"/>
            <a:ext cx="7772400" cy="5435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170296" y="3646944"/>
            <a:ext cx="6781800" cy="2677656"/>
          </a:xfrm>
          <a:prstGeom prst="rect">
            <a:avLst/>
          </a:prstGeom>
          <a:solidFill>
            <a:schemeClr val="bg1"/>
          </a:solidFill>
          <a:ln w="76200">
            <a:solidFill>
              <a:srgbClr val="CF2B2B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“Pica is a medical disorder </a:t>
            </a: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characterized by an appetite for substances largely non-nutritive </a:t>
            </a: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(e.g., clay, coal, soil, feces, chalk, paper, soap, mucus, ash, gum, etc.) . . . or foods, such as food ingredients. . . .”</a:t>
            </a:r>
            <a:endParaRPr lang="en-US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3"/>
          <p:cNvSpPr>
            <a:spLocks noChangeArrowheads="1"/>
          </p:cNvSpPr>
          <p:nvPr/>
        </p:nvSpPr>
        <p:spPr bwMode="auto">
          <a:xfrm>
            <a:off x="2286000" y="6338888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prstClr val="white"/>
                </a:solidFill>
                <a:cs typeface="Arial" charset="0"/>
                <a:hlinkClick r:id="rId2"/>
              </a:rPr>
              <a:t>http://en.wikipedia.org/wiki/Pica_(disorder)</a:t>
            </a:r>
            <a:endParaRPr lang="en-US" sz="1200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40999"/>
            <a:ext cx="7772400" cy="4917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76200"/>
            <a:ext cx="7772400" cy="673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856096" y="6477000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  <a:hlinkClick r:id="rId3"/>
              </a:rPr>
              <a:t>http://news.bbc.co.uk/2/hi/africa/7596067.stm</a:t>
            </a:r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2"/>
              </a:rPr>
              <a:t>http://www.bbc.co.uk/radio4/hometruths/0207zinasarowiwa.shtml</a:t>
            </a:r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543198"/>
            <a:ext cx="7772400" cy="5615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8904"/>
            <a:ext cx="7772400" cy="6255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3"/>
              </a:rPr>
              <a:t>http://news.bbc.co.uk/2/hi/health/3503967.stm</a:t>
            </a:r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79696"/>
            <a:ext cx="7772400" cy="6128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3"/>
              </a:rPr>
              <a:t>http://news.bbc.co.uk/2/hi/health/7370524.stm</a:t>
            </a:r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0" y="381000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Chapter 4: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“Eating is a Cultural Affair” — Body Image and Health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900113" y="1654175"/>
            <a:ext cx="73152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>
              <a:spcBef>
                <a:spcPts val="800"/>
              </a:spcBef>
              <a:buFont typeface="Arial" charset="0"/>
              <a:buChar char="•"/>
              <a:defRPr/>
            </a:pPr>
            <a:r>
              <a:rPr lang="en-US" sz="2400" b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The Obesity Epidemic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  <a:defRPr/>
            </a:pPr>
            <a:r>
              <a:rPr lang="en-US" sz="2400" b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Disordered Body Image and Eating Behaviors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  <a:defRPr/>
            </a:pPr>
            <a:r>
              <a:rPr lang="en-US" sz="2400" b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Eating Disorders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2000" b="1" i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Anorexia nervosa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2000" b="1" i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Bulimia nervosa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2000" b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Binge eating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2000" b="1" i="1" dirty="0" err="1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Orthorexia</a:t>
            </a:r>
            <a:r>
              <a:rPr lang="en-US" sz="2000" b="1" i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 nervosa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2000" b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Selective Eating Disorder (SED)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Pica</a:t>
            </a:r>
          </a:p>
          <a:p>
            <a:pPr marL="922338" lvl="2" indent="-233363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3200" b="1" dirty="0">
                <a:latin typeface="Arial" pitchFamily="34" charset="0"/>
                <a:cs typeface="Arial" pitchFamily="34" charset="0"/>
              </a:rPr>
              <a:t>Others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  <a:defRPr/>
            </a:pPr>
            <a:r>
              <a:rPr lang="en-US" sz="2400" b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What Causes Eating Disorders?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  <a:defRPr/>
            </a:pPr>
            <a:r>
              <a:rPr lang="en-US" sz="2400" b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Applications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3"/>
          <p:cNvSpPr>
            <a:spLocks noChangeArrowheads="1"/>
          </p:cNvSpPr>
          <p:nvPr/>
        </p:nvSpPr>
        <p:spPr bwMode="auto">
          <a:xfrm>
            <a:off x="2286000" y="6338888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prstClr val="white"/>
                </a:solidFill>
                <a:cs typeface="Arial" charset="0"/>
                <a:hlinkClick r:id="rId2"/>
              </a:rPr>
              <a:t>http://en.wikipedia.org/wiki/Category:Eating_disorders</a:t>
            </a:r>
            <a:endParaRPr lang="en-US" sz="1200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536465"/>
            <a:ext cx="7772400" cy="5635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ounded Rectangle 3"/>
          <p:cNvSpPr/>
          <p:nvPr/>
        </p:nvSpPr>
        <p:spPr>
          <a:xfrm>
            <a:off x="6324600" y="4724400"/>
            <a:ext cx="1981200" cy="838200"/>
          </a:xfrm>
          <a:prstGeom prst="roundRect">
            <a:avLst/>
          </a:prstGeom>
          <a:noFill/>
          <a:ln w="76200">
            <a:solidFill>
              <a:srgbClr val="CF2B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70296" y="3360003"/>
            <a:ext cx="6781800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CF2B2B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Wannarexia</a:t>
            </a:r>
            <a:endParaRPr lang="en-US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Rectangle 2"/>
          <p:cNvSpPr>
            <a:spLocks noChangeArrowheads="1"/>
          </p:cNvSpPr>
          <p:nvPr/>
        </p:nvSpPr>
        <p:spPr bwMode="auto">
          <a:xfrm>
            <a:off x="2286000" y="6338248"/>
            <a:ext cx="4572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hlinkClick r:id="rId2"/>
              </a:rPr>
              <a:t>http://pamchi.files.wordpress.com/2007/06/anorexicbarbie.jpg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5050" y="295275"/>
            <a:ext cx="4533900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699111"/>
      </p:ext>
    </p:extLst>
  </p:cSld>
  <p:clrMapOvr>
    <a:masterClrMapping/>
  </p:clrMapOvr>
  <p:transition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3"/>
          <p:cNvSpPr>
            <a:spLocks noChangeArrowheads="1"/>
          </p:cNvSpPr>
          <p:nvPr/>
        </p:nvSpPr>
        <p:spPr bwMode="auto">
          <a:xfrm>
            <a:off x="2286000" y="6338888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prstClr val="white"/>
                </a:solidFill>
                <a:cs typeface="Arial" charset="0"/>
                <a:hlinkClick r:id="rId2"/>
              </a:rPr>
              <a:t>http://en.wikipedia.org/wiki/Wannarexia</a:t>
            </a:r>
            <a:endParaRPr lang="en-US" sz="1200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611895"/>
            <a:ext cx="7772400" cy="5407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3"/>
          <p:cNvSpPr>
            <a:spLocks noChangeArrowheads="1"/>
          </p:cNvSpPr>
          <p:nvPr/>
        </p:nvSpPr>
        <p:spPr bwMode="auto">
          <a:xfrm>
            <a:off x="2286000" y="6338888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prstClr val="white"/>
                </a:solidFill>
                <a:cs typeface="Arial" charset="0"/>
                <a:hlinkClick r:id="rId2"/>
              </a:rPr>
              <a:t>http://en.wikipedia.org/wiki/Category:Eating_disorders</a:t>
            </a:r>
            <a:endParaRPr lang="en-US" sz="1200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536465"/>
            <a:ext cx="7772400" cy="5635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ounded Rectangle 3"/>
          <p:cNvSpPr/>
          <p:nvPr/>
        </p:nvSpPr>
        <p:spPr>
          <a:xfrm>
            <a:off x="6553200" y="1877704"/>
            <a:ext cx="1600200" cy="304800"/>
          </a:xfrm>
          <a:prstGeom prst="roundRect">
            <a:avLst/>
          </a:prstGeom>
          <a:noFill/>
          <a:ln w="76200">
            <a:solidFill>
              <a:srgbClr val="CF2B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70296" y="3360003"/>
            <a:ext cx="6781800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CF2B2B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Opsophagos</a:t>
            </a:r>
            <a:endParaRPr lang="en-US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3"/>
          <p:cNvSpPr>
            <a:spLocks noChangeArrowheads="1"/>
          </p:cNvSpPr>
          <p:nvPr/>
        </p:nvSpPr>
        <p:spPr bwMode="auto">
          <a:xfrm>
            <a:off x="2286000" y="6338888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prstClr val="white"/>
                </a:solidFill>
                <a:cs typeface="Arial" charset="0"/>
                <a:hlinkClick r:id="rId2"/>
              </a:rPr>
              <a:t>http://en.wikipedia.org/wiki/Wannarexia</a:t>
            </a:r>
            <a:endParaRPr lang="en-US" sz="1200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667090"/>
            <a:ext cx="7772400" cy="5505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2270122"/>
            <a:ext cx="7772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when I was a little boy I had a craving for and regularly ate the burnt ends of matches</a:t>
            </a:r>
          </a:p>
          <a:p>
            <a:pPr algn="ctr"/>
            <a:endParaRPr lang="en-US" sz="2800" b="1" dirty="0">
              <a:solidFill>
                <a:prstClr val="white"/>
              </a:solidFill>
            </a:endParaRPr>
          </a:p>
          <a:p>
            <a:pPr algn="ctr"/>
            <a:r>
              <a:rPr lang="en-US" sz="2800" b="1" dirty="0">
                <a:solidFill>
                  <a:prstClr val="white"/>
                </a:solidFill>
              </a:rPr>
              <a:t>I can remember doing that . . .</a:t>
            </a:r>
          </a:p>
          <a:p>
            <a:pPr algn="ctr"/>
            <a:endParaRPr lang="en-US" sz="2800" b="1" dirty="0">
              <a:solidFill>
                <a:prstClr val="white"/>
              </a:solidFill>
            </a:endParaRPr>
          </a:p>
          <a:p>
            <a:pPr algn="ctr"/>
            <a:endParaRPr lang="en-US" sz="2800" b="1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2270122"/>
            <a:ext cx="77724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when I was a little boy I had a craving for and regularly ate the burnt ends of matches</a:t>
            </a:r>
          </a:p>
          <a:p>
            <a:pPr algn="ctr"/>
            <a:endParaRPr lang="en-US" sz="2800" b="1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I can remember doing that . . .</a:t>
            </a:r>
          </a:p>
          <a:p>
            <a:pPr algn="ctr"/>
            <a:endParaRPr lang="en-US" sz="2800" b="1" dirty="0">
              <a:solidFill>
                <a:prstClr val="white"/>
              </a:solidFill>
            </a:endParaRPr>
          </a:p>
          <a:p>
            <a:pPr algn="ctr"/>
            <a:r>
              <a:rPr lang="en-US" sz="2800" b="1" dirty="0">
                <a:solidFill>
                  <a:prstClr val="white"/>
                </a:solidFill>
              </a:rPr>
              <a:t>but I didn’t know until recently that the eating of burnt matches is called</a:t>
            </a:r>
          </a:p>
          <a:p>
            <a:pPr algn="ctr"/>
            <a:r>
              <a:rPr lang="en-US" sz="4800" b="1" i="1" dirty="0" err="1">
                <a:solidFill>
                  <a:prstClr val="white"/>
                </a:solidFill>
              </a:rPr>
              <a:t>cautopyreiophagia</a:t>
            </a:r>
            <a:endParaRPr lang="en-US" sz="4800" b="1" i="1" dirty="0">
              <a:solidFill>
                <a:prstClr val="white"/>
              </a:solidFill>
            </a:endParaRPr>
          </a:p>
          <a:p>
            <a:pPr algn="ctr"/>
            <a:endParaRPr lang="en-US" sz="2800" b="1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856096" y="6552708"/>
            <a:ext cx="54102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cs typeface="Arial" charset="0"/>
                <a:hlinkClick r:id="rId2"/>
              </a:rPr>
              <a:t>image source</a:t>
            </a:r>
            <a:endParaRPr lang="en-US" sz="8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77668"/>
            <a:ext cx="4114800" cy="6180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227696" y="4156423"/>
            <a:ext cx="269016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I ate them plain,</a:t>
            </a:r>
          </a:p>
          <a:p>
            <a:pPr algn="ctr"/>
            <a:endParaRPr lang="en-US" sz="2400" b="1" dirty="0">
              <a:solidFill>
                <a:srgbClr val="000000"/>
              </a:solidFill>
            </a:endParaRPr>
          </a:p>
          <a:p>
            <a:pPr algn="ctr"/>
            <a:r>
              <a:rPr lang="en-US" sz="2400" b="1" dirty="0">
                <a:solidFill>
                  <a:srgbClr val="000000"/>
                </a:solidFill>
              </a:rPr>
              <a:t>without ketchup 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85E74-728D-5747-5F8B-B3EF891CC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54FCFB-DDEA-C252-6F5C-FBE542201A9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8600"/>
            <a:ext cx="4572000" cy="64008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2" name="Rectangle 11">
            <a:extLst>
              <a:ext uri="{FF2B5EF4-FFF2-40B4-BE49-F238E27FC236}">
                <a16:creationId xmlns:a16="http://schemas.microsoft.com/office/drawing/2014/main" id="{E9376080-CB16-A772-0951-EFCF73BD6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675" y="5410200"/>
            <a:ext cx="164465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2010-2026</a:t>
            </a: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D8B6B14F-FD5B-B4F9-6062-5BF69EE56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5410200"/>
            <a:ext cx="1644650" cy="446276"/>
          </a:xfrm>
          <a:prstGeom prst="rect">
            <a:avLst/>
          </a:prstGeom>
          <a:solidFill>
            <a:srgbClr val="D2332B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2010-2026</a:t>
            </a: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F27A21E-FB34-C0BD-9350-DF20F8D3E527}"/>
              </a:ext>
            </a:extLst>
          </p:cNvPr>
          <p:cNvSpPr txBox="1">
            <a:spLocks/>
          </p:cNvSpPr>
          <p:nvPr/>
        </p:nvSpPr>
        <p:spPr>
          <a:xfrm>
            <a:off x="2286000" y="228600"/>
            <a:ext cx="4572000" cy="6400800"/>
          </a:xfrm>
          <a:prstGeom prst="rect">
            <a:avLst/>
          </a:prstGeom>
          <a:solidFill>
            <a:srgbClr val="B8E2DE">
              <a:alpha val="85098"/>
            </a:srgbClr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Cf. , Chapter 8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36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”GASTRO-ANOMIE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Global Indigestion?”: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Eating Disorders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AB4E8732-B7E9-1251-5A74-52086F4C0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5550" y="5497324"/>
            <a:ext cx="1644650" cy="446276"/>
          </a:xfrm>
          <a:prstGeom prst="rect">
            <a:avLst/>
          </a:prstGeom>
          <a:solidFill>
            <a:srgbClr val="BCC7C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2010-2026</a:t>
            </a: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569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6200"/>
            <a:ext cx="8229600" cy="658186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96510" y="6574220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https://news.artnet.com/art-world/venus-figurines-obesity-1928873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rimate, mammal&#10;&#10;Description automatically generated">
            <a:extLst>
              <a:ext uri="{FF2B5EF4-FFF2-40B4-BE49-F238E27FC236}">
                <a16:creationId xmlns:a16="http://schemas.microsoft.com/office/drawing/2014/main" id="{38EF8AAC-A922-42A0-92A4-BFC63B732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400" y="0"/>
            <a:ext cx="3891800" cy="6400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F9F32A-EDDD-4802-AD20-F178340F4520}"/>
              </a:ext>
            </a:extLst>
          </p:cNvPr>
          <p:cNvSpPr txBox="1"/>
          <p:nvPr/>
        </p:nvSpPr>
        <p:spPr>
          <a:xfrm>
            <a:off x="1905000" y="6136957"/>
            <a:ext cx="56388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Venus of Willendorf</a:t>
            </a:r>
          </a:p>
          <a:p>
            <a:pPr algn="ctr"/>
            <a:r>
              <a:rPr lang="en-US" sz="800" b="1" dirty="0">
                <a:solidFill>
                  <a:schemeClr val="bg1"/>
                </a:solidFill>
                <a:hlinkClick r:id="rId4"/>
              </a:rPr>
              <a:t>https://en.wikipedia.org/wiki/Venus_of_Willendorf</a:t>
            </a:r>
            <a:endParaRPr lang="en-US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359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D89C23-D94C-41F2-8FDE-B920C78A9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5589"/>
            <a:ext cx="9144000" cy="50104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0F3687-50EE-4012-99E7-BD398CED66D8}"/>
              </a:ext>
            </a:extLst>
          </p:cNvPr>
          <p:cNvSpPr txBox="1"/>
          <p:nvPr/>
        </p:nvSpPr>
        <p:spPr>
          <a:xfrm>
            <a:off x="1752600" y="5755957"/>
            <a:ext cx="56388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Dreaming Goddess of Malta</a:t>
            </a:r>
          </a:p>
          <a:p>
            <a:pPr algn="ctr"/>
            <a:r>
              <a:rPr lang="en-US" sz="800" b="1" dirty="0">
                <a:solidFill>
                  <a:schemeClr val="bg1"/>
                </a:solidFill>
                <a:hlinkClick r:id="rId3"/>
              </a:rPr>
              <a:t>https://www.guidememalta.com/en/5-things-you-didn-t-know-about-malta-gozo-s-prehistoric-temples</a:t>
            </a:r>
            <a:endParaRPr lang="en-US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295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AFEBCB-094F-4810-9C63-643C10C2A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916" y="0"/>
            <a:ext cx="457008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E02E5A-D224-46B0-8D48-01BC4A420A50}"/>
              </a:ext>
            </a:extLst>
          </p:cNvPr>
          <p:cNvSpPr txBox="1"/>
          <p:nvPr/>
        </p:nvSpPr>
        <p:spPr>
          <a:xfrm>
            <a:off x="1752600" y="5679757"/>
            <a:ext cx="56388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Neolithic Goddess, </a:t>
            </a:r>
            <a:r>
              <a:rPr lang="en-US" b="1" dirty="0" err="1">
                <a:solidFill>
                  <a:schemeClr val="bg1"/>
                </a:solidFill>
              </a:rPr>
              <a:t>Çatalhöyük</a:t>
            </a:r>
            <a:r>
              <a:rPr lang="en-US" b="1" dirty="0">
                <a:solidFill>
                  <a:schemeClr val="bg1"/>
                </a:solidFill>
              </a:rPr>
              <a:t>, Turkey</a:t>
            </a:r>
          </a:p>
          <a:p>
            <a:pPr algn="ctr"/>
            <a:r>
              <a:rPr lang="en-US" sz="800" b="1" dirty="0">
                <a:solidFill>
                  <a:schemeClr val="bg1"/>
                </a:solidFill>
                <a:hlinkClick r:id="rId3"/>
              </a:rPr>
              <a:t>Turkeyhttps://www.livescience.com/56515-neolithic-goddess-figurine-uncovered.html</a:t>
            </a:r>
            <a:endParaRPr lang="en-US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04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5E9E1-AF94-DC22-1632-44849D734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BD69AC-EDA5-6AFD-B913-15AEF4D42E3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8600"/>
            <a:ext cx="4572000" cy="64008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2" name="Rectangle 11">
            <a:extLst>
              <a:ext uri="{FF2B5EF4-FFF2-40B4-BE49-F238E27FC236}">
                <a16:creationId xmlns:a16="http://schemas.microsoft.com/office/drawing/2014/main" id="{1685B5D1-E22D-C1DE-8889-CA9C08FA76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675" y="5410200"/>
            <a:ext cx="164465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2010-2026</a:t>
            </a: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124C661A-D238-BE6C-0E94-69A80736F1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5410200"/>
            <a:ext cx="1644650" cy="446276"/>
          </a:xfrm>
          <a:prstGeom prst="rect">
            <a:avLst/>
          </a:prstGeom>
          <a:solidFill>
            <a:srgbClr val="D2332B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2010-2026</a:t>
            </a: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851B3E2-EF45-1ACB-3687-16CA6350522E}"/>
              </a:ext>
            </a:extLst>
          </p:cNvPr>
          <p:cNvSpPr txBox="1">
            <a:spLocks/>
          </p:cNvSpPr>
          <p:nvPr/>
        </p:nvSpPr>
        <p:spPr>
          <a:xfrm>
            <a:off x="2286000" y="228600"/>
            <a:ext cx="4572000" cy="6400800"/>
          </a:xfrm>
          <a:prstGeom prst="rect">
            <a:avLst/>
          </a:prstGeom>
          <a:solidFill>
            <a:srgbClr val="B8E2DE">
              <a:alpha val="85098"/>
            </a:srgbClr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Cf. , Chapter 8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36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”GASTRO-ANOMIE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Global Indigestion?”: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Eating Disorders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407C4944-407A-0CEC-E5AB-D23615EFE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5550" y="5497324"/>
            <a:ext cx="1644650" cy="446276"/>
          </a:xfrm>
          <a:prstGeom prst="rect">
            <a:avLst/>
          </a:prstGeom>
          <a:solidFill>
            <a:srgbClr val="BCC7C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2010-2026</a:t>
            </a: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451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tue of a person&#10;&#10;Description automatically generated with medium confidence">
            <a:extLst>
              <a:ext uri="{FF2B5EF4-FFF2-40B4-BE49-F238E27FC236}">
                <a16:creationId xmlns:a16="http://schemas.microsoft.com/office/drawing/2014/main" id="{50B2A615-F6FB-4889-B979-AB033715C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6857"/>
            <a:ext cx="4114800" cy="68511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881763-F1BD-47AB-8DF6-A58A9E49C641}"/>
              </a:ext>
            </a:extLst>
          </p:cNvPr>
          <p:cNvSpPr txBox="1"/>
          <p:nvPr/>
        </p:nvSpPr>
        <p:spPr>
          <a:xfrm>
            <a:off x="1752600" y="6248400"/>
            <a:ext cx="56388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Lely's Venus,  copy of Hellenistic statue</a:t>
            </a:r>
          </a:p>
          <a:p>
            <a:pPr algn="ctr"/>
            <a:r>
              <a:rPr lang="en-US" sz="800" b="1" dirty="0">
                <a:solidFill>
                  <a:schemeClr val="bg1"/>
                </a:solidFill>
                <a:hlinkClick r:id="rId3"/>
              </a:rPr>
              <a:t>https://en.wikipedia.org/wiki/Lely_Venus</a:t>
            </a:r>
            <a:endParaRPr lang="en-US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618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0" y="381000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Chapter 4: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“Eating is a Cultural Affair” — Body Image and Health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0868" name="Subtitle 2"/>
          <p:cNvSpPr txBox="1">
            <a:spLocks/>
          </p:cNvSpPr>
          <p:nvPr/>
        </p:nvSpPr>
        <p:spPr bwMode="auto">
          <a:xfrm>
            <a:off x="900113" y="2971800"/>
            <a:ext cx="73152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lvl="1" algn="ctr">
              <a:spcBef>
                <a:spcPts val="800"/>
              </a:spcBef>
            </a:pPr>
            <a:r>
              <a:rPr lang="en-US" sz="3200" b="1" dirty="0">
                <a:solidFill>
                  <a:prstClr val="black"/>
                </a:solidFill>
                <a:cs typeface="Arial" charset="0"/>
              </a:rPr>
              <a:t>In some—maybe even many—a culture’s fatness is valued as a sign of wealth, and thinness as evidence that women are poor and undernourished</a:t>
            </a:r>
          </a:p>
        </p:txBody>
      </p:sp>
      <p:sp>
        <p:nvSpPr>
          <p:cNvPr id="420869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>
                <a:solidFill>
                  <a:srgbClr val="000000"/>
                </a:solidFill>
                <a:latin typeface="Calibri" pitchFamily="34" charset="0"/>
              </a:rPr>
              <a:t>The Cultural Feast</a:t>
            </a:r>
            <a:r>
              <a:rPr lang="en-US">
                <a:solidFill>
                  <a:srgbClr val="000000"/>
                </a:solidFill>
                <a:latin typeface="Calibri" pitchFamily="34" charset="0"/>
              </a:rPr>
              <a:t>, 2</a:t>
            </a:r>
            <a:r>
              <a:rPr lang="en-US" baseline="3000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>
                <a:solidFill>
                  <a:srgbClr val="000000"/>
                </a:solidFill>
                <a:latin typeface="Calibri" pitchFamily="34" charset="0"/>
              </a:rPr>
              <a:t> ed., p. 105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378521-F677-4BD2-B25C-C08DE59C3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937" y="2543651"/>
            <a:ext cx="7869463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6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Leblouh</a:t>
            </a:r>
            <a:r>
              <a:rPr kumimoji="0" lang="en-US" altLang="en-US" sz="6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(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" tooltip="Arabic languag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Arabic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: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البلوح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‎,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 tooltip="Romanization of Arabic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romanized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: </a:t>
            </a:r>
            <a:r>
              <a:rPr kumimoji="0" lang="en-US" altLang="en-US" sz="40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lə-blūḥ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8647253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0F0502E-2E2C-45E9-B95E-BDD52CB5A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35" y="1143000"/>
            <a:ext cx="8344329" cy="5321573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11D147BE-EC1C-45DA-8C7C-49D2B73317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93427"/>
            <a:ext cx="816497" cy="7427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E60181-6C4E-449F-8941-F6C12E9D69B8}"/>
              </a:ext>
            </a:extLst>
          </p:cNvPr>
          <p:cNvSpPr txBox="1"/>
          <p:nvPr/>
        </p:nvSpPr>
        <p:spPr>
          <a:xfrm>
            <a:off x="2285999" y="6553200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4"/>
              </a:rPr>
              <a:t>https://en.wikipedia.org/wiki/Leblouh</a:t>
            </a:r>
            <a:endParaRPr lang="en-US" sz="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2524EF-EFED-4016-9EB7-5519FD5F9F67}"/>
              </a:ext>
            </a:extLst>
          </p:cNvPr>
          <p:cNvSpPr txBox="1"/>
          <p:nvPr/>
        </p:nvSpPr>
        <p:spPr>
          <a:xfrm>
            <a:off x="2286000" y="457200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1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Leblouh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17742FD-76AD-4913-9E88-252559D2C257}"/>
                  </a:ext>
                </a:extLst>
              </p14:cNvPr>
              <p14:cNvContentPartPr/>
              <p14:nvPr/>
            </p14:nvContentPartPr>
            <p14:xfrm>
              <a:off x="5813128" y="1365594"/>
              <a:ext cx="2465280" cy="500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17742FD-76AD-4913-9E88-252559D2C25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59488" y="1257954"/>
                <a:ext cx="2572920" cy="26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3665EDC-C4A5-486E-ABCE-76C29649D7FF}"/>
                  </a:ext>
                </a:extLst>
              </p14:cNvPr>
              <p14:cNvContentPartPr/>
              <p14:nvPr/>
            </p14:nvContentPartPr>
            <p14:xfrm>
              <a:off x="538408" y="1779594"/>
              <a:ext cx="7629840" cy="1072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3665EDC-C4A5-486E-ABCE-76C29649D7F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4768" y="1671954"/>
                <a:ext cx="7737480" cy="32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733496C-3D7C-43B9-A256-5F2360D9EFBA}"/>
                  </a:ext>
                </a:extLst>
              </p14:cNvPr>
              <p14:cNvContentPartPr/>
              <p14:nvPr/>
            </p14:nvContentPartPr>
            <p14:xfrm>
              <a:off x="519328" y="2203314"/>
              <a:ext cx="5482080" cy="117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733496C-3D7C-43B9-A256-5F2360D9EFB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5688" y="2095674"/>
                <a:ext cx="5589720" cy="33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799032C-71B4-4A53-A1BA-8AD0FD9C7A27}"/>
                  </a:ext>
                </a:extLst>
              </p14:cNvPr>
              <p14:cNvContentPartPr/>
              <p14:nvPr/>
            </p14:nvContentPartPr>
            <p14:xfrm>
              <a:off x="-693512" y="3528114"/>
              <a:ext cx="360" cy="4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799032C-71B4-4A53-A1BA-8AD0FD9C7A2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-747512" y="3420474"/>
                <a:ext cx="108000" cy="2199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914400" y="3017382"/>
            <a:ext cx="7315200" cy="1478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prstClr val="white"/>
                </a:solidFill>
                <a:cs typeface="Arial" charset="0"/>
              </a:rPr>
              <a:t>but things are changing around the world as globalization sets in . . .</a:t>
            </a:r>
          </a:p>
        </p:txBody>
      </p:sp>
    </p:spTree>
    <p:extLst>
      <p:ext uri="{BB962C8B-B14F-4D97-AF65-F5344CB8AC3E}">
        <p14:creationId xmlns:p14="http://schemas.microsoft.com/office/powerpoint/2010/main" val="3585993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2"/>
              </a:rPr>
              <a:t>http://news.bbc.co.uk/2/hi/health/347637.stm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752" y="541681"/>
            <a:ext cx="7315200" cy="5616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2"/>
              </a:rPr>
              <a:t>http://www.news.harvard.edu/gazette/2009/03.19/11-dysmorphia.html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547048"/>
            <a:ext cx="7315200" cy="5592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949656" y="6338248"/>
            <a:ext cx="7239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2"/>
              </a:rPr>
              <a:t>http://www.nytimes.com/1999/05/20/world/study-finds-tv-alters-fiji-girls-view-of-body.html?sec=health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5097" y="685800"/>
            <a:ext cx="6053959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6648" y="-19278"/>
            <a:ext cx="68117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49656" y="6581001"/>
            <a:ext cx="7239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3"/>
              </a:rPr>
              <a:t>http://news.bbc.co.uk/2/hi/health/2018900.stm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229562" y="6581001"/>
            <a:ext cx="66783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https://news.illinoisstate.edu/2021/04/social-media-effects-on-body-image-and-eating-disorders/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43D807-1E39-4BE7-BD66-56D44B241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634" y="533400"/>
            <a:ext cx="5756966" cy="5943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CC7296-ED3A-449D-9B8D-CCF67E560DA0}"/>
              </a:ext>
            </a:extLst>
          </p:cNvPr>
          <p:cNvSpPr txBox="1"/>
          <p:nvPr/>
        </p:nvSpPr>
        <p:spPr>
          <a:xfrm>
            <a:off x="2827867" y="1701801"/>
            <a:ext cx="16002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21 April 2021</a:t>
            </a:r>
          </a:p>
        </p:txBody>
      </p:sp>
      <p:pic>
        <p:nvPicPr>
          <p:cNvPr id="6" name="Picture 5" descr="Logo&#10;&#10;Description automatically generated with low confidence">
            <a:extLst>
              <a:ext uri="{FF2B5EF4-FFF2-40B4-BE49-F238E27FC236}">
                <a16:creationId xmlns:a16="http://schemas.microsoft.com/office/drawing/2014/main" id="{6D8A9860-777E-484F-862B-CFCE741F3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168232"/>
            <a:ext cx="2406774" cy="36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74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B3A6F-9F61-3966-10CC-12F90D7C4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CF243F-3962-212D-EB90-6A7CF01F9A3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8600"/>
            <a:ext cx="4572000" cy="64008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2" name="Rectangle 11">
            <a:extLst>
              <a:ext uri="{FF2B5EF4-FFF2-40B4-BE49-F238E27FC236}">
                <a16:creationId xmlns:a16="http://schemas.microsoft.com/office/drawing/2014/main" id="{98BCEE52-245A-FC2B-6F97-52453EBC2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675" y="5410200"/>
            <a:ext cx="164465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2010-2026</a:t>
            </a: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7614D250-34E3-63E8-D04A-C3F797126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5410200"/>
            <a:ext cx="164465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2010-2026</a:t>
            </a: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5297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229562" y="6581001"/>
            <a:ext cx="66783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https://www.bbc.com/news/uk-wales-52919914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368F3923-6451-4CA6-8CA9-7EF61B55D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577" y="637401"/>
            <a:ext cx="5179423" cy="5943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393530-DF71-4C12-BFDE-7EC0B2D22489}"/>
              </a:ext>
            </a:extLst>
          </p:cNvPr>
          <p:cNvSpPr txBox="1"/>
          <p:nvPr/>
        </p:nvSpPr>
        <p:spPr>
          <a:xfrm>
            <a:off x="2057400" y="1798136"/>
            <a:ext cx="1600200" cy="6741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June 2022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681D6-FAA7-486F-9424-1E512E70C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423" y="1528805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218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581001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Source: Forbes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782CA-AE3F-4459-BCDA-EB13FECA6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57200"/>
            <a:ext cx="4790364" cy="594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3B7D81-DE65-47C3-B0D8-9F8A41B98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1401" y="1689085"/>
            <a:ext cx="742988" cy="2921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0B011E-3E74-4B5C-845F-C9D6C4DF4C72}"/>
              </a:ext>
            </a:extLst>
          </p:cNvPr>
          <p:cNvSpPr txBox="1"/>
          <p:nvPr/>
        </p:nvSpPr>
        <p:spPr>
          <a:xfrm>
            <a:off x="2336799" y="2277533"/>
            <a:ext cx="16002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24 Feb 2021</a:t>
            </a:r>
          </a:p>
        </p:txBody>
      </p:sp>
    </p:spTree>
    <p:extLst>
      <p:ext uri="{BB962C8B-B14F-4D97-AF65-F5344CB8AC3E}">
        <p14:creationId xmlns:p14="http://schemas.microsoft.com/office/powerpoint/2010/main" val="17835343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995870" y="6632931"/>
            <a:ext cx="723373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https://thenextweb.com/news/sexual-predators-vulnerable-teens-anorexia-coaching-syndication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45FAB6E4-8896-4AA5-AA87-E607AFCA6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533400"/>
            <a:ext cx="5769487" cy="5943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3C93E6-41E3-444A-9AD5-114CBB402023}"/>
              </a:ext>
            </a:extLst>
          </p:cNvPr>
          <p:cNvSpPr txBox="1"/>
          <p:nvPr/>
        </p:nvSpPr>
        <p:spPr>
          <a:xfrm>
            <a:off x="3615490" y="2486525"/>
            <a:ext cx="1927860" cy="3048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26 July 2021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77B94A-582F-4FA3-B577-AD1B294CE34F}"/>
              </a:ext>
            </a:extLst>
          </p:cNvPr>
          <p:cNvSpPr/>
          <p:nvPr/>
        </p:nvSpPr>
        <p:spPr>
          <a:xfrm>
            <a:off x="1676400" y="381000"/>
            <a:ext cx="5943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3DC2FB9-9E87-4782-A544-CE57F5C4DC17}"/>
                  </a:ext>
                </a:extLst>
              </p14:cNvPr>
              <p14:cNvContentPartPr/>
              <p14:nvPr/>
            </p14:nvContentPartPr>
            <p14:xfrm>
              <a:off x="3397528" y="2155074"/>
              <a:ext cx="2242440" cy="97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3DC2FB9-9E87-4782-A544-CE57F5C4DC1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43528" y="2047434"/>
                <a:ext cx="2350080" cy="31284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0FEFDF40-F89A-40EA-8EC5-8AAE5CDADF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327" y="373343"/>
            <a:ext cx="1873346" cy="59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579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3921" y="-76200"/>
            <a:ext cx="70994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856096" y="6553200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3"/>
              </a:rPr>
              <a:t>http://news.bbc.co.uk/2/hi/africa/2381161.stm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2"/>
              </a:rPr>
              <a:t>http://news.bbc.co.uk/2/hi/south_asia/2978216.stm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685800"/>
            <a:ext cx="7139046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0" y="381000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Chapter 4: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“Eating is a Cultural Affair” — Body Image and Health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1892" name="Subtitle 2"/>
          <p:cNvSpPr txBox="1">
            <a:spLocks/>
          </p:cNvSpPr>
          <p:nvPr/>
        </p:nvSpPr>
        <p:spPr bwMode="auto">
          <a:xfrm>
            <a:off x="900113" y="2980685"/>
            <a:ext cx="73152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lvl="1" algn="ctr"/>
            <a:r>
              <a:rPr lang="en-US" sz="3200" b="1" dirty="0">
                <a:solidFill>
                  <a:prstClr val="black"/>
                </a:solidFill>
                <a:cs typeface="Arial" charset="0"/>
              </a:rPr>
              <a:t>cultural notions about</a:t>
            </a:r>
          </a:p>
          <a:p>
            <a:pPr marL="0" lvl="1" algn="ctr"/>
            <a:r>
              <a:rPr lang="en-US" sz="3200" b="1" dirty="0">
                <a:solidFill>
                  <a:prstClr val="black"/>
                </a:solidFill>
                <a:cs typeface="Arial" charset="0"/>
              </a:rPr>
              <a:t>ideal body size and shape have important implications for the public’s health</a:t>
            </a:r>
          </a:p>
        </p:txBody>
      </p:sp>
      <p:sp>
        <p:nvSpPr>
          <p:cNvPr id="421893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>
                <a:solidFill>
                  <a:srgbClr val="000000"/>
                </a:solidFill>
                <a:latin typeface="Calibri" pitchFamily="34" charset="0"/>
              </a:rPr>
              <a:t>The Cultural Feast</a:t>
            </a:r>
            <a:r>
              <a:rPr lang="en-US">
                <a:solidFill>
                  <a:srgbClr val="000000"/>
                </a:solidFill>
                <a:latin typeface="Calibri" pitchFamily="34" charset="0"/>
              </a:rPr>
              <a:t>, 2</a:t>
            </a:r>
            <a:r>
              <a:rPr lang="en-US" baseline="3000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>
                <a:solidFill>
                  <a:srgbClr val="000000"/>
                </a:solidFill>
                <a:latin typeface="Calibri" pitchFamily="34" charset="0"/>
              </a:rPr>
              <a:t> ed., p. 105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0" y="381000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Chapter 4: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“Eating is a Cultural Affair” — Body Image and Health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1892" name="Subtitle 2"/>
          <p:cNvSpPr txBox="1">
            <a:spLocks/>
          </p:cNvSpPr>
          <p:nvPr/>
        </p:nvSpPr>
        <p:spPr bwMode="auto">
          <a:xfrm>
            <a:off x="900113" y="3883729"/>
            <a:ext cx="731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lvl="1" algn="ctr"/>
            <a:r>
              <a:rPr lang="en-US" sz="3200" b="1" dirty="0">
                <a:solidFill>
                  <a:prstClr val="black"/>
                </a:solidFill>
                <a:cs typeface="Arial" charset="0"/>
              </a:rPr>
              <a:t>and they’re changing worldwide</a:t>
            </a:r>
          </a:p>
        </p:txBody>
      </p:sp>
      <p:sp>
        <p:nvSpPr>
          <p:cNvPr id="421893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>
                <a:solidFill>
                  <a:srgbClr val="000000"/>
                </a:solidFill>
                <a:latin typeface="Calibri" pitchFamily="34" charset="0"/>
              </a:rPr>
              <a:t>The Cultural Feast</a:t>
            </a:r>
            <a:r>
              <a:rPr lang="en-US">
                <a:solidFill>
                  <a:srgbClr val="000000"/>
                </a:solidFill>
                <a:latin typeface="Calibri" pitchFamily="34" charset="0"/>
              </a:rPr>
              <a:t>, 2</a:t>
            </a:r>
            <a:r>
              <a:rPr lang="en-US" baseline="3000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>
                <a:solidFill>
                  <a:srgbClr val="000000"/>
                </a:solidFill>
                <a:latin typeface="Calibri" pitchFamily="34" charset="0"/>
              </a:rPr>
              <a:t> ed., p. 105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he_Cultural_Feast_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23703" y="442686"/>
            <a:ext cx="4480560" cy="5647270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14286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endParaRPr lang="en-US" sz="32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54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32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900113" y="1654175"/>
            <a:ext cx="7315200" cy="468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000000"/>
                </a:solidFill>
                <a:cs typeface="Arial" charset="0"/>
              </a:rPr>
              <a:t>The Obesity Epidemic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000000"/>
                </a:solidFill>
                <a:cs typeface="Arial" charset="0"/>
              </a:rPr>
              <a:t>Disordered Body Image and Eating Behaviors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3600" b="1" dirty="0">
                <a:solidFill>
                  <a:srgbClr val="000000"/>
                </a:solidFill>
                <a:cs typeface="Arial" charset="0"/>
              </a:rPr>
              <a:t>Eating Disorders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i="1" dirty="0">
                <a:solidFill>
                  <a:srgbClr val="000000"/>
                </a:solidFill>
                <a:cs typeface="Arial" charset="0"/>
              </a:rPr>
              <a:t>Anorexia nervosa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i="1" dirty="0">
                <a:solidFill>
                  <a:srgbClr val="000000"/>
                </a:solidFill>
                <a:cs typeface="Arial" charset="0"/>
              </a:rPr>
              <a:t>Bulimia nervosa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dirty="0">
                <a:solidFill>
                  <a:srgbClr val="000000"/>
                </a:solidFill>
                <a:cs typeface="Arial" charset="0"/>
              </a:rPr>
              <a:t>Binge eating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i="1" dirty="0" err="1">
                <a:solidFill>
                  <a:srgbClr val="000000"/>
                </a:solidFill>
                <a:cs typeface="Arial" charset="0"/>
              </a:rPr>
              <a:t>Orthorexia</a:t>
            </a:r>
            <a:r>
              <a:rPr lang="en-US" sz="2000" b="1" i="1" dirty="0">
                <a:solidFill>
                  <a:srgbClr val="000000"/>
                </a:solidFill>
                <a:cs typeface="Arial" charset="0"/>
              </a:rPr>
              <a:t> nervosa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dirty="0">
                <a:solidFill>
                  <a:srgbClr val="000000"/>
                </a:solidFill>
                <a:cs typeface="Arial" charset="0"/>
              </a:rPr>
              <a:t>Selective Eating Disorder (SED)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dirty="0">
                <a:solidFill>
                  <a:srgbClr val="000000"/>
                </a:solidFill>
                <a:cs typeface="Arial" charset="0"/>
              </a:rPr>
              <a:t>Pica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dirty="0">
                <a:solidFill>
                  <a:srgbClr val="000000"/>
                </a:solidFill>
                <a:cs typeface="Arial" charset="0"/>
              </a:rPr>
              <a:t>Others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000000"/>
                </a:solidFill>
                <a:cs typeface="Arial" charset="0"/>
              </a:rPr>
              <a:t>What Causes Eating Disorders?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000000"/>
                </a:solidFill>
                <a:cs typeface="Arial" charset="0"/>
              </a:rPr>
              <a:t>Applications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0" y="381000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Chapter 4: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“Eating is a Cultural Affair” — Body Image and Health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8212" name="Subtitle 2"/>
          <p:cNvSpPr txBox="1">
            <a:spLocks/>
          </p:cNvSpPr>
          <p:nvPr/>
        </p:nvSpPr>
        <p:spPr bwMode="auto">
          <a:xfrm>
            <a:off x="900113" y="1654175"/>
            <a:ext cx="7315200" cy="468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The Obesity Epidemic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Disordered Body Image and Eating Behaviors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3600" b="1" dirty="0">
                <a:cs typeface="Arial" charset="0"/>
              </a:rPr>
              <a:t>Eating Disorders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i="1" dirty="0">
                <a:solidFill>
                  <a:srgbClr val="D79694"/>
                </a:solidFill>
                <a:cs typeface="Arial" charset="0"/>
              </a:rPr>
              <a:t>Anorexia nervosa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i="1" dirty="0">
                <a:solidFill>
                  <a:srgbClr val="D79694"/>
                </a:solidFill>
                <a:cs typeface="Arial" charset="0"/>
              </a:rPr>
              <a:t>Bulimia nervosa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cs typeface="Arial" charset="0"/>
              </a:rPr>
              <a:t>Binge eating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i="1" dirty="0" err="1">
                <a:solidFill>
                  <a:srgbClr val="D79694"/>
                </a:solidFill>
                <a:cs typeface="Arial" charset="0"/>
              </a:rPr>
              <a:t>Orthorexia</a:t>
            </a:r>
            <a:r>
              <a:rPr lang="en-US" sz="2000" b="1" i="1" dirty="0">
                <a:solidFill>
                  <a:srgbClr val="D79694"/>
                </a:solidFill>
                <a:cs typeface="Arial" charset="0"/>
              </a:rPr>
              <a:t> nervosa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cs typeface="Arial" charset="0"/>
              </a:rPr>
              <a:t>Selective Eating Disorder (SED)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cs typeface="Arial" charset="0"/>
              </a:rPr>
              <a:t>Pica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cs typeface="Arial" charset="0"/>
              </a:rPr>
              <a:t>Others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What Causes Eating Disorders?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Applications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0" y="381000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Chapter 4: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“Eating is a Cultural Affair” — Body Image and Health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9236" name="Subtitle 2"/>
          <p:cNvSpPr txBox="1">
            <a:spLocks/>
          </p:cNvSpPr>
          <p:nvPr/>
        </p:nvSpPr>
        <p:spPr bwMode="auto">
          <a:xfrm>
            <a:off x="900113" y="1654175"/>
            <a:ext cx="7315200" cy="468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The Obesity Epidemic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Disordered Body Image and Eating Behaviors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Eating Disorders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3200" b="1" i="1" dirty="0">
                <a:cs typeface="Arial" charset="0"/>
              </a:rPr>
              <a:t>Anorexia nervosa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i="1" dirty="0">
                <a:solidFill>
                  <a:srgbClr val="D79694"/>
                </a:solidFill>
                <a:cs typeface="Arial" charset="0"/>
              </a:rPr>
              <a:t>Bulimia nervosa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cs typeface="Arial" charset="0"/>
              </a:rPr>
              <a:t>Binge eating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i="1" dirty="0" err="1">
                <a:solidFill>
                  <a:srgbClr val="D79694"/>
                </a:solidFill>
                <a:cs typeface="Arial" charset="0"/>
              </a:rPr>
              <a:t>Orthorexia</a:t>
            </a:r>
            <a:r>
              <a:rPr lang="en-US" sz="2000" b="1" i="1" dirty="0">
                <a:solidFill>
                  <a:srgbClr val="D79694"/>
                </a:solidFill>
                <a:cs typeface="Arial" charset="0"/>
              </a:rPr>
              <a:t> nervosa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cs typeface="Arial" charset="0"/>
              </a:rPr>
              <a:t>Selective Eating Disorder (SED)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cs typeface="Arial" charset="0"/>
              </a:rPr>
              <a:t>Pica</a:t>
            </a:r>
          </a:p>
          <a:p>
            <a:pPr marL="922338" lvl="2" indent="-233363">
              <a:buFont typeface="Arial" charset="0"/>
              <a:buChar char="•"/>
            </a:pPr>
            <a:r>
              <a:rPr lang="en-US" sz="2000" b="1" dirty="0">
                <a:solidFill>
                  <a:srgbClr val="D79694"/>
                </a:solidFill>
                <a:cs typeface="Arial" charset="0"/>
              </a:rPr>
              <a:t>Others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What Causes Eating Disorders?</a:t>
            </a:r>
          </a:p>
          <a:p>
            <a:pPr marL="465138" lvl="1" indent="-233363">
              <a:spcBef>
                <a:spcPts val="8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D79694"/>
                </a:solidFill>
                <a:cs typeface="Arial" charset="0"/>
              </a:rPr>
              <a:t>Applications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he_Cultural_Feast_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23703" y="442686"/>
            <a:ext cx="4480560" cy="5647270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2375848" y="2743200"/>
            <a:ext cx="4393442" cy="2252924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b="1" dirty="0">
                <a:ln w="12700"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Chapter 4</a:t>
            </a:r>
            <a:endParaRPr lang="en-US" b="1" dirty="0">
              <a:solidFill>
                <a:srgbClr val="000000"/>
              </a:solidFill>
              <a:latin typeface="Arial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2800" b="1" dirty="0">
                <a:ln w="12700"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”Eating is a</a:t>
            </a: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2800" b="1" dirty="0">
                <a:ln w="12700"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Cultural Affair” —</a:t>
            </a: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2800" b="1" dirty="0">
                <a:ln w="12700"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Eating Disorders</a:t>
            </a:r>
            <a:endParaRPr lang="en-US" sz="2800" b="1" dirty="0">
              <a:solidFill>
                <a:srgbClr val="000000"/>
              </a:solidFill>
              <a:latin typeface="Arial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pp.111-112</a:t>
            </a:r>
          </a:p>
        </p:txBody>
      </p:sp>
      <p:sp>
        <p:nvSpPr>
          <p:cNvPr id="8" name="Rectangle 7"/>
          <p:cNvSpPr/>
          <p:nvPr/>
        </p:nvSpPr>
        <p:spPr>
          <a:xfrm>
            <a:off x="3488215" y="6495226"/>
            <a:ext cx="201850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aseline="30000" dirty="0">
                <a:solidFill>
                  <a:schemeClr val="bg1"/>
                </a:solidFill>
                <a:latin typeface="Arial" charset="0"/>
              </a:rPr>
              <a:t>©</a:t>
            </a:r>
            <a:r>
              <a:rPr lang="en-US" sz="1050" dirty="0">
                <a:solidFill>
                  <a:schemeClr val="bg1"/>
                </a:solidFill>
                <a:latin typeface="Arial" charset="0"/>
              </a:rPr>
              <a:t>Timothy G. Roufs </a:t>
            </a:r>
            <a:r>
              <a:rPr lang="en-US" sz="1050" dirty="0">
                <a:solidFill>
                  <a:schemeClr val="bg1"/>
                </a:solidFill>
              </a:rPr>
              <a:t> </a:t>
            </a:r>
            <a:r>
              <a:rPr lang="en-US" sz="1050" dirty="0">
                <a:solidFill>
                  <a:schemeClr val="bg1"/>
                </a:solidFill>
                <a:latin typeface="Arial" charset="0"/>
              </a:rPr>
              <a:t>2010-2026</a:t>
            </a: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54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914400" y="2113018"/>
            <a:ext cx="73152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lvl="1" algn="ctr"/>
            <a:r>
              <a:rPr lang="en-US" sz="2800" b="1" i="1" dirty="0">
                <a:solidFill>
                  <a:prstClr val="black"/>
                </a:solidFill>
                <a:cs typeface="Arial" charset="0"/>
              </a:rPr>
              <a:t>Anorexia nervosa</a:t>
            </a:r>
          </a:p>
          <a:p>
            <a:pPr marL="0" lvl="1" algn="ctr"/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and related eating disorders</a:t>
            </a:r>
          </a:p>
          <a:p>
            <a:pPr marL="0" lvl="1" algn="ctr"/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are classic examples</a:t>
            </a:r>
          </a:p>
          <a:p>
            <a:pPr marL="0" lvl="1" algn="ctr"/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of the relationship between</a:t>
            </a:r>
          </a:p>
          <a:p>
            <a:pPr marL="0" lvl="1" algn="ctr"/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culture and biology . . .</a:t>
            </a:r>
          </a:p>
          <a:p>
            <a:pPr lvl="1" algn="ctr"/>
            <a:endParaRPr lang="en-US" sz="2800" b="1" dirty="0">
              <a:solidFill>
                <a:prstClr val="black"/>
              </a:solidFill>
              <a:cs typeface="Arial" charset="0"/>
            </a:endParaRPr>
          </a:p>
          <a:p>
            <a:pPr marL="0" lvl="1" algn="ctr"/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between “nurture” and “nature” . . 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54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914400" y="2593792"/>
            <a:ext cx="73152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lvl="1" algn="ctr"/>
            <a:r>
              <a:rPr lang="en-US" sz="2800" b="1" dirty="0">
                <a:solidFill>
                  <a:prstClr val="black"/>
                </a:solidFill>
                <a:cs typeface="Arial" charset="0"/>
              </a:rPr>
              <a:t>teenage girls, dancers, wrestlers, skaters, gymnasts, and other competitive athletes, homosexual men, and men and women in the military have higher-than-average rates of eating disorders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srgbClr val="000000"/>
                </a:solidFill>
                <a:latin typeface="Calibri" pitchFamily="34" charset="0"/>
              </a:rPr>
              <a:t>The Cultural Feast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, 2</a:t>
            </a:r>
            <a:r>
              <a:rPr lang="en-US" baseline="30000" dirty="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ed., p. 112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0"/>
            <a:ext cx="7772400" cy="6833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856096" y="6581001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3"/>
              </a:rPr>
              <a:t>http://news.bbc.co.uk/newsbeat/hi/health/newsid_7295000/7295839.stm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39498" y="4953000"/>
            <a:ext cx="2189702" cy="830997"/>
          </a:xfrm>
          <a:prstGeom prst="rect">
            <a:avLst/>
          </a:prstGeom>
          <a:solidFill>
            <a:srgbClr val="FDFFE7"/>
          </a:solidFill>
          <a:ln w="76200">
            <a:solidFill>
              <a:srgbClr val="FFC000"/>
            </a:solidFill>
          </a:ln>
        </p:spPr>
        <p:txBody>
          <a:bodyPr wrap="none" lIns="228600" tIns="228600" rIns="228600" bIns="228600">
            <a:spAutoFit/>
          </a:bodyPr>
          <a:lstStyle/>
          <a:p>
            <a:r>
              <a:rPr lang="en-US" sz="2400" b="1" dirty="0"/>
              <a:t>for example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777036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54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914400" y="3163339"/>
            <a:ext cx="7315200" cy="1478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lvl="1" algn="ctr">
              <a:lnSpc>
                <a:spcPct val="150000"/>
              </a:lnSpc>
            </a:pPr>
            <a:r>
              <a:rPr lang="en-US" sz="3200" b="1" dirty="0">
                <a:solidFill>
                  <a:prstClr val="black"/>
                </a:solidFill>
                <a:cs typeface="Arial" charset="0"/>
              </a:rPr>
              <a:t>but eating disorders occur in </a:t>
            </a:r>
            <a:r>
              <a:rPr lang="en-US" sz="3200" b="1" i="1" dirty="0">
                <a:solidFill>
                  <a:prstClr val="black"/>
                </a:solidFill>
                <a:cs typeface="Arial" charset="0"/>
              </a:rPr>
              <a:t>all</a:t>
            </a:r>
            <a:r>
              <a:rPr lang="en-US" sz="3200" b="1" dirty="0">
                <a:solidFill>
                  <a:prstClr val="black"/>
                </a:solidFill>
                <a:cs typeface="Arial" charset="0"/>
              </a:rPr>
              <a:t> segments of society . . .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srgbClr val="000000"/>
                </a:solidFill>
                <a:latin typeface="Calibri" pitchFamily="34" charset="0"/>
              </a:rPr>
              <a:t>The Cultural Feast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, 2</a:t>
            </a:r>
            <a:r>
              <a:rPr lang="en-US" baseline="30000" dirty="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ed., p. 112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eating food&#10;&#10;Description automatically generated with low confidence">
            <a:extLst>
              <a:ext uri="{FF2B5EF4-FFF2-40B4-BE49-F238E27FC236}">
                <a16:creationId xmlns:a16="http://schemas.microsoft.com/office/drawing/2014/main" id="{1D54803C-1F61-430B-B59D-2B6A35225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142" y="762000"/>
            <a:ext cx="8084458" cy="5943600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BA78C5CB-92F9-4481-827E-7264EF923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096" y="6553200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3"/>
              </a:rPr>
              <a:t>Source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7D89351-5088-478E-AA1B-0EB401C34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222226"/>
            <a:ext cx="2209914" cy="463574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2"/>
              </a:rPr>
              <a:t>http://news.bbc.co.uk/2/hi/uk_news/england/dorset/7360470.stm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76200"/>
            <a:ext cx="7315200" cy="6072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279953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2"/>
              </a:rPr>
              <a:t>http://news.bbc.co.uk/2/hi/uk_news/england/dorset/7360470.stm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76200"/>
            <a:ext cx="7315200" cy="6072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667000" y="3802559"/>
            <a:ext cx="3124200" cy="769441"/>
          </a:xfrm>
          <a:prstGeom prst="rect">
            <a:avLst/>
          </a:prstGeom>
          <a:solidFill>
            <a:schemeClr val="bg1"/>
          </a:solidFill>
          <a:ln w="76200">
            <a:solidFill>
              <a:srgbClr val="CF2B2B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</a:rPr>
              <a:t>1 stone = 14 pounds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2"/>
              </a:rPr>
              <a:t>http://news.bbc.co.uk/2/hi/uk_news/england/dorset/7360470.stm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76200"/>
            <a:ext cx="7315200" cy="6072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ounded Rectangle 3"/>
          <p:cNvSpPr/>
          <p:nvPr/>
        </p:nvSpPr>
        <p:spPr>
          <a:xfrm>
            <a:off x="5453416" y="4607256"/>
            <a:ext cx="2514600" cy="609600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8800" y="2667000"/>
            <a:ext cx="5715000" cy="1754326"/>
          </a:xfrm>
          <a:prstGeom prst="rect">
            <a:avLst/>
          </a:prstGeom>
          <a:solidFill>
            <a:schemeClr val="bg1"/>
          </a:solidFill>
          <a:ln w="76200">
            <a:solidFill>
              <a:srgbClr val="CF2B2B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and Professor Pope</a:t>
            </a:r>
          </a:p>
          <a:p>
            <a:pPr algn="ctr"/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was one of the highest ranking</a:t>
            </a:r>
          </a:p>
          <a:p>
            <a:pPr algn="ctr"/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nurses in Great Britain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2"/>
              </a:rPr>
              <a:t>http://news.bbc.co.uk/2/hi/health/7373846.stm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4248" y="685800"/>
            <a:ext cx="7106821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54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914400" y="2703255"/>
            <a:ext cx="7315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lvl="1" algn="ctr"/>
            <a:r>
              <a:rPr lang="en-US" sz="3200" b="1" dirty="0">
                <a:solidFill>
                  <a:prstClr val="black"/>
                </a:solidFill>
                <a:cs typeface="Arial" charset="0"/>
              </a:rPr>
              <a:t>Part of the explanation for eating disorders can be physical . . .</a:t>
            </a:r>
          </a:p>
          <a:p>
            <a:pPr marL="0" lvl="1" algn="ctr"/>
            <a:endParaRPr lang="en-US" sz="3200" b="1" dirty="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2"/>
              </a:rPr>
              <a:t>http://news.bbc.co.uk/2/hi/health/7373846.stm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4248" y="685800"/>
            <a:ext cx="7106821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752600" y="4572000"/>
            <a:ext cx="5715000" cy="1323439"/>
          </a:xfrm>
          <a:prstGeom prst="rect">
            <a:avLst/>
          </a:prstGeom>
          <a:solidFill>
            <a:schemeClr val="bg1"/>
          </a:solidFill>
          <a:ln w="76200">
            <a:solidFill>
              <a:srgbClr val="CF2B2B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John Prescott was a deputy Prime Minister of Britain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496704" y="6338248"/>
            <a:ext cx="61449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2"/>
              </a:rPr>
              <a:t>http://www.bbc.co.uk/birmingham/content/articles/2007/09/11/wm_video_feature.shtml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-39335"/>
            <a:ext cx="7315200" cy="6211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38353F3-2847-44AF-96C7-107EB0997DC7}"/>
                  </a:ext>
                </a:extLst>
              </p14:cNvPr>
              <p14:cNvContentPartPr/>
              <p14:nvPr/>
            </p14:nvContentPartPr>
            <p14:xfrm>
              <a:off x="5823208" y="2423994"/>
              <a:ext cx="1645560" cy="496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38353F3-2847-44AF-96C7-107EB0997DC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69208" y="2316354"/>
                <a:ext cx="1753200" cy="26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0000386-BF74-47BB-A62D-2BD4FD1C38E4}"/>
                  </a:ext>
                </a:extLst>
              </p14:cNvPr>
              <p14:cNvContentPartPr/>
              <p14:nvPr/>
            </p14:nvContentPartPr>
            <p14:xfrm>
              <a:off x="4937248" y="2664834"/>
              <a:ext cx="1472400" cy="399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0000386-BF74-47BB-A62D-2BD4FD1C38E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83608" y="2557194"/>
                <a:ext cx="1580040" cy="2556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995870" y="6632931"/>
            <a:ext cx="723373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https://www.thenationalnews.com/lifestyle/wellbeing/2021/07/27/male-eating-disorders-anorexia-and-bulimia-common-among-men-too/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" name="Picture 3" descr="A person eating a slice of pizza&#10;&#10;Description automatically generated">
            <a:extLst>
              <a:ext uri="{FF2B5EF4-FFF2-40B4-BE49-F238E27FC236}">
                <a16:creationId xmlns:a16="http://schemas.microsoft.com/office/drawing/2014/main" id="{7B928362-2D64-4AD5-B824-61091770E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457200"/>
            <a:ext cx="5481130" cy="594360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11CA016-CC6B-4959-A30B-29367D9A8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34295"/>
            <a:ext cx="1600200" cy="375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AC394C-9187-4C9B-B495-A55B45772DB1}"/>
              </a:ext>
            </a:extLst>
          </p:cNvPr>
          <p:cNvSpPr txBox="1"/>
          <p:nvPr/>
        </p:nvSpPr>
        <p:spPr>
          <a:xfrm>
            <a:off x="3341370" y="1752600"/>
            <a:ext cx="1927860" cy="2285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26 July 2021</a:t>
            </a:r>
          </a:p>
        </p:txBody>
      </p:sp>
    </p:spTree>
    <p:extLst>
      <p:ext uri="{BB962C8B-B14F-4D97-AF65-F5344CB8AC3E}">
        <p14:creationId xmlns:p14="http://schemas.microsoft.com/office/powerpoint/2010/main" val="18203574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492456" y="6338248"/>
            <a:ext cx="81534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000000"/>
                </a:solidFill>
                <a:cs typeface="Arial" charset="0"/>
                <a:hlinkClick r:id="rId2"/>
              </a:rPr>
              <a:t>http://health.taragana.net/articles/neda-launches-star-program-to-support-people-suffering-from-eating-disorders/</a:t>
            </a:r>
            <a:endParaRPr lang="en-US" sz="11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692" y="685800"/>
            <a:ext cx="825246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492456" y="6338248"/>
            <a:ext cx="81534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000000"/>
                </a:solidFill>
                <a:cs typeface="Arial" charset="0"/>
                <a:hlinkClick r:id="rId2"/>
              </a:rPr>
              <a:t>http://health.taragana.net/articles/neda-launches-star-program-to-support-people-suffering-from-eating-disorders/</a:t>
            </a:r>
            <a:endParaRPr lang="en-US" sz="11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692" y="685800"/>
            <a:ext cx="825246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752600" y="4572000"/>
            <a:ext cx="5715000" cy="892552"/>
          </a:xfrm>
          <a:prstGeom prst="rect">
            <a:avLst/>
          </a:prstGeom>
          <a:noFill/>
          <a:ln w="76200">
            <a:noFill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2800" b="1" dirty="0">
                <a:solidFill>
                  <a:srgbClr val="FDFFE7"/>
                </a:solidFill>
                <a:latin typeface="Arial" pitchFamily="34" charset="0"/>
                <a:cs typeface="Arial" pitchFamily="34" charset="0"/>
              </a:rPr>
              <a:t>it’s not a pretty picture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492456" y="6338248"/>
            <a:ext cx="81534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000000"/>
                </a:solidFill>
                <a:cs typeface="Arial" charset="0"/>
                <a:hlinkClick r:id="rId2"/>
              </a:rPr>
              <a:t>http://health.taragana.net/articles/neda-launches-star-program-to-support-people-suffering-from-eating-disorders/</a:t>
            </a:r>
            <a:endParaRPr lang="en-US" sz="11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692" y="685800"/>
            <a:ext cx="825246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752600" y="4572000"/>
            <a:ext cx="5715000" cy="1323439"/>
          </a:xfrm>
          <a:prstGeom prst="rect">
            <a:avLst/>
          </a:prstGeom>
          <a:noFill/>
          <a:ln w="76200">
            <a:noFill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2800" b="1" dirty="0">
                <a:solidFill>
                  <a:srgbClr val="FDFFE7"/>
                </a:solidFill>
                <a:latin typeface="Arial" pitchFamily="34" charset="0"/>
                <a:cs typeface="Arial" pitchFamily="34" charset="0"/>
              </a:rPr>
              <a:t>and help is being offered now to many groups . . 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25633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2"/>
              </a:rPr>
              <a:t>http://news.bbc.co.uk/2/hi/uk_news/england/sussex/7978845.stm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81273"/>
            <a:ext cx="7315200" cy="5890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914400" y="2524780"/>
            <a:ext cx="7315200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cs typeface="Arial" charset="0"/>
              </a:rPr>
              <a:t>You probably know someone battling with anorexia nervosa.</a:t>
            </a:r>
            <a:endParaRPr lang="en-US" sz="4400" b="1" dirty="0">
              <a:solidFill>
                <a:srgbClr val="FF0000"/>
              </a:solidFill>
              <a:cs typeface="Arial" charset="0"/>
            </a:endParaRPr>
          </a:p>
          <a:p>
            <a:pPr algn="ctr"/>
            <a:endParaRPr lang="en-US" sz="2800" b="1" dirty="0">
              <a:solidFill>
                <a:prstClr val="white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914400" y="1416308"/>
            <a:ext cx="73152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prstClr val="white"/>
                </a:solidFill>
                <a:cs typeface="Arial" charset="0"/>
              </a:rPr>
              <a:t>One afternoon during a face-to-face class a police officer and two people from the UMD health clinic arrived at the door of our classroom, Cina 214.</a:t>
            </a:r>
          </a:p>
          <a:p>
            <a:pPr algn="ctr"/>
            <a:endParaRPr lang="en-US" sz="2800" b="1" dirty="0">
              <a:solidFill>
                <a:prstClr val="white"/>
              </a:solidFill>
              <a:cs typeface="Arial" charset="0"/>
            </a:endParaRPr>
          </a:p>
          <a:p>
            <a:pPr algn="ctr"/>
            <a:r>
              <a:rPr lang="en-US" sz="2800" b="1" dirty="0">
                <a:solidFill>
                  <a:prstClr val="white"/>
                </a:solidFill>
                <a:cs typeface="Arial" charset="0"/>
              </a:rPr>
              <a:t>They came to get the girl that sat by the window, in the second seat from the lectern.</a:t>
            </a:r>
          </a:p>
          <a:p>
            <a:pPr algn="ctr"/>
            <a:endParaRPr lang="en-US" sz="2800" b="1" dirty="0">
              <a:solidFill>
                <a:prstClr val="white"/>
              </a:solidFill>
              <a:cs typeface="Arial" charset="0"/>
            </a:endParaRPr>
          </a:p>
          <a:p>
            <a:pPr algn="ctr"/>
            <a:r>
              <a:rPr lang="en-US" sz="2800" b="1" dirty="0">
                <a:solidFill>
                  <a:prstClr val="white"/>
                </a:solidFill>
                <a:cs typeface="Arial" charset="0"/>
              </a:rPr>
              <a:t>They came to tell her that her roommate died.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229562" y="6581001"/>
            <a:ext cx="66783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https://news.illinoisstate.edu/2021/04/social-media-effects-on-body-image-and-eating-disorders/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C6C208-E4C9-4EB9-9107-0C1874508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832" y="457200"/>
            <a:ext cx="7079763" cy="5943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30597A-CF15-40B3-B3FE-F28B968F149E}"/>
              </a:ext>
            </a:extLst>
          </p:cNvPr>
          <p:cNvSpPr txBox="1"/>
          <p:nvPr/>
        </p:nvSpPr>
        <p:spPr>
          <a:xfrm>
            <a:off x="2057400" y="6121569"/>
            <a:ext cx="22098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 October 2021</a:t>
            </a:r>
          </a:p>
        </p:txBody>
      </p:sp>
      <p:pic>
        <p:nvPicPr>
          <p:cNvPr id="11" name="Picture 10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A3C462D5-39F5-4238-A40D-C8017CD62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4191000"/>
            <a:ext cx="2159111" cy="51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0386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914400" y="783134"/>
            <a:ext cx="731520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prstClr val="white"/>
                </a:solidFill>
                <a:cs typeface="Arial" charset="0"/>
              </a:rPr>
              <a:t>Her roommate died,</a:t>
            </a:r>
          </a:p>
          <a:p>
            <a:pPr algn="ctr"/>
            <a:r>
              <a:rPr lang="en-US" sz="2800" b="1" dirty="0">
                <a:solidFill>
                  <a:prstClr val="white"/>
                </a:solidFill>
                <a:cs typeface="Arial" charset="0"/>
              </a:rPr>
              <a:t>of anorexia,</a:t>
            </a:r>
          </a:p>
          <a:p>
            <a:pPr algn="ctr"/>
            <a:r>
              <a:rPr lang="en-US" sz="2800" b="1" dirty="0">
                <a:solidFill>
                  <a:prstClr val="white"/>
                </a:solidFill>
                <a:cs typeface="Arial" charset="0"/>
              </a:rPr>
              <a:t>in the hospital,</a:t>
            </a:r>
          </a:p>
          <a:p>
            <a:pPr algn="ctr"/>
            <a:r>
              <a:rPr lang="en-US" sz="2800" b="1" dirty="0">
                <a:solidFill>
                  <a:prstClr val="white"/>
                </a:solidFill>
                <a:cs typeface="Arial" charset="0"/>
              </a:rPr>
              <a:t>after a long time of having the medical staff struggle to keep her alive.</a:t>
            </a:r>
          </a:p>
          <a:p>
            <a:pPr algn="ctr"/>
            <a:endParaRPr lang="en-US" sz="2800" b="1" dirty="0">
              <a:solidFill>
                <a:prstClr val="white"/>
              </a:solidFill>
              <a:cs typeface="Arial" charset="0"/>
            </a:endParaRPr>
          </a:p>
          <a:p>
            <a:pPr algn="ctr"/>
            <a:r>
              <a:rPr lang="en-US" sz="2800" b="1" dirty="0">
                <a:solidFill>
                  <a:prstClr val="white"/>
                </a:solidFill>
                <a:cs typeface="Arial" charset="0"/>
              </a:rPr>
              <a:t>The student who died was a poplar student.  </a:t>
            </a:r>
          </a:p>
          <a:p>
            <a:pPr algn="ctr"/>
            <a:endParaRPr lang="en-US" sz="2800" b="1" dirty="0">
              <a:solidFill>
                <a:prstClr val="white"/>
              </a:solidFill>
              <a:cs typeface="Arial" charset="0"/>
            </a:endParaRPr>
          </a:p>
          <a:p>
            <a:pPr algn="ctr"/>
            <a:r>
              <a:rPr lang="en-US" sz="2800" b="1" dirty="0">
                <a:solidFill>
                  <a:prstClr val="white"/>
                </a:solidFill>
                <a:cs typeface="Arial" charset="0"/>
              </a:rPr>
              <a:t>Lots of people knew her as she worked in the UMD Bookstore.</a:t>
            </a:r>
          </a:p>
          <a:p>
            <a:pPr algn="ctr"/>
            <a:endParaRPr lang="en-US" sz="2800" b="1" dirty="0">
              <a:solidFill>
                <a:prstClr val="white"/>
              </a:solidFill>
              <a:cs typeface="Arial" charset="0"/>
            </a:endParaRPr>
          </a:p>
          <a:p>
            <a:pPr algn="ctr"/>
            <a:r>
              <a:rPr lang="en-US" sz="2800" b="1" dirty="0">
                <a:solidFill>
                  <a:prstClr val="white"/>
                </a:solidFill>
                <a:cs typeface="Arial" charset="0"/>
              </a:rPr>
              <a:t>And basically watched her slowly die.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914400" y="2524780"/>
            <a:ext cx="731520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prstClr val="white"/>
                </a:solidFill>
                <a:cs typeface="Arial" charset="0"/>
              </a:rPr>
              <a:t>You probably know someone battling with anorexia nervosa.</a:t>
            </a:r>
          </a:p>
          <a:p>
            <a:pPr algn="ctr"/>
            <a:endParaRPr lang="en-US" sz="2800" b="1" dirty="0">
              <a:solidFill>
                <a:prstClr val="white"/>
              </a:solidFill>
              <a:cs typeface="Arial" charset="0"/>
            </a:endParaRPr>
          </a:p>
          <a:p>
            <a:pPr algn="ctr"/>
            <a:r>
              <a:rPr lang="en-US" sz="3200" b="1" dirty="0">
                <a:solidFill>
                  <a:prstClr val="white"/>
                </a:solidFill>
                <a:cs typeface="Arial" charset="0"/>
              </a:rPr>
              <a:t>Most people in America do . . .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914400" y="2524780"/>
            <a:ext cx="73152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prstClr val="white"/>
                </a:solidFill>
                <a:cs typeface="Arial" charset="0"/>
              </a:rPr>
              <a:t>You probably know someone battling with anorexia nervosa.</a:t>
            </a:r>
          </a:p>
          <a:p>
            <a:pPr algn="ctr"/>
            <a:endParaRPr lang="en-US" sz="2800" b="1" dirty="0">
              <a:solidFill>
                <a:prstClr val="white"/>
              </a:solidFill>
              <a:cs typeface="Arial" charset="0"/>
            </a:endParaRPr>
          </a:p>
          <a:p>
            <a:pPr algn="ctr"/>
            <a:r>
              <a:rPr lang="en-US" sz="3200" b="1" dirty="0">
                <a:solidFill>
                  <a:prstClr val="white"/>
                </a:solidFill>
                <a:cs typeface="Arial" charset="0"/>
              </a:rPr>
              <a:t>Most people in America do . . .</a:t>
            </a:r>
          </a:p>
          <a:p>
            <a:pPr algn="ctr"/>
            <a:endParaRPr lang="en-US" sz="3200" b="1" dirty="0">
              <a:solidFill>
                <a:prstClr val="white"/>
              </a:solidFill>
              <a:cs typeface="Arial" charset="0"/>
            </a:endParaRPr>
          </a:p>
          <a:p>
            <a:pPr algn="ctr"/>
            <a:r>
              <a:rPr lang="en-US" sz="3200" b="1" dirty="0">
                <a:solidFill>
                  <a:prstClr val="white"/>
                </a:solidFill>
                <a:cs typeface="Arial" charset="0"/>
              </a:rPr>
              <a:t>or someone with a related </a:t>
            </a:r>
          </a:p>
          <a:p>
            <a:pPr algn="ctr"/>
            <a:r>
              <a:rPr lang="en-US" sz="3200" b="1" dirty="0">
                <a:solidFill>
                  <a:prstClr val="white"/>
                </a:solidFill>
                <a:cs typeface="Arial" charset="0"/>
              </a:rPr>
              <a:t>eating disorder problem . . .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981200" y="1886902"/>
            <a:ext cx="5410200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cs typeface="Arial" charset="0"/>
              </a:rPr>
              <a:t>R.I.P.</a:t>
            </a:r>
          </a:p>
          <a:p>
            <a:pPr algn="ctr"/>
            <a:endParaRPr lang="en-US" sz="1100" b="1" dirty="0">
              <a:solidFill>
                <a:prstClr val="white"/>
              </a:solidFill>
              <a:cs typeface="Arial" charset="0"/>
            </a:endParaRPr>
          </a:p>
          <a:p>
            <a:pPr algn="ctr"/>
            <a:r>
              <a:rPr lang="en-US" sz="4800" b="1" dirty="0">
                <a:solidFill>
                  <a:prstClr val="white"/>
                </a:solidFill>
                <a:cs typeface="Arial" charset="0"/>
              </a:rPr>
              <a:t>Beth </a:t>
            </a:r>
            <a:r>
              <a:rPr lang="en-US" sz="4800" b="1" dirty="0" err="1">
                <a:solidFill>
                  <a:prstClr val="white"/>
                </a:solidFill>
                <a:cs typeface="Arial" charset="0"/>
              </a:rPr>
              <a:t>Kwapik</a:t>
            </a:r>
            <a:endParaRPr lang="en-US" sz="4800" b="1" dirty="0">
              <a:solidFill>
                <a:prstClr val="white"/>
              </a:solidFill>
              <a:cs typeface="Arial" charset="0"/>
            </a:endParaRPr>
          </a:p>
          <a:p>
            <a:pPr algn="ctr"/>
            <a:endParaRPr lang="en-US" b="1" dirty="0">
              <a:solidFill>
                <a:prstClr val="white"/>
              </a:solidFill>
              <a:cs typeface="Arial" charset="0"/>
            </a:endParaRPr>
          </a:p>
          <a:p>
            <a:pPr algn="ctr"/>
            <a:r>
              <a:rPr lang="en-US" b="1" dirty="0">
                <a:solidFill>
                  <a:prstClr val="white"/>
                </a:solidFill>
                <a:cs typeface="Arial" charset="0"/>
              </a:rPr>
              <a:t>Secretary</a:t>
            </a:r>
          </a:p>
          <a:p>
            <a:pPr algn="ctr"/>
            <a:endParaRPr lang="en-US" b="1" dirty="0">
              <a:solidFill>
                <a:prstClr val="white"/>
              </a:solidFill>
              <a:cs typeface="Arial" charset="0"/>
            </a:endParaRPr>
          </a:p>
          <a:p>
            <a:pPr algn="ctr"/>
            <a:r>
              <a:rPr lang="en-US" b="1" dirty="0">
                <a:solidFill>
                  <a:prstClr val="white"/>
                </a:solidFill>
                <a:cs typeface="Arial" charset="0"/>
              </a:rPr>
              <a:t>Sociology-Anthropology Department</a:t>
            </a:r>
          </a:p>
          <a:p>
            <a:pPr algn="ctr"/>
            <a:endParaRPr lang="en-US" b="1" dirty="0">
              <a:solidFill>
                <a:prstClr val="white"/>
              </a:solidFill>
              <a:cs typeface="Arial" charset="0"/>
            </a:endParaRPr>
          </a:p>
          <a:p>
            <a:pPr algn="ctr"/>
            <a:r>
              <a:rPr lang="en-US" b="1" dirty="0">
                <a:solidFill>
                  <a:prstClr val="white"/>
                </a:solidFill>
                <a:cs typeface="Arial" charset="0"/>
              </a:rPr>
              <a:t>University of Minnesota Duluth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981200" y="1886902"/>
            <a:ext cx="5410200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cs typeface="Arial" charset="0"/>
              </a:rPr>
              <a:t>R.I.P.</a:t>
            </a:r>
          </a:p>
          <a:p>
            <a:pPr algn="ctr"/>
            <a:endParaRPr lang="en-US" sz="1100" b="1" dirty="0">
              <a:solidFill>
                <a:prstClr val="white"/>
              </a:solidFill>
              <a:cs typeface="Arial" charset="0"/>
            </a:endParaRPr>
          </a:p>
          <a:p>
            <a:pPr algn="ctr"/>
            <a:r>
              <a:rPr lang="en-US" sz="4800" b="1" dirty="0">
                <a:solidFill>
                  <a:prstClr val="white"/>
                </a:solidFill>
                <a:cs typeface="Arial" charset="0"/>
              </a:rPr>
              <a:t>Beth </a:t>
            </a:r>
            <a:r>
              <a:rPr lang="en-US" sz="4800" b="1" dirty="0" err="1">
                <a:solidFill>
                  <a:prstClr val="white"/>
                </a:solidFill>
                <a:cs typeface="Arial" charset="0"/>
              </a:rPr>
              <a:t>Kwapik</a:t>
            </a:r>
            <a:endParaRPr lang="en-US" sz="4800" b="1" dirty="0">
              <a:solidFill>
                <a:prstClr val="white"/>
              </a:solidFill>
              <a:cs typeface="Arial" charset="0"/>
            </a:endParaRPr>
          </a:p>
          <a:p>
            <a:pPr algn="ctr"/>
            <a:endParaRPr lang="en-US" b="1" dirty="0">
              <a:solidFill>
                <a:prstClr val="white"/>
              </a:solidFill>
              <a:cs typeface="Arial" charset="0"/>
            </a:endParaRPr>
          </a:p>
          <a:p>
            <a:pPr algn="ctr"/>
            <a:r>
              <a:rPr lang="en-US" b="1" dirty="0">
                <a:solidFill>
                  <a:prstClr val="white"/>
                </a:solidFill>
                <a:cs typeface="Arial" charset="0"/>
              </a:rPr>
              <a:t>Secretary</a:t>
            </a:r>
          </a:p>
          <a:p>
            <a:pPr algn="ctr"/>
            <a:endParaRPr lang="en-US" b="1" dirty="0">
              <a:solidFill>
                <a:prstClr val="white"/>
              </a:solidFill>
              <a:cs typeface="Arial" charset="0"/>
            </a:endParaRPr>
          </a:p>
          <a:p>
            <a:pPr algn="ctr"/>
            <a:r>
              <a:rPr lang="en-US" b="1" dirty="0">
                <a:solidFill>
                  <a:prstClr val="white"/>
                </a:solidFill>
                <a:cs typeface="Arial" charset="0"/>
              </a:rPr>
              <a:t>Sociology -Anthropology Department</a:t>
            </a:r>
          </a:p>
          <a:p>
            <a:pPr algn="ctr"/>
            <a:endParaRPr lang="en-US" b="1" dirty="0">
              <a:solidFill>
                <a:prstClr val="white"/>
              </a:solidFill>
              <a:cs typeface="Arial" charset="0"/>
            </a:endParaRPr>
          </a:p>
          <a:p>
            <a:pPr algn="ctr"/>
            <a:r>
              <a:rPr lang="en-US" b="1" dirty="0">
                <a:solidFill>
                  <a:prstClr val="white"/>
                </a:solidFill>
                <a:cs typeface="Arial" charset="0"/>
              </a:rPr>
              <a:t>University of Minnesota Duluth</a:t>
            </a:r>
          </a:p>
        </p:txBody>
      </p:sp>
      <p:sp>
        <p:nvSpPr>
          <p:cNvPr id="3" name="Rectangle 2"/>
          <p:cNvSpPr/>
          <p:nvPr/>
        </p:nvSpPr>
        <p:spPr>
          <a:xfrm>
            <a:off x="685800" y="3927144"/>
            <a:ext cx="7772400" cy="2168856"/>
          </a:xfrm>
          <a:prstGeom prst="rect">
            <a:avLst/>
          </a:prstGeom>
          <a:solidFill>
            <a:schemeClr val="bg1"/>
          </a:solidFill>
          <a:ln w="76200">
            <a:solidFill>
              <a:srgbClr val="CF2B2B"/>
            </a:solidFill>
          </a:ln>
        </p:spPr>
        <p:txBody>
          <a:bodyPr wrap="square">
            <a:noAutofit/>
          </a:bodyPr>
          <a:lstStyle/>
          <a:p>
            <a:endParaRPr lang="en-US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Beth died from complications arising from having her stomach “stapled”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981200" y="1886902"/>
            <a:ext cx="5410200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cs typeface="Arial" charset="0"/>
              </a:rPr>
              <a:t>R.I.P.</a:t>
            </a:r>
          </a:p>
          <a:p>
            <a:pPr algn="ctr"/>
            <a:endParaRPr lang="en-US" sz="1100" b="1" dirty="0">
              <a:solidFill>
                <a:prstClr val="white"/>
              </a:solidFill>
              <a:cs typeface="Arial" charset="0"/>
            </a:endParaRPr>
          </a:p>
          <a:p>
            <a:pPr algn="ctr"/>
            <a:r>
              <a:rPr lang="en-US" sz="4800" b="1" dirty="0">
                <a:solidFill>
                  <a:prstClr val="white"/>
                </a:solidFill>
                <a:cs typeface="Arial" charset="0"/>
              </a:rPr>
              <a:t>Beth </a:t>
            </a:r>
            <a:r>
              <a:rPr lang="en-US" sz="4800" b="1" dirty="0" err="1">
                <a:solidFill>
                  <a:prstClr val="white"/>
                </a:solidFill>
                <a:cs typeface="Arial" charset="0"/>
              </a:rPr>
              <a:t>Kwapik</a:t>
            </a:r>
            <a:endParaRPr lang="en-US" sz="4800" b="1" dirty="0">
              <a:solidFill>
                <a:prstClr val="white"/>
              </a:solidFill>
              <a:cs typeface="Arial" charset="0"/>
            </a:endParaRPr>
          </a:p>
          <a:p>
            <a:pPr algn="ctr"/>
            <a:endParaRPr lang="en-US" b="1" dirty="0">
              <a:solidFill>
                <a:prstClr val="white"/>
              </a:solidFill>
              <a:cs typeface="Arial" charset="0"/>
            </a:endParaRPr>
          </a:p>
          <a:p>
            <a:pPr algn="ctr"/>
            <a:r>
              <a:rPr lang="en-US" b="1" dirty="0">
                <a:solidFill>
                  <a:prstClr val="white"/>
                </a:solidFill>
                <a:cs typeface="Arial" charset="0"/>
              </a:rPr>
              <a:t>Secretary</a:t>
            </a:r>
          </a:p>
          <a:p>
            <a:pPr algn="ctr"/>
            <a:endParaRPr lang="en-US" b="1" dirty="0">
              <a:solidFill>
                <a:prstClr val="white"/>
              </a:solidFill>
              <a:cs typeface="Arial" charset="0"/>
            </a:endParaRPr>
          </a:p>
          <a:p>
            <a:pPr algn="ctr"/>
            <a:r>
              <a:rPr lang="en-US" b="1" dirty="0">
                <a:solidFill>
                  <a:prstClr val="white"/>
                </a:solidFill>
                <a:cs typeface="Arial" charset="0"/>
              </a:rPr>
              <a:t>Sociology -Anthropology Department</a:t>
            </a:r>
          </a:p>
          <a:p>
            <a:pPr algn="ctr"/>
            <a:endParaRPr lang="en-US" b="1" dirty="0">
              <a:solidFill>
                <a:prstClr val="white"/>
              </a:solidFill>
              <a:cs typeface="Arial" charset="0"/>
            </a:endParaRPr>
          </a:p>
          <a:p>
            <a:pPr algn="ctr"/>
            <a:r>
              <a:rPr lang="en-US" b="1" dirty="0">
                <a:solidFill>
                  <a:prstClr val="white"/>
                </a:solidFill>
                <a:cs typeface="Arial" charset="0"/>
              </a:rPr>
              <a:t>University of Minnesota Duluth</a:t>
            </a:r>
          </a:p>
        </p:txBody>
      </p:sp>
      <p:sp>
        <p:nvSpPr>
          <p:cNvPr id="3" name="Rectangle 2"/>
          <p:cNvSpPr/>
          <p:nvPr/>
        </p:nvSpPr>
        <p:spPr>
          <a:xfrm>
            <a:off x="685800" y="3721656"/>
            <a:ext cx="7772400" cy="2831544"/>
          </a:xfrm>
          <a:prstGeom prst="rect">
            <a:avLst/>
          </a:prstGeom>
          <a:solidFill>
            <a:schemeClr val="bg1"/>
          </a:solidFill>
          <a:ln w="76200">
            <a:solidFill>
              <a:srgbClr val="CF2B2B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endParaRPr lang="en-US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 found it difficult to believe that she even though about such a thing as having her stomach “stapled”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3"/>
          <p:cNvSpPr>
            <a:spLocks noChangeArrowheads="1"/>
          </p:cNvSpPr>
          <p:nvPr/>
        </p:nvSpPr>
        <p:spPr bwMode="auto">
          <a:xfrm>
            <a:off x="2286000" y="6338888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2"/>
              </a:rPr>
              <a:t>www.wsoctv.com/news/17262427/detail.html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480259" name="Picture 4" descr="dying to be thi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457200"/>
            <a:ext cx="678942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0260" name="Rectangle 5"/>
          <p:cNvSpPr>
            <a:spLocks noChangeArrowheads="1"/>
          </p:cNvSpPr>
          <p:nvPr/>
        </p:nvSpPr>
        <p:spPr bwMode="auto">
          <a:xfrm>
            <a:off x="1836136" y="5479535"/>
            <a:ext cx="547906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itchFamily="34" charset="0"/>
              </a:rPr>
              <a:t> more people than you might suspect are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alibri" pitchFamily="34" charset="0"/>
              </a:rPr>
              <a:t>"Dying to be Thin"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791568" y="6338248"/>
            <a:ext cx="7543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cs typeface="Arial" charset="0"/>
                <a:hlinkClick r:id="rId2"/>
              </a:rPr>
              <a:t>http://media.barometer.orst.edu/media/storage/paper854/news/2008/02/26/News/Eating.Disorders.Affect.More.Than.Half.Of.U.s.Population-3234616.shtml</a:t>
            </a:r>
            <a:endParaRPr lang="en-US" sz="800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685800"/>
            <a:ext cx="6099406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791568" y="6338248"/>
            <a:ext cx="7543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cs typeface="Arial" charset="0"/>
                <a:hlinkClick r:id="rId2"/>
              </a:rPr>
              <a:t>http://media.barometer.orst.edu/media/storage/paper854/news/2008/02/26/News/Eating.Disorders.Affect.More.Than.Half.Of.U.s.Population-3234616.shtml</a:t>
            </a:r>
            <a:endParaRPr lang="en-US" sz="800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685800"/>
            <a:ext cx="6099406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752" y="1367432"/>
            <a:ext cx="7315200" cy="44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685800" y="6392840"/>
            <a:ext cx="77724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cs typeface="Arial" charset="0"/>
                <a:hlinkClick r:id="rId2"/>
              </a:rPr>
              <a:t>http://www.independent.co.uk/life-style/health-and-wellbeing/health-news/big-rise-in-teenage-girls-admitted-to-hospital-with-anorexia-1624881.html</a:t>
            </a:r>
            <a:endParaRPr lang="en-US" sz="800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559591"/>
            <a:ext cx="7315200" cy="561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ounded Rectangle 4"/>
          <p:cNvSpPr/>
          <p:nvPr/>
        </p:nvSpPr>
        <p:spPr>
          <a:xfrm>
            <a:off x="941696" y="4765344"/>
            <a:ext cx="7010400" cy="457200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54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914400" y="2703255"/>
            <a:ext cx="73152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lvl="1" algn="ctr"/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Part of the explanation for eating disorders can be physical . . .</a:t>
            </a:r>
          </a:p>
          <a:p>
            <a:pPr marL="0" lvl="1" algn="ctr"/>
            <a:endParaRPr lang="en-US" sz="3200" b="1" dirty="0">
              <a:solidFill>
                <a:prstClr val="black"/>
              </a:solidFill>
              <a:cs typeface="Arial" charset="0"/>
            </a:endParaRPr>
          </a:p>
          <a:p>
            <a:pPr marL="0" lvl="1" algn="ctr"/>
            <a:r>
              <a:rPr lang="en-US" sz="3200" b="1" dirty="0">
                <a:solidFill>
                  <a:prstClr val="black"/>
                </a:solidFill>
                <a:cs typeface="Arial" charset="0"/>
              </a:rPr>
              <a:t>But most analysists focus on cultural and psychological factors . . .</a:t>
            </a:r>
          </a:p>
        </p:txBody>
      </p:sp>
    </p:spTree>
    <p:extLst>
      <p:ext uri="{BB962C8B-B14F-4D97-AF65-F5344CB8AC3E}">
        <p14:creationId xmlns:p14="http://schemas.microsoft.com/office/powerpoint/2010/main" val="12241438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914400" y="3163339"/>
            <a:ext cx="7315200" cy="1478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And eating disorders are on the rise . . .</a:t>
            </a:r>
          </a:p>
        </p:txBody>
      </p:sp>
    </p:spTree>
    <p:extLst>
      <p:ext uri="{BB962C8B-B14F-4D97-AF65-F5344CB8AC3E}">
        <p14:creationId xmlns:p14="http://schemas.microsoft.com/office/powerpoint/2010/main" val="272747152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229562" y="6581001"/>
            <a:ext cx="66783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https://nutrition.org/eating-disorders-are-on-the-rise/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E9AAF8-EEF8-4ED2-BE54-F7D08D088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342" y="533400"/>
            <a:ext cx="6342743" cy="5943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AAD01C-B983-4235-9218-5E7D13E0939D}"/>
              </a:ext>
            </a:extLst>
          </p:cNvPr>
          <p:cNvSpPr txBox="1"/>
          <p:nvPr/>
        </p:nvSpPr>
        <p:spPr>
          <a:xfrm>
            <a:off x="3473439" y="1678443"/>
            <a:ext cx="2209800" cy="369332"/>
          </a:xfrm>
          <a:prstGeom prst="rect">
            <a:avLst/>
          </a:prstGeom>
          <a:solidFill>
            <a:srgbClr val="F0F4F7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February 2021</a:t>
            </a:r>
          </a:p>
        </p:txBody>
      </p:sp>
    </p:spTree>
    <p:extLst>
      <p:ext uri="{BB962C8B-B14F-4D97-AF65-F5344CB8AC3E}">
        <p14:creationId xmlns:p14="http://schemas.microsoft.com/office/powerpoint/2010/main" val="297685956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229562" y="6581001"/>
            <a:ext cx="66783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https://www.wbur.org/hereandnow/2021/08/10/eating-disorders-teenagers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C247CC6-ED42-450F-884E-F1DF1A4D2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79" y="457200"/>
            <a:ext cx="8641521" cy="5943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29ADFB-9CA9-42DD-8F2A-F5153180747A}"/>
              </a:ext>
            </a:extLst>
          </p:cNvPr>
          <p:cNvSpPr txBox="1"/>
          <p:nvPr/>
        </p:nvSpPr>
        <p:spPr>
          <a:xfrm>
            <a:off x="307567" y="2145268"/>
            <a:ext cx="22098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10 August 2021</a:t>
            </a:r>
          </a:p>
        </p:txBody>
      </p:sp>
    </p:spTree>
    <p:extLst>
      <p:ext uri="{BB962C8B-B14F-4D97-AF65-F5344CB8AC3E}">
        <p14:creationId xmlns:p14="http://schemas.microsoft.com/office/powerpoint/2010/main" val="305730606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0" y="381000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Chapter 4: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“Eating is a Cultural Affair” — Body Image and Health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1284" name="Subtitle 2"/>
          <p:cNvSpPr txBox="1">
            <a:spLocks/>
          </p:cNvSpPr>
          <p:nvPr/>
        </p:nvSpPr>
        <p:spPr bwMode="auto">
          <a:xfrm>
            <a:off x="914400" y="2057400"/>
            <a:ext cx="7315200" cy="1672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lvl="1" algn="ctr">
              <a:spcBef>
                <a:spcPts val="800"/>
              </a:spcBef>
            </a:pPr>
            <a:r>
              <a:rPr lang="en-US" sz="3200" b="1" i="1" dirty="0">
                <a:cs typeface="Arial" charset="0"/>
              </a:rPr>
              <a:t>Anorexia nervosa</a:t>
            </a:r>
            <a:r>
              <a:rPr lang="en-US" sz="3200" b="1" dirty="0">
                <a:cs typeface="Arial" charset="0"/>
              </a:rPr>
              <a:t>, </a:t>
            </a:r>
          </a:p>
          <a:p>
            <a:pPr marL="0" lvl="1" algn="ctr">
              <a:spcBef>
                <a:spcPts val="800"/>
              </a:spcBef>
            </a:pPr>
            <a:r>
              <a:rPr lang="en-US" sz="3200" b="1" dirty="0">
                <a:cs typeface="Arial" charset="0"/>
              </a:rPr>
              <a:t>is self-induced starvation and a phobia of gaining weight . . .</a:t>
            </a:r>
            <a:endParaRPr lang="en-US" sz="3200" b="1" i="1" dirty="0">
              <a:cs typeface="Arial" charset="0"/>
            </a:endParaRPr>
          </a:p>
        </p:txBody>
      </p:sp>
      <p:sp>
        <p:nvSpPr>
          <p:cNvPr id="481285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srgbClr val="000000"/>
                </a:solidFill>
                <a:latin typeface="Calibri" pitchFamily="34" charset="0"/>
              </a:rPr>
              <a:t>The Cultural Feast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, 2</a:t>
            </a:r>
            <a:r>
              <a:rPr lang="en-US" baseline="30000" dirty="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ed., p. 111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914400" y="4057392"/>
            <a:ext cx="7315200" cy="173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682625" lvl="3" indent="-219075">
              <a:spcBef>
                <a:spcPts val="800"/>
              </a:spcBef>
              <a:buFont typeface="Arial" charset="0"/>
              <a:buChar char="•"/>
              <a:tabLst>
                <a:tab pos="860425" algn="l"/>
              </a:tabLst>
            </a:pPr>
            <a:r>
              <a:rPr lang="en-US" sz="2000" b="1" dirty="0">
                <a:cs typeface="Arial" charset="0"/>
              </a:rPr>
              <a:t>found in </a:t>
            </a:r>
            <a:r>
              <a:rPr lang="en-US" sz="2000" b="1" i="1" dirty="0">
                <a:cs typeface="Arial" charset="0"/>
              </a:rPr>
              <a:t>ca</a:t>
            </a:r>
            <a:r>
              <a:rPr lang="en-US" sz="2000" b="1" dirty="0">
                <a:cs typeface="Arial" charset="0"/>
              </a:rPr>
              <a:t>. 1% of female adolescents in the U.S.</a:t>
            </a:r>
          </a:p>
          <a:p>
            <a:pPr marL="682625" lvl="3" indent="-219075">
              <a:spcBef>
                <a:spcPts val="800"/>
              </a:spcBef>
              <a:buFont typeface="Arial" charset="0"/>
              <a:buChar char="•"/>
              <a:tabLst>
                <a:tab pos="860425" algn="l"/>
              </a:tabLst>
            </a:pPr>
            <a:r>
              <a:rPr lang="en-US" sz="2000" b="1" dirty="0">
                <a:cs typeface="Arial" charset="0"/>
              </a:rPr>
              <a:t>and percentage estimates are even higher for teen girls from middle- and upper-class Euro- American families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837296" y="5805488"/>
            <a:ext cx="14622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 algn="ctr">
              <a:spcBef>
                <a:spcPts val="800"/>
              </a:spcBef>
            </a:pPr>
            <a:r>
              <a:rPr lang="en-US" sz="1600" dirty="0">
                <a:cs typeface="Arial" charset="0"/>
              </a:rPr>
              <a:t>(</a:t>
            </a:r>
            <a:r>
              <a:rPr lang="en-US" sz="1600" dirty="0" err="1">
                <a:cs typeface="Arial" charset="0"/>
              </a:rPr>
              <a:t>Mehler</a:t>
            </a:r>
            <a:r>
              <a:rPr lang="en-US" sz="1600" dirty="0">
                <a:cs typeface="Arial" charset="0"/>
              </a:rPr>
              <a:t> 1996)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  <a:hlinkClick r:id="rId2"/>
              </a:rPr>
              <a:t>http://news.bbc.co.uk/2/hi/uk_news/england/london/5360768.stm</a:t>
            </a:r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0630" y="941696"/>
            <a:ext cx="7315200" cy="5208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2"/>
              </a:rPr>
              <a:t>http://hubpages.com/hub/eating-disorder</a:t>
            </a:r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685800"/>
            <a:ext cx="5454929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2"/>
              </a:rPr>
              <a:t>http://news.bbc.co.uk/2/hi/health/6498345.stm</a:t>
            </a:r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4889" y="664192"/>
            <a:ext cx="6773559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2"/>
              </a:rPr>
              <a:t>http://news.bbc.co.uk/2/hi/health/6498345.stm</a:t>
            </a:r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3905" y="685800"/>
            <a:ext cx="718949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ounded Rectangle 4"/>
          <p:cNvSpPr/>
          <p:nvPr/>
        </p:nvSpPr>
        <p:spPr>
          <a:xfrm>
            <a:off x="1031544" y="1662752"/>
            <a:ext cx="7010400" cy="928048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2"/>
              </a:rPr>
              <a:t>http://news.bbc.co.uk/2/hi/health/6498345.stm</a:t>
            </a:r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3905" y="685800"/>
            <a:ext cx="718949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1031544" y="2653352"/>
            <a:ext cx="3616656" cy="1066800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2"/>
              </a:rPr>
              <a:t>http://news.bbc.co.uk/2/hi/health/6498345.stm</a:t>
            </a:r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3905" y="685800"/>
            <a:ext cx="718949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ounded Rectangle 6"/>
          <p:cNvSpPr/>
          <p:nvPr/>
        </p:nvSpPr>
        <p:spPr>
          <a:xfrm>
            <a:off x="1031544" y="5472752"/>
            <a:ext cx="7010400" cy="623248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4" name="Subtitle 2"/>
          <p:cNvSpPr txBox="1">
            <a:spLocks/>
          </p:cNvSpPr>
          <p:nvPr/>
        </p:nvSpPr>
        <p:spPr bwMode="auto">
          <a:xfrm>
            <a:off x="914400" y="2188939"/>
            <a:ext cx="73152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For example, numerous studies have shown that exposure to images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[cultural]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of ultrathin models can lead to body dissatisfaction and eventually to unhealthy eating behaviors and physical illness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[physical]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 . .</a:t>
            </a:r>
          </a:p>
        </p:txBody>
      </p:sp>
      <p:sp>
        <p:nvSpPr>
          <p:cNvPr id="481285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2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ed., p. 115</a:t>
            </a:r>
          </a:p>
        </p:txBody>
      </p:sp>
    </p:spTree>
    <p:extLst>
      <p:ext uri="{BB962C8B-B14F-4D97-AF65-F5344CB8AC3E}">
        <p14:creationId xmlns:p14="http://schemas.microsoft.com/office/powerpoint/2010/main" val="102160706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http://news.bbc.co.uk/2/hi/health/7824298.stm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478549"/>
            <a:ext cx="6556248" cy="5769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877704" y="6332560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  <a:hlinkClick r:id="rId3"/>
              </a:rPr>
              <a:t>http://news.bbc.co.uk/2/hi/uk_news/northern_ireland/7227898.stm</a:t>
            </a:r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http://news.bbc.co.uk/2/hi/health/7824298.stm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877704" y="6332560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2"/>
              </a:rPr>
              <a:t>http://news.bbc.co.uk/2/hi/uk_news/scotland/6153016.stm</a:t>
            </a:r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9543" y="664192"/>
            <a:ext cx="6555409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2694296" y="5576248"/>
            <a:ext cx="5105400" cy="533400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2"/>
              </a:rPr>
              <a:t>http://news.bbc.co.uk/2/hi/health/7587515.stm</a:t>
            </a:r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664192"/>
            <a:ext cx="644540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338248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2"/>
              </a:rPr>
              <a:t>http://news.bbc.co.uk/2/hi/health/7587515.stm</a:t>
            </a:r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664192"/>
            <a:ext cx="644540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075296" y="3429000"/>
            <a:ext cx="4572000" cy="1846659"/>
          </a:xfrm>
          <a:prstGeom prst="rect">
            <a:avLst/>
          </a:prstGeom>
          <a:solidFill>
            <a:schemeClr val="tx1"/>
          </a:solidFill>
          <a:ln w="76200">
            <a:solidFill>
              <a:srgbClr val="CF2B2B"/>
            </a:solidFill>
          </a:ln>
        </p:spPr>
        <p:txBody>
          <a:bodyPr lIns="457200" tIns="457200" rIns="457200" bIns="45720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Experts believe over-eating may be a bigger problem than either anorexia or bulimia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0" y="381000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Chapter 4: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“Eating is a Cultural Affair” — Body Image and Health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1284" name="Subtitle 2"/>
          <p:cNvSpPr txBox="1">
            <a:spLocks/>
          </p:cNvSpPr>
          <p:nvPr/>
        </p:nvSpPr>
        <p:spPr bwMode="auto">
          <a:xfrm>
            <a:off x="914400" y="2057400"/>
            <a:ext cx="7315200" cy="1672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lvl="1" algn="ctr">
              <a:spcBef>
                <a:spcPts val="800"/>
              </a:spcBef>
            </a:pPr>
            <a:r>
              <a:rPr lang="en-US" sz="3200" b="1" i="1" dirty="0">
                <a:solidFill>
                  <a:schemeClr val="accent2">
                    <a:lumMod val="40000"/>
                    <a:lumOff val="60000"/>
                  </a:schemeClr>
                </a:solidFill>
                <a:cs typeface="Arial" charset="0"/>
              </a:rPr>
              <a:t>Anorexia nervosa</a:t>
            </a:r>
            <a:r>
              <a:rPr lang="en-US" sz="32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Arial" charset="0"/>
              </a:rPr>
              <a:t>, </a:t>
            </a:r>
          </a:p>
          <a:p>
            <a:pPr marL="0" lvl="1" algn="ctr">
              <a:spcBef>
                <a:spcPts val="800"/>
              </a:spcBef>
            </a:pPr>
            <a:r>
              <a:rPr lang="en-US" sz="32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Arial" charset="0"/>
              </a:rPr>
              <a:t>self-induced starvation and a phobia of gaining weight . . .</a:t>
            </a:r>
            <a:endParaRPr lang="en-US" sz="3200" b="1" i="1" dirty="0">
              <a:solidFill>
                <a:schemeClr val="accent2">
                  <a:lumMod val="40000"/>
                  <a:lumOff val="60000"/>
                </a:schemeClr>
              </a:solidFill>
              <a:cs typeface="Arial" charset="0"/>
            </a:endParaRPr>
          </a:p>
        </p:txBody>
      </p:sp>
      <p:sp>
        <p:nvSpPr>
          <p:cNvPr id="481285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srgbClr val="000000"/>
                </a:solidFill>
                <a:latin typeface="Calibri" pitchFamily="34" charset="0"/>
              </a:rPr>
              <a:t>The Cultural Feast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, 2</a:t>
            </a:r>
            <a:r>
              <a:rPr lang="en-US" baseline="30000" dirty="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ed., p. 111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914400" y="4057392"/>
            <a:ext cx="7315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682625" lvl="3" indent="-219075">
              <a:spcBef>
                <a:spcPts val="800"/>
              </a:spcBef>
              <a:buFont typeface="Arial" charset="0"/>
              <a:buChar char="•"/>
              <a:tabLst>
                <a:tab pos="860425" algn="l"/>
              </a:tabLst>
            </a:pPr>
            <a:r>
              <a:rPr lang="en-US" sz="2400" b="1" dirty="0">
                <a:cs typeface="Arial" charset="0"/>
              </a:rPr>
              <a:t>although still relatively rare, some believe the problem of anorexia is becoming more common among teen boys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837296" y="5805488"/>
            <a:ext cx="14622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 algn="ctr">
              <a:spcBef>
                <a:spcPts val="800"/>
              </a:spcBef>
            </a:pPr>
            <a:r>
              <a:rPr lang="en-US" sz="1600" dirty="0">
                <a:cs typeface="Arial" charset="0"/>
              </a:rPr>
              <a:t>(</a:t>
            </a:r>
            <a:r>
              <a:rPr lang="en-US" sz="1600" dirty="0" err="1">
                <a:cs typeface="Arial" charset="0"/>
              </a:rPr>
              <a:t>Mehler</a:t>
            </a:r>
            <a:r>
              <a:rPr lang="en-US" sz="1600" dirty="0">
                <a:cs typeface="Arial" charset="0"/>
              </a:rPr>
              <a:t> 1996)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0" y="381000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Chapter 4: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“Eating is a Cultural Affair” — Body Image and Health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1284" name="Subtitle 2"/>
          <p:cNvSpPr txBox="1">
            <a:spLocks/>
          </p:cNvSpPr>
          <p:nvPr/>
        </p:nvSpPr>
        <p:spPr bwMode="auto">
          <a:xfrm>
            <a:off x="914400" y="2057400"/>
            <a:ext cx="73152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lvl="1" algn="ctr">
              <a:spcBef>
                <a:spcPts val="0"/>
              </a:spcBef>
            </a:pPr>
            <a:r>
              <a:rPr lang="en-US" sz="2800" b="1" dirty="0">
                <a:cs typeface="Arial" charset="0"/>
              </a:rPr>
              <a:t>Although self-induced starvation has been reported for centuries, </a:t>
            </a:r>
          </a:p>
          <a:p>
            <a:pPr marL="0" lvl="1" algn="ctr">
              <a:spcBef>
                <a:spcPts val="0"/>
              </a:spcBef>
            </a:pPr>
            <a:r>
              <a:rPr lang="en-US" sz="2800" b="1" dirty="0">
                <a:cs typeface="Arial" charset="0"/>
              </a:rPr>
              <a:t>it was rarely associated with</a:t>
            </a:r>
          </a:p>
          <a:p>
            <a:pPr marL="0" lvl="1" algn="ctr">
              <a:spcBef>
                <a:spcPts val="0"/>
              </a:spcBef>
            </a:pPr>
            <a:r>
              <a:rPr lang="en-US" sz="2800" b="1" dirty="0">
                <a:cs typeface="Arial" charset="0"/>
              </a:rPr>
              <a:t>a fear of being fat</a:t>
            </a:r>
          </a:p>
        </p:txBody>
      </p:sp>
      <p:sp>
        <p:nvSpPr>
          <p:cNvPr id="481285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srgbClr val="000000"/>
                </a:solidFill>
                <a:latin typeface="Calibri" pitchFamily="34" charset="0"/>
              </a:rPr>
              <a:t>The Cultural Feast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, 2</a:t>
            </a:r>
            <a:r>
              <a:rPr lang="en-US" baseline="30000" dirty="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ed., p. 111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914400" y="3978215"/>
            <a:ext cx="7315200" cy="2041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682625" lvl="3" indent="-219075">
              <a:spcBef>
                <a:spcPts val="800"/>
              </a:spcBef>
              <a:buFont typeface="Arial" charset="0"/>
              <a:buChar char="•"/>
              <a:tabLst>
                <a:tab pos="860425" algn="l"/>
              </a:tabLst>
            </a:pPr>
            <a:r>
              <a:rPr lang="en-US" sz="2000" b="1" dirty="0">
                <a:cs typeface="Arial" charset="0"/>
              </a:rPr>
              <a:t>some religious aesthetics, for e.g., fasted to express their religiosity</a:t>
            </a:r>
          </a:p>
          <a:p>
            <a:pPr marL="682625" lvl="3" indent="-219075">
              <a:spcBef>
                <a:spcPts val="800"/>
              </a:spcBef>
              <a:buFont typeface="Arial" charset="0"/>
              <a:buChar char="•"/>
              <a:tabLst>
                <a:tab pos="860425" algn="l"/>
              </a:tabLst>
            </a:pPr>
            <a:r>
              <a:rPr lang="en-US" sz="2000" b="1" dirty="0">
                <a:cs typeface="Arial" charset="0"/>
              </a:rPr>
              <a:t>Chinese Taoists  and others fasted to extend their longevity, separate themselves from the mundane world, and encourage mystical experiences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837296" y="5923494"/>
            <a:ext cx="19415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 algn="ctr">
              <a:spcBef>
                <a:spcPts val="800"/>
              </a:spcBef>
            </a:pPr>
            <a:r>
              <a:rPr lang="en-US" sz="1600" dirty="0">
                <a:cs typeface="Arial" charset="0"/>
              </a:rPr>
              <a:t>(</a:t>
            </a:r>
            <a:r>
              <a:rPr lang="en-US" sz="1600" dirty="0" err="1">
                <a:cs typeface="Arial" charset="0"/>
              </a:rPr>
              <a:t>Rieger</a:t>
            </a:r>
            <a:r>
              <a:rPr lang="en-US" sz="1600" dirty="0">
                <a:cs typeface="Arial" charset="0"/>
              </a:rPr>
              <a:t> </a:t>
            </a:r>
            <a:r>
              <a:rPr lang="en-US" sz="1600" i="1" dirty="0">
                <a:cs typeface="Arial" charset="0"/>
              </a:rPr>
              <a:t>et al</a:t>
            </a:r>
            <a:r>
              <a:rPr lang="en-US" sz="1600" dirty="0">
                <a:cs typeface="Arial" charset="0"/>
              </a:rPr>
              <a:t>. 2001)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0" y="381000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Chapter 4: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“Eating is a Cultural Affair” — Body Image and Health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1284" name="Subtitle 2"/>
          <p:cNvSpPr txBox="1">
            <a:spLocks/>
          </p:cNvSpPr>
          <p:nvPr/>
        </p:nvSpPr>
        <p:spPr bwMode="auto">
          <a:xfrm>
            <a:off x="914400" y="2057400"/>
            <a:ext cx="73152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lvl="1" algn="ctr">
              <a:spcBef>
                <a:spcPts val="0"/>
              </a:spcBef>
            </a:pP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Arial" charset="0"/>
              </a:rPr>
              <a:t>Although self-induced starvation has been reported for centuries, </a:t>
            </a:r>
          </a:p>
          <a:p>
            <a:pPr marL="0" lvl="1" algn="ctr">
              <a:spcBef>
                <a:spcPts val="0"/>
              </a:spcBef>
            </a:pP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Arial" charset="0"/>
              </a:rPr>
              <a:t>it was rarely associated with</a:t>
            </a:r>
          </a:p>
          <a:p>
            <a:pPr marL="0" lvl="1" algn="ctr">
              <a:spcBef>
                <a:spcPts val="0"/>
              </a:spcBef>
            </a:pP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Arial" charset="0"/>
              </a:rPr>
              <a:t>a fear of being fat</a:t>
            </a:r>
          </a:p>
        </p:txBody>
      </p:sp>
      <p:sp>
        <p:nvSpPr>
          <p:cNvPr id="481285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srgbClr val="000000"/>
                </a:solidFill>
                <a:latin typeface="Calibri" pitchFamily="34" charset="0"/>
              </a:rPr>
              <a:t>The Cultural Feast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, 2</a:t>
            </a:r>
            <a:r>
              <a:rPr lang="en-US" baseline="30000" dirty="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ed., p. 111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914400" y="3978215"/>
            <a:ext cx="7315200" cy="2718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682625" lvl="3" indent="-219075">
              <a:spcBef>
                <a:spcPts val="800"/>
              </a:spcBef>
              <a:buFont typeface="Arial" charset="0"/>
              <a:buChar char="•"/>
              <a:tabLst>
                <a:tab pos="860425" algn="l"/>
              </a:tabLst>
            </a:pPr>
            <a:r>
              <a:rPr lang="en-US" sz="2800" b="1" dirty="0">
                <a:cs typeface="Arial" charset="0"/>
              </a:rPr>
              <a:t>some religious aesthetics, for e.g., fasted to express their religiosity</a:t>
            </a:r>
          </a:p>
          <a:p>
            <a:pPr marL="682625" lvl="3" indent="-219075">
              <a:spcBef>
                <a:spcPts val="800"/>
              </a:spcBef>
              <a:buFont typeface="Arial" charset="0"/>
              <a:buChar char="•"/>
              <a:tabLst>
                <a:tab pos="860425" algn="l"/>
              </a:tabLst>
            </a:pPr>
            <a:r>
              <a:rPr lang="en-US" sz="20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Arial" charset="0"/>
              </a:rPr>
              <a:t>Chinese Taoists  and others fasted to extend their longevity, separate themselves from the mundane world, and encourage mystical experiences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837296" y="5923494"/>
            <a:ext cx="19415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 algn="ctr">
              <a:spcBef>
                <a:spcPts val="800"/>
              </a:spcBef>
            </a:pPr>
            <a:r>
              <a:rPr lang="en-US" sz="1600" dirty="0">
                <a:cs typeface="Arial" charset="0"/>
              </a:rPr>
              <a:t>(</a:t>
            </a:r>
            <a:r>
              <a:rPr lang="en-US" sz="1600" dirty="0" err="1">
                <a:cs typeface="Arial" charset="0"/>
              </a:rPr>
              <a:t>Rieger</a:t>
            </a:r>
            <a:r>
              <a:rPr lang="en-US" sz="1600" dirty="0">
                <a:cs typeface="Arial" charset="0"/>
              </a:rPr>
              <a:t> </a:t>
            </a:r>
            <a:r>
              <a:rPr lang="en-US" sz="1600" i="1" dirty="0">
                <a:cs typeface="Arial" charset="0"/>
              </a:rPr>
              <a:t>et al</a:t>
            </a:r>
            <a:r>
              <a:rPr lang="en-US" sz="1600" dirty="0">
                <a:cs typeface="Arial" charset="0"/>
              </a:rPr>
              <a:t>. 2001)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3"/>
          <p:cNvSpPr>
            <a:spLocks noChangeArrowheads="1"/>
          </p:cNvSpPr>
          <p:nvPr/>
        </p:nvSpPr>
        <p:spPr bwMode="auto">
          <a:xfrm>
            <a:off x="2286000" y="6338888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cs typeface="Arial" charset="0"/>
                <a:hlinkClick r:id="rId2"/>
              </a:rPr>
              <a:t>http://en.wikipedia.org/wiki/Anorexia_mirabilis</a:t>
            </a:r>
            <a:endParaRPr lang="en-US" sz="120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533400"/>
            <a:ext cx="7772400" cy="5474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3"/>
          <p:cNvSpPr>
            <a:spLocks noChangeArrowheads="1"/>
          </p:cNvSpPr>
          <p:nvPr/>
        </p:nvSpPr>
        <p:spPr bwMode="auto">
          <a:xfrm>
            <a:off x="2286000" y="6338888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cs typeface="Arial" charset="0"/>
                <a:hlinkClick r:id="rId2"/>
              </a:rPr>
              <a:t>http://en.wikipedia.org/wiki/Anorexia_mirabilis</a:t>
            </a:r>
            <a:endParaRPr lang="en-US" sz="120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080448"/>
            <a:ext cx="7772400" cy="4950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3"/>
          <p:cNvSpPr>
            <a:spLocks noChangeArrowheads="1"/>
          </p:cNvSpPr>
          <p:nvPr/>
        </p:nvSpPr>
        <p:spPr bwMode="auto">
          <a:xfrm>
            <a:off x="2286000" y="6338888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cs typeface="Arial" charset="0"/>
                <a:hlinkClick r:id="rId2"/>
              </a:rPr>
              <a:t>http://en.wikipedia.org/wiki/Anorexia_mirabilis</a:t>
            </a:r>
            <a:endParaRPr lang="en-US" sz="12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24277" y="5879068"/>
            <a:ext cx="2095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Catherine of Siena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5248" y="367352"/>
            <a:ext cx="4416552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85950" y="6407269"/>
            <a:ext cx="5410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http://www.bbc.com/news/world-europe-39821036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http://www.bbc.com/news/world-europe-39821036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8" y="452438"/>
            <a:ext cx="6448425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6E5C6A-358C-4A00-B623-C7F9688AE4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6" y="145932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8575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3"/>
          <p:cNvSpPr>
            <a:spLocks noChangeArrowheads="1"/>
          </p:cNvSpPr>
          <p:nvPr/>
        </p:nvSpPr>
        <p:spPr bwMode="auto">
          <a:xfrm>
            <a:off x="2286000" y="6338888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cs typeface="Arial" charset="0"/>
                <a:hlinkClick r:id="rId2"/>
              </a:rPr>
              <a:t>http://en.wikipedia.org/wiki/Anorexia_mirabilis</a:t>
            </a:r>
            <a:endParaRPr lang="en-US" sz="12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60344" y="5740821"/>
            <a:ext cx="33778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St. Catherine of Siena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</a:rPr>
              <a:t>Domenico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Beccafumi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i="1" dirty="0">
                <a:solidFill>
                  <a:schemeClr val="bg1"/>
                </a:solidFill>
              </a:rPr>
              <a:t>ca</a:t>
            </a:r>
            <a:r>
              <a:rPr lang="en-US" dirty="0">
                <a:solidFill>
                  <a:schemeClr val="bg1"/>
                </a:solidFill>
              </a:rPr>
              <a:t>. 1515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2401" y="228600"/>
            <a:ext cx="4103351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3"/>
          <p:cNvSpPr>
            <a:spLocks noChangeArrowheads="1"/>
          </p:cNvSpPr>
          <p:nvPr/>
        </p:nvSpPr>
        <p:spPr bwMode="auto">
          <a:xfrm>
            <a:off x="2286000" y="6394620"/>
            <a:ext cx="45720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cs typeface="Arial" charset="0"/>
                <a:hlinkClick r:id="rId2"/>
              </a:rPr>
              <a:t>http://en.wikipedia.org/wiki/Anorexia_mirabilis</a:t>
            </a:r>
            <a:endParaRPr lang="en-US" sz="8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24277" y="5879068"/>
            <a:ext cx="2095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Catherine of Siena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6743" y="359392"/>
            <a:ext cx="418791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0" y="381000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Chapter 4: </a:t>
            </a:r>
            <a:r>
              <a:rPr lang="en-US" sz="2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“Eating is a Cultural Affair” — Body Image and Health</a:t>
            </a:r>
            <a:endParaRPr lang="en-US" sz="2000" kern="1200" dirty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000" kern="1200" dirty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81284" name="Subtitle 2"/>
          <p:cNvSpPr txBox="1">
            <a:spLocks/>
          </p:cNvSpPr>
          <p:nvPr/>
        </p:nvSpPr>
        <p:spPr bwMode="auto">
          <a:xfrm>
            <a:off x="914400" y="2057400"/>
            <a:ext cx="73152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lvl="1" algn="ctr" rtl="0" fontAlgn="base">
              <a:spcAft>
                <a:spcPct val="0"/>
              </a:spcAft>
            </a:pPr>
            <a:r>
              <a:rPr lang="en-US" sz="2800" b="1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  <a:ea typeface="+mn-ea"/>
                <a:cs typeface="Arial" charset="0"/>
              </a:rPr>
              <a:t>Although self-induced starvation has been reported for centuries, it was rarely associated with</a:t>
            </a:r>
          </a:p>
          <a:p>
            <a:pPr lvl="1" algn="ctr" rtl="0" fontAlgn="base">
              <a:spcAft>
                <a:spcPct val="0"/>
              </a:spcAft>
            </a:pPr>
            <a:r>
              <a:rPr lang="en-US" sz="2800" b="1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  <a:ea typeface="+mn-ea"/>
                <a:cs typeface="Arial" charset="0"/>
              </a:rPr>
              <a:t>a fear of being fat</a:t>
            </a:r>
          </a:p>
        </p:txBody>
      </p:sp>
      <p:sp>
        <p:nvSpPr>
          <p:cNvPr id="481285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 ed., p. 111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914400" y="3978215"/>
            <a:ext cx="7315200" cy="2287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682625" lvl="3" indent="-219075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  <a:tabLst>
                <a:tab pos="860425" algn="l"/>
              </a:tabLst>
            </a:pPr>
            <a:r>
              <a:rPr lang="en-US" sz="2000" b="1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  <a:ea typeface="+mn-ea"/>
                <a:cs typeface="Arial" charset="0"/>
              </a:rPr>
              <a:t>some religious aesthetics, for e.g., fasted to express their religiosity</a:t>
            </a:r>
          </a:p>
          <a:p>
            <a:pPr marL="682625" lvl="3" indent="-219075" algn="l" rtl="0" fontAlgn="base">
              <a:spcBef>
                <a:spcPts val="800"/>
              </a:spcBef>
              <a:spcAft>
                <a:spcPct val="0"/>
              </a:spcAft>
              <a:buFont typeface="Arial" charset="0"/>
              <a:buChar char="•"/>
              <a:tabLst>
                <a:tab pos="860425" algn="l"/>
              </a:tabLst>
            </a:pPr>
            <a:r>
              <a:rPr lang="en-US" sz="24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Chinese Taoists and others fasted to extend their longevity, separate themselves from the mundane world, and encourage mystical experiences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3"/>
          <p:cNvSpPr>
            <a:spLocks noChangeArrowheads="1"/>
          </p:cNvSpPr>
          <p:nvPr/>
        </p:nvSpPr>
        <p:spPr bwMode="auto">
          <a:xfrm>
            <a:off x="2286000" y="6338248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2"/>
              </a:rPr>
              <a:t>http://en.wikipedia.org/wiki/File:TaoismSymbol.PNG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9496" y="1723032"/>
            <a:ext cx="437464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4011052" y="801469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600" b="1">
                <a:solidFill>
                  <a:schemeClr val="bg1"/>
                </a:solidFill>
              </a:rPr>
              <a:t>道教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3"/>
          <p:cNvSpPr>
            <a:spLocks noChangeArrowheads="1"/>
          </p:cNvSpPr>
          <p:nvPr/>
        </p:nvSpPr>
        <p:spPr bwMode="auto">
          <a:xfrm>
            <a:off x="2286000" y="6338248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cs typeface="Arial" charset="0"/>
                <a:hlinkClick r:id="rId2"/>
              </a:rPr>
              <a:t>http://en.wikipedia.org/wiki/Buddhism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8913" y="466725"/>
            <a:ext cx="368617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048000" y="5373469"/>
            <a:ext cx="31341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Buddha. 2-3th century CE.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British Museum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3"/>
          <p:cNvSpPr>
            <a:spLocks noChangeArrowheads="1"/>
          </p:cNvSpPr>
          <p:nvPr/>
        </p:nvSpPr>
        <p:spPr bwMode="auto">
          <a:xfrm>
            <a:off x="2286000" y="6338888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cs typeface="Arial" charset="0"/>
                <a:hlinkClick r:id="rId2"/>
              </a:rPr>
              <a:t>http://en.wikipedia.org/wiki/Jainism#Jain_fasting</a:t>
            </a:r>
            <a:endParaRPr lang="en-US" sz="12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91000" y="6031468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India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152" y="547048"/>
            <a:ext cx="7772400" cy="5438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27130" y="6017820"/>
            <a:ext cx="2287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Palitana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Tirtha</a:t>
            </a:r>
            <a:r>
              <a:rPr lang="en-US" dirty="0">
                <a:solidFill>
                  <a:schemeClr val="bg1"/>
                </a:solidFill>
              </a:rPr>
              <a:t>, India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286000" y="6338888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cs typeface="Arial" charset="0"/>
                <a:hlinkClick r:id="rId2"/>
              </a:rPr>
              <a:t>http://en.wikipedia.org/wiki/Jainism#Jain_fasting</a:t>
            </a:r>
            <a:endParaRPr lang="en-US" sz="120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6247" y="457200"/>
            <a:ext cx="443555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0" y="381000"/>
            <a:ext cx="9144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Chapter 4: </a:t>
            </a:r>
            <a:r>
              <a:rPr lang="en-US" sz="2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“Eating is a Cultural Affair” — Body Image and Health</a:t>
            </a:r>
            <a:endParaRPr lang="en-US" sz="2000" kern="1200" dirty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000" kern="1200" dirty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81284" name="Subtitle 2"/>
          <p:cNvSpPr txBox="1">
            <a:spLocks/>
          </p:cNvSpPr>
          <p:nvPr/>
        </p:nvSpPr>
        <p:spPr bwMode="auto">
          <a:xfrm>
            <a:off x="914400" y="2057400"/>
            <a:ext cx="73152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lvl="1" algn="ctr" rtl="0" fontAlgn="base">
              <a:spcAft>
                <a:spcPct val="0"/>
              </a:spcAft>
            </a:pPr>
            <a:r>
              <a:rPr lang="en-US" sz="2800" b="1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  <a:ea typeface="+mn-ea"/>
                <a:cs typeface="Arial" charset="0"/>
              </a:rPr>
              <a:t>Although self-induced starvation has been reported for centuries, it was rarely associated with</a:t>
            </a:r>
          </a:p>
          <a:p>
            <a:pPr lvl="1" algn="ctr" rtl="0" fontAlgn="base">
              <a:spcAft>
                <a:spcPct val="0"/>
              </a:spcAft>
            </a:pPr>
            <a:r>
              <a:rPr lang="en-US" sz="2800" b="1" kern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  <a:ea typeface="+mn-ea"/>
                <a:cs typeface="Arial" charset="0"/>
              </a:rPr>
              <a:t>a fear of being fat</a:t>
            </a:r>
          </a:p>
        </p:txBody>
      </p:sp>
      <p:sp>
        <p:nvSpPr>
          <p:cNvPr id="481285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 ed., p. 111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581400" y="5923494"/>
            <a:ext cx="19415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160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(</a:t>
            </a:r>
            <a:r>
              <a:rPr lang="en-US" sz="1600" kern="1200" dirty="0" err="1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Rieger</a:t>
            </a:r>
            <a:r>
              <a:rPr lang="en-US" sz="160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1600" i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et al</a:t>
            </a:r>
            <a:r>
              <a:rPr lang="en-US" sz="160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. 2001)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914400" y="4011557"/>
            <a:ext cx="73152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lvl="1" algn="ctr" rtl="0" fontAlgn="base"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These forms of fasting appear to differ significantly from the type found in Western societies today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54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914400" y="3030884"/>
            <a:ext cx="731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lvl="1" algn="ctr" rtl="0" fontAlgn="base"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Anorexia is a devastating disease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ying to be th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80" y="0"/>
            <a:ext cx="8486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509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48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54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914400" y="3030884"/>
            <a:ext cx="73152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lvl="1" algn="ctr" rtl="0" fontAlgn="base"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the anorexic may lose between 15% and 60% of her normal body weight, losing significant amounts of muscle as well as fat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kern="1200" baseline="300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 ed., p. 112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4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4887</TotalTime>
  <Words>4452</Words>
  <Application>Microsoft Office PowerPoint</Application>
  <PresentationFormat>On-screen Show (4:3)</PresentationFormat>
  <Paragraphs>730</Paragraphs>
  <Slides>156</Slides>
  <Notes>3</Notes>
  <HiddenSlides>4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156</vt:i4>
      </vt:variant>
    </vt:vector>
  </HeadingPairs>
  <TitlesOfParts>
    <vt:vector size="178" baseType="lpstr">
      <vt:lpstr>Arial</vt:lpstr>
      <vt:lpstr>Arial Black</vt:lpstr>
      <vt:lpstr>Calibri</vt:lpstr>
      <vt:lpstr>Monotype Sorts</vt:lpstr>
      <vt:lpstr>Tahoma</vt:lpstr>
      <vt:lpstr>Times New Roman</vt:lpstr>
      <vt:lpstr>Office Theme</vt:lpstr>
      <vt:lpstr>Default Design</vt:lpstr>
      <vt:lpstr>28_Office Theme</vt:lpstr>
      <vt:lpstr>30_Office Theme</vt:lpstr>
      <vt:lpstr>32_Office Theme</vt:lpstr>
      <vt:lpstr>33_Office Theme</vt:lpstr>
      <vt:lpstr>34_Office Theme</vt:lpstr>
      <vt:lpstr>35_Office Theme</vt:lpstr>
      <vt:lpstr>37_Office Theme</vt:lpstr>
      <vt:lpstr>15_Office Theme</vt:lpstr>
      <vt:lpstr>45_Office Theme</vt:lpstr>
      <vt:lpstr>1_Office Theme</vt:lpstr>
      <vt:lpstr>2_Office Theme</vt:lpstr>
      <vt:lpstr>39_Office Theme</vt:lpstr>
      <vt:lpstr>24_Contemporary Portrait</vt:lpstr>
      <vt:lpstr>18_Default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Minnesota Duluth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Tim Roufs</dc:creator>
  <cp:lastModifiedBy>Tim Roufs</cp:lastModifiedBy>
  <cp:revision>345</cp:revision>
  <dcterms:created xsi:type="dcterms:W3CDTF">2008-08-15T08:52:03Z</dcterms:created>
  <dcterms:modified xsi:type="dcterms:W3CDTF">2026-01-04T22:50:42Z</dcterms:modified>
</cp:coreProperties>
</file>