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2" r:id="rId2"/>
    <p:sldMasterId id="2147484020" r:id="rId3"/>
    <p:sldMasterId id="2147484515" r:id="rId4"/>
    <p:sldMasterId id="2147484539" r:id="rId5"/>
    <p:sldMasterId id="2147484611" r:id="rId6"/>
    <p:sldMasterId id="2147484623" r:id="rId7"/>
    <p:sldMasterId id="2147484635" r:id="rId8"/>
    <p:sldMasterId id="2147484707" r:id="rId9"/>
    <p:sldMasterId id="2147484719" r:id="rId10"/>
    <p:sldMasterId id="2147484755" r:id="rId11"/>
    <p:sldMasterId id="2147484791" r:id="rId12"/>
    <p:sldMasterId id="2147484827" r:id="rId13"/>
    <p:sldMasterId id="2147484887" r:id="rId14"/>
    <p:sldMasterId id="2147484972" r:id="rId15"/>
    <p:sldMasterId id="2147484984" r:id="rId16"/>
    <p:sldMasterId id="2147484996" r:id="rId17"/>
    <p:sldMasterId id="2147485008" r:id="rId18"/>
    <p:sldMasterId id="2147485020" r:id="rId19"/>
    <p:sldMasterId id="2147485032" r:id="rId20"/>
  </p:sldMasterIdLst>
  <p:notesMasterIdLst>
    <p:notesMasterId r:id="rId139"/>
  </p:notesMasterIdLst>
  <p:sldIdLst>
    <p:sldId id="2139" r:id="rId21"/>
    <p:sldId id="2141" r:id="rId22"/>
    <p:sldId id="2140" r:id="rId23"/>
    <p:sldId id="680" r:id="rId24"/>
    <p:sldId id="336" r:id="rId25"/>
    <p:sldId id="693" r:id="rId26"/>
    <p:sldId id="694" r:id="rId27"/>
    <p:sldId id="695" r:id="rId28"/>
    <p:sldId id="648" r:id="rId29"/>
    <p:sldId id="658" r:id="rId30"/>
    <p:sldId id="653" r:id="rId31"/>
    <p:sldId id="652" r:id="rId32"/>
    <p:sldId id="463" r:id="rId33"/>
    <p:sldId id="464" r:id="rId34"/>
    <p:sldId id="2038" r:id="rId35"/>
    <p:sldId id="1679" r:id="rId36"/>
    <p:sldId id="2036" r:id="rId37"/>
    <p:sldId id="476" r:id="rId38"/>
    <p:sldId id="603" r:id="rId39"/>
    <p:sldId id="478" r:id="rId40"/>
    <p:sldId id="604" r:id="rId41"/>
    <p:sldId id="610" r:id="rId42"/>
    <p:sldId id="609" r:id="rId43"/>
    <p:sldId id="479" r:id="rId44"/>
    <p:sldId id="480" r:id="rId45"/>
    <p:sldId id="481" r:id="rId46"/>
    <p:sldId id="467" r:id="rId47"/>
    <p:sldId id="2039" r:id="rId48"/>
    <p:sldId id="477" r:id="rId49"/>
    <p:sldId id="483" r:id="rId50"/>
    <p:sldId id="660" r:id="rId51"/>
    <p:sldId id="484" r:id="rId52"/>
    <p:sldId id="661" r:id="rId53"/>
    <p:sldId id="662" r:id="rId54"/>
    <p:sldId id="485" r:id="rId55"/>
    <p:sldId id="486" r:id="rId56"/>
    <p:sldId id="487" r:id="rId57"/>
    <p:sldId id="488" r:id="rId58"/>
    <p:sldId id="489" r:id="rId59"/>
    <p:sldId id="490" r:id="rId60"/>
    <p:sldId id="491" r:id="rId61"/>
    <p:sldId id="492" r:id="rId62"/>
    <p:sldId id="493" r:id="rId63"/>
    <p:sldId id="494" r:id="rId64"/>
    <p:sldId id="623" r:id="rId65"/>
    <p:sldId id="496" r:id="rId66"/>
    <p:sldId id="497" r:id="rId67"/>
    <p:sldId id="466" r:id="rId68"/>
    <p:sldId id="2040" r:id="rId69"/>
    <p:sldId id="498" r:id="rId70"/>
    <p:sldId id="577" r:id="rId71"/>
    <p:sldId id="696" r:id="rId72"/>
    <p:sldId id="697" r:id="rId73"/>
    <p:sldId id="2032" r:id="rId74"/>
    <p:sldId id="1826" r:id="rId75"/>
    <p:sldId id="1725" r:id="rId76"/>
    <p:sldId id="602" r:id="rId77"/>
    <p:sldId id="642" r:id="rId78"/>
    <p:sldId id="605" r:id="rId79"/>
    <p:sldId id="668" r:id="rId80"/>
    <p:sldId id="499" r:id="rId81"/>
    <p:sldId id="1680" r:id="rId82"/>
    <p:sldId id="736" r:id="rId83"/>
    <p:sldId id="784" r:id="rId84"/>
    <p:sldId id="1664" r:id="rId85"/>
    <p:sldId id="1663" r:id="rId86"/>
    <p:sldId id="1665" r:id="rId87"/>
    <p:sldId id="1666" r:id="rId88"/>
    <p:sldId id="712" r:id="rId89"/>
    <p:sldId id="1667" r:id="rId90"/>
    <p:sldId id="713" r:id="rId91"/>
    <p:sldId id="698" r:id="rId92"/>
    <p:sldId id="663" r:id="rId93"/>
    <p:sldId id="715" r:id="rId94"/>
    <p:sldId id="716" r:id="rId95"/>
    <p:sldId id="717" r:id="rId96"/>
    <p:sldId id="739" r:id="rId97"/>
    <p:sldId id="2042" r:id="rId98"/>
    <p:sldId id="737" r:id="rId99"/>
    <p:sldId id="1678" r:id="rId100"/>
    <p:sldId id="718" r:id="rId101"/>
    <p:sldId id="719" r:id="rId102"/>
    <p:sldId id="720" r:id="rId103"/>
    <p:sldId id="721" r:id="rId104"/>
    <p:sldId id="500" r:id="rId105"/>
    <p:sldId id="501" r:id="rId106"/>
    <p:sldId id="502" r:id="rId107"/>
    <p:sldId id="559" r:id="rId108"/>
    <p:sldId id="558" r:id="rId109"/>
    <p:sldId id="554" r:id="rId110"/>
    <p:sldId id="555" r:id="rId111"/>
    <p:sldId id="556" r:id="rId112"/>
    <p:sldId id="689" r:id="rId113"/>
    <p:sldId id="562" r:id="rId114"/>
    <p:sldId id="691" r:id="rId115"/>
    <p:sldId id="692" r:id="rId116"/>
    <p:sldId id="506" r:id="rId117"/>
    <p:sldId id="593" r:id="rId118"/>
    <p:sldId id="509" r:id="rId119"/>
    <p:sldId id="700" r:id="rId120"/>
    <p:sldId id="524" r:id="rId121"/>
    <p:sldId id="508" r:id="rId122"/>
    <p:sldId id="510" r:id="rId123"/>
    <p:sldId id="511" r:id="rId124"/>
    <p:sldId id="512" r:id="rId125"/>
    <p:sldId id="513" r:id="rId126"/>
    <p:sldId id="514" r:id="rId127"/>
    <p:sldId id="515" r:id="rId128"/>
    <p:sldId id="517" r:id="rId129"/>
    <p:sldId id="482" r:id="rId130"/>
    <p:sldId id="518" r:id="rId131"/>
    <p:sldId id="2050" r:id="rId132"/>
    <p:sldId id="521" r:id="rId133"/>
    <p:sldId id="520" r:id="rId134"/>
    <p:sldId id="519" r:id="rId135"/>
    <p:sldId id="523" r:id="rId136"/>
    <p:sldId id="522" r:id="rId137"/>
    <p:sldId id="2142" r:id="rId1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7C3"/>
    <a:srgbClr val="E6B9B8"/>
    <a:srgbClr val="CF2B2B"/>
    <a:srgbClr val="000000"/>
    <a:srgbClr val="FDFFE7"/>
    <a:srgbClr val="FFFFCC"/>
    <a:srgbClr val="C4CECC"/>
    <a:srgbClr val="B2BEBC"/>
    <a:srgbClr val="B8B8B8"/>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822"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82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notesMaster" Target="notesMasters/notesMaster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23.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1 136,'87'1,"-5"0,127-13,-75-2,-83 11,-1-3,-1-1,57-17,-83 19,1 0,0 2,1 0,33 1,-26 2,60-10,-45 3,62-1,16-3,5-1,226 7,-195 6,-67-2,108 3,-59 22,107-22,-17-1,-103 11,63 2,-53 0,-4-1,486-12,-297-2,-143-13,-1-1,-91 15,143 18,-138-9,180-5,-141-6,799 2,-885 0,0 3,0 2,56 13,-71-9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33.7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1 189,'0'-1,"0"0,1 0,-1 0,0 1,1-1,-1 0,1 0,-1 0,1 0,-1 0,1 1,0-1,-1 0,1 0,0 1,0-1,-1 1,1-1,0 1,0-1,0 1,0-1,0 1,0 0,0-1,0 1,1 0,30-6,-30 6,226-14,210-18,-227 23,83-8,-155 7,146 8,-135 4,1565-2,-1524 13,13 1,775-15,-931 3,54 10,22 1,97-13,-112-2,124 14,-6 22,-181-29,74 0,-75-5,74 10,83 15,-122-17,291 2,-267-11,-62-1,52-9,33-2,71-3,42-12,-72 17,-10 2,-21-3,149 8,-219 4,-35-1,58-11,-3 1,38-2,104-4,678 18,-856-3,51-9,26-3,-67 13,-6-1,87-12,-15-2,-31 5,-6 3,165 5,-128 5,627-2,-688 4,-1 2,84 20,-85-13,-11-3,-16-2,-1-2,50 3,-47-7,0 3,51 12,36 5,-19-10,145 8,-215-20,365 15,-248-3,161-11,-146-3,-81 3,-13 1,139-15,-132-1,-13 2,133-6,324 19,-362 13,7-1,383-14,-522-1,55-9,16-1,369 27,-46 23,-178-11,-42 1,-71-8,-87-16,1-1,70-6,96-21,-207 23,62-11,-36 6,43-4,25-3,-66 7,37-1,33 5,-46 2,1-3,112-19,-119 11,0 3,1 2,0 2,97 6,-124 2,1 2,-2 0,1 2,-1 2,31 14,7 1,-27-10,1-3,63 13,-62-19,12 3,81 3,-60-15,1-3,135-31,-27 10,-16-4,-159 31,-1-1,0 1,0 0,1 1,11 2,-17-3,0 0,0 0,0 1,0-1,0 1,0-1,0 1,0-1,0 1,0-1,0 1,-1 0,1-1,0 1,0 0,-1 0,2 1,-2-1,0 0,1 0,-1 0,0 0,0 0,0 0,0 0,-1 0,1 0,0 0,0-1,-1 1,1 0,0 0,-1 0,1 0,-1 0,1 0,-1-1,1 1,-1 0,0-1,1 1,-2 0,-38 39,21-19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4.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1 242,'745'44,"-705"-39,1-2,0-2,0-1,50-8,533-87,-497 70,-76 14,86-8,-13 15,66-5,3-4,-96 8,2-7,-61 7,40-2,259 8,-192 11,67 2,212-30,-291 5,62-6,-73 7,169 8,-139 4,292-2,-397 2,54 10,27 1,64-14,51 3,-139 10,26 1,-119-13,260 0,-169-12,15-1,64-1,36-1,-68 2,8-1,603 15,-574-15,-133 7,0 2,87 5,-118 3,1 1,-1 1,23 9,-22-6,0-2,33 5,17-6,96-6,-60-1,1603 2,-1540-14,-30 1,8 0,33-1,-120 14,103 2,-128 1,-1 1,52 13,-38-6,1-3,-1-2,1-2,54-3,56 11,-41-1,484-7,-335-6,373 2,-610 3,0 0,0 2,-1 2,0 1,42 15,-12-3,155 25,-154-35,-9-3,1-3,91-5,36 1,-171 2,-1-1,0 1,0 0,-1 1,1 1,15 6,49 34,-35-20,-10-7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6.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34:1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0 109,'485'0,"-453"-3,0 0,0-2,0-2,35-11,46-10,25 14,4 0,-66 4,0 4,131 6,-91 2,-22-2,121 15,124 40,-170-29,-87-17,0-5,93-5,-54-1,1283 2,-1384 1,-1 1,34 8,18 1,39 3,-51-6,62 0,-92-8,14 0,85 10,-69-2,0-2,68-3,-96-1,0 0,33 9,13 1,-3-2,59 5,-8-1,16 0,246-15,-349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68423-07F8-4964-81EA-A78F379CF727}" type="datetimeFigureOut">
              <a:rPr lang="en-US" smtClean="0"/>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27BA6-8430-40AA-82B3-4AE4219E2B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9BF77D9-A786-4D0A-8253-A2BEFE7306DD}" type="slidenum">
              <a:rPr lang="en-US" sz="1200">
                <a:solidFill>
                  <a:prstClr val="black"/>
                </a:solidFill>
                <a:latin typeface="Verdana" pitchFamily="34" charset="0"/>
              </a:rPr>
              <a:pPr algn="r"/>
              <a:t>52</a:t>
            </a:fld>
            <a:endParaRPr lang="en-US" sz="1200">
              <a:solidFill>
                <a:prstClr val="black"/>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9BF77D9-A786-4D0A-8253-A2BEFE7306DD}" type="slidenum">
              <a:rPr lang="en-US" sz="1200">
                <a:solidFill>
                  <a:prstClr val="black"/>
                </a:solidFill>
                <a:latin typeface="Verdana" pitchFamily="34" charset="0"/>
              </a:rPr>
              <a:pPr algn="r"/>
              <a:t>53</a:t>
            </a:fld>
            <a:endParaRPr lang="en-US" sz="1200">
              <a:solidFill>
                <a:prstClr val="black"/>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3946BF17-FCE3-4DC1-A54A-F7A7F019C1C3}" type="slidenum">
              <a:rPr lang="en-US" sz="1200" kern="1200">
                <a:solidFill>
                  <a:prstClr val="black"/>
                </a:solidFill>
                <a:latin typeface="Arial" charset="0"/>
                <a:ea typeface="+mn-ea"/>
                <a:cs typeface="+mn-cs"/>
              </a:rPr>
              <a:pPr algn="r" rtl="0" fontAlgn="base">
                <a:spcBef>
                  <a:spcPct val="0"/>
                </a:spcBef>
                <a:spcAft>
                  <a:spcPct val="0"/>
                </a:spcAft>
              </a:pPr>
              <a:t>60</a:t>
            </a:fld>
            <a:endParaRPr lang="en-US" sz="1200" kern="1200">
              <a:solidFill>
                <a:prstClr val="black"/>
              </a:solidFill>
              <a:latin typeface="Arial"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27BA6-8430-40AA-82B3-4AE4219E2B1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882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350F8-B88C-43D9-99B1-04C2FD09502B}"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6867BE4-DA3C-4DFB-BEF6-32ABEF7811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B67EA5-1852-4A5F-A811-399FA5E2A7D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2ABA6A-E314-4FB5-831E-224B8540864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0B1E50-D695-46FC-A60F-F2078BC1830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DF0B891-B3BC-4A36-BBED-C487FD12E2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60BCB3-9490-4CB5-9A24-18E0857C4BB7}"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E92860-6A82-4BDD-9529-18E66F21AD0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11B451-DA1B-4EBA-BDD2-03E9FF640400}"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0000E0-F1AB-4EBF-A7CD-8BFE167D9CE2}"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ABB144-E888-40B8-B153-10131590618E}"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40C9E-58C3-4A70-BD98-17352B06D134}"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E18F1-C387-4D1E-8A15-6B9599730D9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A0B14-D47E-43C7-8004-A0034BB87410}"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A17D4FA-9EFF-4D61-83D4-EAF07EB7E9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D0C4B3A-1C24-4AD6-BA75-E95203AE661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B77AD0-706F-422A-8278-A7EBEE67F76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AC49DB0-93C4-4F00-99AB-CDF9EF33C1C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C6AE1D-E492-494C-885D-DDCC3735E5E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B5E53D-C1CC-4106-8044-24A168EDD2E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9124D-1639-432C-88E7-FBEC3247CBAF}"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9D58C0F-BBDF-45B7-B9E1-4EA243AB5DF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1A809FC-4CAF-4DBD-9487-284136A7E94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C6E7F46-B35E-456B-8152-3B4A849A4C9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C2B46A-ACC3-45C2-90DA-2243A6DF45D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DC9126-D802-4851-BA86-A47261993AA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B47F81-15C2-488F-A20C-BF67C4F51C5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562105-5B17-40AB-ABD2-CF08BF0FAE17}"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D9CDDC-849F-4D1D-B497-966C0BCF277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687817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188038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311F59-D8F3-44D3-9695-FCF328E02A9E}"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1238017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19574789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10678992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17460945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19533195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2576292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2588612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5459642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4229163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576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2E763-CA0E-4419-BF3F-13DAB8BE873E}"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43384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84211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60975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77463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27028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4246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10368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954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1154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224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CC319-4E57-474D-ADDD-5A914E5799BC}"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D4E32-63CC-48DF-9361-FA5E4BC40329}" type="slidenum">
              <a:rPr lang="en-US"/>
              <a:pPr>
                <a:defRPr/>
              </a:pPr>
              <a:t>‹#›</a:t>
            </a:fld>
            <a:endParaRPr lang="en-US"/>
          </a:p>
        </p:txBody>
      </p:sp>
    </p:spTree>
    <p:extLst>
      <p:ext uri="{BB962C8B-B14F-4D97-AF65-F5344CB8AC3E}">
        <p14:creationId xmlns:p14="http://schemas.microsoft.com/office/powerpoint/2010/main" val="7614769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139F2-22FB-435D-8BA3-09FA7B213311}" type="slidenum">
              <a:rPr lang="en-US"/>
              <a:pPr>
                <a:defRPr/>
              </a:pPr>
              <a:t>‹#›</a:t>
            </a:fld>
            <a:endParaRPr lang="en-US"/>
          </a:p>
        </p:txBody>
      </p:sp>
    </p:spTree>
    <p:extLst>
      <p:ext uri="{BB962C8B-B14F-4D97-AF65-F5344CB8AC3E}">
        <p14:creationId xmlns:p14="http://schemas.microsoft.com/office/powerpoint/2010/main" val="22761992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DABD1-22D8-4C80-BD46-79924F725225}" type="slidenum">
              <a:rPr lang="en-US"/>
              <a:pPr>
                <a:defRPr/>
              </a:pPr>
              <a:t>‹#›</a:t>
            </a:fld>
            <a:endParaRPr lang="en-US"/>
          </a:p>
        </p:txBody>
      </p:sp>
    </p:spTree>
    <p:extLst>
      <p:ext uri="{BB962C8B-B14F-4D97-AF65-F5344CB8AC3E}">
        <p14:creationId xmlns:p14="http://schemas.microsoft.com/office/powerpoint/2010/main" val="18026528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8FCEF-B8D5-4468-A51E-0740AB274CCF}" type="slidenum">
              <a:rPr lang="en-US"/>
              <a:pPr>
                <a:defRPr/>
              </a:pPr>
              <a:t>‹#›</a:t>
            </a:fld>
            <a:endParaRPr lang="en-US"/>
          </a:p>
        </p:txBody>
      </p:sp>
    </p:spTree>
    <p:extLst>
      <p:ext uri="{BB962C8B-B14F-4D97-AF65-F5344CB8AC3E}">
        <p14:creationId xmlns:p14="http://schemas.microsoft.com/office/powerpoint/2010/main" val="37099516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5024F6-B620-4AC4-9478-7FD18131366C}" type="slidenum">
              <a:rPr lang="en-US"/>
              <a:pPr>
                <a:defRPr/>
              </a:pPr>
              <a:t>‹#›</a:t>
            </a:fld>
            <a:endParaRPr lang="en-US"/>
          </a:p>
        </p:txBody>
      </p:sp>
    </p:spTree>
    <p:extLst>
      <p:ext uri="{BB962C8B-B14F-4D97-AF65-F5344CB8AC3E}">
        <p14:creationId xmlns:p14="http://schemas.microsoft.com/office/powerpoint/2010/main" val="14919680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6E0C6D-E7EE-4178-AE0F-20687D11E62C}" type="slidenum">
              <a:rPr lang="en-US"/>
              <a:pPr>
                <a:defRPr/>
              </a:pPr>
              <a:t>‹#›</a:t>
            </a:fld>
            <a:endParaRPr lang="en-US"/>
          </a:p>
        </p:txBody>
      </p:sp>
    </p:spTree>
    <p:extLst>
      <p:ext uri="{BB962C8B-B14F-4D97-AF65-F5344CB8AC3E}">
        <p14:creationId xmlns:p14="http://schemas.microsoft.com/office/powerpoint/2010/main" val="27997288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502CC9-0DCA-4AFA-A602-20A24AD545EF}" type="slidenum">
              <a:rPr lang="en-US"/>
              <a:pPr>
                <a:defRPr/>
              </a:pPr>
              <a:t>‹#›</a:t>
            </a:fld>
            <a:endParaRPr lang="en-US"/>
          </a:p>
        </p:txBody>
      </p:sp>
    </p:spTree>
    <p:extLst>
      <p:ext uri="{BB962C8B-B14F-4D97-AF65-F5344CB8AC3E}">
        <p14:creationId xmlns:p14="http://schemas.microsoft.com/office/powerpoint/2010/main" val="38870806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F75D57-BA86-4120-A4EF-0377F2C85988}" type="slidenum">
              <a:rPr lang="en-US"/>
              <a:pPr>
                <a:defRPr/>
              </a:pPr>
              <a:t>‹#›</a:t>
            </a:fld>
            <a:endParaRPr lang="en-US"/>
          </a:p>
        </p:txBody>
      </p:sp>
    </p:spTree>
    <p:extLst>
      <p:ext uri="{BB962C8B-B14F-4D97-AF65-F5344CB8AC3E}">
        <p14:creationId xmlns:p14="http://schemas.microsoft.com/office/powerpoint/2010/main" val="9004558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42493-CE95-4811-A533-35CBD7E8A8C8}" type="slidenum">
              <a:rPr lang="en-US"/>
              <a:pPr>
                <a:defRPr/>
              </a:pPr>
              <a:t>‹#›</a:t>
            </a:fld>
            <a:endParaRPr lang="en-US"/>
          </a:p>
        </p:txBody>
      </p:sp>
    </p:spTree>
    <p:extLst>
      <p:ext uri="{BB962C8B-B14F-4D97-AF65-F5344CB8AC3E}">
        <p14:creationId xmlns:p14="http://schemas.microsoft.com/office/powerpoint/2010/main" val="2906624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8A6A5-F8E2-4D0D-BA52-891E00FFA31B}" type="slidenum">
              <a:rPr lang="en-US"/>
              <a:pPr>
                <a:defRPr/>
              </a:pPr>
              <a:t>‹#›</a:t>
            </a:fld>
            <a:endParaRPr lang="en-US"/>
          </a:p>
        </p:txBody>
      </p:sp>
    </p:spTree>
    <p:extLst>
      <p:ext uri="{BB962C8B-B14F-4D97-AF65-F5344CB8AC3E}">
        <p14:creationId xmlns:p14="http://schemas.microsoft.com/office/powerpoint/2010/main" val="3680120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12344-2E61-46C4-93FA-DD43CCC76674}"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57CDB-3C38-4149-B78B-FC145E08960A}" type="slidenum">
              <a:rPr lang="en-US"/>
              <a:pPr>
                <a:defRPr/>
              </a:pPr>
              <a:t>‹#›</a:t>
            </a:fld>
            <a:endParaRPr lang="en-US"/>
          </a:p>
        </p:txBody>
      </p:sp>
    </p:spTree>
    <p:extLst>
      <p:ext uri="{BB962C8B-B14F-4D97-AF65-F5344CB8AC3E}">
        <p14:creationId xmlns:p14="http://schemas.microsoft.com/office/powerpoint/2010/main" val="599590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0BA3BF-BFB2-4EDA-AFCB-90CB2A3F0E74}"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D9EC5E-B121-4A68-BDEB-87900B8D5B9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664EF31-E5C2-4DC8-A900-39E28A4139A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616AE4-4A85-497C-B2FA-5ECED9BC768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537120-CE22-4A3B-A045-94DC9D541794}"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95EBEF-DB85-40F0-AB99-7B9AA161E10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C0558A-AD29-4B64-B442-4DBEE9E9C68A}"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0A71AC-7E8F-4E8E-9DDE-D4D45001AB2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1D92E9-7CA3-4F05-A004-248BDDF278F0}"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21D389-EE33-4B49-A212-9A12B75E5DE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664C20-1870-4720-8FAF-E893AD1E70AD}"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8C225-4F9F-4BBF-BC86-267C0C6CE1B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1CAD83-D012-42D9-916E-4DBF61B55E2B}"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69413B-F427-4D7C-8B16-59B044F0AE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FAD411-D7C8-484C-B41E-28EC3F8CFAC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A5200C-9A9A-4711-A62C-515922F2054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F1DB2C-7762-4311-A138-E88DEB60E3B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00D1F0-DF8D-42DE-A21D-6462D8879F9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C2BF04-6F1A-40E8-B613-C36B4ECA05D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65ED33-3C09-4102-A43D-BDA6A0922DF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07E252-44AA-4B59-83C7-682DC5230A3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B50C0-C39C-4F0A-B0AE-78BC0008CCC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DA1A022C-C1A0-4566-85E1-215B33FAF87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3B54D9A-0C31-48EF-B86F-3B4E369B94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98922AD-C908-48A5-A585-E11DAB27190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18D23B46-61FD-4541-8594-26437A54F11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26184BBA-2BF4-4251-87AA-BCF112FC4B8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1C74C48-6A83-4A73-B248-0C70EBA2E94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6EB83EFF-1DC9-48B1-A695-84F1EB43CE1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CAEAA660-20F1-48BE-8B62-66A8983A25E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4262AC88-3E32-40BC-AE34-F03366B8BD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D09E6B6-3825-48F1-AA26-40F2080AB10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8C1D08FD-737E-49E0-BA64-6BB448194F34}"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41F5FF8F-1B4C-4FA6-9EA3-E6943A4E370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9AF27CB0-8C39-4F59-86F6-39ADCF0284CE}"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84510FF-7351-42E8-9901-8A8448115BB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381EAAC0-5F5A-4651-9787-4F6F2B1EDCB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4B4DCCE-A5F8-4B9D-AE73-FEC3ADF0B22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2515C511-7C5E-4FA2-9FE4-0CD9F5C081F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B1F8D06-7222-472B-9685-970CB172024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C3A1FBB-9D08-4FE1-B43A-BB47268A8EE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11AEC31-5E76-41DD-B6E4-F61FE8875D1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67547623-2562-4045-8EE1-E946F224E89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C50BDD9-0BFC-4462-8C83-073CD184C3E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F6754019-E35F-42B6-8F40-5FD9E5CD9E5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FC91C63-C672-4A7A-A726-A74250AAC9F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835275A9-AB03-40F9-9253-D3019333819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F90D1E1-AF75-4325-8243-7C80E4AF763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E062C377-478C-4071-BC5D-1CC9EB367D2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0CC560-4C5A-47A6-8336-9DC2F4CA168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9793008F-397B-4981-BBD8-AA783B27D6D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514E7A3-AF1F-4A55-B0A4-23369F7F5C6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6E704DA-B199-4DCD-A7A6-AA7F9523366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0AFE9F3-2D2C-4078-9DC8-B2E281E6D5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03ABBB32-226E-4E29-98F1-DE7197B6A4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7EE4D339-0C32-4249-96CB-4016BEBA606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EE06B2E0-C09E-4BD1-8325-CE466487FCD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58B2745B-5EF5-4B4C-A340-9B7441B94A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68DDA9F-9BC0-4F12-8353-836D32E65B1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1016269-A33C-4206-B981-F4DBACBB85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AF77F4D8-705B-40F4-8F4C-E73BB6AB1BB6}"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AFA7AF0-93AE-4B80-9A0B-07E74D7F8BF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E38F7F6-20E8-4B99-AE4C-0428EB08034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114C9AB-1838-4D59-9018-D89C5D9D62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95493CA8-3CE7-4D85-B813-6580119CEE4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65779DE-93CB-4105-BB45-C003EF9A39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DA1A022C-C1A0-4566-85E1-215B33FAF87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3B54D9A-0C31-48EF-B86F-3B4E369B94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98922AD-C908-48A5-A585-E11DAB27190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18D23B46-61FD-4541-8594-26437A54F11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26184BBA-2BF4-4251-87AA-BCF112FC4B8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1C74C48-6A83-4A73-B248-0C70EBA2E94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6EB83EFF-1DC9-48B1-A695-84F1EB43CE1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CAEAA660-20F1-48BE-8B62-66A8983A25E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4262AC88-3E32-40BC-AE34-F03366B8BD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D09E6B6-3825-48F1-AA26-40F2080AB10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8C1D08FD-737E-49E0-BA64-6BB448194F34}"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41F5FF8F-1B4C-4FA6-9EA3-E6943A4E370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9AF27CB0-8C39-4F59-86F6-39ADCF0284CE}"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84510FF-7351-42E8-9901-8A8448115BB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381EAAC0-5F5A-4651-9787-4F6F2B1EDCB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4B4DCCE-A5F8-4B9D-AE73-FEC3ADF0B22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2515C511-7C5E-4FA2-9FE4-0CD9F5C081F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B1F8D06-7222-472B-9685-970CB172024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C3A1FBB-9D08-4FE1-B43A-BB47268A8EE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11AEC31-5E76-41DD-B6E4-F61FE8875D1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67547623-2562-4045-8EE1-E946F224E89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C50BDD9-0BFC-4462-8C83-073CD184C3E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F541C601-4A80-4A47-BCF0-9CCD50BE57A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9C63A3F-3C46-484D-BC2E-41DCA06BCAD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91A16420-193A-464D-A94E-E1BFE1ECB0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C08BBC6-2358-43B1-92DA-9D10E02619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AB87B6B6-2FE6-411D-9AF9-F7A72D204944}"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63C8ABAE-A25E-42D7-913E-1C173208AFD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AA7F046D-45A1-4AC5-97B7-18DE46AA0D1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1E1AA3D-A54B-4B0C-892E-4198FAACE2F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9B4087AB-0FE9-4F71-B99C-C802DF0F8A7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40D67649-07EA-4395-BF34-8E60DE16B6D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06E87EC8-6944-4259-9BD8-B7501E583CA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DB963AB6-3202-439C-8D37-10D6138A88D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646194C0-7B4F-410B-B89C-9079CEE695EA}"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1ABA66EE-D12E-4007-858D-42D26C64F58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5D4E4D0E-1CC0-419C-A014-B703C8256E9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55B0D156-A4EB-47C3-BDEA-7FAB0A952C3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0ABED36B-8F2B-4BC5-AA6A-672AB10465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2C799CF4-2F6D-46D7-9E37-14B6FF32850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D68A3C4-39FA-4D41-A5E0-EE63C4717354}"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B6BEC9E-3558-4EBC-BBDC-DD9F191C66C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588A9621-3D32-43C7-81AE-0626782FF577}"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339C691-2DEF-43EC-A4EA-16AF8F4EB53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7CF98C-22B9-495E-8AD8-C037664B4A2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F59C65-A4DC-446C-A353-07730B569BDC}"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1B533E-1ACC-42E5-9E26-28CFE4072F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DEBE52-3759-41D6-85AC-76AA99DE135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3C7283-E2A3-4CDD-8A6A-1194420C5C11}"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6C87303-B7BA-45CA-B5F8-91885D6972A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BED9267-EFD2-4472-A4D6-DEFDBECCA8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E3FA2-8969-45EB-BC37-A44C856F91E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EE1D15-3EFD-4D45-AA7D-94F5075A841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23B6603-9FC1-4DBC-B52B-324C76E0FE16}"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33AB085-4A4D-4713-92F8-442D2A0EF2C5}"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F52BBAB6-208E-453A-914D-86CD73E8D729}"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l"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7B9705AD-90DD-44D0-8783-2073773D0B22}"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841001932"/>
      </p:ext>
    </p:extLst>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3572964"/>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7A9B33-6341-445F-9F68-F420209390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7A03666-DA0D-4712-BFE9-739D4BB76FF3}" type="slidenum">
              <a:rPr lang="en-US"/>
              <a:pPr>
                <a:defRPr/>
              </a:pPr>
              <a:t>‹#›</a:t>
            </a:fld>
            <a:endParaRPr lang="en-US"/>
          </a:p>
        </p:txBody>
      </p:sp>
    </p:spTree>
    <p:extLst>
      <p:ext uri="{BB962C8B-B14F-4D97-AF65-F5344CB8AC3E}">
        <p14:creationId xmlns:p14="http://schemas.microsoft.com/office/powerpoint/2010/main" val="372530279"/>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9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380DB70-91C0-42C0-BBF8-F087DA711318}"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5981A595-8145-4999-9ECF-6CFB2BFA87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3B6205D-DDD5-4B03-9B84-889B20A845E0}" type="datetimeFigureOut">
              <a:rPr lang="en-US" kern="1200">
                <a:latin typeface="Calibri"/>
                <a:ea typeface="+mn-ea"/>
                <a:cs typeface="+mn-cs"/>
              </a:rPr>
              <a:pPr rtl="0">
                <a:defRPr/>
              </a:pPr>
              <a:t>1/4/2026</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602F5AB2-84B7-4901-9956-BBED34DC0A3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8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8F9FA77-EE66-4243-876E-7A457323650C}" type="datetimeFigureOut">
              <a:rPr lang="en-US" kern="1200">
                <a:latin typeface="Calibri"/>
                <a:ea typeface="+mn-ea"/>
                <a:cs typeface="+mn-cs"/>
              </a:rPr>
              <a:pPr rtl="0">
                <a:defRPr/>
              </a:pPr>
              <a:t>1/4/2026</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A01F7531-98A2-423E-B2F1-809271268B5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3B6205D-DDD5-4B03-9B84-889B20A845E0}" type="datetimeFigureOut">
              <a:rPr lang="en-US" kern="1200">
                <a:latin typeface="Calibri"/>
                <a:ea typeface="+mn-ea"/>
                <a:cs typeface="+mn-cs"/>
              </a:rPr>
              <a:pPr rtl="0">
                <a:defRPr/>
              </a:pPr>
              <a:t>1/4/2026</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602F5AB2-84B7-4901-9956-BBED34DC0A3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81814EAF-D5AA-4FBF-8305-E76323BFF7FD}" type="datetimeFigureOut">
              <a:rPr lang="en-US" kern="1200">
                <a:latin typeface="Calibri"/>
                <a:ea typeface="+mn-ea"/>
                <a:cs typeface="+mn-cs"/>
              </a:rPr>
              <a:pPr rtl="0">
                <a:defRPr/>
              </a:pPr>
              <a:t>1/4/2026</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4049E187-BF1B-421F-9A8E-56DD8037E19E}"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D453F873-E0FD-420C-8F5D-3079A271E618}"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umperstickers.cafepress.com/item/eating-disorders-awareness-sticker-oval/7048402"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eatingdisorderinfo.org/Causes/WhyDoPeopleDevelopEatingDisorders/tabid/992/Default.aspx"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heguardian.com/science/2019/jul/15/anorexia-not-just-a-psychiatric-problem-scientists-find?CMP=Share_iOSApp_Other" TargetMode="External"/><Relationship Id="rId1" Type="http://schemas.openxmlformats.org/officeDocument/2006/relationships/slideLayout" Target="../slideLayouts/slideLayout194.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news.bbc.co.uk/2/hi/health/7124697.stm" TargetMode="Externa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news.bbc.co.uk/2/hi/health/7120564.stm" TargetMode="Externa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news.bbc.co.uk/2/hi/health/4215298.stm" TargetMode="Externa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news.bbc.co.uk/2/hi/health/4577338.stm" TargetMode="Externa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news.bbc.co.uk/2/hi/health/7824298.stm" TargetMode="External"/><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6.xml"/><Relationship Id="rId5" Type="http://schemas.openxmlformats.org/officeDocument/2006/relationships/hyperlink" Target="http://www.wenatcheeworld.com/news/2008/jan/22/is-our-environment-to-blame-for-the-obesity/" TargetMode="External"/><Relationship Id="rId4" Type="http://schemas.openxmlformats.org/officeDocument/2006/relationships/hyperlink" Target="http://news.bbc.co.uk/2/hi/science/nature/7144337.s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17.png"/><Relationship Id="rId4" Type="http://schemas.openxmlformats.org/officeDocument/2006/relationships/hyperlink" Target="http://www.wenatcheeworld.com/news/2008/jan/22/is-our-environment-to-blame-for-the-obesit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bbc.com/news/world-europe-39821036" TargetMode="External"/><Relationship Id="rId1" Type="http://schemas.openxmlformats.org/officeDocument/2006/relationships/slideLayout" Target="../slideLayouts/slideLayout205.xml"/><Relationship Id="rId4" Type="http://schemas.openxmlformats.org/officeDocument/2006/relationships/image" Target="../media/image19.jpg"/></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20.png"/><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news.bbc.co.uk/2/hi/europe/7053725.stm"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news.bbc.co.uk/2/hi/europe/5341202.stm"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news.bbc.co.uk/2/hi/europe/7349607.st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theday.com/re.aspx?re=716e5482-a35a-4d6e-8ed6-bac5d1a0d04f" TargetMode="External"/><Relationship Id="rId2" Type="http://schemas.openxmlformats.org/officeDocument/2006/relationships/notesSlide" Target="../notesSlides/notesSlide3.xml"/><Relationship Id="rId1" Type="http://schemas.openxmlformats.org/officeDocument/2006/relationships/slideLayout" Target="../slideLayouts/slideLayout150.xml"/><Relationship Id="rId5" Type="http://schemas.openxmlformats.org/officeDocument/2006/relationships/image" Target="../media/image25.pn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5.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pamchi.files.wordpress.com/2007/06/anorexicbarbie.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news.artnet.com/art-world/venus-figurines-obesity-1928873" TargetMode="External"/><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05.xml"/><Relationship Id="rId4" Type="http://schemas.openxmlformats.org/officeDocument/2006/relationships/hyperlink" Target="https://en.wikipedia.org/wiki/Venus_of_Willendor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guidememalta.com/en/5-things-you-didn-t-know-about-malta-gozo-s-prehistoric-temples" TargetMode="External"/><Relationship Id="rId2" Type="http://schemas.openxmlformats.org/officeDocument/2006/relationships/image" Target="../media/image29.jpg"/><Relationship Id="rId1" Type="http://schemas.openxmlformats.org/officeDocument/2006/relationships/slideLayout" Target="../slideLayouts/slideLayout205.xml"/></Relationships>
</file>

<file path=ppt/slides/_rels/slide67.xml.rels><?xml version="1.0" encoding="UTF-8" standalone="yes"?>
<Relationships xmlns="http://schemas.openxmlformats.org/package/2006/relationships"><Relationship Id="rId3" Type="http://schemas.openxmlformats.org/officeDocument/2006/relationships/hyperlink" Target="https://www.livescience.com/56515-neolithic-goddess-figurine-uncovered.html" TargetMode="External"/><Relationship Id="rId2" Type="http://schemas.openxmlformats.org/officeDocument/2006/relationships/image" Target="../media/image30.png"/><Relationship Id="rId1" Type="http://schemas.openxmlformats.org/officeDocument/2006/relationships/slideLayout" Target="../slideLayouts/slideLayout205.xml"/></Relationships>
</file>

<file path=ppt/slides/_rels/slide68.xml.rels><?xml version="1.0" encoding="UTF-8" standalone="yes"?>
<Relationships xmlns="http://schemas.openxmlformats.org/package/2006/relationships"><Relationship Id="rId3" Type="http://schemas.openxmlformats.org/officeDocument/2006/relationships/hyperlink" Target="https://en.wikipedia.org/wiki/Lely_Venus" TargetMode="External"/><Relationship Id="rId2" Type="http://schemas.openxmlformats.org/officeDocument/2006/relationships/image" Target="../media/image31.jpg"/><Relationship Id="rId1" Type="http://schemas.openxmlformats.org/officeDocument/2006/relationships/slideLayout" Target="../slideLayouts/slideLayout2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Romanization_of_Arabic" TargetMode="External"/><Relationship Id="rId2" Type="http://schemas.openxmlformats.org/officeDocument/2006/relationships/hyperlink" Target="https://en.wikipedia.org/wiki/Arabic_language" TargetMode="External"/><Relationship Id="rId1" Type="http://schemas.openxmlformats.org/officeDocument/2006/relationships/slideLayout" Target="../slideLayouts/slideLayout205.xml"/></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3.png"/><Relationship Id="rId7" Type="http://schemas.openxmlformats.org/officeDocument/2006/relationships/customXml" Target="../ink/ink2.xml"/><Relationship Id="rId12" Type="http://schemas.openxmlformats.org/officeDocument/2006/relationships/image" Target="../media/image220.png"/><Relationship Id="rId2" Type="http://schemas.openxmlformats.org/officeDocument/2006/relationships/image" Target="../media/image32.png"/><Relationship Id="rId1" Type="http://schemas.openxmlformats.org/officeDocument/2006/relationships/slideLayout" Target="../slideLayouts/slideLayout205.xml"/><Relationship Id="rId6" Type="http://schemas.openxmlformats.org/officeDocument/2006/relationships/image" Target="../media/image19.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10.png"/><Relationship Id="rId4" Type="http://schemas.openxmlformats.org/officeDocument/2006/relationships/hyperlink" Target="https://en.wikipedia.org/wiki/Leblouh" TargetMode="External"/><Relationship Id="rId9" Type="http://schemas.openxmlformats.org/officeDocument/2006/relationships/customXml" Target="../ink/ink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news.bbc.co.uk/2/hi/health/347637.stm"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news.harvard.edu/gazette/2009/03.19/11-dysmorphia.html" TargetMode="External"/><Relationship Id="rId1" Type="http://schemas.openxmlformats.org/officeDocument/2006/relationships/slideLayout" Target="../slideLayouts/slideLayout194.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nytimes.com/1999/05/20/world/study-finds-tv-alters-fiji-girls-view-of-body.html?sec=health" TargetMode="External"/><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hyperlink" Target="http://news.bbc.co.uk/2/hi/health/2018900.stm" TargetMode="External"/><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194.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bbc.com/news/uk-wales-52919914" TargetMode="External"/><Relationship Id="rId1" Type="http://schemas.openxmlformats.org/officeDocument/2006/relationships/slideLayout" Target="../slideLayouts/slideLayout194.xml"/><Relationship Id="rId4" Type="http://schemas.openxmlformats.org/officeDocument/2006/relationships/image" Target="../media/image19.jp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orbes.com/sites/petersuciu/2021/02/24/social-media-can-increase-risk-of-eating-disorders-and-negative-body-image/?sh=64cab81ce496" TargetMode="External"/><Relationship Id="rId1" Type="http://schemas.openxmlformats.org/officeDocument/2006/relationships/slideLayout" Target="../slideLayouts/slideLayout194.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henextweb.com/news/sexual-predators-vulnerable-teens-anorexia-coaching-syndication" TargetMode="External"/><Relationship Id="rId1" Type="http://schemas.openxmlformats.org/officeDocument/2006/relationships/slideLayout" Target="../slideLayouts/slideLayout194.xml"/><Relationship Id="rId6" Type="http://schemas.openxmlformats.org/officeDocument/2006/relationships/image" Target="../media/image44.png"/><Relationship Id="rId5" Type="http://schemas.openxmlformats.org/officeDocument/2006/relationships/image" Target="../media/image320.png"/><Relationship Id="rId4" Type="http://schemas.openxmlformats.org/officeDocument/2006/relationships/customXml" Target="../ink/ink5.xml"/></Relationships>
</file>

<file path=ppt/slides/_rels/slide81.xml.rels><?xml version="1.0" encoding="UTF-8" standalone="yes"?>
<Relationships xmlns="http://schemas.openxmlformats.org/package/2006/relationships"><Relationship Id="rId3" Type="http://schemas.openxmlformats.org/officeDocument/2006/relationships/hyperlink" Target="http://news.bbc.co.uk/2/hi/africa/2381161.stm" TargetMode="External"/><Relationship Id="rId2" Type="http://schemas.openxmlformats.org/officeDocument/2006/relationships/image" Target="../media/image45.pn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news.bbc.co.uk/2/hi/south_asia/2978216.stm" TargetMode="External"/><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freerepublic.com/focus/f-news/2201659/posts" TargetMode="External"/><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5656-50AC-416B-14EB-FC0A937C453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419496-6648-0FFF-F626-D10A432F5C4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2" name="Rectangle 11">
            <a:extLst>
              <a:ext uri="{FF2B5EF4-FFF2-40B4-BE49-F238E27FC236}">
                <a16:creationId xmlns:a16="http://schemas.microsoft.com/office/drawing/2014/main" id="{A977B1CE-836E-4C22-9CD9-B4080E461751}"/>
              </a:ext>
            </a:extLst>
          </p:cNvPr>
          <p:cNvSpPr>
            <a:spLocks noChangeArrowheads="1"/>
          </p:cNvSpPr>
          <p:nvPr/>
        </p:nvSpPr>
        <p:spPr bwMode="auto">
          <a:xfrm>
            <a:off x="3749675"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11">
            <a:extLst>
              <a:ext uri="{FF2B5EF4-FFF2-40B4-BE49-F238E27FC236}">
                <a16:creationId xmlns:a16="http://schemas.microsoft.com/office/drawing/2014/main" id="{215C2F6C-9720-F68E-B69C-D95F8B610ACA}"/>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6" name="Subtitle 2">
            <a:extLst>
              <a:ext uri="{FF2B5EF4-FFF2-40B4-BE49-F238E27FC236}">
                <a16:creationId xmlns:a16="http://schemas.microsoft.com/office/drawing/2014/main" id="{CE8C258F-9C12-090B-3E26-1A62648462F2}"/>
              </a:ext>
            </a:extLst>
          </p:cNvPr>
          <p:cNvSpPr txBox="1">
            <a:spLocks/>
          </p:cNvSpPr>
          <p:nvPr/>
        </p:nvSpPr>
        <p:spPr>
          <a:xfrm>
            <a:off x="2286000" y="228600"/>
            <a:ext cx="457200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
        <p:nvSpPr>
          <p:cNvPr id="7" name="Rectangle 6">
            <a:extLst>
              <a:ext uri="{FF2B5EF4-FFF2-40B4-BE49-F238E27FC236}">
                <a16:creationId xmlns:a16="http://schemas.microsoft.com/office/drawing/2014/main" id="{7C2930A3-3E58-D715-1BA3-39F93FAA8B8F}"/>
              </a:ext>
            </a:extLst>
          </p:cNvPr>
          <p:cNvSpPr>
            <a:spLocks noChangeArrowheads="1"/>
          </p:cNvSpPr>
          <p:nvPr/>
        </p:nvSpPr>
        <p:spPr bwMode="auto">
          <a:xfrm>
            <a:off x="586098" y="702734"/>
            <a:ext cx="7925568" cy="1077218"/>
          </a:xfrm>
          <a:prstGeom prst="rect">
            <a:avLst/>
          </a:prstGeom>
          <a:solidFill>
            <a:srgbClr val="C0E5E1"/>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
        <p:nvSpPr>
          <p:cNvPr id="8" name="Rectangle 11">
            <a:extLst>
              <a:ext uri="{FF2B5EF4-FFF2-40B4-BE49-F238E27FC236}">
                <a16:creationId xmlns:a16="http://schemas.microsoft.com/office/drawing/2014/main" id="{506E331B-3D0A-513F-55FF-31F5EFB83B0C}"/>
              </a:ext>
            </a:extLst>
          </p:cNvPr>
          <p:cNvSpPr>
            <a:spLocks noChangeArrowheads="1"/>
          </p:cNvSpPr>
          <p:nvPr/>
        </p:nvSpPr>
        <p:spPr bwMode="auto">
          <a:xfrm>
            <a:off x="3753827" y="6042447"/>
            <a:ext cx="1644650" cy="446276"/>
          </a:xfrm>
          <a:prstGeom prst="rect">
            <a:avLst/>
          </a:prstGeom>
          <a:solidFill>
            <a:srgbClr val="BCC7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753868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chemeClr val="bg1"/>
                </a:solidFill>
                <a:latin typeface="Arial" charset="0"/>
                <a:ea typeface="+mn-ea"/>
                <a:cs typeface="Arial" charset="0"/>
              </a:rPr>
              <a:t>The Eating Disorder Foundation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type="subTitle" idx="4294967295"/>
          </p:nvPr>
        </p:nvSpPr>
        <p:spPr>
          <a:xfrm>
            <a:off x="914400" y="2068512"/>
            <a:ext cx="7620000" cy="3650230"/>
          </a:xfrm>
        </p:spPr>
        <p:txBody>
          <a:bodyPr wrap="square">
            <a:spAutoFit/>
          </a:bodyPr>
          <a:lstStyle/>
          <a:p>
            <a:pPr marL="285750" indent="-285750" eaLnBrk="1" hangingPunct="1">
              <a:lnSpc>
                <a:spcPct val="80000"/>
              </a:lnSpc>
              <a:tabLst>
                <a:tab pos="0" algn="l"/>
              </a:tabLst>
            </a:pPr>
            <a:r>
              <a:rPr lang="en-US" sz="2800" b="1" i="1" dirty="0">
                <a:solidFill>
                  <a:srgbClr val="E6B9B8"/>
                </a:solidFill>
              </a:rPr>
              <a:t>Biological Determinism vs. Cultural </a:t>
            </a:r>
            <a:r>
              <a:rPr lang="en-US" sz="2800" b="1" i="1" dirty="0" err="1">
                <a:solidFill>
                  <a:srgbClr val="E6B9B8"/>
                </a:solidFill>
              </a:rPr>
              <a:t>Constructionism</a:t>
            </a:r>
            <a:br>
              <a:rPr lang="en-US" sz="2800" b="1" i="1" dirty="0">
                <a:solidFill>
                  <a:srgbClr val="E6B9B8"/>
                </a:solidFill>
              </a:rPr>
            </a:br>
            <a:r>
              <a:rPr lang="en-US" b="1" i="1" dirty="0">
                <a:solidFill>
                  <a:srgbClr val="E6B9B8"/>
                </a:solidFill>
              </a:rPr>
              <a:t>	</a:t>
            </a:r>
            <a:r>
              <a:rPr lang="en-US" sz="2400" b="1" dirty="0">
                <a:solidFill>
                  <a:srgbClr val="E6B9B8"/>
                </a:solidFill>
              </a:rPr>
              <a:t>(“nature vs. nurture”)</a:t>
            </a:r>
            <a:br>
              <a:rPr lang="en-US" sz="2400" b="1" dirty="0">
                <a:solidFill>
                  <a:srgbClr val="E6B9B8"/>
                </a:solidFill>
              </a:rPr>
            </a:br>
            <a:r>
              <a:rPr lang="en-US" sz="2400" b="1" dirty="0">
                <a:solidFill>
                  <a:srgbClr val="E6B9B8"/>
                </a:solidFill>
              </a:rPr>
              <a:t>	(“learned vs. inherited”)</a:t>
            </a:r>
          </a:p>
          <a:p>
            <a:pPr marL="285750" indent="-285750" eaLnBrk="1" hangingPunct="1">
              <a:lnSpc>
                <a:spcPct val="80000"/>
              </a:lnSpc>
              <a:tabLst>
                <a:tab pos="0" algn="l"/>
              </a:tabLst>
            </a:pPr>
            <a:endParaRPr lang="en-US" sz="2400" b="1" dirty="0">
              <a:solidFill>
                <a:srgbClr val="E6B9B8"/>
              </a:solidFill>
            </a:endParaRPr>
          </a:p>
          <a:p>
            <a:pPr marL="285750" indent="-285750" eaLnBrk="1" hangingPunct="1">
              <a:lnSpc>
                <a:spcPct val="80000"/>
              </a:lnSpc>
              <a:tabLst>
                <a:tab pos="0" algn="l"/>
              </a:tabLst>
            </a:pPr>
            <a:r>
              <a:rPr lang="en-US" b="1" i="1" dirty="0" err="1">
                <a:solidFill>
                  <a:srgbClr val="E6B9B8"/>
                </a:solidFill>
              </a:rPr>
              <a:t>Ideationism</a:t>
            </a:r>
            <a:r>
              <a:rPr lang="en-US" b="1" i="1" dirty="0">
                <a:solidFill>
                  <a:srgbClr val="E6B9B8"/>
                </a:solidFill>
              </a:rPr>
              <a:t> vs. </a:t>
            </a:r>
            <a:r>
              <a:rPr lang="en-US" b="1" i="1" dirty="0">
                <a:solidFill>
                  <a:srgbClr val="000000"/>
                </a:solidFill>
              </a:rPr>
              <a:t>Cultural Materialism</a:t>
            </a:r>
          </a:p>
          <a:p>
            <a:pPr marL="285750" indent="-285750" eaLnBrk="1" hangingPunct="1">
              <a:lnSpc>
                <a:spcPct val="80000"/>
              </a:lnSpc>
              <a:tabLst>
                <a:tab pos="0" algn="l"/>
              </a:tabLst>
            </a:pPr>
            <a:endParaRPr lang="en-US" sz="2800" b="1" dirty="0">
              <a:solidFill>
                <a:srgbClr val="E6B9B8"/>
              </a:solidFill>
            </a:endParaRPr>
          </a:p>
          <a:p>
            <a:pPr marL="285750" indent="-285750" eaLnBrk="1" hangingPunct="1">
              <a:lnSpc>
                <a:spcPct val="80000"/>
              </a:lnSpc>
              <a:tabLst>
                <a:tab pos="0" algn="l"/>
              </a:tabLst>
            </a:pPr>
            <a:r>
              <a:rPr lang="en-US" b="1" i="1" dirty="0">
                <a:solidFill>
                  <a:srgbClr val="E6B9B8"/>
                </a:solidFill>
              </a:rPr>
              <a:t>Individual Agency vs. Structuralism</a:t>
            </a:r>
            <a:br>
              <a:rPr lang="en-US" sz="2800" b="1" i="1" dirty="0">
                <a:solidFill>
                  <a:srgbClr val="E6B9B8"/>
                </a:solidFill>
              </a:rPr>
            </a:br>
            <a:r>
              <a:rPr lang="en-US" b="1" i="1" dirty="0">
                <a:solidFill>
                  <a:srgbClr val="E6B9B8"/>
                </a:solidFill>
              </a:rPr>
              <a:t>	</a:t>
            </a:r>
            <a:r>
              <a:rPr lang="en-US" sz="2400" b="1" dirty="0">
                <a:solidFill>
                  <a:srgbClr val="E6B9B8"/>
                </a:solidFill>
              </a:rPr>
              <a:t>(“free will” vs. “power structures”)</a:t>
            </a:r>
          </a:p>
        </p:txBody>
      </p:sp>
      <p:sp>
        <p:nvSpPr>
          <p:cNvPr id="4" name="Rectangle 2"/>
          <p:cNvSpPr txBox="1">
            <a:spLocks noChangeArrowheads="1"/>
          </p:cNvSpPr>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800" b="1" kern="0" dirty="0">
                <a:solidFill>
                  <a:srgbClr val="000000"/>
                </a:solidFill>
                <a:latin typeface="Arial"/>
              </a:rPr>
              <a:t>“profit motives” are archetypal examples of . . .</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srgbClr val="C0504D">
                  <a:lumMod val="40000"/>
                  <a:lumOff val="60000"/>
                </a:srgb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rgbClr val="C0504D">
                  <a:lumMod val="40000"/>
                  <a:lumOff val="60000"/>
                </a:srgb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3600" b="1" kern="1200" dirty="0">
                <a:solidFill>
                  <a:prstClr val="black"/>
                </a:solidFill>
                <a:latin typeface="Arial" charset="0"/>
                <a:ea typeface="+mn-ea"/>
                <a:cs typeface="Arial" charset="0"/>
              </a:rPr>
              <a:t>feminist orientations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rgbClr val="C0504D">
                    <a:lumMod val="40000"/>
                    <a:lumOff val="60000"/>
                  </a:srgb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3792"/>
            <a:ext cx="7315200" cy="2677656"/>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feminist scholars have also entered the debate, proposing th</a:t>
            </a:r>
            <a:r>
              <a:rPr lang="en-US" sz="2800" b="1" dirty="0">
                <a:solidFill>
                  <a:prstClr val="black"/>
                </a:solidFill>
                <a:cs typeface="Arial" charset="0"/>
              </a:rPr>
              <a:t>at eating disorders are a natural response to pathological societal pressures to be thin rather than a manifestation of psychiatric illness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0704"/>
            <a:ext cx="7315200" cy="224676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although the feminist scholars recognize that many men are concerned about their weight, they argue that body imagery has special meaning for women</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115-166</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47248"/>
            <a:ext cx="7315200" cy="3785652"/>
          </a:xfrm>
          <a:prstGeom prst="rect">
            <a:avLst/>
          </a:prstGeom>
          <a:noFill/>
          <a:ln w="9525">
            <a:noFill/>
            <a:miter lim="800000"/>
            <a:headEnd/>
            <a:tailEnd/>
          </a:ln>
        </p:spPr>
        <p:txBody>
          <a:bodyPr lIns="457200" rIns="457200">
            <a:spAutoFit/>
          </a:bodyPr>
          <a:lstStyle/>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women grow up  knowing that attractiveness is a key to attracting men</a:t>
            </a:r>
          </a:p>
          <a:p>
            <a:pPr marL="231775" lvl="1" indent="-23177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they expect others to evaluate themselves in terms of their appearance and begin to watch their own bodies as outside observers</a:t>
            </a:r>
          </a:p>
          <a:p>
            <a:pPr marL="231775" lvl="1" indent="-231775" rtl="0" fontAlgn="base">
              <a:spcBef>
                <a:spcPct val="0"/>
              </a:spcBef>
              <a:spcAft>
                <a:spcPct val="0"/>
              </a:spcAft>
              <a:buFont typeface="Arial" pitchFamily="34" charset="0"/>
              <a:buChar char="•"/>
            </a:pPr>
            <a:endParaRPr lang="en-US" sz="12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women also learn that dieting and appetite control are necessary to achieve society’s standards of beauty</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717062" y="5909846"/>
            <a:ext cx="166584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(McKinley 1999)</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364209"/>
            <a:ext cx="7315200" cy="310854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feminists note that today’s women are conflicted because they are socialized to seek equal opportunity in education and employment but, at the same time, must maintain the sexual identity of a pleasing wife and mother . . .</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115-166</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496981"/>
            <a:ext cx="7315200" cy="3108543"/>
          </a:xfrm>
          <a:prstGeom prst="rect">
            <a:avLst/>
          </a:prstGeom>
          <a:noFill/>
          <a:ln w="9525">
            <a:noFill/>
            <a:miter lim="800000"/>
            <a:headEnd/>
            <a:tailEnd/>
          </a:ln>
        </p:spPr>
        <p:txBody>
          <a:bodyPr lIns="457200" rIns="457200">
            <a:spAutoFit/>
          </a:bodyPr>
          <a:lstStyle/>
          <a:p>
            <a:pPr marL="231775" lvl="1" indent="-231775" algn="ctr" rtl="0" fontAlgn="base">
              <a:spcBef>
                <a:spcPct val="0"/>
              </a:spcBef>
              <a:spcAft>
                <a:spcPct val="0"/>
              </a:spcAft>
            </a:pPr>
            <a:r>
              <a:rPr lang="en-US" sz="2800" b="1" kern="1200" dirty="0">
                <a:solidFill>
                  <a:prstClr val="black"/>
                </a:solidFill>
                <a:latin typeface="Arial" charset="0"/>
                <a:ea typeface="+mn-ea"/>
                <a:cs typeface="Arial" charset="0"/>
              </a:rPr>
              <a:t>the result is . . .</a:t>
            </a:r>
          </a:p>
          <a:p>
            <a:pPr marL="231775" lvl="1" indent="-231775" algn="ctr" rtl="0" fontAlgn="base">
              <a:spcBef>
                <a:spcPct val="0"/>
              </a:spcBef>
              <a:spcAft>
                <a:spcPct val="0"/>
              </a:spcAft>
            </a:pPr>
            <a:endParaRPr lang="en-US" sz="14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confusion</a:t>
            </a:r>
          </a:p>
          <a:p>
            <a:pPr marL="231775" lvl="1" indent="-231775" rtl="0" fontAlgn="base">
              <a:spcBef>
                <a:spcPct val="0"/>
              </a:spcBef>
              <a:spcAft>
                <a:spcPct val="0"/>
              </a:spcAft>
              <a:buFont typeface="Arial" pitchFamily="34" charset="0"/>
              <a:buChar char="•"/>
            </a:pPr>
            <a:endParaRPr lang="en-US" sz="14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800" b="1" dirty="0">
                <a:solidFill>
                  <a:prstClr val="black"/>
                </a:solidFill>
                <a:cs typeface="Arial" charset="0"/>
              </a:rPr>
              <a:t>body dissatisfaction</a:t>
            </a:r>
          </a:p>
          <a:p>
            <a:pPr marL="231775" lvl="1" indent="-231775" rtl="0" fontAlgn="base">
              <a:spcBef>
                <a:spcPct val="0"/>
              </a:spcBef>
              <a:spcAft>
                <a:spcPct val="0"/>
              </a:spcAft>
              <a:buFont typeface="Arial" pitchFamily="34" charset="0"/>
              <a:buChar char="•"/>
            </a:pPr>
            <a:endParaRPr lang="en-US" sz="14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low self esteem</a:t>
            </a:r>
          </a:p>
          <a:p>
            <a:pPr marL="231775" lvl="1" indent="-231775" rtl="0" fontAlgn="base">
              <a:spcBef>
                <a:spcPct val="0"/>
              </a:spcBef>
              <a:spcAft>
                <a:spcPct val="0"/>
              </a:spcAft>
              <a:buFont typeface="Arial" pitchFamily="34" charset="0"/>
              <a:buChar char="•"/>
            </a:pPr>
            <a:endParaRPr lang="en-US" sz="14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ambivalence about eating</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717062" y="5909846"/>
            <a:ext cx="166584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(McKinley 1999)</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491805"/>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by restricting their rate, women gain a sense of control that is otherwise thwarted in a male-dominated society</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2073343" y="5909846"/>
            <a:ext cx="49370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Beardsworth</a:t>
            </a:r>
            <a:r>
              <a:rPr lang="en-US" sz="1600" kern="1200" dirty="0">
                <a:solidFill>
                  <a:prstClr val="black"/>
                </a:solidFill>
                <a:latin typeface="Arial" charset="0"/>
                <a:ea typeface="+mn-ea"/>
                <a:cs typeface="Arial" charset="0"/>
              </a:rPr>
              <a:t> and </a:t>
            </a:r>
            <a:r>
              <a:rPr lang="en-US" sz="1600" kern="1200" dirty="0" err="1">
                <a:solidFill>
                  <a:prstClr val="black"/>
                </a:solidFill>
                <a:latin typeface="Arial" charset="0"/>
                <a:ea typeface="+mn-ea"/>
                <a:cs typeface="Arial" charset="0"/>
              </a:rPr>
              <a:t>Keil</a:t>
            </a:r>
            <a:r>
              <a:rPr lang="en-US" sz="1600" kern="1200" dirty="0">
                <a:solidFill>
                  <a:prstClr val="black"/>
                </a:solidFill>
                <a:latin typeface="Arial" charset="0"/>
                <a:ea typeface="+mn-ea"/>
                <a:cs typeface="Arial" charset="0"/>
              </a:rPr>
              <a:t> 1997;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975262"/>
            <a:ext cx="7315200" cy="3970318"/>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400" b="1" kern="1200" dirty="0">
                <a:solidFill>
                  <a:prstClr val="black"/>
                </a:solidFill>
                <a:latin typeface="Arial" charset="0"/>
                <a:ea typeface="+mn-ea"/>
                <a:cs typeface="Arial" charset="0"/>
              </a:rPr>
              <a:t>“anorexia nervosa is considered a rebellion against misogynistic societal norms that demean women by objectifying their bodies, and the anorexic’s decision to lose weight is seen as a </a:t>
            </a:r>
          </a:p>
          <a:p>
            <a:pPr marL="0" lvl="1" algn="ctr" rtl="0" fontAlgn="base">
              <a:spcBef>
                <a:spcPct val="0"/>
              </a:spcBef>
              <a:spcAft>
                <a:spcPct val="0"/>
              </a:spcAft>
            </a:pPr>
            <a:r>
              <a:rPr lang="en-US" sz="2400" b="1" kern="1200" dirty="0">
                <a:solidFill>
                  <a:prstClr val="black"/>
                </a:solidFill>
                <a:latin typeface="Arial" charset="0"/>
                <a:ea typeface="+mn-ea"/>
                <a:cs typeface="Arial" charset="0"/>
              </a:rPr>
              <a:t>symbolic protest agains</a:t>
            </a:r>
            <a:r>
              <a:rPr lang="en-US" sz="2400" b="1" dirty="0">
                <a:solidFill>
                  <a:prstClr val="black"/>
                </a:solidFill>
                <a:cs typeface="Arial" charset="0"/>
              </a:rPr>
              <a:t>t . . . “</a:t>
            </a:r>
          </a:p>
          <a:p>
            <a:pPr marL="0" lvl="1" algn="ctr" rtl="0" fontAlgn="base">
              <a:spcBef>
                <a:spcPct val="0"/>
              </a:spcBef>
              <a:spcAft>
                <a:spcPct val="0"/>
              </a:spcAft>
            </a:pPr>
            <a:endParaRPr lang="en-US" sz="12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male domination</a:t>
            </a:r>
          </a:p>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a rigid sexual division of labor</a:t>
            </a: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“the traditional female role”</a:t>
            </a:r>
          </a:p>
          <a:p>
            <a:pPr marL="231775" lvl="1" indent="-231775" rtl="0" fontAlgn="base">
              <a:spcBef>
                <a:spcPct val="0"/>
              </a:spcBef>
              <a:spcAft>
                <a:spcPct val="0"/>
              </a:spcAft>
            </a:pPr>
            <a:r>
              <a:rPr lang="en-US" sz="2400" b="1" kern="1200" dirty="0">
                <a:solidFill>
                  <a:prstClr val="black"/>
                </a:solidFill>
                <a:latin typeface="Arial" charset="0"/>
                <a:ea typeface="+mn-ea"/>
                <a:cs typeface="Arial" charset="0"/>
              </a:rPr>
              <a:t>	</a:t>
            </a:r>
            <a:r>
              <a:rPr lang="en-US" sz="2000" dirty="0">
                <a:solidFill>
                  <a:prstClr val="black"/>
                </a:solidFill>
                <a:cs typeface="Arial" charset="0"/>
              </a:rPr>
              <a:t>[</a:t>
            </a:r>
            <a:r>
              <a:rPr lang="en-US" sz="2000" kern="1200" dirty="0">
                <a:solidFill>
                  <a:prstClr val="black"/>
                </a:solidFill>
                <a:latin typeface="Arial" charset="0"/>
                <a:ea typeface="+mn-ea"/>
                <a:cs typeface="Arial" charset="0"/>
              </a:rPr>
              <a:t>presumably the white middle-class female role]</a:t>
            </a:r>
            <a:endParaRPr lang="en-US" sz="2400"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853248" y="5909846"/>
            <a:ext cx="140455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11992"/>
            <a:ext cx="7315200" cy="378565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other feminists argue that eating disorders represent anxieties about success and femininity</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400" b="1" kern="1200" dirty="0">
                <a:solidFill>
                  <a:prstClr val="black"/>
                </a:solidFill>
                <a:latin typeface="Arial" charset="0"/>
                <a:ea typeface="+mn-ea"/>
                <a:cs typeface="Arial" charset="0"/>
              </a:rPr>
              <a:t>starvation stops menstruation and delays their bodies’ maturation, “allowing them to return to the less threatening prepubescent body and avoiding becoming a sexually mature, autonomous person in a world they see as dangerous for women”</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2073343" y="5909846"/>
            <a:ext cx="49370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Beardsworth</a:t>
            </a:r>
            <a:r>
              <a:rPr lang="en-US" sz="1600" kern="1200" dirty="0">
                <a:solidFill>
                  <a:prstClr val="black"/>
                </a:solidFill>
                <a:latin typeface="Arial" charset="0"/>
                <a:ea typeface="+mn-ea"/>
                <a:cs typeface="Arial" charset="0"/>
              </a:rPr>
              <a:t> and </a:t>
            </a:r>
            <a:r>
              <a:rPr lang="en-US" sz="1600" kern="1200" dirty="0" err="1">
                <a:solidFill>
                  <a:prstClr val="black"/>
                </a:solidFill>
                <a:latin typeface="Arial" charset="0"/>
                <a:ea typeface="+mn-ea"/>
                <a:cs typeface="Arial" charset="0"/>
              </a:rPr>
              <a:t>Keil</a:t>
            </a:r>
            <a:r>
              <a:rPr lang="en-US" sz="1600" kern="1200" dirty="0">
                <a:solidFill>
                  <a:prstClr val="black"/>
                </a:solidFill>
                <a:latin typeface="Arial" charset="0"/>
                <a:ea typeface="+mn-ea"/>
                <a:cs typeface="Arial" charset="0"/>
              </a:rPr>
              <a:t> 1997;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19200" y="6338248"/>
            <a:ext cx="6656696"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http://bumperstickers.cafepress.com/item/eating-disorders-awareness-sticker-oval/7048402</a:t>
            </a:r>
            <a:endParaRPr lang="en-US" sz="1200" kern="1200" dirty="0">
              <a:solidFill>
                <a:srgbClr val="000000"/>
              </a:solidFill>
              <a:latin typeface="Arial" charset="0"/>
              <a:ea typeface="+mn-ea"/>
              <a:cs typeface="Arial" charset="0"/>
            </a:endParaRPr>
          </a:p>
        </p:txBody>
      </p:sp>
      <p:pic>
        <p:nvPicPr>
          <p:cNvPr id="22530" name="Picture 2"/>
          <p:cNvPicPr>
            <a:picLocks noChangeAspect="1" noChangeArrowheads="1"/>
          </p:cNvPicPr>
          <p:nvPr/>
        </p:nvPicPr>
        <p:blipFill>
          <a:blip r:embed="rId3" cstate="print"/>
          <a:srcRect/>
          <a:stretch>
            <a:fillRect/>
          </a:stretch>
        </p:blipFill>
        <p:spPr bwMode="auto">
          <a:xfrm>
            <a:off x="1828800" y="685800"/>
            <a:ext cx="5486400" cy="5486400"/>
          </a:xfrm>
          <a:prstGeom prst="rect">
            <a:avLst/>
          </a:prstGeom>
          <a:noFill/>
          <a:ln w="9525">
            <a:noFill/>
            <a:miter lim="800000"/>
            <a:headEnd/>
            <a:tailEnd/>
          </a:ln>
          <a:effectLst/>
        </p:spPr>
      </p:pic>
      <p:sp>
        <p:nvSpPr>
          <p:cNvPr id="7" name="Rectangle 6"/>
          <p:cNvSpPr/>
          <p:nvPr/>
        </p:nvSpPr>
        <p:spPr>
          <a:xfrm>
            <a:off x="2286000" y="5744794"/>
            <a:ext cx="4572406" cy="400110"/>
          </a:xfrm>
          <a:prstGeom prst="rect">
            <a:avLst/>
          </a:prstGeom>
        </p:spPr>
        <p:txBody>
          <a:bodyPr wrap="none">
            <a:spAutoFit/>
          </a:bodyPr>
          <a:lstStyle/>
          <a:p>
            <a:r>
              <a:rPr lang="en-US" sz="2000" b="1" dirty="0"/>
              <a:t>Eating Disorders Awareness Sticker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354765"/>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of course, each of these theories has its shortcomings . . .</a:t>
            </a:r>
          </a:p>
          <a:p>
            <a:pPr marL="6350" lvl="1" algn="ctr" rtl="0" fontAlgn="base">
              <a:spcBef>
                <a:spcPct val="0"/>
              </a:spcBef>
              <a:spcAft>
                <a:spcPct val="0"/>
              </a:spcAft>
            </a:pPr>
            <a:endParaRPr lang="en-US" sz="16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no single theory, for instance, explains why only a small proportion of women develop eating disorders whereas others gain excess weight or stay within healthy limits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74544"/>
            <a:ext cx="7315200" cy="310854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most likely,</a:t>
            </a:r>
          </a:p>
          <a:p>
            <a:pPr marL="0" lvl="1" algn="ctr" rtl="0" fontAlgn="base">
              <a:spcBef>
                <a:spcPct val="0"/>
              </a:spcBef>
              <a:spcAft>
                <a:spcPct val="0"/>
              </a:spcAft>
            </a:pPr>
            <a:r>
              <a:rPr lang="en-US" sz="2800" b="1" dirty="0">
                <a:solidFill>
                  <a:prstClr val="black"/>
                </a:solidFill>
                <a:cs typeface="Arial" charset="0"/>
              </a:rPr>
              <a:t>a combination of factors, such as young people’s susceptibility to social pressure or their feelings of worthlessness or shame, mediate the effects of media exposure to cultural ideals of thinness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1372378" y="5909846"/>
            <a:ext cx="640002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Murray, Waller, and Legg 2000;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4089457" y="1267136"/>
            <a:ext cx="1017879" cy="2094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07956408-6BD7-4AFA-9A29-8DED9931DE61}"/>
              </a:ext>
            </a:extLst>
          </p:cNvPr>
          <p:cNvSpPr/>
          <p:nvPr/>
        </p:nvSpPr>
        <p:spPr>
          <a:xfrm rot="6956119">
            <a:off x="4674297" y="2003426"/>
            <a:ext cx="1047977" cy="24085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F94ACF6A-2D3D-4C1D-8774-EE19747C25B0}"/>
              </a:ext>
            </a:extLst>
          </p:cNvPr>
          <p:cNvSpPr/>
          <p:nvPr/>
        </p:nvSpPr>
        <p:spPr>
          <a:xfrm rot="14507319">
            <a:off x="3482270" y="1986937"/>
            <a:ext cx="1018844" cy="23913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2508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60896"/>
            <a:ext cx="7315200" cy="329320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the study of</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twins who are raised together and twins who are raised separately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prstClr val="black"/>
                </a:solidFill>
                <a:cs typeface="Arial" charset="0"/>
              </a:rPr>
              <a:t>suggests that </a:t>
            </a:r>
            <a:r>
              <a:rPr lang="en-US" sz="2800" b="1" i="1" dirty="0">
                <a:solidFill>
                  <a:prstClr val="black"/>
                </a:solidFill>
                <a:cs typeface="Arial" charset="0"/>
              </a:rPr>
              <a:t>a combination </a:t>
            </a:r>
            <a:r>
              <a:rPr lang="en-US" sz="2800" b="1" dirty="0">
                <a:solidFill>
                  <a:prstClr val="black"/>
                </a:solidFill>
                <a:cs typeface="Arial" charset="0"/>
              </a:rPr>
              <a:t>of biological, psychological and sociocultural factors work together to create eating disorders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17812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Bulik</a:t>
            </a:r>
            <a:r>
              <a:rPr lang="en-US" sz="1600" kern="1200" dirty="0">
                <a:solidFill>
                  <a:prstClr val="black"/>
                </a:solidFill>
                <a:latin typeface="Arial" charset="0"/>
                <a:ea typeface="+mn-ea"/>
                <a:cs typeface="Arial" charset="0"/>
              </a:rPr>
              <a:t>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2000)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60896"/>
            <a:ext cx="7315200" cy="3724096"/>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twins studies suggest that a combination of genetic factors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and environmental factors contributes to the development of eating disorders . . .</a:t>
            </a:r>
          </a:p>
          <a:p>
            <a:pPr marL="0" lvl="1" algn="ctr" rtl="0" fontAlgn="base">
              <a:spcBef>
                <a:spcPct val="0"/>
              </a:spcBef>
              <a:spcAft>
                <a:spcPct val="0"/>
              </a:spcAft>
            </a:pPr>
            <a:endParaRPr lang="en-US" sz="1200" b="1" dirty="0">
              <a:solidFill>
                <a:prstClr val="black"/>
              </a:solidFill>
              <a:cs typeface="Arial" charset="0"/>
            </a:endParaRPr>
          </a:p>
          <a:p>
            <a:pPr marL="1603375" lvl="4" indent="-231775">
              <a:buFont typeface="Arial" pitchFamily="34" charset="0"/>
              <a:buChar char="•"/>
            </a:pPr>
            <a:r>
              <a:rPr lang="en-US" sz="2800" b="1" dirty="0">
                <a:solidFill>
                  <a:prstClr val="black"/>
                </a:solidFill>
                <a:cs typeface="Arial" charset="0"/>
              </a:rPr>
              <a:t>parental influence</a:t>
            </a:r>
          </a:p>
          <a:p>
            <a:pPr marL="1603375" lvl="4" indent="-231775">
              <a:buFont typeface="Arial" pitchFamily="34" charset="0"/>
              <a:buChar char="•"/>
            </a:pPr>
            <a:r>
              <a:rPr lang="en-US" sz="2800" b="1" kern="1200" dirty="0">
                <a:solidFill>
                  <a:prstClr val="black"/>
                </a:solidFill>
                <a:latin typeface="Arial" charset="0"/>
                <a:ea typeface="+mn-ea"/>
                <a:cs typeface="Arial" charset="0"/>
              </a:rPr>
              <a:t>peers</a:t>
            </a:r>
          </a:p>
          <a:p>
            <a:pPr marL="1603375" lvl="4" indent="-231775">
              <a:buFont typeface="Arial" pitchFamily="34" charset="0"/>
              <a:buChar char="•"/>
            </a:pPr>
            <a:r>
              <a:rPr lang="en-US" sz="2800" b="1" dirty="0">
                <a:solidFill>
                  <a:prstClr val="black"/>
                </a:solidFill>
                <a:cs typeface="Arial" charset="0"/>
              </a:rPr>
              <a:t>etc.</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17812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Bulik</a:t>
            </a:r>
            <a:r>
              <a:rPr lang="en-US" sz="1600" kern="1200" dirty="0">
                <a:solidFill>
                  <a:prstClr val="black"/>
                </a:solidFill>
                <a:latin typeface="Arial" charset="0"/>
                <a:ea typeface="+mn-ea"/>
                <a:cs typeface="Arial" charset="0"/>
              </a:rPr>
              <a:t>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2000)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866305"/>
            <a:ext cx="7315200" cy="437042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As a result . . .</a:t>
            </a:r>
          </a:p>
          <a:p>
            <a:pPr marL="0" lvl="1" algn="ctr" rtl="0" fontAlgn="base">
              <a:spcBef>
                <a:spcPct val="0"/>
              </a:spcBef>
              <a:spcAft>
                <a:spcPct val="0"/>
              </a:spcAft>
            </a:pPr>
            <a:endParaRPr lang="en-US" sz="1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researchers are testing comprehensive models that examine the combined effects of people’s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global psychological makeup . . .</a:t>
            </a:r>
          </a:p>
          <a:p>
            <a:pPr marL="688975" lvl="2" indent="-231775">
              <a:buFont typeface="Arial" pitchFamily="34" charset="0"/>
              <a:buChar char="•"/>
            </a:pPr>
            <a:r>
              <a:rPr lang="en-US" sz="2400" b="1" dirty="0">
                <a:solidFill>
                  <a:prstClr val="black"/>
                </a:solidFill>
                <a:cs typeface="Arial" charset="0"/>
              </a:rPr>
              <a:t>social pressure . . .</a:t>
            </a:r>
          </a:p>
          <a:p>
            <a:pPr marL="688975" lvl="2" indent="-231775">
              <a:buFont typeface="Arial" pitchFamily="34" charset="0"/>
              <a:buChar char="•"/>
            </a:pPr>
            <a:r>
              <a:rPr lang="en-US" sz="2400" b="1" kern="1200" dirty="0">
                <a:solidFill>
                  <a:prstClr val="black"/>
                </a:solidFill>
                <a:latin typeface="Arial" charset="0"/>
                <a:ea typeface="+mn-ea"/>
                <a:cs typeface="Arial" charset="0"/>
              </a:rPr>
              <a:t>body image</a:t>
            </a:r>
          </a:p>
          <a:p>
            <a:pPr marL="688975" lvl="2" indent="-231775">
              <a:buFont typeface="Arial" pitchFamily="34" charset="0"/>
              <a:buChar char="•"/>
            </a:pPr>
            <a:r>
              <a:rPr lang="en-US" sz="2400" b="1" dirty="0">
                <a:solidFill>
                  <a:prstClr val="black"/>
                </a:solidFill>
                <a:cs typeface="Arial" charset="0"/>
              </a:rPr>
              <a:t>levels of dissatisfaction on people’s actual weight and disordered eating practices</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2307043"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866305"/>
            <a:ext cx="7315200" cy="3801041"/>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As a result . . .</a:t>
            </a:r>
          </a:p>
          <a:p>
            <a:pPr marL="0" lvl="1" algn="ctr" rtl="0" fontAlgn="base">
              <a:spcBef>
                <a:spcPct val="0"/>
              </a:spcBef>
              <a:spcAft>
                <a:spcPct val="0"/>
              </a:spcAft>
            </a:pPr>
            <a:endParaRPr lang="en-US" sz="100" b="1" dirty="0">
              <a:solidFill>
                <a:schemeClr val="accent2">
                  <a:lumMod val="40000"/>
                  <a:lumOff val="60000"/>
                </a:schemeClr>
              </a:solidFill>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researchers are testing comprehensive models that examine the combined effects of people’s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800" b="1" kern="1200" dirty="0">
                <a:solidFill>
                  <a:prstClr val="black"/>
                </a:solidFill>
                <a:latin typeface="Arial" charset="0"/>
                <a:ea typeface="+mn-ea"/>
                <a:cs typeface="Arial" charset="0"/>
              </a:rPr>
              <a:t>global psychological makeup . . .</a:t>
            </a:r>
          </a:p>
          <a:p>
            <a:pPr marL="688975" lvl="2" indent="-231775">
              <a:buFont typeface="Arial" pitchFamily="34" charset="0"/>
              <a:buChar char="•"/>
            </a:pPr>
            <a:r>
              <a:rPr lang="en-US" sz="2800" b="1" dirty="0">
                <a:solidFill>
                  <a:prstClr val="black"/>
                </a:solidFill>
                <a:cs typeface="Arial" charset="0"/>
              </a:rPr>
              <a:t>social pressure . . .</a:t>
            </a:r>
          </a:p>
          <a:p>
            <a:pPr marL="688975" lvl="2" indent="-231775">
              <a:buFont typeface="Arial" pitchFamily="34" charset="0"/>
              <a:buChar char="•"/>
            </a:pPr>
            <a:r>
              <a:rPr lang="en-US" b="1" kern="1200" dirty="0">
                <a:solidFill>
                  <a:schemeClr val="accent2">
                    <a:lumMod val="40000"/>
                    <a:lumOff val="60000"/>
                  </a:schemeClr>
                </a:solidFill>
                <a:latin typeface="Arial" charset="0"/>
                <a:ea typeface="+mn-ea"/>
                <a:cs typeface="Arial" charset="0"/>
              </a:rPr>
              <a:t>body image</a:t>
            </a:r>
          </a:p>
          <a:p>
            <a:pPr marL="688975" lvl="2" indent="-231775">
              <a:buFont typeface="Arial" pitchFamily="34" charset="0"/>
              <a:buChar char="•"/>
            </a:pPr>
            <a:r>
              <a:rPr lang="en-US" b="1" dirty="0">
                <a:solidFill>
                  <a:schemeClr val="accent2">
                    <a:lumMod val="40000"/>
                    <a:lumOff val="60000"/>
                  </a:schemeClr>
                </a:solidFill>
                <a:cs typeface="Arial" charset="0"/>
              </a:rPr>
              <a:t>levels of dissatisfaction on people’s actual weight and disordered eating practices</a:t>
            </a:r>
            <a:endParaRPr lang="en-US" b="1" kern="1200" dirty="0">
              <a:solidFill>
                <a:schemeClr val="accent2">
                  <a:lumMod val="40000"/>
                  <a:lumOff val="60000"/>
                </a:schemeClr>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2307043"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schemeClr val="accent2">
                    <a:lumMod val="40000"/>
                    <a:lumOff val="60000"/>
                  </a:schemeClr>
                </a:solidFill>
                <a:latin typeface="Arial" charset="0"/>
                <a:ea typeface="+mn-ea"/>
                <a:cs typeface="Arial" charset="0"/>
              </a:rPr>
              <a:t>(Thompson </a:t>
            </a:r>
            <a:r>
              <a:rPr lang="en-US" sz="1600" i="1" kern="1200" dirty="0">
                <a:solidFill>
                  <a:schemeClr val="accent2">
                    <a:lumMod val="40000"/>
                    <a:lumOff val="60000"/>
                  </a:schemeClr>
                </a:solidFill>
                <a:latin typeface="Arial" charset="0"/>
                <a:ea typeface="+mn-ea"/>
                <a:cs typeface="Arial" charset="0"/>
              </a:rPr>
              <a:t>et al</a:t>
            </a:r>
            <a:r>
              <a:rPr lang="en-US" sz="1600" kern="1200" dirty="0">
                <a:solidFill>
                  <a:schemeClr val="accent2">
                    <a:lumMod val="40000"/>
                    <a:lumOff val="60000"/>
                  </a:schemeClr>
                </a:solidFill>
                <a:latin typeface="Arial" charset="0"/>
                <a:ea typeface="+mn-ea"/>
                <a:cs typeface="Arial" charset="0"/>
              </a:rPr>
              <a:t>. 1999)</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738729"/>
            <a:ext cx="7315200" cy="4585871"/>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global psychological makeup</a:t>
            </a:r>
          </a:p>
          <a:p>
            <a:pPr marL="1146175" lvl="3" indent="-231775">
              <a:buFont typeface="Arial" pitchFamily="34" charset="0"/>
              <a:buChar char="•"/>
            </a:pPr>
            <a:r>
              <a:rPr lang="en-US" sz="2000" b="1" dirty="0">
                <a:solidFill>
                  <a:prstClr val="black"/>
                </a:solidFill>
                <a:cs typeface="Arial" charset="0"/>
              </a:rPr>
              <a:t>self-esteem</a:t>
            </a:r>
          </a:p>
          <a:p>
            <a:pPr marL="1146175" lvl="3" indent="-231775">
              <a:buFont typeface="Arial" pitchFamily="34" charset="0"/>
              <a:buChar char="•"/>
            </a:pPr>
            <a:r>
              <a:rPr lang="en-US" sz="2000" b="1" kern="1200" dirty="0">
                <a:solidFill>
                  <a:prstClr val="black"/>
                </a:solidFill>
                <a:latin typeface="Arial" charset="0"/>
                <a:ea typeface="+mn-ea"/>
                <a:cs typeface="Arial" charset="0"/>
              </a:rPr>
              <a:t>emotional problems</a:t>
            </a:r>
          </a:p>
          <a:p>
            <a:pPr marL="1146175" lvl="3" indent="-231775">
              <a:buFont typeface="Arial" pitchFamily="34" charset="0"/>
              <a:buChar char="•"/>
            </a:pPr>
            <a:r>
              <a:rPr lang="en-US" sz="2000" b="1" dirty="0">
                <a:solidFill>
                  <a:prstClr val="black"/>
                </a:solidFill>
                <a:cs typeface="Arial" charset="0"/>
              </a:rPr>
              <a:t>susceptibility to external feedback</a:t>
            </a:r>
            <a:endParaRPr lang="en-US" sz="2000" b="1" kern="1200" dirty="0">
              <a:solidFill>
                <a:prstClr val="black"/>
              </a:solidFill>
              <a:latin typeface="Arial" charset="0"/>
              <a:ea typeface="+mn-ea"/>
              <a:cs typeface="Arial" charset="0"/>
            </a:endParaRPr>
          </a:p>
          <a:p>
            <a:pPr marL="688975" lvl="2" indent="-231775">
              <a:buFont typeface="Arial" pitchFamily="34" charset="0"/>
              <a:buChar char="•"/>
            </a:pPr>
            <a:endParaRPr lang="en-US" sz="1200" b="1" dirty="0">
              <a:solidFill>
                <a:prstClr val="black"/>
              </a:solidFill>
              <a:cs typeface="Arial" charset="0"/>
            </a:endParaRPr>
          </a:p>
          <a:p>
            <a:pPr marL="688975" lvl="2" indent="-231775">
              <a:buFont typeface="Arial" pitchFamily="34" charset="0"/>
              <a:buChar char="•"/>
            </a:pPr>
            <a:r>
              <a:rPr lang="en-US" sz="2400" b="1" dirty="0">
                <a:solidFill>
                  <a:prstClr val="black"/>
                </a:solidFill>
                <a:cs typeface="Arial" charset="0"/>
              </a:rPr>
              <a:t>social pressure</a:t>
            </a:r>
          </a:p>
          <a:p>
            <a:pPr marL="1146175" lvl="3" indent="-231775">
              <a:buFont typeface="Arial" pitchFamily="34" charset="0"/>
              <a:buChar char="•"/>
            </a:pPr>
            <a:r>
              <a:rPr lang="en-US" sz="2000" b="1" dirty="0">
                <a:solidFill>
                  <a:prstClr val="black"/>
                </a:solidFill>
                <a:cs typeface="Arial" charset="0"/>
              </a:rPr>
              <a:t>media exposure</a:t>
            </a:r>
          </a:p>
          <a:p>
            <a:pPr marL="1146175" lvl="3" indent="-231775">
              <a:buFont typeface="Arial" pitchFamily="34" charset="0"/>
              <a:buChar char="•"/>
            </a:pPr>
            <a:r>
              <a:rPr lang="en-US" sz="2000" b="1" dirty="0">
                <a:solidFill>
                  <a:prstClr val="black"/>
                </a:solidFill>
                <a:cs typeface="Arial" charset="0"/>
              </a:rPr>
              <a:t>teasing by relatives, peers and friends</a:t>
            </a:r>
          </a:p>
          <a:p>
            <a:pPr marL="1146175" lvl="3" indent="-231775"/>
            <a:endParaRPr lang="en-US" sz="1200" b="1" dirty="0">
              <a:solidFill>
                <a:prstClr val="black"/>
              </a:solidFill>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body image</a:t>
            </a:r>
          </a:p>
          <a:p>
            <a:pPr marL="688975" lvl="2" indent="-231775">
              <a:buFont typeface="Arial" pitchFamily="34" charset="0"/>
              <a:buChar char="•"/>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dirty="0">
                <a:solidFill>
                  <a:prstClr val="black"/>
                </a:solidFill>
                <a:cs typeface="Arial" charset="0"/>
              </a:rPr>
              <a:t>levels of dissatisfaction on people’s actual weight and disordered eating practices</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p:nvPr/>
        </p:nvSpPr>
        <p:spPr>
          <a:xfrm>
            <a:off x="788665" y="1357532"/>
            <a:ext cx="7537063" cy="369332"/>
          </a:xfrm>
          <a:prstGeom prst="rect">
            <a:avLst/>
          </a:prstGeom>
        </p:spPr>
        <p:txBody>
          <a:bodyPr wrap="none">
            <a:spAutoFit/>
          </a:bodyPr>
          <a:lstStyle/>
          <a:p>
            <a:r>
              <a:rPr lang="en-US" b="1" dirty="0">
                <a:solidFill>
                  <a:prstClr val="black"/>
                </a:solidFill>
                <a:cs typeface="Arial" charset="0"/>
              </a:rPr>
              <a:t>The bottom Line:  All of these factors are involved . . . and more . . .</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635E-38E3-BB77-83B8-E75F6ECDC9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8F896F-C48A-F03C-9676-917A018BF95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2" name="Rectangle 11">
            <a:extLst>
              <a:ext uri="{FF2B5EF4-FFF2-40B4-BE49-F238E27FC236}">
                <a16:creationId xmlns:a16="http://schemas.microsoft.com/office/drawing/2014/main" id="{1DD2E7C9-3D96-12F7-9CDC-18066B8D1E2E}"/>
              </a:ext>
            </a:extLst>
          </p:cNvPr>
          <p:cNvSpPr>
            <a:spLocks noChangeArrowheads="1"/>
          </p:cNvSpPr>
          <p:nvPr/>
        </p:nvSpPr>
        <p:spPr bwMode="auto">
          <a:xfrm>
            <a:off x="3749675"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11">
            <a:extLst>
              <a:ext uri="{FF2B5EF4-FFF2-40B4-BE49-F238E27FC236}">
                <a16:creationId xmlns:a16="http://schemas.microsoft.com/office/drawing/2014/main" id="{9CD4D3FE-E4AF-B246-ACE5-16BC1BE0F1BB}"/>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6" name="Subtitle 2">
            <a:extLst>
              <a:ext uri="{FF2B5EF4-FFF2-40B4-BE49-F238E27FC236}">
                <a16:creationId xmlns:a16="http://schemas.microsoft.com/office/drawing/2014/main" id="{B57946B2-C80F-516D-C319-B8FED49C4B1E}"/>
              </a:ext>
            </a:extLst>
          </p:cNvPr>
          <p:cNvSpPr txBox="1">
            <a:spLocks/>
          </p:cNvSpPr>
          <p:nvPr/>
        </p:nvSpPr>
        <p:spPr>
          <a:xfrm>
            <a:off x="2286000" y="228600"/>
            <a:ext cx="457200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
        <p:nvSpPr>
          <p:cNvPr id="3" name="Rectangle 11">
            <a:extLst>
              <a:ext uri="{FF2B5EF4-FFF2-40B4-BE49-F238E27FC236}">
                <a16:creationId xmlns:a16="http://schemas.microsoft.com/office/drawing/2014/main" id="{A62B2153-70A3-222F-243A-63B12D8E05CC}"/>
              </a:ext>
            </a:extLst>
          </p:cNvPr>
          <p:cNvSpPr>
            <a:spLocks noChangeArrowheads="1"/>
          </p:cNvSpPr>
          <p:nvPr/>
        </p:nvSpPr>
        <p:spPr bwMode="auto">
          <a:xfrm>
            <a:off x="3753827" y="6042447"/>
            <a:ext cx="1644650" cy="446276"/>
          </a:xfrm>
          <a:prstGeom prst="rect">
            <a:avLst/>
          </a:prstGeom>
          <a:solidFill>
            <a:srgbClr val="BCC7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57847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90600" y="6338248"/>
            <a:ext cx="70866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www.eatingdisorderinfo.org/Causes/WhyDoPeopleDevelopEatingDisorders/tabid/992/Default.aspx</a:t>
            </a:r>
            <a:endParaRPr lang="en-US" sz="1200" kern="1200" dirty="0">
              <a:solidFill>
                <a:srgbClr val="000000"/>
              </a:solidFill>
              <a:latin typeface="Arial" charset="0"/>
              <a:ea typeface="+mn-ea"/>
              <a:cs typeface="Arial" charset="0"/>
            </a:endParaRPr>
          </a:p>
        </p:txBody>
      </p:sp>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rgbClr val="000000"/>
                </a:solidFill>
                <a:latin typeface="Arial" charset="0"/>
                <a:ea typeface="+mn-ea"/>
                <a:cs typeface="Arial" charset="0"/>
              </a:rPr>
              <a:t>The Alliance for Eating Disorder Awareness</a:t>
            </a:r>
          </a:p>
        </p:txBody>
      </p:sp>
      <p:pic>
        <p:nvPicPr>
          <p:cNvPr id="8" name="Picture 2"/>
          <p:cNvPicPr>
            <a:picLocks noChangeAspect="1" noChangeArrowheads="1"/>
          </p:cNvPicPr>
          <p:nvPr/>
        </p:nvPicPr>
        <p:blipFill>
          <a:blip r:embed="rId3" cstate="print"/>
          <a:srcRect/>
          <a:stretch>
            <a:fillRect/>
          </a:stretch>
        </p:blipFill>
        <p:spPr bwMode="auto">
          <a:xfrm>
            <a:off x="1981200" y="609600"/>
            <a:ext cx="5214842" cy="5029200"/>
          </a:xfrm>
          <a:prstGeom prst="rect">
            <a:avLst/>
          </a:prstGeom>
          <a:noFill/>
          <a:ln w="9525">
            <a:noFill/>
            <a:miter lim="800000"/>
            <a:headEnd/>
            <a:tailEnd/>
          </a:ln>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557448" cy="2554545"/>
          </a:xfrm>
          <a:prstGeom prst="rect">
            <a:avLst/>
          </a:prstGeom>
          <a:noFill/>
          <a:ln w="9525">
            <a:noFill/>
            <a:miter lim="800000"/>
            <a:headEnd/>
            <a:tailEnd/>
          </a:ln>
        </p:spPr>
        <p:txBody>
          <a:bodyPr wrap="square"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prstClr val="black"/>
                </a:solidFill>
                <a:latin typeface="Arial" charset="0"/>
                <a:ea typeface="+mn-ea"/>
                <a:cs typeface="Arial" charset="0"/>
              </a:rPr>
              <a:t> biological explanations</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2800" b="1" dirty="0">
                <a:solidFill>
                  <a:prstClr val="black"/>
                </a:solidFill>
                <a:cs typeface="Arial" charset="0"/>
              </a:rPr>
              <a:t>psychological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2800" b="1" dirty="0">
                <a:solidFill>
                  <a:prstClr val="black"/>
                </a:solidFill>
                <a:cs typeface="Arial" charset="0"/>
              </a:rPr>
              <a:t>sociocultural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feminist </a:t>
            </a:r>
            <a:r>
              <a:rPr lang="en-US" sz="2800" b="1" dirty="0">
                <a:solidFill>
                  <a:prstClr val="black"/>
                </a:solidFill>
                <a:cs typeface="Arial" charset="0"/>
              </a:rPr>
              <a:t>orientations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46166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2400" b="1" kern="1200" dirty="0">
                <a:solidFill>
                  <a:prstClr val="black"/>
                </a:solidFill>
                <a:latin typeface="Arial" charset="0"/>
                <a:ea typeface="+mn-ea"/>
                <a:cs typeface="Arial" charset="0"/>
              </a:rPr>
              <a:t>Theories of Eating Disorders involve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1623559" y="790075"/>
            <a:ext cx="3582906"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8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2057400" y="6121569"/>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1295400" y="4191000"/>
            <a:ext cx="2159111" cy="514376"/>
          </a:xfrm>
          <a:prstGeom prst="rect">
            <a:avLst/>
          </a:prstGeom>
        </p:spPr>
      </p:pic>
    </p:spTree>
    <p:extLst>
      <p:ext uri="{BB962C8B-B14F-4D97-AF65-F5344CB8AC3E}">
        <p14:creationId xmlns:p14="http://schemas.microsoft.com/office/powerpoint/2010/main" val="66703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304800" y="6629400"/>
            <a:ext cx="85344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https://www.theguardian.com/science/2019/jul/15/anorexia-not-just-a-psychiatric-problem-scientists-find?CMP=Share_iOSApp_Other</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9DC6185D-DB51-4242-91BE-C07458D5D2AD}"/>
              </a:ext>
            </a:extLst>
          </p:cNvPr>
          <p:cNvPicPr>
            <a:picLocks noChangeAspect="1"/>
          </p:cNvPicPr>
          <p:nvPr/>
        </p:nvPicPr>
        <p:blipFill>
          <a:blip r:embed="rId3"/>
          <a:stretch>
            <a:fillRect/>
          </a:stretch>
        </p:blipFill>
        <p:spPr>
          <a:xfrm>
            <a:off x="2057400" y="186436"/>
            <a:ext cx="4981102" cy="5943600"/>
          </a:xfrm>
          <a:prstGeom prst="rect">
            <a:avLst/>
          </a:prstGeom>
        </p:spPr>
      </p:pic>
      <p:sp>
        <p:nvSpPr>
          <p:cNvPr id="9" name="TextBox 8">
            <a:extLst>
              <a:ext uri="{FF2B5EF4-FFF2-40B4-BE49-F238E27FC236}">
                <a16:creationId xmlns:a16="http://schemas.microsoft.com/office/drawing/2014/main" id="{4A373C58-3AA9-44C7-A53E-2B33578808C6}"/>
              </a:ext>
            </a:extLst>
          </p:cNvPr>
          <p:cNvSpPr txBox="1"/>
          <p:nvPr/>
        </p:nvSpPr>
        <p:spPr>
          <a:xfrm>
            <a:off x="2031999" y="2209800"/>
            <a:ext cx="2209800" cy="6096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15 July 2019</a:t>
            </a:r>
          </a:p>
        </p:txBody>
      </p:sp>
      <p:pic>
        <p:nvPicPr>
          <p:cNvPr id="5" name="Picture 4" descr="A blue sign with white text&#10;&#10;Description automatically generated with medium confidence">
            <a:extLst>
              <a:ext uri="{FF2B5EF4-FFF2-40B4-BE49-F238E27FC236}">
                <a16:creationId xmlns:a16="http://schemas.microsoft.com/office/drawing/2014/main" id="{FBF1933C-F8D5-462C-BA45-9F341311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112034"/>
            <a:ext cx="1828800" cy="402566"/>
          </a:xfrm>
          <a:prstGeom prst="rect">
            <a:avLst/>
          </a:prstGeom>
        </p:spPr>
      </p:pic>
    </p:spTree>
    <p:extLst>
      <p:ext uri="{BB962C8B-B14F-4D97-AF65-F5344CB8AC3E}">
        <p14:creationId xmlns:p14="http://schemas.microsoft.com/office/powerpoint/2010/main" val="42094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Biological explanations usually focus on abnormal hormonal balance and other biochemical changes observed in people with anorexia</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of special interest ar</a:t>
            </a:r>
            <a:r>
              <a:rPr lang="en-US" sz="2000" b="1" dirty="0">
                <a:solidFill>
                  <a:prstClr val="black"/>
                </a:solidFill>
                <a:cs typeface="Arial" charset="0"/>
              </a:rPr>
              <a:t>e changes in a tiny portion of the brain called the hypothalamus that regulates appetite and weight control</a:t>
            </a:r>
            <a:endParaRPr lang="en-US" sz="2000" b="1" kern="1200" dirty="0">
              <a:solidFill>
                <a:prstClr val="black"/>
              </a:solidFill>
              <a:latin typeface="Arial" charset="0"/>
              <a:ea typeface="+mn-ea"/>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http://news.bbc.co.uk/2/hi/health/7124697.stm</a:t>
            </a:r>
            <a:endParaRPr lang="en-US" sz="1200" kern="1200" dirty="0">
              <a:solidFill>
                <a:srgbClr val="000000"/>
              </a:solidFill>
              <a:latin typeface="Arial" charset="0"/>
              <a:ea typeface="+mn-ea"/>
              <a:cs typeface="Arial" charset="0"/>
            </a:endParaRPr>
          </a:p>
        </p:txBody>
      </p:sp>
      <p:pic>
        <p:nvPicPr>
          <p:cNvPr id="19458" name="Picture 2"/>
          <p:cNvPicPr>
            <a:picLocks noChangeAspect="1" noChangeArrowheads="1"/>
          </p:cNvPicPr>
          <p:nvPr/>
        </p:nvPicPr>
        <p:blipFill>
          <a:blip r:embed="rId3" cstate="print"/>
          <a:srcRect/>
          <a:stretch>
            <a:fillRect/>
          </a:stretch>
        </p:blipFill>
        <p:spPr bwMode="auto">
          <a:xfrm>
            <a:off x="914400" y="795375"/>
            <a:ext cx="7315200" cy="5341569"/>
          </a:xfrm>
          <a:prstGeom prst="rect">
            <a:avLst/>
          </a:prstGeom>
          <a:noFill/>
          <a:ln w="9525">
            <a:noFill/>
            <a:miter lim="800000"/>
            <a:headEnd/>
            <a:tailEnd/>
          </a:ln>
          <a:effectLst/>
        </p:spPr>
      </p:pic>
      <p:sp>
        <p:nvSpPr>
          <p:cNvPr id="6" name="Rounded Rectangle 5"/>
          <p:cNvSpPr/>
          <p:nvPr/>
        </p:nvSpPr>
        <p:spPr>
          <a:xfrm>
            <a:off x="2397456" y="2528248"/>
            <a:ext cx="3124200" cy="1066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81E48-8F30-9941-E019-50B185DB213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25B172-5A85-DA69-006F-6FDDBA52FEC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2" name="Rectangle 11">
            <a:extLst>
              <a:ext uri="{FF2B5EF4-FFF2-40B4-BE49-F238E27FC236}">
                <a16:creationId xmlns:a16="http://schemas.microsoft.com/office/drawing/2014/main" id="{F29BA52C-A3FB-DCF0-929C-EC29FD655C34}"/>
              </a:ext>
            </a:extLst>
          </p:cNvPr>
          <p:cNvSpPr>
            <a:spLocks noChangeArrowheads="1"/>
          </p:cNvSpPr>
          <p:nvPr/>
        </p:nvSpPr>
        <p:spPr bwMode="auto">
          <a:xfrm>
            <a:off x="3749675"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11">
            <a:extLst>
              <a:ext uri="{FF2B5EF4-FFF2-40B4-BE49-F238E27FC236}">
                <a16:creationId xmlns:a16="http://schemas.microsoft.com/office/drawing/2014/main" id="{A3676E75-157E-EF15-018E-86ACE42EB287}"/>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6" name="Subtitle 2">
            <a:extLst>
              <a:ext uri="{FF2B5EF4-FFF2-40B4-BE49-F238E27FC236}">
                <a16:creationId xmlns:a16="http://schemas.microsoft.com/office/drawing/2014/main" id="{DE8B6BB9-CE2D-27A7-ADFB-402A1227C1C0}"/>
              </a:ext>
            </a:extLst>
          </p:cNvPr>
          <p:cNvSpPr txBox="1">
            <a:spLocks/>
          </p:cNvSpPr>
          <p:nvPr/>
        </p:nvSpPr>
        <p:spPr>
          <a:xfrm>
            <a:off x="2286000" y="228600"/>
            <a:ext cx="457200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
        <p:nvSpPr>
          <p:cNvPr id="3" name="Rectangle 11">
            <a:extLst>
              <a:ext uri="{FF2B5EF4-FFF2-40B4-BE49-F238E27FC236}">
                <a16:creationId xmlns:a16="http://schemas.microsoft.com/office/drawing/2014/main" id="{3FD4BCE9-0E2F-758F-2CD6-BBFD134A5A89}"/>
              </a:ext>
            </a:extLst>
          </p:cNvPr>
          <p:cNvSpPr>
            <a:spLocks noChangeArrowheads="1"/>
          </p:cNvSpPr>
          <p:nvPr/>
        </p:nvSpPr>
        <p:spPr bwMode="auto">
          <a:xfrm>
            <a:off x="3753827" y="6042447"/>
            <a:ext cx="1644650" cy="446276"/>
          </a:xfrm>
          <a:prstGeom prst="rect">
            <a:avLst/>
          </a:prstGeom>
          <a:solidFill>
            <a:srgbClr val="BCC7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527148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brain scans show that people with anorexia have </a:t>
            </a:r>
            <a:r>
              <a:rPr lang="en-US" sz="2000" b="1" dirty="0">
                <a:solidFill>
                  <a:prstClr val="black"/>
                </a:solidFill>
                <a:cs typeface="Arial" charset="0"/>
              </a:rPr>
              <a:t>high levels of certain proteins secreted during stress that may indirectly bock appetite</a:t>
            </a:r>
            <a:endParaRPr lang="en-US" sz="2000" b="1" kern="1200" dirty="0">
              <a:solidFill>
                <a:prstClr val="black"/>
              </a:solidFill>
              <a:latin typeface="Arial" charset="0"/>
              <a:ea typeface="+mn-ea"/>
              <a:cs typeface="Arial" charset="0"/>
            </a:endParaRP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http://news.bbc.co.uk/2/hi/health/7120564.stm</a:t>
            </a:r>
            <a:endParaRPr lang="en-US" sz="1200" kern="1200" dirty="0">
              <a:solidFill>
                <a:srgbClr val="000000"/>
              </a:solidFill>
              <a:latin typeface="Arial" charset="0"/>
              <a:ea typeface="+mn-ea"/>
              <a:cs typeface="Arial" charset="0"/>
            </a:endParaRPr>
          </a:p>
        </p:txBody>
      </p:sp>
      <p:pic>
        <p:nvPicPr>
          <p:cNvPr id="20482" name="Picture 2"/>
          <p:cNvPicPr>
            <a:picLocks noChangeAspect="1" noChangeArrowheads="1"/>
          </p:cNvPicPr>
          <p:nvPr/>
        </p:nvPicPr>
        <p:blipFill>
          <a:blip r:embed="rId3" cstate="print"/>
          <a:srcRect/>
          <a:stretch>
            <a:fillRect/>
          </a:stretch>
        </p:blipFill>
        <p:spPr bwMode="auto">
          <a:xfrm>
            <a:off x="914400" y="432279"/>
            <a:ext cx="7315200" cy="5739921"/>
          </a:xfrm>
          <a:prstGeom prst="rect">
            <a:avLst/>
          </a:prstGeom>
          <a:noFill/>
          <a:ln w="9525">
            <a:noFill/>
            <a:miter lim="800000"/>
            <a:headEnd/>
            <a:tailEnd/>
          </a:ln>
          <a:effectLst/>
        </p:spPr>
      </p:pic>
      <p:sp>
        <p:nvSpPr>
          <p:cNvPr id="7" name="Rounded Rectangle 6"/>
          <p:cNvSpPr/>
          <p:nvPr/>
        </p:nvSpPr>
        <p:spPr>
          <a:xfrm>
            <a:off x="2533936" y="2106304"/>
            <a:ext cx="2889912" cy="1066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http://news.bbc.co.uk/2/hi/health/4215298.stm</a:t>
            </a:r>
            <a:endParaRPr lang="en-US" sz="1200" kern="1200" dirty="0">
              <a:solidFill>
                <a:srgbClr val="000000"/>
              </a:solidFill>
              <a:latin typeface="Arial" charset="0"/>
              <a:ea typeface="+mn-ea"/>
              <a:cs typeface="Arial" charset="0"/>
            </a:endParaRPr>
          </a:p>
        </p:txBody>
      </p:sp>
      <p:pic>
        <p:nvPicPr>
          <p:cNvPr id="26626" name="Picture 2"/>
          <p:cNvPicPr>
            <a:picLocks noChangeAspect="1" noChangeArrowheads="1"/>
          </p:cNvPicPr>
          <p:nvPr/>
        </p:nvPicPr>
        <p:blipFill>
          <a:blip r:embed="rId3" cstate="print"/>
          <a:srcRect/>
          <a:stretch>
            <a:fillRect/>
          </a:stretch>
        </p:blipFill>
        <p:spPr bwMode="auto">
          <a:xfrm>
            <a:off x="914400" y="1178894"/>
            <a:ext cx="7315200" cy="4966010"/>
          </a:xfrm>
          <a:prstGeom prst="rect">
            <a:avLst/>
          </a:prstGeom>
          <a:noFill/>
          <a:ln w="9525">
            <a:noFill/>
            <a:miter lim="800000"/>
            <a:headEnd/>
            <a:tailEnd/>
          </a:ln>
          <a:effectLst/>
        </p:spPr>
      </p:pic>
      <p:sp>
        <p:nvSpPr>
          <p:cNvPr id="6" name="Rounded Rectangle 5"/>
          <p:cNvSpPr/>
          <p:nvPr/>
        </p:nvSpPr>
        <p:spPr>
          <a:xfrm>
            <a:off x="2514600" y="2833048"/>
            <a:ext cx="2889912" cy="1143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http://news.bbc.co.uk/2/hi/health/4577338.stm</a:t>
            </a:r>
            <a:endParaRPr lang="en-US" sz="1200" kern="1200" dirty="0">
              <a:solidFill>
                <a:srgbClr val="000000"/>
              </a:solidFill>
              <a:latin typeface="Arial" charset="0"/>
              <a:ea typeface="+mn-ea"/>
              <a:cs typeface="Arial" charset="0"/>
            </a:endParaRPr>
          </a:p>
        </p:txBody>
      </p:sp>
      <p:pic>
        <p:nvPicPr>
          <p:cNvPr id="25602" name="Picture 2"/>
          <p:cNvPicPr>
            <a:picLocks noChangeAspect="1" noChangeArrowheads="1"/>
          </p:cNvPicPr>
          <p:nvPr/>
        </p:nvPicPr>
        <p:blipFill>
          <a:blip r:embed="rId3" cstate="print"/>
          <a:srcRect/>
          <a:stretch>
            <a:fillRect/>
          </a:stretch>
        </p:blipFill>
        <p:spPr bwMode="auto">
          <a:xfrm>
            <a:off x="914400" y="547048"/>
            <a:ext cx="7315200" cy="5599776"/>
          </a:xfrm>
          <a:prstGeom prst="rect">
            <a:avLst/>
          </a:prstGeom>
          <a:noFill/>
          <a:ln w="9525">
            <a:noFill/>
            <a:miter lim="800000"/>
            <a:headEnd/>
            <a:tailEnd/>
          </a:ln>
          <a:effectLst/>
        </p:spPr>
      </p:pic>
      <p:sp>
        <p:nvSpPr>
          <p:cNvPr id="6" name="Rounded Rectangle 5"/>
          <p:cNvSpPr/>
          <p:nvPr/>
        </p:nvSpPr>
        <p:spPr>
          <a:xfrm>
            <a:off x="2533936" y="2209800"/>
            <a:ext cx="2889912" cy="1371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other substances that stimulate appetite and reproductive hormones are abnormally low in anorexics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707886"/>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most experts believe excessive weight loss and restrictive dieting cause these changes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631216"/>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however, menstrual changes have occurred </a:t>
            </a:r>
            <a:r>
              <a:rPr lang="en-US" sz="2000" b="1" i="1" kern="1200" dirty="0">
                <a:solidFill>
                  <a:prstClr val="black"/>
                </a:solidFill>
                <a:latin typeface="Arial" charset="0"/>
                <a:ea typeface="+mn-ea"/>
                <a:cs typeface="Arial" charset="0"/>
              </a:rPr>
              <a:t>before</a:t>
            </a:r>
            <a:r>
              <a:rPr lang="en-US" sz="2000" b="1" kern="1200" dirty="0">
                <a:solidFill>
                  <a:prstClr val="black"/>
                </a:solidFill>
                <a:latin typeface="Arial" charset="0"/>
                <a:ea typeface="+mn-ea"/>
                <a:cs typeface="Arial" charset="0"/>
              </a:rPr>
              <a:t> weight loss began in some girls, suggesting that brain chemical abnormalities may contribute to the development of anorexia in some teens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2809774" y="2486525"/>
            <a:ext cx="3591025"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3225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3696"/>
            <a:ext cx="7315200" cy="224676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among the most common theories is the view that anorexia is a symptom of other psychiatric problems, especially anxiety disorders,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and obsessive-compulsiveness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CC9B-4411-7DE9-AADC-4310FC6C7F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FA559B-1C66-952C-DA04-2A345C35FD8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2" name="Rectangle 11">
            <a:extLst>
              <a:ext uri="{FF2B5EF4-FFF2-40B4-BE49-F238E27FC236}">
                <a16:creationId xmlns:a16="http://schemas.microsoft.com/office/drawing/2014/main" id="{0A2B594A-E0B9-FE8F-9950-20A41FCC384A}"/>
              </a:ext>
            </a:extLst>
          </p:cNvPr>
          <p:cNvSpPr>
            <a:spLocks noChangeArrowheads="1"/>
          </p:cNvSpPr>
          <p:nvPr/>
        </p:nvSpPr>
        <p:spPr bwMode="auto">
          <a:xfrm>
            <a:off x="3749675"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11">
            <a:extLst>
              <a:ext uri="{FF2B5EF4-FFF2-40B4-BE49-F238E27FC236}">
                <a16:creationId xmlns:a16="http://schemas.microsoft.com/office/drawing/2014/main" id="{39ECB04B-4405-A938-C464-ADCE702481EE}"/>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382976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emotional problems are very common among people with anorexia and bulimia . . .</a:t>
            </a:r>
          </a:p>
          <a:p>
            <a:pPr marL="0" lvl="1" algn="ctr" rtl="0" fontAlgn="base">
              <a:spcBef>
                <a:spcPct val="0"/>
              </a:spcBef>
              <a:spcAft>
                <a:spcPct val="0"/>
              </a:spcAft>
            </a:pPr>
            <a:endParaRPr lang="en-US" b="1" dirty="0">
              <a:solidFill>
                <a:prstClr val="black"/>
              </a:solidFill>
              <a:cs typeface="Arial" charset="0"/>
            </a:endParaRPr>
          </a:p>
          <a:p>
            <a:pPr marL="0" lvl="1" algn="ctr" rtl="0" fontAlgn="base">
              <a:spcBef>
                <a:spcPct val="0"/>
              </a:spcBef>
              <a:spcAft>
                <a:spcPct val="0"/>
              </a:spcAft>
            </a:pPr>
            <a:r>
              <a:rPr lang="en-US" sz="2800" b="1" dirty="0">
                <a:solidFill>
                  <a:prstClr val="black"/>
                </a:solidFill>
                <a:cs typeface="Arial" charset="0"/>
              </a:rPr>
              <a:t>however, it is unclear if these </a:t>
            </a:r>
            <a:r>
              <a:rPr lang="en-US" sz="2800" b="1" i="1" dirty="0">
                <a:solidFill>
                  <a:prstClr val="black"/>
                </a:solidFill>
                <a:cs typeface="Arial" charset="0"/>
              </a:rPr>
              <a:t>cause</a:t>
            </a:r>
            <a:r>
              <a:rPr lang="en-US" sz="2800" b="1" dirty="0">
                <a:solidFill>
                  <a:prstClr val="black"/>
                </a:solidFill>
                <a:cs typeface="Arial" charset="0"/>
              </a:rPr>
              <a:t> eating disorders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or</a:t>
            </a:r>
          </a:p>
          <a:p>
            <a:pPr marL="0" lvl="1" algn="ctr" rtl="0" fontAlgn="base">
              <a:spcBef>
                <a:spcPct val="0"/>
              </a:spcBef>
              <a:spcAft>
                <a:spcPct val="0"/>
              </a:spcAft>
            </a:pPr>
            <a:r>
              <a:rPr lang="en-US" sz="2800" b="1" i="1" dirty="0">
                <a:solidFill>
                  <a:prstClr val="black"/>
                </a:solidFill>
                <a:cs typeface="Arial" charset="0"/>
              </a:rPr>
              <a:t>result</a:t>
            </a:r>
            <a:r>
              <a:rPr lang="en-US" sz="2800" b="1" dirty="0">
                <a:solidFill>
                  <a:prstClr val="black"/>
                </a:solidFill>
                <a:cs typeface="Arial" charset="0"/>
              </a:rPr>
              <a:t> from them</a:t>
            </a:r>
            <a:endParaRPr lang="en-US" sz="2800" b="1"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69331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emotional problems are very common among people with anorexia and bulimia . . .</a:t>
            </a:r>
          </a:p>
          <a:p>
            <a:pPr marL="0" lvl="1" algn="ctr" rtl="0" fontAlgn="base">
              <a:spcBef>
                <a:spcPct val="0"/>
              </a:spcBef>
              <a:spcAft>
                <a:spcPct val="0"/>
              </a:spcAft>
            </a:pPr>
            <a:endParaRPr lang="en-US" b="1" dirty="0">
              <a:solidFill>
                <a:schemeClr val="accent2">
                  <a:lumMod val="40000"/>
                  <a:lumOff val="60000"/>
                </a:schemeClr>
              </a:solidFill>
              <a:cs typeface="Arial" charset="0"/>
            </a:endParaRPr>
          </a:p>
          <a:p>
            <a:pPr marL="0" lvl="1" algn="ctr" rtl="0" fontAlgn="base">
              <a:spcBef>
                <a:spcPct val="0"/>
              </a:spcBef>
              <a:spcAft>
                <a:spcPct val="0"/>
              </a:spcAft>
            </a:pPr>
            <a:r>
              <a:rPr lang="en-US" sz="2800" b="1" dirty="0">
                <a:solidFill>
                  <a:schemeClr val="accent2">
                    <a:lumMod val="40000"/>
                    <a:lumOff val="60000"/>
                  </a:schemeClr>
                </a:solidFill>
                <a:cs typeface="Arial" charset="0"/>
              </a:rPr>
              <a:t>however, it is unclear if these </a:t>
            </a:r>
            <a:r>
              <a:rPr lang="en-US" sz="3600" b="1" i="1" dirty="0">
                <a:solidFill>
                  <a:prstClr val="black"/>
                </a:solidFill>
                <a:cs typeface="Arial" charset="0"/>
              </a:rPr>
              <a:t>cause</a:t>
            </a:r>
            <a:r>
              <a:rPr lang="en-US" sz="3600" b="1" dirty="0">
                <a:solidFill>
                  <a:prstClr val="black"/>
                </a:solidFill>
                <a:cs typeface="Arial" charset="0"/>
              </a:rPr>
              <a:t> </a:t>
            </a:r>
            <a:r>
              <a:rPr lang="en-US" sz="2800" b="1" dirty="0">
                <a:solidFill>
                  <a:schemeClr val="accent2">
                    <a:lumMod val="40000"/>
                    <a:lumOff val="60000"/>
                  </a:schemeClr>
                </a:solidFill>
                <a:cs typeface="Arial" charset="0"/>
              </a:rPr>
              <a:t>eating disorders</a:t>
            </a: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or</a:t>
            </a:r>
          </a:p>
          <a:p>
            <a:pPr marL="0" lvl="1" algn="ctr" rtl="0" fontAlgn="base">
              <a:spcBef>
                <a:spcPct val="0"/>
              </a:spcBef>
              <a:spcAft>
                <a:spcPct val="0"/>
              </a:spcAft>
            </a:pPr>
            <a:r>
              <a:rPr lang="en-US" sz="3600" b="1" i="1" dirty="0">
                <a:solidFill>
                  <a:prstClr val="black"/>
                </a:solidFill>
                <a:cs typeface="Arial" charset="0"/>
              </a:rPr>
              <a:t>result</a:t>
            </a:r>
            <a:r>
              <a:rPr lang="en-US" sz="2800" b="1" dirty="0">
                <a:solidFill>
                  <a:prstClr val="black"/>
                </a:solidFill>
                <a:cs typeface="Arial" charset="0"/>
              </a:rPr>
              <a:t> </a:t>
            </a:r>
            <a:r>
              <a:rPr lang="en-US" sz="2800" b="1" dirty="0">
                <a:solidFill>
                  <a:schemeClr val="accent2">
                    <a:lumMod val="40000"/>
                    <a:lumOff val="60000"/>
                  </a:schemeClr>
                </a:solidFill>
                <a:cs typeface="Arial" charset="0"/>
              </a:rPr>
              <a:t>from them </a:t>
            </a:r>
            <a:r>
              <a:rPr lang="en-US" sz="4000" b="1" dirty="0">
                <a:solidFill>
                  <a:srgbClr val="000000"/>
                </a:solidFill>
                <a:cs typeface="Arial" charset="0"/>
              </a:rPr>
              <a:t>???</a:t>
            </a:r>
            <a:endParaRPr lang="en-US" sz="2800" b="1" i="1" kern="1200" dirty="0">
              <a:solidFill>
                <a:srgbClr val="000000"/>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286232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phobias and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obsessive-compulsiveness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usually develop before the eating disorders begin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whereas anxiety attacks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tend to occur afterward</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231654"/>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600" b="1" kern="1200" dirty="0">
                <a:solidFill>
                  <a:prstClr val="black"/>
                </a:solidFill>
                <a:latin typeface="Arial" charset="0"/>
                <a:ea typeface="+mn-ea"/>
                <a:cs typeface="Arial" charset="0"/>
              </a:rPr>
              <a:t>phobias and </a:t>
            </a:r>
          </a:p>
          <a:p>
            <a:pPr marL="0" lvl="1" algn="ctr" rtl="0" fontAlgn="base">
              <a:spcBef>
                <a:spcPct val="0"/>
              </a:spcBef>
              <a:spcAft>
                <a:spcPct val="0"/>
              </a:spcAft>
            </a:pPr>
            <a:r>
              <a:rPr lang="en-US" sz="3600" b="1" kern="1200" dirty="0">
                <a:solidFill>
                  <a:prstClr val="black"/>
                </a:solidFill>
                <a:latin typeface="Arial" charset="0"/>
                <a:ea typeface="+mn-ea"/>
                <a:cs typeface="Arial" charset="0"/>
              </a:rPr>
              <a:t>obsessive-compulsiveness</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usually develop before the eating disorders begin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whereas</a:t>
            </a:r>
            <a:r>
              <a:rPr lang="en-US" sz="2800" b="1" kern="1200" dirty="0">
                <a:solidFill>
                  <a:prstClr val="black"/>
                </a:solidFill>
                <a:latin typeface="Arial" charset="0"/>
                <a:ea typeface="+mn-ea"/>
                <a:cs typeface="Arial" charset="0"/>
              </a:rPr>
              <a:t> </a:t>
            </a:r>
            <a:r>
              <a:rPr lang="en-US" sz="3600" b="1" kern="1200" dirty="0">
                <a:solidFill>
                  <a:prstClr val="black"/>
                </a:solidFill>
                <a:latin typeface="Arial" charset="0"/>
                <a:ea typeface="+mn-ea"/>
                <a:cs typeface="Arial" charset="0"/>
              </a:rPr>
              <a:t>anxiety attacks</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tend to occur afterward</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800"/>
            <a:ext cx="7315200" cy="329320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approximately one-third of people with bulimia and two-thirds of those with anorexia suffer from obsessive-compulsiveness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schemeClr val="accent2">
                    <a:lumMod val="40000"/>
                    <a:lumOff val="60000"/>
                  </a:schemeClr>
                </a:solidFill>
                <a:cs typeface="Arial" charset="0"/>
              </a:rPr>
              <a:t>persistent, recurring thoughts and repetitive routines associated with dieting and weight gain</a:t>
            </a:r>
            <a:endParaRPr lang="en-US" sz="2800" b="1" kern="1200" dirty="0">
              <a:solidFill>
                <a:schemeClr val="accent2">
                  <a:lumMod val="40000"/>
                  <a:lumOff val="60000"/>
                </a:schemeClr>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800"/>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approximately one-third of people with bulimia and two-thirds of those with anorexia suffer from </a:t>
            </a:r>
            <a:r>
              <a:rPr lang="en-US" sz="3200" b="1" kern="1200" dirty="0">
                <a:solidFill>
                  <a:prstClr val="black"/>
                </a:solidFill>
                <a:latin typeface="Arial" charset="0"/>
                <a:ea typeface="+mn-ea"/>
                <a:cs typeface="Arial" charset="0"/>
              </a:rPr>
              <a:t>obsessive-compulsiveness . . .</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prstClr val="black"/>
                </a:solidFill>
                <a:cs typeface="Arial" charset="0"/>
              </a:rPr>
              <a:t>persistent, recurring thoughts and repetitive routines associated with dieting and weight gain</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776478"/>
            <a:ext cx="7315200" cy="286232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they may . . .</a:t>
            </a:r>
          </a:p>
          <a:p>
            <a:pPr marL="45720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2625" lvl="1" indent="-225425" rtl="0" fontAlgn="base">
              <a:spcBef>
                <a:spcPct val="0"/>
              </a:spcBef>
              <a:spcAft>
                <a:spcPct val="0"/>
              </a:spcAft>
              <a:buFont typeface="Arial" pitchFamily="34" charset="0"/>
              <a:buChar char="•"/>
            </a:pPr>
            <a:r>
              <a:rPr lang="en-US" sz="2800" b="1" dirty="0">
                <a:solidFill>
                  <a:prstClr val="black"/>
                </a:solidFill>
                <a:cs typeface="Arial" charset="0"/>
              </a:rPr>
              <a:t>exercise excessively</a:t>
            </a: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weigh every bite of food</a:t>
            </a:r>
          </a:p>
          <a:p>
            <a:pPr marL="682625" lvl="1" indent="-225425" rtl="0" fontAlgn="base">
              <a:spcBef>
                <a:spcPct val="0"/>
              </a:spcBef>
              <a:spcAft>
                <a:spcPct val="0"/>
              </a:spcAft>
              <a:buFont typeface="Arial" pitchFamily="34" charset="0"/>
              <a:buChar char="•"/>
            </a:pPr>
            <a:r>
              <a:rPr lang="en-US" sz="2800" b="1" dirty="0">
                <a:solidFill>
                  <a:prstClr val="black"/>
                </a:solidFill>
                <a:cs typeface="Arial" charset="0"/>
              </a:rPr>
              <a:t>cut food into small pieces</a:t>
            </a: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chew each morsel a specified number of times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371600"/>
            <a:ext cx="7315200" cy="463203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Other psychological characteristics associated with eating disorders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are . . .</a:t>
            </a:r>
          </a:p>
          <a:p>
            <a:pPr marL="457200" lvl="1" algn="ctr" rtl="0" fontAlgn="base">
              <a:spcBef>
                <a:spcPct val="0"/>
              </a:spcBef>
              <a:spcAft>
                <a:spcPct val="0"/>
              </a:spcAft>
            </a:pPr>
            <a:endParaRPr lang="en-US" sz="1200" b="1" dirty="0">
              <a:solidFill>
                <a:prstClr val="black"/>
              </a:solidFill>
              <a:cs typeface="Arial" charset="0"/>
            </a:endParaRP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narcissism</a:t>
            </a:r>
          </a:p>
          <a:p>
            <a:pPr marL="682625" lvl="1" indent="-225425" rtl="0" fontAlgn="base">
              <a:spcBef>
                <a:spcPct val="0"/>
              </a:spcBef>
              <a:spcAft>
                <a:spcPct val="0"/>
              </a:spcAft>
              <a:buFont typeface="Arial" pitchFamily="34" charset="0"/>
              <a:buChar char="•"/>
            </a:pPr>
            <a:endParaRPr lang="en-US" sz="300" b="1" kern="1200" dirty="0">
              <a:solidFill>
                <a:prstClr val="black"/>
              </a:solidFill>
              <a:latin typeface="Arial" charset="0"/>
              <a:ea typeface="+mn-ea"/>
              <a:cs typeface="Arial" charset="0"/>
            </a:endParaRPr>
          </a:p>
          <a:p>
            <a:pPr marL="1201738" lvl="2" indent="-287338">
              <a:buFont typeface="Arial" pitchFamily="34" charset="0"/>
              <a:buChar char="•"/>
              <a:tabLst>
                <a:tab pos="1146175" algn="l"/>
              </a:tabLst>
            </a:pPr>
            <a:r>
              <a:rPr lang="en-US" sz="2400" dirty="0">
                <a:solidFill>
                  <a:prstClr val="black"/>
                </a:solidFill>
                <a:cs typeface="Arial" charset="0"/>
              </a:rPr>
              <a:t>sensitivity to criticism and the need for a great deal of admiration from others</a:t>
            </a:r>
          </a:p>
          <a:p>
            <a:pPr marL="1201738" lvl="2" indent="-287338">
              <a:buFont typeface="Arial" pitchFamily="34" charset="0"/>
              <a:buChar char="•"/>
              <a:tabLst>
                <a:tab pos="1146175" algn="l"/>
              </a:tabLst>
            </a:pPr>
            <a:endParaRPr lang="en-US" sz="1200" dirty="0">
              <a:solidFill>
                <a:prstClr val="black"/>
              </a:solidFill>
              <a:cs typeface="Arial" charset="0"/>
            </a:endParaRP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borderline personality disorders</a:t>
            </a:r>
          </a:p>
          <a:p>
            <a:pPr marL="682625" lvl="1" indent="-225425" rtl="0" fontAlgn="base">
              <a:spcBef>
                <a:spcPct val="0"/>
              </a:spcBef>
              <a:spcAft>
                <a:spcPct val="0"/>
              </a:spcAft>
              <a:buFont typeface="Arial" pitchFamily="34" charset="0"/>
              <a:buChar char="•"/>
            </a:pPr>
            <a:endParaRPr lang="en-US" sz="200" b="1" kern="1200" dirty="0">
              <a:solidFill>
                <a:prstClr val="black"/>
              </a:solidFill>
              <a:latin typeface="Arial" charset="0"/>
              <a:ea typeface="+mn-ea"/>
              <a:cs typeface="Arial" charset="0"/>
            </a:endParaRPr>
          </a:p>
          <a:p>
            <a:pPr marL="1139825" lvl="2" indent="-225425">
              <a:buFont typeface="Arial" pitchFamily="34" charset="0"/>
              <a:buChar char="•"/>
            </a:pPr>
            <a:r>
              <a:rPr lang="en-US" sz="2400" dirty="0">
                <a:solidFill>
                  <a:prstClr val="black"/>
                </a:solidFill>
                <a:cs typeface="Arial" charset="0"/>
              </a:rPr>
              <a:t>difficulty controlling anger</a:t>
            </a:r>
          </a:p>
          <a:p>
            <a:pPr marL="1139825" lvl="2" indent="-225425">
              <a:buFont typeface="Arial" pitchFamily="34" charset="0"/>
              <a:buChar char="•"/>
            </a:pPr>
            <a:r>
              <a:rPr lang="en-US" sz="2400" kern="1200" dirty="0">
                <a:solidFill>
                  <a:prstClr val="black"/>
                </a:solidFill>
                <a:latin typeface="Arial" charset="0"/>
                <a:ea typeface="+mn-ea"/>
                <a:cs typeface="Arial" charset="0"/>
              </a:rPr>
              <a:t>fears</a:t>
            </a:r>
          </a:p>
          <a:p>
            <a:pPr marL="1139825" lvl="2" indent="-225425">
              <a:buFont typeface="Arial" pitchFamily="34" charset="0"/>
              <a:buChar char="•"/>
            </a:pPr>
            <a:r>
              <a:rPr lang="en-US" sz="2400" dirty="0">
                <a:solidFill>
                  <a:prstClr val="black"/>
                </a:solidFill>
                <a:cs typeface="Arial" charset="0"/>
              </a:rPr>
              <a:t>impulses</a:t>
            </a:r>
            <a:endParaRPr lang="en-US" sz="2400"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a:extLst>
              <a:ext uri="{FF2B5EF4-FFF2-40B4-BE49-F238E27FC236}">
                <a16:creationId xmlns:a16="http://schemas.microsoft.com/office/drawing/2014/main" id="{F7DA21F3-3E35-489A-BD91-B59BC6AE0ACA}"/>
              </a:ext>
            </a:extLst>
          </p:cNvPr>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5100"/>
            <a:ext cx="7315200" cy="2000548"/>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depression is also common among people with eating disorders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but it is more likely to be the </a:t>
            </a:r>
            <a:r>
              <a:rPr lang="en-US" sz="2800" b="1" i="1" kern="1200" dirty="0">
                <a:solidFill>
                  <a:prstClr val="black"/>
                </a:solidFill>
                <a:latin typeface="Arial" charset="0"/>
                <a:ea typeface="+mn-ea"/>
                <a:cs typeface="Arial" charset="0"/>
              </a:rPr>
              <a:t>result</a:t>
            </a:r>
            <a:r>
              <a:rPr lang="en-US" sz="2800" b="1" kern="1200" dirty="0">
                <a:solidFill>
                  <a:prstClr val="black"/>
                </a:solidFill>
                <a:latin typeface="Arial" charset="0"/>
                <a:ea typeface="+mn-ea"/>
                <a:cs typeface="Arial" charset="0"/>
              </a:rPr>
              <a:t> rather than the cause of the problem</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605460"/>
            <a:ext cx="7315200" cy="3046988"/>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depression is also common among people with eating disorders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treating the depression rarely cures bulimia or anorexia .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but weight gain often relieves depression</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5" name="Rectangle 4"/>
          <p:cNvSpPr/>
          <p:nvPr/>
        </p:nvSpPr>
        <p:spPr>
          <a:xfrm>
            <a:off x="3488215" y="6495226"/>
            <a:ext cx="2018501" cy="253916"/>
          </a:xfrm>
          <a:prstGeom prst="rect">
            <a:avLst/>
          </a:prstGeom>
        </p:spPr>
        <p:txBody>
          <a:bodyPr wrap="none">
            <a:spAutoFit/>
          </a:bodyPr>
          <a:lstStyle/>
          <a:p>
            <a:r>
              <a:rPr lang="en-US" sz="1050" baseline="30000" dirty="0">
                <a:solidFill>
                  <a:schemeClr val="bg1"/>
                </a:solidFill>
                <a:latin typeface="Arial" charset="0"/>
              </a:rPr>
              <a:t>©</a:t>
            </a:r>
            <a:r>
              <a:rPr lang="en-US" sz="1050" dirty="0">
                <a:solidFill>
                  <a:schemeClr val="bg1"/>
                </a:solidFill>
                <a:latin typeface="Arial" charset="0"/>
              </a:rPr>
              <a:t>Timothy G. Roufs </a:t>
            </a:r>
            <a:r>
              <a:rPr lang="en-US" sz="1050" dirty="0">
                <a:solidFill>
                  <a:schemeClr val="bg1"/>
                </a:solidFill>
              </a:rPr>
              <a:t> </a:t>
            </a:r>
            <a:r>
              <a:rPr lang="en-US" sz="1050" dirty="0">
                <a:solidFill>
                  <a:schemeClr val="bg1"/>
                </a:solidFill>
                <a:latin typeface="Arial" charset="0"/>
              </a:rPr>
              <a:t>2010-2026</a:t>
            </a:r>
          </a:p>
        </p:txBody>
      </p:sp>
      <p:sp>
        <p:nvSpPr>
          <p:cNvPr id="6" name="Subtitle 2"/>
          <p:cNvSpPr txBox="1">
            <a:spLocks/>
          </p:cNvSpPr>
          <p:nvPr/>
        </p:nvSpPr>
        <p:spPr>
          <a:xfrm>
            <a:off x="2375848" y="2743200"/>
            <a:ext cx="4393442" cy="2683812"/>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b="1" dirty="0">
                <a:ln w="12700">
                  <a:solidFill>
                    <a:schemeClr val="accent1"/>
                  </a:solidFill>
                </a:ln>
                <a:solidFill>
                  <a:srgbClr val="000000"/>
                </a:solidFill>
                <a:effectLst>
                  <a:outerShdw blurRad="50800" dist="38100" algn="l" rotWithShape="0">
                    <a:prstClr val="black">
                      <a:alpha val="40000"/>
                    </a:prstClr>
                  </a:outerShdw>
                </a:effectLst>
              </a:rPr>
              <a:t>Chapter 4</a:t>
            </a:r>
            <a:endParaRPr lang="en-US" b="1" dirty="0">
              <a:solidFill>
                <a:srgbClr val="000000"/>
              </a:solidFill>
              <a:latin typeface="Arial"/>
            </a:endParaRP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”Eating is a</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Cultural Affair” —</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latin typeface="Arial"/>
              </a:rPr>
              <a:t>What Causes Eating Disorders?</a:t>
            </a:r>
            <a:endParaRPr lang="en-US" sz="2800" b="1" dirty="0">
              <a:solidFill>
                <a:srgbClr val="000000"/>
              </a:solidFill>
              <a:latin typeface="Arial"/>
            </a:endParaRPr>
          </a:p>
          <a:p>
            <a:pPr marL="342900" indent="-342900" algn="ctr" eaLnBrk="0" hangingPunct="0">
              <a:spcBef>
                <a:spcPct val="20000"/>
              </a:spcBef>
              <a:defRPr/>
            </a:pPr>
            <a:r>
              <a:rPr lang="en-US" dirty="0">
                <a:solidFill>
                  <a:srgbClr val="000000"/>
                </a:solidFill>
                <a:latin typeface="Arial"/>
              </a:rPr>
              <a:t>pp.112-116</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77026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i="1" kern="1200" dirty="0">
                <a:solidFill>
                  <a:prstClr val="black"/>
                </a:solidFill>
                <a:latin typeface="Arial" charset="0"/>
                <a:ea typeface="+mn-ea"/>
                <a:cs typeface="Arial" charset="0"/>
              </a:rPr>
              <a:t>re</a:t>
            </a:r>
            <a:r>
              <a:rPr lang="en-US" sz="3200" b="1" kern="1200" dirty="0">
                <a:solidFill>
                  <a:prstClr val="black"/>
                </a:solidFill>
                <a:latin typeface="Arial" charset="0"/>
                <a:ea typeface="+mn-ea"/>
                <a:cs typeface="Arial" charset="0"/>
              </a:rPr>
              <a:t>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and anorexia nervosa appear to be more common among children raised in a critical family environment . . .</a:t>
            </a:r>
          </a:p>
          <a:p>
            <a:pPr marL="0" lvl="1" algn="ctr" rtl="0" fontAlgn="base">
              <a:spcBef>
                <a:spcPct val="0"/>
              </a:spcBef>
              <a:spcAft>
                <a:spcPct val="0"/>
              </a:spcAft>
            </a:pPr>
            <a:endParaRPr lang="en-US" sz="1100" b="1" dirty="0">
              <a:solidFill>
                <a:prstClr val="black"/>
              </a:solidFill>
              <a:cs typeface="Arial" charset="0"/>
            </a:endParaRPr>
          </a:p>
          <a:p>
            <a:pPr marL="0" lvl="1" algn="ctr" rtl="0" fontAlgn="base">
              <a:spcBef>
                <a:spcPct val="0"/>
              </a:spcBef>
              <a:spcAft>
                <a:spcPct val="0"/>
              </a:spcAft>
            </a:pPr>
            <a:r>
              <a:rPr lang="en-US" sz="2400" b="1" kern="1200" dirty="0">
                <a:solidFill>
                  <a:prstClr val="black"/>
                </a:solidFill>
                <a:latin typeface="Arial" charset="0"/>
                <a:ea typeface="+mn-ea"/>
                <a:cs typeface="Arial" charset="0"/>
              </a:rPr>
              <a:t>especially when parents encourage them to diet, tease them about their weight, or try to dominate them in other ways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74438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Lunner</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354765"/>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teens who suffer form bulimia are more likely than teens without the disorder to report that their </a:t>
            </a:r>
            <a:r>
              <a:rPr lang="en-US" sz="2800" b="1" kern="1200" dirty="0">
                <a:solidFill>
                  <a:prstClr val="black"/>
                </a:solidFill>
                <a:latin typeface="Arial" charset="0"/>
                <a:ea typeface="+mn-ea"/>
                <a:cs typeface="Arial" charset="0"/>
              </a:rPr>
              <a:t>mothers invade their personal privacy and relate to them in a jealous or competitive manner</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80076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is also more common among girls whose fathers are detached . . .</a:t>
            </a:r>
          </a:p>
          <a:p>
            <a:pPr marL="0" lvl="1" algn="ctr" rtl="0" fontAlgn="base">
              <a:spcBef>
                <a:spcPct val="0"/>
              </a:spcBef>
              <a:spcAft>
                <a:spcPct val="0"/>
              </a:spcAft>
            </a:pPr>
            <a:endParaRPr lang="en-US" sz="2400" b="1" dirty="0">
              <a:solidFill>
                <a:prstClr val="black"/>
              </a:solidFill>
              <a:cs typeface="Arial" charset="0"/>
            </a:endParaRPr>
          </a:p>
          <a:p>
            <a:pPr marL="0" lvl="1" algn="ctr" rtl="0" fontAlgn="base">
              <a:spcBef>
                <a:spcPct val="0"/>
              </a:spcBef>
              <a:spcAft>
                <a:spcPct val="0"/>
              </a:spcAft>
            </a:pPr>
            <a:r>
              <a:rPr lang="en-US" sz="2400" b="1" dirty="0">
                <a:solidFill>
                  <a:prstClr val="black"/>
                </a:solidFill>
                <a:cs typeface="Arial" charset="0"/>
              </a:rPr>
              <a:t>perhaps making them feel worthless</a:t>
            </a:r>
            <a:endParaRPr lang="en-US" sz="2800" b="1" dirty="0">
              <a:solidFill>
                <a:prstClr val="black"/>
              </a:solidFill>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8" name="Rectangle 7"/>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492990"/>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is also more common among girls whose fathers treat them in a sexual or seductive manner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many studies show increased eating disorders among teens whose parents show excessive concerns about their weight, eating, and appearance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rPr>
              <a:t>http://news.bbc.co.uk/2/hi/health/7824298.stm</a:t>
            </a:r>
          </a:p>
        </p:txBody>
      </p:sp>
      <p:pic>
        <p:nvPicPr>
          <p:cNvPr id="36866" name="Picture 2"/>
          <p:cNvPicPr>
            <a:picLocks noChangeAspect="1" noChangeArrowheads="1"/>
          </p:cNvPicPr>
          <p:nvPr/>
        </p:nvPicPr>
        <p:blipFill>
          <a:blip r:embed="rId2" cstate="print"/>
          <a:srcRect/>
          <a:stretch>
            <a:fillRect/>
          </a:stretch>
        </p:blipFill>
        <p:spPr bwMode="auto">
          <a:xfrm>
            <a:off x="1219200" y="685800"/>
            <a:ext cx="6651111" cy="5486400"/>
          </a:xfrm>
          <a:prstGeom prst="rect">
            <a:avLst/>
          </a:prstGeom>
          <a:noFill/>
          <a:ln w="9525">
            <a:noFill/>
            <a:miter lim="800000"/>
            <a:headEnd/>
            <a:tailEnd/>
          </a:ln>
          <a:effectLst/>
        </p:spPr>
      </p:pic>
      <p:sp>
        <p:nvSpPr>
          <p:cNvPr id="4" name="Rectangle 3"/>
          <p:cNvSpPr>
            <a:spLocks noChangeArrowheads="1"/>
          </p:cNvSpPr>
          <p:nvPr/>
        </p:nvSpPr>
        <p:spPr bwMode="auto">
          <a:xfrm>
            <a:off x="1877704" y="6332560"/>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3"/>
              </a:rPr>
              <a:t>http://news.bbc.co.uk/2/hi/health/7824298.stm</a:t>
            </a:r>
            <a:endParaRPr lang="en-US" sz="1200" kern="1200" dirty="0">
              <a:solidFill>
                <a:srgbClr val="000000"/>
              </a:solidFill>
              <a:latin typeface="Arial" charset="0"/>
              <a:ea typeface="+mn-ea"/>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92387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children who are sexually abused are also much more likely than those who are not to develop disordered eating patterns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236552" y="5940623"/>
            <a:ext cx="26308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Neumark-Sztainer</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923877"/>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In contrast, young people raised in cohesive families with good parent-child communication area less likely to develop these problems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529671" y="5940623"/>
            <a:ext cx="2032929"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(Thompson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3980144" y="790075"/>
            <a:ext cx="3582906"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499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97668" name="Subtitle 2"/>
          <p:cNvSpPr txBox="1">
            <a:spLocks/>
          </p:cNvSpPr>
          <p:nvPr/>
        </p:nvSpPr>
        <p:spPr bwMode="auto">
          <a:xfrm>
            <a:off x="900113" y="1654175"/>
            <a:ext cx="7315200" cy="4627563"/>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cs typeface="Arial" charset="0"/>
              </a:rPr>
              <a:t>The Obesity Epidemic</a:t>
            </a:r>
          </a:p>
          <a:p>
            <a:pPr marL="465138" lvl="1" indent="-233363">
              <a:spcBef>
                <a:spcPts val="800"/>
              </a:spcBef>
              <a:buFont typeface="Arial" charset="0"/>
              <a:buChar char="•"/>
            </a:pPr>
            <a:r>
              <a:rPr lang="en-US" sz="2400" b="1" dirty="0">
                <a:solidFill>
                  <a:srgbClr val="D79694"/>
                </a:solidFill>
                <a:cs typeface="Arial" charset="0"/>
              </a:rPr>
              <a:t>Disordered Body Image and Eating Behaviors</a:t>
            </a:r>
          </a:p>
          <a:p>
            <a:pPr marL="465138" lvl="1" indent="-233363">
              <a:spcBef>
                <a:spcPts val="800"/>
              </a:spcBef>
              <a:buFont typeface="Arial" charset="0"/>
              <a:buChar char="•"/>
            </a:pPr>
            <a:r>
              <a:rPr lang="en-US" sz="2400" b="1" dirty="0">
                <a:solidFill>
                  <a:srgbClr val="D79694"/>
                </a:solidFill>
                <a:cs typeface="Arial" charset="0"/>
              </a:rPr>
              <a:t>Eating Disorders</a:t>
            </a:r>
          </a:p>
          <a:p>
            <a:pPr marL="922338" lvl="2" indent="-233363">
              <a:buFont typeface="Arial" charset="0"/>
              <a:buChar char="•"/>
            </a:pPr>
            <a:r>
              <a:rPr lang="en-US" sz="2000" b="1" i="1" dirty="0">
                <a:solidFill>
                  <a:srgbClr val="D79694"/>
                </a:solidFill>
                <a:cs typeface="Arial" charset="0"/>
              </a:rPr>
              <a:t>Anorexia nervosa</a:t>
            </a:r>
          </a:p>
          <a:p>
            <a:pPr marL="922338" lvl="2" indent="-233363">
              <a:buFont typeface="Arial" charset="0"/>
              <a:buChar char="•"/>
            </a:pPr>
            <a:r>
              <a:rPr lang="en-US" sz="2000" b="1" i="1" dirty="0">
                <a:solidFill>
                  <a:srgbClr val="D79694"/>
                </a:solidFill>
                <a:cs typeface="Arial" charset="0"/>
              </a:rPr>
              <a:t>Bulimia nervosa</a:t>
            </a:r>
          </a:p>
          <a:p>
            <a:pPr marL="922338" lvl="2" indent="-233363">
              <a:buFont typeface="Arial" charset="0"/>
              <a:buChar char="•"/>
            </a:pPr>
            <a:r>
              <a:rPr lang="en-US" sz="2000" b="1" dirty="0">
                <a:solidFill>
                  <a:srgbClr val="D79694"/>
                </a:solidFill>
                <a:cs typeface="Arial" charset="0"/>
              </a:rPr>
              <a:t>Binge eating</a:t>
            </a:r>
          </a:p>
          <a:p>
            <a:pPr marL="922338" lvl="2" indent="-233363">
              <a:buFont typeface="Arial" charset="0"/>
              <a:buChar char="•"/>
            </a:pPr>
            <a:r>
              <a:rPr lang="en-US" sz="2000" b="1" i="1" dirty="0" err="1">
                <a:solidFill>
                  <a:srgbClr val="D79694"/>
                </a:solidFill>
                <a:cs typeface="Arial" charset="0"/>
              </a:rPr>
              <a:t>Orthorexia</a:t>
            </a:r>
            <a:r>
              <a:rPr lang="en-US" sz="2000" b="1" i="1" dirty="0">
                <a:solidFill>
                  <a:srgbClr val="D79694"/>
                </a:solidFill>
                <a:cs typeface="Arial" charset="0"/>
              </a:rPr>
              <a:t> nervosa</a:t>
            </a:r>
          </a:p>
          <a:p>
            <a:pPr marL="922338" lvl="2" indent="-233363">
              <a:buFont typeface="Arial" charset="0"/>
              <a:buChar char="•"/>
            </a:pPr>
            <a:r>
              <a:rPr lang="en-US" sz="2000" b="1" dirty="0">
                <a:solidFill>
                  <a:srgbClr val="D79694"/>
                </a:solidFill>
                <a:cs typeface="Arial" charset="0"/>
              </a:rPr>
              <a:t>Selective Eating Disorder (SED)</a:t>
            </a:r>
          </a:p>
          <a:p>
            <a:pPr marL="922338" lvl="2" indent="-233363">
              <a:buFont typeface="Arial" charset="0"/>
              <a:buChar char="•"/>
            </a:pPr>
            <a:r>
              <a:rPr lang="en-US" sz="2000" b="1" dirty="0">
                <a:solidFill>
                  <a:srgbClr val="D79694"/>
                </a:solidFill>
                <a:cs typeface="Arial" charset="0"/>
              </a:rPr>
              <a:t>Pica</a:t>
            </a:r>
          </a:p>
          <a:p>
            <a:pPr marL="922338" lvl="2" indent="-233363">
              <a:buFont typeface="Arial" charset="0"/>
              <a:buChar char="•"/>
            </a:pPr>
            <a:r>
              <a:rPr lang="en-US" sz="2000" b="1" dirty="0">
                <a:solidFill>
                  <a:srgbClr val="D79694"/>
                </a:solidFill>
                <a:cs typeface="Arial" charset="0"/>
              </a:rPr>
              <a:t>Others</a:t>
            </a:r>
          </a:p>
          <a:p>
            <a:pPr marL="465138" lvl="1" indent="-233363">
              <a:spcBef>
                <a:spcPts val="800"/>
              </a:spcBef>
              <a:buFont typeface="Arial" charset="0"/>
              <a:buChar char="•"/>
            </a:pPr>
            <a:r>
              <a:rPr lang="en-US" sz="3200" b="1" dirty="0">
                <a:cs typeface="Arial" charset="0"/>
              </a:rPr>
              <a:t>What Causes Eating Disorders?</a:t>
            </a:r>
          </a:p>
          <a:p>
            <a:pPr marL="465138" lvl="1" indent="-233363">
              <a:spcBef>
                <a:spcPts val="800"/>
              </a:spcBef>
              <a:buFont typeface="Arial" charset="0"/>
              <a:buChar char="•"/>
            </a:pPr>
            <a:r>
              <a:rPr lang="en-US" sz="2400" b="1" dirty="0">
                <a:solidFill>
                  <a:srgbClr val="D79694"/>
                </a:solidFill>
                <a:cs typeface="Arial" charset="0"/>
              </a:rPr>
              <a:t>Applications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026392"/>
            <a:ext cx="7315200" cy="1815882"/>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Sociocultural theories propose that the value Western societies place on thinness and self-control leads to eating disorders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ctrTitle" idx="4294967295"/>
          </p:nvPr>
        </p:nvSpPr>
        <p:spPr>
          <a:xfrm>
            <a:off x="457200" y="304800"/>
            <a:ext cx="8229600" cy="1143000"/>
          </a:xfrm>
        </p:spPr>
        <p:txBody>
          <a:bodyPr/>
          <a:lstStyle/>
          <a:p>
            <a:pPr eaLnBrk="1" hangingPunct="1"/>
            <a:r>
              <a:rPr lang="en-US" sz="3200" b="1">
                <a:solidFill>
                  <a:schemeClr val="tx1"/>
                </a:solidFill>
              </a:rPr>
              <a:t>the three major contemporary debates</a:t>
            </a:r>
          </a:p>
        </p:txBody>
      </p:sp>
      <p:sp>
        <p:nvSpPr>
          <p:cNvPr id="121859" name="Rectangle 3"/>
          <p:cNvSpPr>
            <a:spLocks noGrp="1" noChangeArrowheads="1"/>
          </p:cNvSpPr>
          <p:nvPr>
            <p:ph type="subTitle" idx="4294967295"/>
          </p:nvPr>
        </p:nvSpPr>
        <p:spPr>
          <a:xfrm>
            <a:off x="457200" y="1905000"/>
            <a:ext cx="8229600" cy="3494088"/>
          </a:xfrm>
        </p:spPr>
        <p:txBody>
          <a:bodyPr>
            <a:spAutoFit/>
          </a:bodyPr>
          <a:lstStyle/>
          <a:p>
            <a:pPr marL="285750" indent="-285750" eaLnBrk="1" hangingPunct="1">
              <a:lnSpc>
                <a:spcPct val="80000"/>
              </a:lnSpc>
              <a:tabLst>
                <a:tab pos="0" algn="l"/>
              </a:tabLst>
            </a:pPr>
            <a:r>
              <a:rPr lang="en-US" sz="2800" b="1" i="1">
                <a:solidFill>
                  <a:schemeClr val="accent1"/>
                </a:solidFill>
              </a:rPr>
              <a:t>Biological Determinism vs. Cultural Constructionism</a:t>
            </a:r>
            <a:br>
              <a:rPr lang="en-US" sz="2800" b="1" i="1">
                <a:solidFill>
                  <a:schemeClr val="accent1"/>
                </a:solidFill>
              </a:rPr>
            </a:br>
            <a:r>
              <a:rPr lang="en-US" b="1" i="1">
                <a:solidFill>
                  <a:schemeClr val="accent1"/>
                </a:solidFill>
              </a:rPr>
              <a:t>	</a:t>
            </a:r>
            <a:r>
              <a:rPr lang="en-US" sz="2400" b="1">
                <a:solidFill>
                  <a:schemeClr val="accent1"/>
                </a:solidFill>
              </a:rPr>
              <a:t>(“nature vs. nurture”)</a:t>
            </a:r>
            <a:br>
              <a:rPr lang="en-US" sz="2400" b="1">
                <a:solidFill>
                  <a:schemeClr val="accent1"/>
                </a:solidFill>
              </a:rPr>
            </a:br>
            <a:r>
              <a:rPr lang="en-US" sz="2400" b="1">
                <a:solidFill>
                  <a:schemeClr val="accent1"/>
                </a:solidFill>
              </a:rPr>
              <a:t>	(“learned vs. inherited”)</a:t>
            </a:r>
          </a:p>
          <a:p>
            <a:pPr marL="285750" indent="-285750" eaLnBrk="1" hangingPunct="1">
              <a:lnSpc>
                <a:spcPct val="80000"/>
              </a:lnSpc>
              <a:tabLst>
                <a:tab pos="0" algn="l"/>
              </a:tabLst>
            </a:pPr>
            <a:endParaRPr lang="en-US" sz="2400" b="1">
              <a:solidFill>
                <a:schemeClr val="accent1"/>
              </a:solidFill>
            </a:endParaRPr>
          </a:p>
          <a:p>
            <a:pPr marL="285750" indent="-285750" eaLnBrk="1" hangingPunct="1">
              <a:lnSpc>
                <a:spcPct val="80000"/>
              </a:lnSpc>
              <a:tabLst>
                <a:tab pos="0" algn="l"/>
              </a:tabLst>
            </a:pPr>
            <a:r>
              <a:rPr lang="en-US" sz="2800" b="1" i="1">
                <a:solidFill>
                  <a:schemeClr val="accent1"/>
                </a:solidFill>
              </a:rPr>
              <a:t>Ideationism vs. Cultural Materialism</a:t>
            </a:r>
          </a:p>
          <a:p>
            <a:pPr marL="285750" indent="-285750" eaLnBrk="1" hangingPunct="1">
              <a:lnSpc>
                <a:spcPct val="80000"/>
              </a:lnSpc>
              <a:tabLst>
                <a:tab pos="0" algn="l"/>
              </a:tabLst>
            </a:pPr>
            <a:endParaRPr lang="en-US" sz="2800" b="1"/>
          </a:p>
          <a:p>
            <a:pPr marL="285750" indent="-285750" eaLnBrk="1" hangingPunct="1">
              <a:lnSpc>
                <a:spcPct val="80000"/>
              </a:lnSpc>
              <a:tabLst>
                <a:tab pos="0" algn="l"/>
              </a:tabLst>
            </a:pPr>
            <a:r>
              <a:rPr lang="en-US" sz="2800" b="1" i="1">
                <a:solidFill>
                  <a:srgbClr val="FF1B36"/>
                </a:solidFill>
              </a:rPr>
              <a:t>Individual Agency vs. Structuralism</a:t>
            </a:r>
            <a:br>
              <a:rPr lang="en-US" sz="2800" b="1" i="1">
                <a:solidFill>
                  <a:srgbClr val="FF1B36"/>
                </a:solidFill>
              </a:rPr>
            </a:br>
            <a:r>
              <a:rPr lang="en-US" b="1" i="1">
                <a:solidFill>
                  <a:srgbClr val="FF1B36"/>
                </a:solidFill>
              </a:rPr>
              <a:t>	</a:t>
            </a:r>
            <a:r>
              <a:rPr lang="en-US" sz="2400" b="1">
                <a:solidFill>
                  <a:srgbClr val="FF1B36"/>
                </a:solidFill>
              </a:rPr>
              <a:t>(“free will” vs. “power structures”)</a:t>
            </a:r>
            <a:endParaRPr lang="en-US" sz="2400" b="1"/>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0"/>
            <a:ext cx="7426712" cy="6858000"/>
          </a:xfrm>
          <a:prstGeom prst="rect">
            <a:avLst/>
          </a:prstGeom>
          <a:noFill/>
          <a:ln w="9525">
            <a:noFill/>
            <a:miter lim="800000"/>
            <a:headEnd/>
            <a:tailEnd/>
          </a:ln>
        </p:spPr>
      </p:pic>
      <p:sp>
        <p:nvSpPr>
          <p:cNvPr id="6" name="Text Box 2">
            <a:hlinkClick r:id="rId4"/>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5"/>
              </a:rPr>
              <a:t>http://www.wenatcheeworld.com/news/2008/jan/22/is-our-environment-to-blame-for-the-obesity/</a:t>
            </a:r>
            <a:endParaRPr lang="en-US" sz="800" dirty="0">
              <a:solidFill>
                <a:srgbClr val="FFFFFF"/>
              </a:solidFill>
              <a:latin typeface="Tahoma"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4"/>
              </a:rPr>
              <a:t>http://www.wenatcheeworld.com/news/2008/jan/22/is-our-environment-to-blame-for-the-obesity/</a:t>
            </a:r>
            <a:endParaRPr lang="en-US" sz="800" dirty="0">
              <a:solidFill>
                <a:srgbClr val="FFFFFF"/>
              </a:solidFill>
              <a:latin typeface="Tahoma" pitchFamily="34" charset="0"/>
            </a:endParaRPr>
          </a:p>
        </p:txBody>
      </p:sp>
      <p:pic>
        <p:nvPicPr>
          <p:cNvPr id="2050" name="Picture 2"/>
          <p:cNvPicPr>
            <a:picLocks noChangeAspect="1" noChangeArrowheads="1"/>
          </p:cNvPicPr>
          <p:nvPr/>
        </p:nvPicPr>
        <p:blipFill>
          <a:blip r:embed="rId5" cstate="print"/>
          <a:srcRect/>
          <a:stretch>
            <a:fillRect/>
          </a:stretch>
        </p:blipFill>
        <p:spPr bwMode="auto">
          <a:xfrm>
            <a:off x="685800" y="1690597"/>
            <a:ext cx="7772400" cy="4176803"/>
          </a:xfrm>
          <a:prstGeom prst="rect">
            <a:avLst/>
          </a:prstGeom>
          <a:noFill/>
          <a:ln w="9525">
            <a:noFill/>
            <a:miter lim="800000"/>
            <a:headEnd/>
            <a:tailEnd/>
          </a:ln>
        </p:spPr>
      </p:pic>
      <p:sp>
        <p:nvSpPr>
          <p:cNvPr id="5" name="Freeform 4"/>
          <p:cNvSpPr/>
          <p:nvPr/>
        </p:nvSpPr>
        <p:spPr>
          <a:xfrm>
            <a:off x="4163704" y="3061648"/>
            <a:ext cx="4495800"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CF2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2677656"/>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1021607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http://www.bbc.com/news/world-europe-39821036</a:t>
            </a: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http://www.bbc.com/news/world-europe-39821036</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06E5C6A-358C-4A00-B623-C7F9688AE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6" y="145932"/>
            <a:ext cx="1270000" cy="609600"/>
          </a:xfrm>
          <a:prstGeom prst="rect">
            <a:avLst/>
          </a:prstGeom>
        </p:spPr>
      </p:pic>
    </p:spTree>
    <p:extLst>
      <p:ext uri="{BB962C8B-B14F-4D97-AF65-F5344CB8AC3E}">
        <p14:creationId xmlns:p14="http://schemas.microsoft.com/office/powerpoint/2010/main" val="2867885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3"/>
              </a:rPr>
              <a:t>http://www.bbc.co.uk/newsround/35979565</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3985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http://news.bbc.co.uk/2/hi/europe/7053725.stm</a:t>
            </a:r>
            <a:endParaRPr lang="en-US" sz="1200" kern="1200" dirty="0">
              <a:solidFill>
                <a:srgbClr val="000000"/>
              </a:solidFill>
              <a:latin typeface="Arial" charset="0"/>
              <a:ea typeface="+mn-ea"/>
              <a:cs typeface="Arial" charset="0"/>
            </a:endParaRPr>
          </a:p>
        </p:txBody>
      </p:sp>
      <p:pic>
        <p:nvPicPr>
          <p:cNvPr id="21506" name="Picture 2"/>
          <p:cNvPicPr>
            <a:picLocks noChangeAspect="1" noChangeArrowheads="1"/>
          </p:cNvPicPr>
          <p:nvPr/>
        </p:nvPicPr>
        <p:blipFill>
          <a:blip r:embed="rId3" cstate="print"/>
          <a:srcRect/>
          <a:stretch>
            <a:fillRect/>
          </a:stretch>
        </p:blipFill>
        <p:spPr bwMode="auto">
          <a:xfrm>
            <a:off x="914400" y="727702"/>
            <a:ext cx="7315200" cy="5417202"/>
          </a:xfrm>
          <a:prstGeom prst="rect">
            <a:avLst/>
          </a:prstGeom>
          <a:noFill/>
          <a:ln w="9525">
            <a:noFill/>
            <a:miter lim="800000"/>
            <a:headEnd/>
            <a:tailEnd/>
          </a:ln>
          <a:effectLst/>
        </p:spPr>
      </p:pic>
      <p:sp>
        <p:nvSpPr>
          <p:cNvPr id="6" name="Rounded Rectangle 5"/>
          <p:cNvSpPr/>
          <p:nvPr/>
        </p:nvSpPr>
        <p:spPr>
          <a:xfrm>
            <a:off x="2528248" y="2375848"/>
            <a:ext cx="2944504" cy="142050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http://news.bbc.co.uk/2/hi/europe/5341202.stm</a:t>
            </a:r>
            <a:endParaRPr lang="en-US" sz="1200" kern="1200" dirty="0">
              <a:solidFill>
                <a:srgbClr val="000000"/>
              </a:solidFill>
              <a:latin typeface="Arial" charset="0"/>
              <a:ea typeface="+mn-ea"/>
              <a:cs typeface="Arial" charset="0"/>
            </a:endParaRPr>
          </a:p>
        </p:txBody>
      </p:sp>
      <p:pic>
        <p:nvPicPr>
          <p:cNvPr id="11266" name="Picture 2"/>
          <p:cNvPicPr>
            <a:picLocks noChangeAspect="1" noChangeArrowheads="1"/>
          </p:cNvPicPr>
          <p:nvPr/>
        </p:nvPicPr>
        <p:blipFill>
          <a:blip r:embed="rId3" cstate="print"/>
          <a:srcRect/>
          <a:stretch>
            <a:fillRect/>
          </a:stretch>
        </p:blipFill>
        <p:spPr bwMode="auto">
          <a:xfrm>
            <a:off x="1472696" y="685800"/>
            <a:ext cx="6223504" cy="54864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http://news.bbc.co.uk/2/hi/europe/7349607.stm</a:t>
            </a:r>
            <a:endParaRPr lang="en-US" sz="1200" kern="1200" dirty="0">
              <a:solidFill>
                <a:srgbClr val="000000"/>
              </a:solidFill>
              <a:latin typeface="Arial" charset="0"/>
              <a:ea typeface="+mn-ea"/>
              <a:cs typeface="Arial" charset="0"/>
            </a:endParaRPr>
          </a:p>
        </p:txBody>
      </p:sp>
      <p:pic>
        <p:nvPicPr>
          <p:cNvPr id="18435" name="Picture 3"/>
          <p:cNvPicPr>
            <a:picLocks noChangeAspect="1" noChangeArrowheads="1"/>
          </p:cNvPicPr>
          <p:nvPr/>
        </p:nvPicPr>
        <p:blipFill>
          <a:blip r:embed="rId3" cstate="print"/>
          <a:srcRect/>
          <a:stretch>
            <a:fillRect/>
          </a:stretch>
        </p:blipFill>
        <p:spPr bwMode="auto">
          <a:xfrm>
            <a:off x="914400" y="68568"/>
            <a:ext cx="7315200" cy="6076336"/>
          </a:xfrm>
          <a:prstGeom prst="rect">
            <a:avLst/>
          </a:prstGeom>
          <a:noFill/>
          <a:ln w="9525">
            <a:noFill/>
            <a:miter lim="800000"/>
            <a:headEnd/>
            <a:tailEnd/>
          </a:ln>
          <a:effectLst/>
        </p:spPr>
      </p:pic>
      <p:sp>
        <p:nvSpPr>
          <p:cNvPr id="7" name="Rounded Rectangle 6"/>
          <p:cNvSpPr/>
          <p:nvPr/>
        </p:nvSpPr>
        <p:spPr>
          <a:xfrm>
            <a:off x="2715904" y="3200400"/>
            <a:ext cx="2743200" cy="685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2517012"/>
            <a:ext cx="7772400" cy="2492990"/>
          </a:xfrm>
          <a:prstGeom prst="rect">
            <a:avLst/>
          </a:prstGeom>
        </p:spPr>
        <p:txBody>
          <a:bodyPr wrap="square">
            <a:spAutoFit/>
          </a:bodyPr>
          <a:lstStyle/>
          <a:p>
            <a:pPr algn="ctr">
              <a:lnSpc>
                <a:spcPct val="150000"/>
              </a:lnSpc>
            </a:pPr>
            <a:r>
              <a:rPr lang="en-US" sz="2800" b="1" dirty="0">
                <a:solidFill>
                  <a:prstClr val="white"/>
                </a:solidFill>
              </a:rPr>
              <a:t>trying to determine the cause of eating disorders is a great example of </a:t>
            </a:r>
          </a:p>
          <a:p>
            <a:pPr algn="ctr">
              <a:lnSpc>
                <a:spcPct val="150000"/>
              </a:lnSpc>
            </a:pPr>
            <a:r>
              <a:rPr lang="en-US" sz="2800" b="1" dirty="0">
                <a:solidFill>
                  <a:prstClr val="white"/>
                </a:solidFill>
              </a:rPr>
              <a:t>the holistic nature of anthropology . . .</a:t>
            </a:r>
          </a:p>
          <a:p>
            <a:pPr algn="ctr">
              <a:lnSpc>
                <a:spcPct val="150000"/>
              </a:lnSpc>
            </a:pPr>
            <a:r>
              <a:rPr lang="en-US" sz="2000" dirty="0">
                <a:solidFill>
                  <a:prstClr val="white"/>
                </a:solidFill>
              </a:rPr>
              <a:t>(remember  that  from Week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2443163" y="6578600"/>
            <a:ext cx="4262437" cy="24606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000" kern="1200">
                <a:solidFill>
                  <a:srgbClr val="000000"/>
                </a:solidFill>
                <a:latin typeface="Arial" charset="0"/>
                <a:ea typeface="+mn-ea"/>
                <a:cs typeface="+mn-cs"/>
                <a:hlinkClick r:id="rId3"/>
              </a:rPr>
              <a:t>http://theday.com/re.aspx?re=716e5482-a35a-4d6e-8ed6-bac5d1a0d04f</a:t>
            </a:r>
            <a:endParaRPr lang="en-US" sz="1000" kern="1200">
              <a:solidFill>
                <a:srgbClr val="000000"/>
              </a:solidFill>
              <a:latin typeface="Arial" charset="0"/>
              <a:ea typeface="+mn-ea"/>
              <a:cs typeface="+mn-cs"/>
            </a:endParaRPr>
          </a:p>
        </p:txBody>
      </p:sp>
      <p:pic>
        <p:nvPicPr>
          <p:cNvPr id="710659" name="Picture 2"/>
          <p:cNvPicPr>
            <a:picLocks noChangeAspect="1" noChangeArrowheads="1"/>
          </p:cNvPicPr>
          <p:nvPr/>
        </p:nvPicPr>
        <p:blipFill>
          <a:blip r:embed="rId4" cstate="print"/>
          <a:srcRect/>
          <a:stretch>
            <a:fillRect/>
          </a:stretch>
        </p:blipFill>
        <p:spPr bwMode="auto">
          <a:xfrm>
            <a:off x="989013" y="457200"/>
            <a:ext cx="7240587" cy="5943600"/>
          </a:xfrm>
          <a:prstGeom prst="rect">
            <a:avLst/>
          </a:prstGeom>
          <a:noFill/>
          <a:ln w="9525">
            <a:noFill/>
            <a:miter lim="800000"/>
            <a:headEnd/>
            <a:tailEnd/>
          </a:ln>
        </p:spPr>
      </p:pic>
      <p:pic>
        <p:nvPicPr>
          <p:cNvPr id="710660" name="Picture 3"/>
          <p:cNvPicPr>
            <a:picLocks noChangeAspect="1" noChangeArrowheads="1"/>
          </p:cNvPicPr>
          <p:nvPr/>
        </p:nvPicPr>
        <p:blipFill>
          <a:blip r:embed="rId5" cstate="print"/>
          <a:srcRect/>
          <a:stretch>
            <a:fillRect/>
          </a:stretch>
        </p:blipFill>
        <p:spPr bwMode="auto">
          <a:xfrm>
            <a:off x="3352800" y="2590800"/>
            <a:ext cx="1066800" cy="175260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007056"/>
            <a:ext cx="7315200" cy="2246769"/>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sociologists and anthropologists point out that the cult of thinness and disorders such as anorexia nervosa and bulimia are found predominantly in Western societies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Subtitle 2"/>
          <p:cNvSpPr txBox="1">
            <a:spLocks/>
          </p:cNvSpPr>
          <p:nvPr/>
        </p:nvSpPr>
        <p:spPr bwMode="auto">
          <a:xfrm>
            <a:off x="914400" y="2976549"/>
            <a:ext cx="7315200" cy="206210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Different cultures have different ideals of beauty, </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ideal body image, . . . </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and rates of eating disorders . . .</a:t>
            </a:r>
          </a:p>
        </p:txBody>
      </p:sp>
    </p:spTree>
    <p:extLst>
      <p:ext uri="{BB962C8B-B14F-4D97-AF65-F5344CB8AC3E}">
        <p14:creationId xmlns:p14="http://schemas.microsoft.com/office/powerpoint/2010/main" val="598339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2286000" y="6338248"/>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hlinkClick r:id="rId2"/>
              </a:rPr>
              <a:t>http://pamchi.files.wordpress.com/2007/06/anorexicbarbie.jpg</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26626" name="Picture 2"/>
          <p:cNvPicPr>
            <a:picLocks noChangeAspect="1" noChangeArrowheads="1"/>
          </p:cNvPicPr>
          <p:nvPr/>
        </p:nvPicPr>
        <p:blipFill>
          <a:blip r:embed="rId3" cstate="print"/>
          <a:srcRect/>
          <a:stretch>
            <a:fillRect/>
          </a:stretch>
        </p:blipFill>
        <p:spPr bwMode="auto">
          <a:xfrm>
            <a:off x="2305050" y="295275"/>
            <a:ext cx="4533900" cy="5876925"/>
          </a:xfrm>
          <a:prstGeom prst="rect">
            <a:avLst/>
          </a:prstGeom>
          <a:noFill/>
          <a:ln w="9525">
            <a:noFill/>
            <a:miter lim="800000"/>
            <a:headEnd/>
            <a:tailEnd/>
          </a:ln>
          <a:effectLst/>
        </p:spPr>
      </p:pic>
    </p:spTree>
    <p:extLst>
      <p:ext uri="{BB962C8B-B14F-4D97-AF65-F5344CB8AC3E}">
        <p14:creationId xmlns:p14="http://schemas.microsoft.com/office/powerpoint/2010/main" val="769911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76200"/>
            <a:ext cx="8229600" cy="6581869"/>
          </a:xfrm>
          <a:prstGeom prst="rect">
            <a:avLst/>
          </a:prstGeom>
        </p:spPr>
      </p:pic>
      <p:sp>
        <p:nvSpPr>
          <p:cNvPr id="3" name="Rectangle 2"/>
          <p:cNvSpPr/>
          <p:nvPr/>
        </p:nvSpPr>
        <p:spPr>
          <a:xfrm>
            <a:off x="2296510" y="6574220"/>
            <a:ext cx="4572000" cy="23083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hlinkClick r:id="rId3"/>
              </a:rPr>
              <a:t>https://news.artnet.com/art-world/venus-figurines-obesity-1928873</a:t>
            </a: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rimate, mammal&#10;&#10;Description automatically generated">
            <a:extLst>
              <a:ext uri="{FF2B5EF4-FFF2-40B4-BE49-F238E27FC236}">
                <a16:creationId xmlns:a16="http://schemas.microsoft.com/office/drawing/2014/main" id="{38EF8AAC-A922-42A0-92A4-BFC63B732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400" y="0"/>
            <a:ext cx="3891800" cy="6400800"/>
          </a:xfrm>
          <a:prstGeom prst="rect">
            <a:avLst/>
          </a:prstGeom>
        </p:spPr>
      </p:pic>
      <p:sp>
        <p:nvSpPr>
          <p:cNvPr id="8" name="TextBox 7">
            <a:extLst>
              <a:ext uri="{FF2B5EF4-FFF2-40B4-BE49-F238E27FC236}">
                <a16:creationId xmlns:a16="http://schemas.microsoft.com/office/drawing/2014/main" id="{96F9F32A-EDDD-4802-AD20-F178340F4520}"/>
              </a:ext>
            </a:extLst>
          </p:cNvPr>
          <p:cNvSpPr txBox="1"/>
          <p:nvPr/>
        </p:nvSpPr>
        <p:spPr>
          <a:xfrm>
            <a:off x="1905000" y="6136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Venus of Willendorf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4"/>
              </a:rPr>
              <a:t>https://en.wikipedia.org/wiki/Venus_of_Willendorf</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547359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89C23-D94C-41F2-8FDE-B920C78A9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589"/>
            <a:ext cx="9144000" cy="5010411"/>
          </a:xfrm>
          <a:prstGeom prst="rect">
            <a:avLst/>
          </a:prstGeom>
        </p:spPr>
      </p:pic>
      <p:sp>
        <p:nvSpPr>
          <p:cNvPr id="10" name="TextBox 9">
            <a:extLst>
              <a:ext uri="{FF2B5EF4-FFF2-40B4-BE49-F238E27FC236}">
                <a16:creationId xmlns:a16="http://schemas.microsoft.com/office/drawing/2014/main" id="{430F3687-50EE-4012-99E7-BD398CED66D8}"/>
              </a:ext>
            </a:extLst>
          </p:cNvPr>
          <p:cNvSpPr txBox="1"/>
          <p:nvPr/>
        </p:nvSpPr>
        <p:spPr>
          <a:xfrm>
            <a:off x="1752600" y="5755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Dreaming Goddess of Malta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https://www.guidememalta.com/en/5-things-you-didn-t-know-about-malta-gozo-s-prehistoric-temples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4295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FEBCB-094F-4810-9C63-643C10C2A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916" y="0"/>
            <a:ext cx="4570084" cy="6858000"/>
          </a:xfrm>
          <a:prstGeom prst="rect">
            <a:avLst/>
          </a:prstGeom>
        </p:spPr>
      </p:pic>
      <p:sp>
        <p:nvSpPr>
          <p:cNvPr id="6" name="TextBox 5">
            <a:extLst>
              <a:ext uri="{FF2B5EF4-FFF2-40B4-BE49-F238E27FC236}">
                <a16:creationId xmlns:a16="http://schemas.microsoft.com/office/drawing/2014/main" id="{ECE02E5A-D224-46B0-8D48-01BC4A420A50}"/>
              </a:ext>
            </a:extLst>
          </p:cNvPr>
          <p:cNvSpPr txBox="1"/>
          <p:nvPr/>
        </p:nvSpPr>
        <p:spPr>
          <a:xfrm>
            <a:off x="1752600" y="56797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Neolithic Goddess, </a:t>
            </a:r>
            <a:r>
              <a:rPr kumimoji="0" lang="en-US" sz="1800" b="1" i="0" u="none" strike="noStrike" kern="1200" cap="none" spc="0" normalizeH="0" baseline="0" noProof="0" dirty="0" err="1">
                <a:ln>
                  <a:noFill/>
                </a:ln>
                <a:solidFill>
                  <a:prstClr val="white"/>
                </a:solidFill>
                <a:effectLst/>
                <a:uLnTx/>
                <a:uFillTx/>
                <a:latin typeface="Arial" charset="0"/>
                <a:ea typeface="+mn-ea"/>
                <a:cs typeface="+mn-cs"/>
              </a:rPr>
              <a:t>Çatalhöyük</a:t>
            </a:r>
            <a:r>
              <a:rPr kumimoji="0" lang="en-US" sz="1800" b="1" i="0" u="none" strike="noStrike" kern="1200" cap="none" spc="0" normalizeH="0" baseline="0" noProof="0" dirty="0">
                <a:ln>
                  <a:noFill/>
                </a:ln>
                <a:solidFill>
                  <a:prstClr val="white"/>
                </a:solidFill>
                <a:effectLst/>
                <a:uLnTx/>
                <a:uFillTx/>
                <a:latin typeface="Arial" charset="0"/>
                <a:ea typeface="+mn-ea"/>
                <a:cs typeface="+mn-cs"/>
              </a:rPr>
              <a:t>, Turkey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Turkeyhttps://www.livescience.com/56515-neolithic-goddess-figurine-uncovered.html</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64304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50B2A615-F6FB-4889-B979-AB033715C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7"/>
            <a:ext cx="4114800" cy="6851143"/>
          </a:xfrm>
          <a:prstGeom prst="rect">
            <a:avLst/>
          </a:prstGeom>
        </p:spPr>
      </p:pic>
      <p:sp>
        <p:nvSpPr>
          <p:cNvPr id="7" name="TextBox 6">
            <a:extLst>
              <a:ext uri="{FF2B5EF4-FFF2-40B4-BE49-F238E27FC236}">
                <a16:creationId xmlns:a16="http://schemas.microsoft.com/office/drawing/2014/main" id="{B1881763-F1BD-47AB-8DF6-A58A9E49C641}"/>
              </a:ext>
            </a:extLst>
          </p:cNvPr>
          <p:cNvSpPr txBox="1"/>
          <p:nvPr/>
        </p:nvSpPr>
        <p:spPr>
          <a:xfrm>
            <a:off x="1752600" y="6248400"/>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Lely's Venus,  copy of Hellenistic statue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https://en.wikipedia.org/wiki/Lely_Venus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81618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0868" name="Subtitle 2"/>
          <p:cNvSpPr txBox="1">
            <a:spLocks/>
          </p:cNvSpPr>
          <p:nvPr/>
        </p:nvSpPr>
        <p:spPr bwMode="auto">
          <a:xfrm>
            <a:off x="900113" y="2971800"/>
            <a:ext cx="7315200" cy="2554288"/>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ts val="8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In some—maybe even many—a culture’s fatness is valued as a sign of wealth, and thinness as evidence that women are poor and undernourished</a:t>
            </a:r>
          </a:p>
        </p:txBody>
      </p:sp>
      <p:sp>
        <p:nvSpPr>
          <p:cNvPr id="42086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1828800"/>
            <a:ext cx="7772400" cy="4062651"/>
          </a:xfrm>
          <a:prstGeom prst="rect">
            <a:avLst/>
          </a:prstGeom>
        </p:spPr>
        <p:txBody>
          <a:bodyPr wrap="square">
            <a:spAutoFit/>
          </a:bodyPr>
          <a:lstStyle/>
          <a:p>
            <a:pPr algn="ctr">
              <a:lnSpc>
                <a:spcPct val="150000"/>
              </a:lnSpc>
            </a:pPr>
            <a:r>
              <a:rPr lang="en-US" sz="3600" b="1" dirty="0">
                <a:solidFill>
                  <a:prstClr val="white"/>
                </a:solidFill>
              </a:rPr>
              <a:t>eating disorders involve . . . </a:t>
            </a:r>
          </a:p>
          <a:p>
            <a:pPr algn="ctr">
              <a:lnSpc>
                <a:spcPct val="150000"/>
              </a:lnSpc>
            </a:pPr>
            <a:r>
              <a:rPr lang="en-US" sz="3600" b="1" dirty="0">
                <a:solidFill>
                  <a:prstClr val="white"/>
                </a:solidFill>
              </a:rPr>
              <a:t>socio-cultural</a:t>
            </a:r>
          </a:p>
          <a:p>
            <a:pPr algn="ctr">
              <a:lnSpc>
                <a:spcPct val="150000"/>
              </a:lnSpc>
            </a:pPr>
            <a:r>
              <a:rPr lang="en-US" sz="3600" b="1" dirty="0">
                <a:solidFill>
                  <a:prstClr val="white"/>
                </a:solidFill>
              </a:rPr>
              <a:t>biophysical</a:t>
            </a:r>
          </a:p>
          <a:p>
            <a:pPr algn="ctr">
              <a:lnSpc>
                <a:spcPct val="150000"/>
              </a:lnSpc>
            </a:pPr>
            <a:r>
              <a:rPr lang="en-US" sz="3600" b="1" dirty="0">
                <a:solidFill>
                  <a:prstClr val="white"/>
                </a:solidFill>
              </a:rPr>
              <a:t>psychological</a:t>
            </a:r>
          </a:p>
          <a:p>
            <a:pPr algn="ctr">
              <a:lnSpc>
                <a:spcPct val="150000"/>
              </a:lnSpc>
            </a:pPr>
            <a:r>
              <a:rPr lang="en-US" sz="2800" b="1" dirty="0">
                <a:solidFill>
                  <a:prstClr val="white"/>
                </a:solidFill>
              </a:rPr>
              <a:t>components . .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78521-F677-4BD2-B25C-C08DE59C32B9}"/>
              </a:ext>
            </a:extLst>
          </p:cNvPr>
          <p:cNvSpPr>
            <a:spLocks noChangeArrowheads="1"/>
          </p:cNvSpPr>
          <p:nvPr/>
        </p:nvSpPr>
        <p:spPr bwMode="auto">
          <a:xfrm>
            <a:off x="664937" y="2543651"/>
            <a:ext cx="7869463"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Leblouh</a:t>
            </a:r>
            <a:r>
              <a:rPr kumimoji="0" lang="en-US" alt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2" tooltip="Arabic language">
                  <a:extLst>
                    <a:ext uri="{A12FA001-AC4F-418D-AE19-62706E023703}">
                      <ahyp:hlinkClr xmlns:ahyp="http://schemas.microsoft.com/office/drawing/2018/hyperlinkcolor" val="tx"/>
                    </a:ext>
                  </a:extLst>
                </a:hlinkClick>
              </a:rPr>
              <a:t>Arabic</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البلوح</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hlinkClick r:id="rId3" tooltip="Romanization of Arabic">
                  <a:extLst>
                    <a:ext uri="{A12FA001-AC4F-418D-AE19-62706E023703}">
                      <ahyp:hlinkClr xmlns:ahyp="http://schemas.microsoft.com/office/drawing/2018/hyperlinkcolor" val="tx"/>
                    </a:ext>
                  </a:extLst>
                </a:hlinkClick>
              </a:rPr>
              <a:t>romanized</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lə-blūḥ</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864725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F0502E-2E2C-45E9-B95E-BDD52CB5AEBD}"/>
              </a:ext>
            </a:extLst>
          </p:cNvPr>
          <p:cNvPicPr>
            <a:picLocks noChangeAspect="1"/>
          </p:cNvPicPr>
          <p:nvPr/>
        </p:nvPicPr>
        <p:blipFill>
          <a:blip r:embed="rId2"/>
          <a:stretch>
            <a:fillRect/>
          </a:stretch>
        </p:blipFill>
        <p:spPr>
          <a:xfrm>
            <a:off x="399835" y="1143000"/>
            <a:ext cx="8344329" cy="53215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1D147BE-EC1C-45DA-8C7C-49D2B733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93427"/>
            <a:ext cx="816497" cy="742749"/>
          </a:xfrm>
          <a:prstGeom prst="rect">
            <a:avLst/>
          </a:prstGeom>
        </p:spPr>
      </p:pic>
      <p:sp>
        <p:nvSpPr>
          <p:cNvPr id="8" name="TextBox 7">
            <a:extLst>
              <a:ext uri="{FF2B5EF4-FFF2-40B4-BE49-F238E27FC236}">
                <a16:creationId xmlns:a16="http://schemas.microsoft.com/office/drawing/2014/main" id="{21E60181-6C4E-449F-8941-F6C12E9D69B8}"/>
              </a:ext>
            </a:extLst>
          </p:cNvPr>
          <p:cNvSpPr txBox="1"/>
          <p:nvPr/>
        </p:nvSpPr>
        <p:spPr>
          <a:xfrm>
            <a:off x="2285999" y="65532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4"/>
              </a:rPr>
              <a:t>https://en.wikipedia.org/wiki/Leblouh</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FF2524EF-EFED-4016-9EB7-5519FD5F9F67}"/>
              </a:ext>
            </a:extLst>
          </p:cNvPr>
          <p:cNvSpPr txBox="1"/>
          <p:nvPr/>
        </p:nvSpPr>
        <p:spPr>
          <a:xfrm>
            <a:off x="2286000" y="457200"/>
            <a:ext cx="457200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Leblouh</a:t>
            </a: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17742FD-76AD-4913-9E88-252559D2C257}"/>
                  </a:ext>
                </a:extLst>
              </p14:cNvPr>
              <p14:cNvContentPartPr/>
              <p14:nvPr/>
            </p14:nvContentPartPr>
            <p14:xfrm>
              <a:off x="5813128" y="1365594"/>
              <a:ext cx="2465280" cy="50040"/>
            </p14:xfrm>
          </p:contentPart>
        </mc:Choice>
        <mc:Fallback xmlns="">
          <p:pic>
            <p:nvPicPr>
              <p:cNvPr id="11" name="Ink 10">
                <a:extLst>
                  <a:ext uri="{FF2B5EF4-FFF2-40B4-BE49-F238E27FC236}">
                    <a16:creationId xmlns:a16="http://schemas.microsoft.com/office/drawing/2014/main" id="{D17742FD-76AD-4913-9E88-252559D2C257}"/>
                  </a:ext>
                </a:extLst>
              </p:cNvPr>
              <p:cNvPicPr/>
              <p:nvPr/>
            </p:nvPicPr>
            <p:blipFill>
              <a:blip r:embed="rId6"/>
              <a:stretch>
                <a:fillRect/>
              </a:stretch>
            </p:blipFill>
            <p:spPr>
              <a:xfrm>
                <a:off x="5759488" y="1257954"/>
                <a:ext cx="25729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3665EDC-C4A5-486E-ABCE-76C29649D7FF}"/>
                  </a:ext>
                </a:extLst>
              </p14:cNvPr>
              <p14:cNvContentPartPr/>
              <p14:nvPr/>
            </p14:nvContentPartPr>
            <p14:xfrm>
              <a:off x="538408" y="1779594"/>
              <a:ext cx="7629840" cy="107280"/>
            </p14:xfrm>
          </p:contentPart>
        </mc:Choice>
        <mc:Fallback xmlns="">
          <p:pic>
            <p:nvPicPr>
              <p:cNvPr id="12" name="Ink 11">
                <a:extLst>
                  <a:ext uri="{FF2B5EF4-FFF2-40B4-BE49-F238E27FC236}">
                    <a16:creationId xmlns:a16="http://schemas.microsoft.com/office/drawing/2014/main" id="{F3665EDC-C4A5-486E-ABCE-76C29649D7FF}"/>
                  </a:ext>
                </a:extLst>
              </p:cNvPr>
              <p:cNvPicPr/>
              <p:nvPr/>
            </p:nvPicPr>
            <p:blipFill>
              <a:blip r:embed="rId8"/>
              <a:stretch>
                <a:fillRect/>
              </a:stretch>
            </p:blipFill>
            <p:spPr>
              <a:xfrm>
                <a:off x="484768" y="1671954"/>
                <a:ext cx="773748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C733496C-3D7C-43B9-A256-5F2360D9EFBA}"/>
                  </a:ext>
                </a:extLst>
              </p14:cNvPr>
              <p14:cNvContentPartPr/>
              <p14:nvPr/>
            </p14:nvContentPartPr>
            <p14:xfrm>
              <a:off x="519328" y="2203314"/>
              <a:ext cx="5482080" cy="117360"/>
            </p14:xfrm>
          </p:contentPart>
        </mc:Choice>
        <mc:Fallback xmlns="">
          <p:pic>
            <p:nvPicPr>
              <p:cNvPr id="13" name="Ink 12">
                <a:extLst>
                  <a:ext uri="{FF2B5EF4-FFF2-40B4-BE49-F238E27FC236}">
                    <a16:creationId xmlns:a16="http://schemas.microsoft.com/office/drawing/2014/main" id="{C733496C-3D7C-43B9-A256-5F2360D9EFBA}"/>
                  </a:ext>
                </a:extLst>
              </p:cNvPr>
              <p:cNvPicPr/>
              <p:nvPr/>
            </p:nvPicPr>
            <p:blipFill>
              <a:blip r:embed="rId10"/>
              <a:stretch>
                <a:fillRect/>
              </a:stretch>
            </p:blipFill>
            <p:spPr>
              <a:xfrm>
                <a:off x="465688" y="2095674"/>
                <a:ext cx="55897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799032C-71B4-4A53-A1BA-8AD0FD9C7A27}"/>
                  </a:ext>
                </a:extLst>
              </p14:cNvPr>
              <p14:cNvContentPartPr/>
              <p14:nvPr/>
            </p14:nvContentPartPr>
            <p14:xfrm>
              <a:off x="-693512" y="3528114"/>
              <a:ext cx="360" cy="4320"/>
            </p14:xfrm>
          </p:contentPart>
        </mc:Choice>
        <mc:Fallback xmlns="">
          <p:pic>
            <p:nvPicPr>
              <p:cNvPr id="14" name="Ink 13">
                <a:extLst>
                  <a:ext uri="{FF2B5EF4-FFF2-40B4-BE49-F238E27FC236}">
                    <a16:creationId xmlns:a16="http://schemas.microsoft.com/office/drawing/2014/main" id="{E799032C-71B4-4A53-A1BA-8AD0FD9C7A27}"/>
                  </a:ext>
                </a:extLst>
              </p:cNvPr>
              <p:cNvPicPr/>
              <p:nvPr/>
            </p:nvPicPr>
            <p:blipFill>
              <a:blip r:embed="rId12"/>
              <a:stretch>
                <a:fillRect/>
              </a:stretch>
            </p:blipFill>
            <p:spPr>
              <a:xfrm>
                <a:off x="-747512" y="3420474"/>
                <a:ext cx="108000" cy="219960"/>
              </a:xfrm>
              <a:prstGeom prst="rect">
                <a:avLst/>
              </a:prstGeom>
            </p:spPr>
          </p:pic>
        </mc:Fallback>
      </mc:AlternateContent>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505200"/>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but that is changing with the globalization (</a:t>
            </a:r>
            <a:r>
              <a:rPr lang="en-US" sz="2800" b="1" i="1" kern="1200" dirty="0">
                <a:solidFill>
                  <a:prstClr val="black"/>
                </a:solidFill>
                <a:latin typeface="Arial" charset="0"/>
                <a:ea typeface="+mn-ea"/>
                <a:cs typeface="Arial" charset="0"/>
              </a:rPr>
              <a:t>i.e.</a:t>
            </a:r>
            <a:r>
              <a:rPr lang="en-US" sz="2800" b="1" kern="1200" dirty="0">
                <a:solidFill>
                  <a:prstClr val="black"/>
                </a:solidFill>
                <a:latin typeface="Arial" charset="0"/>
                <a:ea typeface="+mn-ea"/>
                <a:cs typeface="Arial" charset="0"/>
              </a:rPr>
              <a:t> Westernization)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of other cultures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http://news.bbc.co.uk/2/hi/health/347637.stm</a:t>
            </a:r>
            <a:endParaRPr lang="en-US" sz="1200" kern="1200" dirty="0">
              <a:solidFill>
                <a:srgbClr val="000000"/>
              </a:solidFill>
              <a:latin typeface="Arial" charset="0"/>
              <a:ea typeface="+mn-ea"/>
              <a:cs typeface="Arial" charset="0"/>
            </a:endParaRPr>
          </a:p>
        </p:txBody>
      </p:sp>
      <p:pic>
        <p:nvPicPr>
          <p:cNvPr id="4099" name="Picture 3"/>
          <p:cNvPicPr>
            <a:picLocks noChangeAspect="1" noChangeArrowheads="1"/>
          </p:cNvPicPr>
          <p:nvPr/>
        </p:nvPicPr>
        <p:blipFill>
          <a:blip r:embed="rId3" cstate="print"/>
          <a:srcRect/>
          <a:stretch>
            <a:fillRect/>
          </a:stretch>
        </p:blipFill>
        <p:spPr bwMode="auto">
          <a:xfrm>
            <a:off x="900752" y="541681"/>
            <a:ext cx="7315200" cy="5616871"/>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http://www.news.harvard.edu/gazette/2009/03.19/11-dysmorphia.html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914400" y="547048"/>
            <a:ext cx="7315200" cy="559209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49656" y="6338248"/>
            <a:ext cx="72390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http://www.nytimes.com/1999/05/20/world/study-finds-tv-alters-fiji-girls-view-of-body.html?sec=health</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9218" name="Picture 2"/>
          <p:cNvPicPr>
            <a:picLocks noChangeAspect="1" noChangeArrowheads="1"/>
          </p:cNvPicPr>
          <p:nvPr/>
        </p:nvPicPr>
        <p:blipFill>
          <a:blip r:embed="rId3" cstate="print"/>
          <a:srcRect/>
          <a:stretch>
            <a:fillRect/>
          </a:stretch>
        </p:blipFill>
        <p:spPr bwMode="auto">
          <a:xfrm>
            <a:off x="1525097" y="685800"/>
            <a:ext cx="6053959" cy="54864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156648" y="-19278"/>
            <a:ext cx="6811740" cy="6858000"/>
          </a:xfrm>
          <a:prstGeom prst="rect">
            <a:avLst/>
          </a:prstGeom>
          <a:noFill/>
          <a:ln w="9525">
            <a:noFill/>
            <a:miter lim="800000"/>
            <a:headEnd/>
            <a:tailEnd/>
          </a:ln>
          <a:effectLst/>
        </p:spPr>
      </p:pic>
      <p:sp>
        <p:nvSpPr>
          <p:cNvPr id="4" name="Rectangle 3"/>
          <p:cNvSpPr>
            <a:spLocks noChangeArrowheads="1"/>
          </p:cNvSpPr>
          <p:nvPr/>
        </p:nvSpPr>
        <p:spPr bwMode="auto">
          <a:xfrm>
            <a:off x="949656" y="6581001"/>
            <a:ext cx="72390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3"/>
              </a:rPr>
              <a:t>http://news.bbc.co.uk/2/hi/health/2018900.stm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A043D807-1E39-4BE7-BD66-56D44B241C41}"/>
              </a:ext>
            </a:extLst>
          </p:cNvPr>
          <p:cNvPicPr>
            <a:picLocks noChangeAspect="1"/>
          </p:cNvPicPr>
          <p:nvPr/>
        </p:nvPicPr>
        <p:blipFill>
          <a:blip r:embed="rId3"/>
          <a:stretch>
            <a:fillRect/>
          </a:stretch>
        </p:blipFill>
        <p:spPr>
          <a:xfrm>
            <a:off x="1710634" y="533400"/>
            <a:ext cx="5756966" cy="5943600"/>
          </a:xfrm>
          <a:prstGeom prst="rect">
            <a:avLst/>
          </a:prstGeom>
        </p:spPr>
      </p:pic>
      <p:sp>
        <p:nvSpPr>
          <p:cNvPr id="8" name="TextBox 7">
            <a:extLst>
              <a:ext uri="{FF2B5EF4-FFF2-40B4-BE49-F238E27FC236}">
                <a16:creationId xmlns:a16="http://schemas.microsoft.com/office/drawing/2014/main" id="{4ACC7296-ED3A-449D-9B8D-CCF67E560DA0}"/>
              </a:ext>
            </a:extLst>
          </p:cNvPr>
          <p:cNvSpPr txBox="1"/>
          <p:nvPr/>
        </p:nvSpPr>
        <p:spPr>
          <a:xfrm>
            <a:off x="2827867" y="1701801"/>
            <a:ext cx="16002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21 April 2021</a:t>
            </a:r>
          </a:p>
        </p:txBody>
      </p:sp>
      <p:pic>
        <p:nvPicPr>
          <p:cNvPr id="6" name="Picture 5" descr="Logo&#10;&#10;Description automatically generated with low confidence">
            <a:extLst>
              <a:ext uri="{FF2B5EF4-FFF2-40B4-BE49-F238E27FC236}">
                <a16:creationId xmlns:a16="http://schemas.microsoft.com/office/drawing/2014/main" id="{6D8A9860-777E-484F-862B-CFCE741F3483}"/>
              </a:ext>
            </a:extLst>
          </p:cNvPr>
          <p:cNvPicPr>
            <a:picLocks noChangeAspect="1"/>
          </p:cNvPicPr>
          <p:nvPr/>
        </p:nvPicPr>
        <p:blipFill>
          <a:blip r:embed="rId4"/>
          <a:stretch>
            <a:fillRect/>
          </a:stretch>
        </p:blipFill>
        <p:spPr>
          <a:xfrm>
            <a:off x="1828800" y="168232"/>
            <a:ext cx="2406774" cy="361969"/>
          </a:xfrm>
          <a:prstGeom prst="rect">
            <a:avLst/>
          </a:prstGeom>
        </p:spPr>
      </p:pic>
    </p:spTree>
    <p:extLst>
      <p:ext uri="{BB962C8B-B14F-4D97-AF65-F5344CB8AC3E}">
        <p14:creationId xmlns:p14="http://schemas.microsoft.com/office/powerpoint/2010/main" val="922674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https://www.bbc.com/news/uk-wales-52919914</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4" name="Picture 3" descr="Graphical user interface&#10;&#10;Description automatically generated">
            <a:extLst>
              <a:ext uri="{FF2B5EF4-FFF2-40B4-BE49-F238E27FC236}">
                <a16:creationId xmlns:a16="http://schemas.microsoft.com/office/drawing/2014/main" id="{368F3923-6451-4CA6-8CA9-7EF61B55D678}"/>
              </a:ext>
            </a:extLst>
          </p:cNvPr>
          <p:cNvPicPr>
            <a:picLocks noChangeAspect="1"/>
          </p:cNvPicPr>
          <p:nvPr/>
        </p:nvPicPr>
        <p:blipFill>
          <a:blip r:embed="rId3"/>
          <a:stretch>
            <a:fillRect/>
          </a:stretch>
        </p:blipFill>
        <p:spPr>
          <a:xfrm>
            <a:off x="2059577" y="637401"/>
            <a:ext cx="5179423" cy="5943600"/>
          </a:xfrm>
          <a:prstGeom prst="rect">
            <a:avLst/>
          </a:prstGeom>
        </p:spPr>
      </p:pic>
      <p:sp>
        <p:nvSpPr>
          <p:cNvPr id="9" name="TextBox 8">
            <a:extLst>
              <a:ext uri="{FF2B5EF4-FFF2-40B4-BE49-F238E27FC236}">
                <a16:creationId xmlns:a16="http://schemas.microsoft.com/office/drawing/2014/main" id="{D7393530-DF71-4C12-BFDE-7EC0B2D22489}"/>
              </a:ext>
            </a:extLst>
          </p:cNvPr>
          <p:cNvSpPr txBox="1"/>
          <p:nvPr/>
        </p:nvSpPr>
        <p:spPr>
          <a:xfrm>
            <a:off x="2057400" y="1798136"/>
            <a:ext cx="1600200" cy="674132"/>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22 June 2022</a:t>
            </a:r>
          </a:p>
        </p:txBody>
      </p:sp>
      <p:pic>
        <p:nvPicPr>
          <p:cNvPr id="7" name="Picture 6">
            <a:extLst>
              <a:ext uri="{FF2B5EF4-FFF2-40B4-BE49-F238E27FC236}">
                <a16:creationId xmlns:a16="http://schemas.microsoft.com/office/drawing/2014/main" id="{473681D6-FAA7-486F-9424-1E512E70C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423" y="1528805"/>
            <a:ext cx="1270000" cy="609600"/>
          </a:xfrm>
          <a:prstGeom prst="rect">
            <a:avLst/>
          </a:prstGeom>
        </p:spPr>
      </p:pic>
    </p:spTree>
    <p:extLst>
      <p:ext uri="{BB962C8B-B14F-4D97-AF65-F5344CB8AC3E}">
        <p14:creationId xmlns:p14="http://schemas.microsoft.com/office/powerpoint/2010/main" val="1949534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581001"/>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Source: Forbes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7E1782CA-AE3F-4459-BCDA-EB13FECA63C8}"/>
              </a:ext>
            </a:extLst>
          </p:cNvPr>
          <p:cNvPicPr>
            <a:picLocks noChangeAspect="1"/>
          </p:cNvPicPr>
          <p:nvPr/>
        </p:nvPicPr>
        <p:blipFill>
          <a:blip r:embed="rId3"/>
          <a:stretch>
            <a:fillRect/>
          </a:stretch>
        </p:blipFill>
        <p:spPr>
          <a:xfrm>
            <a:off x="2209800" y="457200"/>
            <a:ext cx="4790364" cy="5943600"/>
          </a:xfrm>
          <a:prstGeom prst="rect">
            <a:avLst/>
          </a:prstGeom>
        </p:spPr>
      </p:pic>
      <p:pic>
        <p:nvPicPr>
          <p:cNvPr id="7" name="Picture 6">
            <a:extLst>
              <a:ext uri="{FF2B5EF4-FFF2-40B4-BE49-F238E27FC236}">
                <a16:creationId xmlns:a16="http://schemas.microsoft.com/office/drawing/2014/main" id="{483B7D81-DE65-47C3-B0D8-9F8A41B98756}"/>
              </a:ext>
            </a:extLst>
          </p:cNvPr>
          <p:cNvPicPr>
            <a:picLocks noChangeAspect="1"/>
          </p:cNvPicPr>
          <p:nvPr/>
        </p:nvPicPr>
        <p:blipFill>
          <a:blip r:embed="rId4"/>
          <a:stretch>
            <a:fillRect/>
          </a:stretch>
        </p:blipFill>
        <p:spPr>
          <a:xfrm>
            <a:off x="6121401" y="1689085"/>
            <a:ext cx="742988" cy="292115"/>
          </a:xfrm>
          <a:prstGeom prst="rect">
            <a:avLst/>
          </a:prstGeom>
        </p:spPr>
      </p:pic>
      <p:sp>
        <p:nvSpPr>
          <p:cNvPr id="11" name="TextBox 10">
            <a:extLst>
              <a:ext uri="{FF2B5EF4-FFF2-40B4-BE49-F238E27FC236}">
                <a16:creationId xmlns:a16="http://schemas.microsoft.com/office/drawing/2014/main" id="{B30B011E-3E74-4B5C-845F-C9D6C4DF4C72}"/>
              </a:ext>
            </a:extLst>
          </p:cNvPr>
          <p:cNvSpPr txBox="1"/>
          <p:nvPr/>
        </p:nvSpPr>
        <p:spPr>
          <a:xfrm>
            <a:off x="2336799" y="2277533"/>
            <a:ext cx="16002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24 Feb 2021</a:t>
            </a:r>
          </a:p>
        </p:txBody>
      </p:sp>
    </p:spTree>
    <p:extLst>
      <p:ext uri="{BB962C8B-B14F-4D97-AF65-F5344CB8AC3E}">
        <p14:creationId xmlns:p14="http://schemas.microsoft.com/office/powerpoint/2010/main" val="178353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1828800"/>
            <a:ext cx="7772400" cy="2862322"/>
          </a:xfrm>
          <a:prstGeom prst="rect">
            <a:avLst/>
          </a:prstGeom>
        </p:spPr>
        <p:txBody>
          <a:bodyPr wrap="square">
            <a:spAutoFit/>
          </a:bodyPr>
          <a:lstStyle/>
          <a:p>
            <a:pPr algn="ctr">
              <a:lnSpc>
                <a:spcPct val="150000"/>
              </a:lnSpc>
            </a:pPr>
            <a:r>
              <a:rPr lang="en-US" sz="3600" b="1" dirty="0">
                <a:solidFill>
                  <a:srgbClr val="E6B9B8"/>
                </a:solidFill>
              </a:rPr>
              <a:t>eating disorders involve . . . </a:t>
            </a:r>
          </a:p>
          <a:p>
            <a:pPr algn="ctr">
              <a:lnSpc>
                <a:spcPct val="150000"/>
              </a:lnSpc>
            </a:pPr>
            <a:r>
              <a:rPr lang="en-US" sz="2800" b="1" dirty="0">
                <a:solidFill>
                  <a:prstClr val="white"/>
                </a:solidFill>
              </a:rPr>
              <a:t>and one can occasionally throw in a little linguistics and archaeology</a:t>
            </a:r>
          </a:p>
          <a:p>
            <a:pPr algn="ctr">
              <a:lnSpc>
                <a:spcPct val="150000"/>
              </a:lnSpc>
            </a:pPr>
            <a:r>
              <a:rPr lang="en-US" sz="2800" b="1" dirty="0">
                <a:solidFill>
                  <a:prstClr val="white"/>
                </a:solidFill>
              </a:rPr>
              <a:t>to boot</a:t>
            </a:r>
            <a:endParaRPr lang="en-US" sz="2000" b="1" dirty="0">
              <a:solidFill>
                <a:prstClr val="white"/>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95870" y="6632931"/>
            <a:ext cx="723373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https://thenextweb.com/news/sexual-predators-vulnerable-teens-anorexia-coaching-syndication</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A picture containing text, person&#10;&#10;Description automatically generated">
            <a:extLst>
              <a:ext uri="{FF2B5EF4-FFF2-40B4-BE49-F238E27FC236}">
                <a16:creationId xmlns:a16="http://schemas.microsoft.com/office/drawing/2014/main" id="{45FAB6E4-8896-4AA5-AA87-E607AFCA607A}"/>
              </a:ext>
            </a:extLst>
          </p:cNvPr>
          <p:cNvPicPr>
            <a:picLocks noChangeAspect="1"/>
          </p:cNvPicPr>
          <p:nvPr/>
        </p:nvPicPr>
        <p:blipFill>
          <a:blip r:embed="rId3"/>
          <a:stretch>
            <a:fillRect/>
          </a:stretch>
        </p:blipFill>
        <p:spPr>
          <a:xfrm>
            <a:off x="1676400" y="533400"/>
            <a:ext cx="5769487" cy="5943600"/>
          </a:xfrm>
          <a:prstGeom prst="rect">
            <a:avLst/>
          </a:prstGeom>
        </p:spPr>
      </p:pic>
      <p:sp>
        <p:nvSpPr>
          <p:cNvPr id="8" name="TextBox 7">
            <a:extLst>
              <a:ext uri="{FF2B5EF4-FFF2-40B4-BE49-F238E27FC236}">
                <a16:creationId xmlns:a16="http://schemas.microsoft.com/office/drawing/2014/main" id="{A03C93E6-41E3-444A-9AD5-114CBB402023}"/>
              </a:ext>
            </a:extLst>
          </p:cNvPr>
          <p:cNvSpPr txBox="1"/>
          <p:nvPr/>
        </p:nvSpPr>
        <p:spPr>
          <a:xfrm>
            <a:off x="3615490" y="2486525"/>
            <a:ext cx="1927860" cy="304800"/>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26 July 2021</a:t>
            </a:r>
          </a:p>
        </p:txBody>
      </p:sp>
      <p:sp>
        <p:nvSpPr>
          <p:cNvPr id="5" name="Rectangle 4">
            <a:extLst>
              <a:ext uri="{FF2B5EF4-FFF2-40B4-BE49-F238E27FC236}">
                <a16:creationId xmlns:a16="http://schemas.microsoft.com/office/drawing/2014/main" id="{CC77B94A-582F-4FA3-B577-AD1B294CE34F}"/>
              </a:ext>
            </a:extLst>
          </p:cNvPr>
          <p:cNvSpPr/>
          <p:nvPr/>
        </p:nvSpPr>
        <p:spPr>
          <a:xfrm>
            <a:off x="1676400" y="3810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3DC2FB9-9E87-4782-A544-CE57F5C4DC17}"/>
                  </a:ext>
                </a:extLst>
              </p14:cNvPr>
              <p14:cNvContentPartPr/>
              <p14:nvPr/>
            </p14:nvContentPartPr>
            <p14:xfrm>
              <a:off x="3397528" y="2155074"/>
              <a:ext cx="2242440" cy="97200"/>
            </p14:xfrm>
          </p:contentPart>
        </mc:Choice>
        <mc:Fallback xmlns="">
          <p:pic>
            <p:nvPicPr>
              <p:cNvPr id="6" name="Ink 5">
                <a:extLst>
                  <a:ext uri="{FF2B5EF4-FFF2-40B4-BE49-F238E27FC236}">
                    <a16:creationId xmlns:a16="http://schemas.microsoft.com/office/drawing/2014/main" id="{A3DC2FB9-9E87-4782-A544-CE57F5C4DC17}"/>
                  </a:ext>
                </a:extLst>
              </p:cNvPr>
              <p:cNvPicPr/>
              <p:nvPr/>
            </p:nvPicPr>
            <p:blipFill>
              <a:blip r:embed="rId5"/>
              <a:stretch>
                <a:fillRect/>
              </a:stretch>
            </p:blipFill>
            <p:spPr>
              <a:xfrm>
                <a:off x="3343528" y="2047434"/>
                <a:ext cx="2350080" cy="312840"/>
              </a:xfrm>
              <a:prstGeom prst="rect">
                <a:avLst/>
              </a:prstGeom>
            </p:spPr>
          </p:pic>
        </mc:Fallback>
      </mc:AlternateContent>
      <p:pic>
        <p:nvPicPr>
          <p:cNvPr id="11" name="Picture 10" descr="Logo&#10;&#10;Description automatically generated with medium confidence">
            <a:extLst>
              <a:ext uri="{FF2B5EF4-FFF2-40B4-BE49-F238E27FC236}">
                <a16:creationId xmlns:a16="http://schemas.microsoft.com/office/drawing/2014/main" id="{0FEFDF40-F89A-40EA-8EC5-8AAE5CDADF13}"/>
              </a:ext>
            </a:extLst>
          </p:cNvPr>
          <p:cNvPicPr>
            <a:picLocks noChangeAspect="1"/>
          </p:cNvPicPr>
          <p:nvPr/>
        </p:nvPicPr>
        <p:blipFill>
          <a:blip r:embed="rId6"/>
          <a:stretch>
            <a:fillRect/>
          </a:stretch>
        </p:blipFill>
        <p:spPr>
          <a:xfrm>
            <a:off x="587327" y="373343"/>
            <a:ext cx="1873346" cy="590580"/>
          </a:xfrm>
          <a:prstGeom prst="rect">
            <a:avLst/>
          </a:prstGeom>
        </p:spPr>
      </p:pic>
    </p:spTree>
    <p:extLst>
      <p:ext uri="{BB962C8B-B14F-4D97-AF65-F5344CB8AC3E}">
        <p14:creationId xmlns:p14="http://schemas.microsoft.com/office/powerpoint/2010/main" val="2486657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53921" y="-76200"/>
            <a:ext cx="7099479" cy="6858000"/>
          </a:xfrm>
          <a:prstGeom prst="rect">
            <a:avLst/>
          </a:prstGeom>
          <a:noFill/>
          <a:ln w="9525">
            <a:noFill/>
            <a:miter lim="800000"/>
            <a:headEnd/>
            <a:tailEnd/>
          </a:ln>
          <a:effectLst/>
        </p:spPr>
      </p:pic>
      <p:sp>
        <p:nvSpPr>
          <p:cNvPr id="5" name="Rectangle 4"/>
          <p:cNvSpPr>
            <a:spLocks noChangeArrowheads="1"/>
          </p:cNvSpPr>
          <p:nvPr/>
        </p:nvSpPr>
        <p:spPr bwMode="auto">
          <a:xfrm>
            <a:off x="1856096" y="6553200"/>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3"/>
              </a:rPr>
              <a:t>http://news.bbc.co.uk/2/hi/africa/2381161.stm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http://news.bbc.co.uk/2/hi/south_asia/2978216.stm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146" name="Picture 2"/>
          <p:cNvPicPr>
            <a:picLocks noChangeAspect="1" noChangeArrowheads="1"/>
          </p:cNvPicPr>
          <p:nvPr/>
        </p:nvPicPr>
        <p:blipFill>
          <a:blip r:embed="rId3" cstate="print"/>
          <a:srcRect/>
          <a:stretch>
            <a:fillRect/>
          </a:stretch>
        </p:blipFill>
        <p:spPr bwMode="auto">
          <a:xfrm>
            <a:off x="990600" y="685800"/>
            <a:ext cx="7139046" cy="54864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1892" name="Subtitle 2"/>
          <p:cNvSpPr txBox="1">
            <a:spLocks/>
          </p:cNvSpPr>
          <p:nvPr/>
        </p:nvSpPr>
        <p:spPr bwMode="auto">
          <a:xfrm>
            <a:off x="900113" y="2980685"/>
            <a:ext cx="7315200" cy="206216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cultural notions about</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ideal body size and shape have important implications for the public’s health</a:t>
            </a:r>
          </a:p>
        </p:txBody>
      </p:sp>
      <p:sp>
        <p:nvSpPr>
          <p:cNvPr id="4218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1892" name="Subtitle 2"/>
          <p:cNvSpPr txBox="1">
            <a:spLocks/>
          </p:cNvSpPr>
          <p:nvPr/>
        </p:nvSpPr>
        <p:spPr bwMode="auto">
          <a:xfrm>
            <a:off x="900113" y="3883729"/>
            <a:ext cx="7315200" cy="584775"/>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and they’re changing worldwide</a:t>
            </a:r>
          </a:p>
        </p:txBody>
      </p:sp>
      <p:sp>
        <p:nvSpPr>
          <p:cNvPr id="4218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362200"/>
            <a:ext cx="7315200" cy="378565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400" b="1" kern="1200" dirty="0">
                <a:solidFill>
                  <a:schemeClr val="accent2">
                    <a:lumMod val="40000"/>
                    <a:lumOff val="60000"/>
                  </a:schemeClr>
                </a:solidFill>
                <a:latin typeface="Arial" charset="0"/>
                <a:ea typeface="+mn-ea"/>
                <a:cs typeface="Arial" charset="0"/>
              </a:rPr>
              <a:t>a slimmer body has been the norm in the United States and Canada for almost a century, and this </a:t>
            </a:r>
            <a:r>
              <a:rPr lang="en-US" sz="2400" b="1" kern="1200" dirty="0">
                <a:solidFill>
                  <a:prstClr val="black"/>
                </a:solidFill>
                <a:latin typeface="Arial" charset="0"/>
                <a:ea typeface="+mn-ea"/>
                <a:cs typeface="Arial" charset="0"/>
              </a:rPr>
              <a:t>idealization of thinness may serve as a counterbalance against the tendency to gain weight in societies with abundant, stable food supplies where people can gain weight easily and obesity is common</a:t>
            </a:r>
          </a:p>
          <a:p>
            <a:pPr marL="0" lvl="1" algn="ctr" rtl="0" fontAlgn="base">
              <a:spcBef>
                <a:spcPct val="0"/>
              </a:spcBef>
              <a:spcAft>
                <a:spcPct val="0"/>
              </a:spcAft>
            </a:pPr>
            <a:endParaRPr lang="en-US" sz="2400" b="1" dirty="0">
              <a:solidFill>
                <a:prstClr val="black"/>
              </a:solidFill>
              <a:cs typeface="Arial" charset="0"/>
            </a:endParaRPr>
          </a:p>
          <a:p>
            <a:pPr marL="0" lvl="1" algn="ctr" rtl="0" fontAlgn="base">
              <a:spcBef>
                <a:spcPct val="0"/>
              </a:spcBef>
              <a:spcAft>
                <a:spcPct val="0"/>
              </a:spcAft>
            </a:pPr>
            <a:r>
              <a:rPr lang="en-US" sz="2400" b="1" i="1" dirty="0">
                <a:solidFill>
                  <a:prstClr val="black"/>
                </a:solidFill>
                <a:cs typeface="Arial" charset="0"/>
              </a:rPr>
              <a:t>Cf</a:t>
            </a:r>
            <a:r>
              <a:rPr lang="en-US" sz="2400" b="1" dirty="0">
                <a:solidFill>
                  <a:prstClr val="black"/>
                </a:solidFill>
                <a:cs typeface="Arial" charset="0"/>
              </a:rPr>
              <a:t>., Ch. 4 of </a:t>
            </a:r>
            <a:r>
              <a:rPr lang="en-US" sz="2400" b="1" i="1" dirty="0">
                <a:solidFill>
                  <a:prstClr val="black"/>
                </a:solidFill>
                <a:cs typeface="Arial" charset="0"/>
              </a:rPr>
              <a:t>The Cultural Feast</a:t>
            </a:r>
            <a:endParaRPr lang="en-US" sz="2400" b="1"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6392"/>
            <a:ext cx="7315200" cy="1815882"/>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according to sociocultural theorists,</a:t>
            </a:r>
          </a:p>
          <a:p>
            <a:pPr marL="6350" lvl="1" algn="ctr" rtl="0" fontAlgn="base">
              <a:spcBef>
                <a:spcPct val="0"/>
              </a:spcBef>
              <a:spcAft>
                <a:spcPct val="0"/>
              </a:spcAft>
            </a:pPr>
            <a:r>
              <a:rPr lang="en-US" sz="2800" b="1" dirty="0">
                <a:solidFill>
                  <a:prstClr val="black"/>
                </a:solidFill>
                <a:cs typeface="Arial" charset="0"/>
              </a:rPr>
              <a:t>the media plays a powerful role</a:t>
            </a:r>
          </a:p>
          <a:p>
            <a:pPr marL="6350" lvl="1" algn="ctr" rtl="0" fontAlgn="base">
              <a:spcBef>
                <a:spcPct val="0"/>
              </a:spcBef>
              <a:spcAft>
                <a:spcPct val="0"/>
              </a:spcAft>
            </a:pPr>
            <a:r>
              <a:rPr lang="en-US" sz="2800" b="1" dirty="0">
                <a:solidFill>
                  <a:prstClr val="black"/>
                </a:solidFill>
                <a:cs typeface="Arial" charset="0"/>
              </a:rPr>
              <a:t>in transmitting </a:t>
            </a:r>
          </a:p>
          <a:p>
            <a:pPr marL="6350" lvl="1" algn="ctr" rtl="0" fontAlgn="base">
              <a:spcBef>
                <a:spcPct val="0"/>
              </a:spcBef>
              <a:spcAft>
                <a:spcPct val="0"/>
              </a:spcAft>
            </a:pPr>
            <a:r>
              <a:rPr lang="en-US" sz="2800" b="1" dirty="0">
                <a:solidFill>
                  <a:prstClr val="black"/>
                </a:solidFill>
                <a:cs typeface="Arial" charset="0"/>
              </a:rPr>
              <a:t>the cult of thinness . . .</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114-115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3792"/>
            <a:ext cx="7315200" cy="2246769"/>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television, radio, magazine, and other prin</a:t>
            </a:r>
            <a:r>
              <a:rPr lang="en-US" sz="2800" b="1" dirty="0">
                <a:solidFill>
                  <a:prstClr val="black"/>
                </a:solidFill>
                <a:cs typeface="Arial" charset="0"/>
              </a:rPr>
              <a:t>t messages use anorexic models whose pictures have been airbrushed and computer-altered to create unachievable standards of beauty</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68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171</a:t>
            </a:r>
          </a:p>
        </p:txBody>
      </p:sp>
      <p:sp>
        <p:nvSpPr>
          <p:cNvPr id="5468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 name="Rectangle 4"/>
          <p:cNvSpPr/>
          <p:nvPr/>
        </p:nvSpPr>
        <p:spPr>
          <a:xfrm>
            <a:off x="914400" y="1974771"/>
            <a:ext cx="7315200" cy="3816429"/>
          </a:xfrm>
          <a:prstGeom prst="rect">
            <a:avLst/>
          </a:prstGeom>
          <a:noFill/>
        </p:spPr>
        <p:txBody>
          <a:bodyPr lIns="457200" rIns="457200">
            <a:spAutoFit/>
          </a:bodyPr>
          <a:lstStyle/>
          <a:p>
            <a:pPr marL="58738" lvl="4" indent="-58738" algn="ctr" rtl="0">
              <a:tabLst>
                <a:tab pos="914400" algn="l"/>
              </a:tabLst>
              <a:defRPr/>
            </a:pPr>
            <a:r>
              <a:rPr lang="en-US" sz="2800" b="1" kern="1200" dirty="0">
                <a:solidFill>
                  <a:srgbClr val="C0504D">
                    <a:lumMod val="40000"/>
                    <a:lumOff val="60000"/>
                  </a:srgbClr>
                </a:solidFill>
                <a:latin typeface="Arial" pitchFamily="34" charset="0"/>
                <a:ea typeface="+mn-ea"/>
                <a:cs typeface="Arial" pitchFamily="34" charset="0"/>
              </a:rPr>
              <a:t>“Along with disparaging fatness, Americans are scared of fatness because it can sneak up on anyone.”</a:t>
            </a:r>
          </a:p>
          <a:p>
            <a:pPr marL="58738" lvl="4" indent="-58738" algn="ctr" rtl="0">
              <a:tabLst>
                <a:tab pos="914400" algn="l"/>
              </a:tabLst>
              <a:defRPr/>
            </a:pPr>
            <a:endParaRPr lang="en-US" sz="1100" b="1" kern="1200" dirty="0">
              <a:solidFill>
                <a:srgbClr val="C0504D">
                  <a:lumMod val="40000"/>
                  <a:lumOff val="60000"/>
                </a:srgbClr>
              </a:solidFill>
              <a:latin typeface="Arial" pitchFamily="34" charset="0"/>
              <a:ea typeface="+mn-ea"/>
              <a:cs typeface="Arial" pitchFamily="34" charset="0"/>
            </a:endParaRPr>
          </a:p>
          <a:p>
            <a:pPr marL="58738" lvl="4" indent="-58738" algn="ctr" rtl="0">
              <a:tabLst>
                <a:tab pos="914400" algn="l"/>
              </a:tabLst>
              <a:defRPr/>
            </a:pPr>
            <a:endParaRPr lang="en-US" sz="700" kern="1200" dirty="0">
              <a:solidFill>
                <a:prstClr val="black"/>
              </a:solidFill>
              <a:latin typeface="Arial" pitchFamily="34" charset="0"/>
              <a:ea typeface="+mn-ea"/>
              <a:cs typeface="Arial" pitchFamily="34" charset="0"/>
            </a:endParaRPr>
          </a:p>
          <a:p>
            <a:pPr marL="0" lvl="5" algn="ctr" rtl="0">
              <a:defRPr/>
            </a:pPr>
            <a:r>
              <a:rPr lang="en-US" sz="2800" b="1" kern="1200" dirty="0">
                <a:solidFill>
                  <a:prstClr val="black"/>
                </a:solidFill>
                <a:latin typeface="Arial" pitchFamily="34" charset="0"/>
                <a:ea typeface="+mn-ea"/>
                <a:cs typeface="Arial" pitchFamily="34" charset="0"/>
              </a:rPr>
              <a:t>“It is nearly impossible to read a newspaper or watch a TV program without hearing something new about the growing rates of obesity in the United States</a:t>
            </a:r>
            <a:r>
              <a:rPr lang="en-US" sz="2800" kern="1200" dirty="0">
                <a:solidFill>
                  <a:prstClr val="black"/>
                </a:solidFill>
                <a:latin typeface="Arial" pitchFamily="34" charset="0"/>
                <a:ea typeface="+mn-ea"/>
                <a:cs typeface="Arial" pitchFamily="34" charset="0"/>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i="1" kern="1200">
                <a:solidFill>
                  <a:srgbClr val="000000"/>
                </a:solidFill>
                <a:latin typeface="Arial" charset="0"/>
                <a:ea typeface="+mn-ea"/>
                <a:cs typeface="Arial" charset="0"/>
              </a:rPr>
              <a:t>Cooking With the Two Fat Ladies, </a:t>
            </a:r>
            <a:r>
              <a:rPr lang="en-US" sz="1200" kern="1200">
                <a:solidFill>
                  <a:srgbClr val="000000"/>
                </a:solidFill>
                <a:latin typeface="Arial" charset="0"/>
                <a:ea typeface="+mn-ea"/>
                <a:cs typeface="Arial" charset="0"/>
              </a:rPr>
              <a:t>Clarkson Potter, 1998</a:t>
            </a:r>
          </a:p>
        </p:txBody>
      </p:sp>
      <p:pic>
        <p:nvPicPr>
          <p:cNvPr id="510979"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Clarissa</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Dickson</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Wright</a:t>
            </a:r>
            <a:endParaRPr lang="en-US" sz="54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white">
                      <a:alpha val="40000"/>
                    </a:prstClr>
                  </a:outerShdw>
                </a:effectLst>
                <a:latin typeface="Arial" charset="0"/>
                <a:ea typeface="+mn-ea"/>
                <a:cs typeface="+mn-cs"/>
              </a:rPr>
              <a:t>Jennifer</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Patterson</a:t>
            </a:r>
          </a:p>
        </p:txBody>
      </p:sp>
      <p:sp>
        <p:nvSpPr>
          <p:cNvPr id="6" name="Rectangle 5"/>
          <p:cNvSpPr/>
          <p:nvPr/>
        </p:nvSpPr>
        <p:spPr>
          <a:xfrm>
            <a:off x="685800" y="4875074"/>
            <a:ext cx="7772400" cy="1754326"/>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you’ve seen that with</a:t>
            </a:r>
          </a:p>
          <a:p>
            <a:pPr algn="ctr">
              <a:lnSpc>
                <a:spcPct val="150000"/>
              </a:lnSpc>
            </a:pPr>
            <a:r>
              <a:rPr lang="en-US" sz="2800" b="1" dirty="0">
                <a:solidFill>
                  <a:prstClr val="black"/>
                </a:solidFill>
                <a:latin typeface="Arial" pitchFamily="34" charset="0"/>
                <a:cs typeface="Arial" pitchFamily="34" charset="0"/>
              </a:rPr>
              <a:t>The Two Fat Ladies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www.eatingdisorderfoundation.org/EatingDisorders.htm</a:t>
            </a:r>
            <a:endParaRPr lang="en-US" sz="1200" kern="1200" dirty="0">
              <a:solidFill>
                <a:srgbClr val="000000"/>
              </a:solidFill>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rgbClr val="000000"/>
                </a:solidFill>
                <a:latin typeface="Arial" charset="0"/>
                <a:ea typeface="+mn-ea"/>
                <a:cs typeface="Arial" charset="0"/>
              </a:rPr>
              <a:t>The Eating Disorder Foundation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453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4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34532" name="Rectangle 4"/>
          <p:cNvSpPr>
            <a:spLocks noChangeArrowheads="1"/>
          </p:cNvSpPr>
          <p:nvPr/>
        </p:nvSpPr>
        <p:spPr bwMode="auto">
          <a:xfrm>
            <a:off x="914400" y="1647825"/>
            <a:ext cx="7315200" cy="4524375"/>
          </a:xfrm>
          <a:prstGeom prst="rect">
            <a:avLst/>
          </a:prstGeom>
          <a:noFill/>
          <a:ln w="9525">
            <a:noFill/>
            <a:miter lim="800000"/>
            <a:headEnd/>
            <a:tailEnd/>
          </a:ln>
        </p:spPr>
        <p:txBody>
          <a:bodyPr>
            <a:spAutoFit/>
          </a:bodyPr>
          <a:lstStyle/>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“[The] fantasy world where no woman carries any extra weight impacts how real women perceive their bodies.  </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They see so many unrealistically slender bodies that they begin to assume that their bodies should be similarly thin.</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This feeling is aggravated because </a:t>
            </a:r>
            <a:r>
              <a:rPr lang="en-US" sz="3200" b="1" kern="1200" dirty="0">
                <a:solidFill>
                  <a:srgbClr val="000000"/>
                </a:solidFill>
                <a:latin typeface="Arial" charset="0"/>
                <a:ea typeface="+mn-ea"/>
                <a:cs typeface="Arial" charset="0"/>
              </a:rPr>
              <a:t>American culture is inundated with ways to slenderize</a:t>
            </a:r>
            <a:r>
              <a:rPr lang="en-US" sz="2800" b="1" kern="1200" dirty="0">
                <a:solidFill>
                  <a:srgbClr val="E6B9B8"/>
                </a:solidFill>
                <a:latin typeface="Arial" charset="0"/>
                <a:ea typeface="+mn-ea"/>
                <a:cs typeface="Arial" charset="0"/>
              </a:rPr>
              <a:t>,</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many focused on women.”</a:t>
            </a:r>
            <a:endParaRPr lang="en-US" sz="1100" b="1" kern="1200" dirty="0">
              <a:solidFill>
                <a:srgbClr val="E6B9B8"/>
              </a:solidFill>
              <a:latin typeface="Arial" charset="0"/>
              <a:ea typeface="+mn-ea"/>
              <a:cs typeface="Aria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555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55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35556" name="Rectangle 4"/>
          <p:cNvSpPr>
            <a:spLocks noChangeArrowheads="1"/>
          </p:cNvSpPr>
          <p:nvPr/>
        </p:nvSpPr>
        <p:spPr bwMode="auto">
          <a:xfrm>
            <a:off x="914400" y="2274888"/>
            <a:ext cx="7315200" cy="3108325"/>
          </a:xfrm>
          <a:prstGeom prst="rect">
            <a:avLst/>
          </a:prstGeom>
          <a:noFill/>
          <a:ln w="9525">
            <a:noFill/>
            <a:miter lim="800000"/>
            <a:headEnd/>
            <a:tailEnd/>
          </a:ln>
        </p:spPr>
        <p:txBody>
          <a:bodyPr>
            <a:spAutoFit/>
          </a:bodyPr>
          <a:lstStyle/>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a:t>
            </a:r>
            <a:r>
              <a:rPr lang="en-US" sz="2800" b="1" kern="1200" dirty="0">
                <a:solidFill>
                  <a:srgbClr val="000000"/>
                </a:solidFill>
                <a:latin typeface="Arial" charset="0"/>
                <a:ea typeface="+mn-ea"/>
                <a:cs typeface="Arial" charset="0"/>
              </a:rPr>
              <a:t>Every diet book possible </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fills bookstores.</a:t>
            </a:r>
          </a:p>
          <a:p>
            <a:pPr marL="58738" lvl="4" indent="-58738" algn="ctr" rtl="0" fontAlgn="base">
              <a:spcBef>
                <a:spcPct val="0"/>
              </a:spcBef>
              <a:spcAft>
                <a:spcPct val="0"/>
              </a:spcAft>
              <a:tabLst>
                <a:tab pos="914400" algn="l"/>
              </a:tabLst>
            </a:pPr>
            <a:r>
              <a:rPr lang="en-US" sz="2800" b="1" kern="1200" dirty="0">
                <a:solidFill>
                  <a:srgbClr val="000000"/>
                </a:solidFill>
                <a:latin typeface="Arial" charset="0"/>
                <a:ea typeface="+mn-ea"/>
                <a:cs typeface="Arial" charset="0"/>
              </a:rPr>
              <a:t>Health clubs and gymnasiums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inundate cities and towns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from coast to coast.</a:t>
            </a:r>
          </a:p>
          <a:p>
            <a:pPr marL="0" lvl="4" algn="ctr" rtl="0" fontAlgn="base">
              <a:spcBef>
                <a:spcPct val="0"/>
              </a:spcBef>
              <a:spcAft>
                <a:spcPct val="0"/>
              </a:spcAft>
              <a:tabLst>
                <a:tab pos="914400" algn="l"/>
              </a:tabLst>
            </a:pPr>
            <a:r>
              <a:rPr lang="en-US" sz="2800" b="1" kern="1200" dirty="0">
                <a:solidFill>
                  <a:srgbClr val="000000"/>
                </a:solidFill>
                <a:latin typeface="Arial" charset="0"/>
                <a:ea typeface="+mn-ea"/>
                <a:cs typeface="Arial" charset="0"/>
              </a:rPr>
              <a:t>TV shows and tabloids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are replete with ways to diet.”</a:t>
            </a:r>
            <a:endParaRPr lang="en-US" sz="1100" b="1" kern="1200" dirty="0">
              <a:solidFill>
                <a:srgbClr val="E6B9B8"/>
              </a:solidFill>
              <a:latin typeface="Arial" charset="0"/>
              <a:ea typeface="+mn-ea"/>
              <a:cs typeface="Arial"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657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65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 name="Rectangle 4"/>
          <p:cNvSpPr/>
          <p:nvPr/>
        </p:nvSpPr>
        <p:spPr>
          <a:xfrm>
            <a:off x="914400" y="1752600"/>
            <a:ext cx="7315200" cy="4616648"/>
          </a:xfrm>
          <a:prstGeom prst="rect">
            <a:avLst/>
          </a:prstGeom>
          <a:noFill/>
        </p:spPr>
        <p:txBody>
          <a:bodyPr>
            <a:spAutoFit/>
          </a:bodyPr>
          <a:lstStyle/>
          <a:p>
            <a:pPr marL="58738" lvl="4" indent="-58738" algn="ctr" rtl="0">
              <a:tabLst>
                <a:tab pos="914400" algn="l"/>
              </a:tabLst>
              <a:defRPr/>
            </a:pPr>
            <a:r>
              <a:rPr lang="en-US" sz="3600" b="1" kern="1200" dirty="0">
                <a:solidFill>
                  <a:prstClr val="black"/>
                </a:solidFill>
                <a:latin typeface="Arial" pitchFamily="34" charset="0"/>
                <a:ea typeface="+mn-ea"/>
                <a:cs typeface="Arial" pitchFamily="34" charset="0"/>
              </a:rPr>
              <a:t>“Losing weight obsesses our culture . . . so [women] feel that they must strive for thinness, whatever the cost.”</a:t>
            </a:r>
          </a:p>
          <a:p>
            <a:pPr marL="58738" lvl="4" indent="-58738" algn="ctr" rtl="0">
              <a:tabLst>
                <a:tab pos="914400" algn="l"/>
              </a:tabLst>
              <a:defRPr/>
            </a:pPr>
            <a:endParaRPr lang="en-US" sz="900" kern="1200" dirty="0">
              <a:solidFill>
                <a:prstClr val="black"/>
              </a:solidFill>
              <a:latin typeface="Arial" pitchFamily="34" charset="0"/>
              <a:ea typeface="+mn-ea"/>
              <a:cs typeface="Arial" pitchFamily="34" charset="0"/>
            </a:endParaRPr>
          </a:p>
          <a:p>
            <a:pPr marL="682625" lvl="5" indent="-225425" algn="l" rtl="0">
              <a:buFont typeface="Arial" pitchFamily="34" charset="0"/>
              <a:buChar char="•"/>
              <a:tabLst>
                <a:tab pos="682625" algn="l"/>
              </a:tabLst>
              <a:defRPr/>
            </a:pPr>
            <a:r>
              <a:rPr lang="en-US" sz="3200" b="1" kern="1200" dirty="0">
                <a:solidFill>
                  <a:prstClr val="black"/>
                </a:solidFill>
                <a:latin typeface="Arial" pitchFamily="34" charset="0"/>
                <a:ea typeface="+mn-ea"/>
                <a:cs typeface="Arial" pitchFamily="34" charset="0"/>
              </a:rPr>
              <a:t>anorexia</a:t>
            </a:r>
            <a:r>
              <a:rPr lang="en-US" sz="2000" kern="1200" dirty="0">
                <a:solidFill>
                  <a:prstClr val="black"/>
                </a:solidFill>
                <a:latin typeface="Arial" pitchFamily="34" charset="0"/>
                <a:ea typeface="+mn-ea"/>
                <a:cs typeface="Arial" pitchFamily="34" charset="0"/>
              </a:rPr>
              <a:t> </a:t>
            </a:r>
            <a:r>
              <a:rPr lang="en-US" sz="2400" kern="1200" dirty="0">
                <a:solidFill>
                  <a:prstClr val="black"/>
                </a:solidFill>
                <a:latin typeface="Arial" pitchFamily="34" charset="0"/>
                <a:ea typeface="+mn-ea"/>
                <a:cs typeface="Arial" pitchFamily="34" charset="0"/>
              </a:rPr>
              <a:t>and </a:t>
            </a:r>
            <a:r>
              <a:rPr lang="en-US" sz="3200" b="1" kern="1200" dirty="0">
                <a:solidFill>
                  <a:prstClr val="black"/>
                </a:solidFill>
                <a:latin typeface="Arial" pitchFamily="34" charset="0"/>
                <a:ea typeface="+mn-ea"/>
                <a:cs typeface="Arial" pitchFamily="34" charset="0"/>
              </a:rPr>
              <a:t>bulimia</a:t>
            </a:r>
            <a:r>
              <a:rPr lang="en-US" sz="2400" kern="1200" dirty="0">
                <a:solidFill>
                  <a:prstClr val="black"/>
                </a:solidFill>
                <a:latin typeface="Arial" pitchFamily="34" charset="0"/>
                <a:ea typeface="+mn-ea"/>
                <a:cs typeface="Arial" pitchFamily="34" charset="0"/>
              </a:rPr>
              <a:t> are rampant because women feel such a desire to lose weight</a:t>
            </a:r>
          </a:p>
          <a:p>
            <a:pPr marL="682625" lvl="5" indent="-225425" algn="l" rtl="0">
              <a:buFont typeface="Arial" pitchFamily="34" charset="0"/>
              <a:buChar char="•"/>
              <a:tabLst>
                <a:tab pos="682625" algn="l"/>
              </a:tabLst>
              <a:defRPr/>
            </a:pPr>
            <a:endParaRPr lang="en-US" sz="800" kern="1200" dirty="0">
              <a:solidFill>
                <a:prstClr val="black"/>
              </a:solidFill>
              <a:latin typeface="Arial" pitchFamily="34" charset="0"/>
              <a:ea typeface="+mn-ea"/>
              <a:cs typeface="Arial" pitchFamily="34" charset="0"/>
            </a:endParaRPr>
          </a:p>
          <a:p>
            <a:pPr marL="682625" lvl="5" indent="-225425" algn="l" rtl="0">
              <a:buFont typeface="Arial" pitchFamily="34" charset="0"/>
              <a:buChar char="•"/>
              <a:tabLst>
                <a:tab pos="682625" algn="l"/>
              </a:tabLst>
              <a:defRPr/>
            </a:pPr>
            <a:r>
              <a:rPr lang="en-US" sz="2400" kern="1200" dirty="0">
                <a:solidFill>
                  <a:prstClr val="black"/>
                </a:solidFill>
                <a:latin typeface="Arial" pitchFamily="34" charset="0"/>
                <a:ea typeface="+mn-ea"/>
                <a:cs typeface="Arial" pitchFamily="34" charset="0"/>
              </a:rPr>
              <a:t>even if a woman is not anorexic, she is still apt to wish to lose five or ten pounds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243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173</a:t>
            </a:r>
          </a:p>
        </p:txBody>
      </p:sp>
      <p:sp>
        <p:nvSpPr>
          <p:cNvPr id="4024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0658"/>
            <a:ext cx="7315200" cy="4724370"/>
          </a:xfrm>
          <a:prstGeom prst="rect">
            <a:avLst/>
          </a:prstGeom>
          <a:noFill/>
        </p:spPr>
        <p:txBody>
          <a:bodyPr>
            <a:spAutoFit/>
          </a:bodyPr>
          <a:lstStyle/>
          <a:p>
            <a:pPr marL="0" lvl="4" algn="ctr" fontAlgn="auto">
              <a:spcBef>
                <a:spcPts val="0"/>
              </a:spcBef>
              <a:spcAft>
                <a:spcPts val="0"/>
              </a:spcAft>
              <a:defRPr/>
            </a:pPr>
            <a:r>
              <a:rPr lang="en-US" sz="3600" b="1" dirty="0">
                <a:solidFill>
                  <a:prstClr val="black"/>
                </a:solidFill>
                <a:latin typeface="Arial" pitchFamily="34" charset="0"/>
                <a:cs typeface="Arial" pitchFamily="34" charset="0"/>
              </a:rPr>
              <a:t>“Losing weight obsesses our culture . . . so [women] feel that they must strive for thinness, whatever the cost.”</a:t>
            </a:r>
          </a:p>
          <a:p>
            <a:pPr marL="0" lvl="4" algn="ctr" fontAlgn="auto">
              <a:spcBef>
                <a:spcPts val="0"/>
              </a:spcBef>
              <a:spcAft>
                <a:spcPts val="0"/>
              </a:spcAft>
              <a:defRPr/>
            </a:pPr>
            <a:endParaRPr lang="en-US" sz="900" dirty="0">
              <a:solidFill>
                <a:prstClr val="black"/>
              </a:solidFill>
              <a:latin typeface="Arial" pitchFamily="34" charset="0"/>
              <a:cs typeface="Arial" pitchFamily="34" charset="0"/>
            </a:endParaRPr>
          </a:p>
          <a:p>
            <a:pPr marL="0" lvl="5" algn="ctr">
              <a:defRPr/>
            </a:pPr>
            <a:r>
              <a:rPr lang="en-US" sz="4400" b="1" dirty="0">
                <a:ln w="12700">
                  <a:solidFill>
                    <a:srgbClr val="4F81BD"/>
                  </a:solidFill>
                </a:ln>
                <a:solidFill>
                  <a:srgbClr val="FF0000"/>
                </a:solidFill>
                <a:effectLst>
                  <a:outerShdw blurRad="50800" dist="38100" algn="l" rotWithShape="0">
                    <a:prstClr val="black">
                      <a:alpha val="40000"/>
                    </a:prstClr>
                  </a:outerShdw>
                </a:effectLst>
              </a:rPr>
              <a:t>anorexia </a:t>
            </a:r>
            <a:r>
              <a:rPr lang="en-US" sz="3600" dirty="0">
                <a:solidFill>
                  <a:prstClr val="black"/>
                </a:solidFill>
                <a:latin typeface="Arial" pitchFamily="34" charset="0"/>
                <a:cs typeface="Arial" pitchFamily="34" charset="0"/>
              </a:rPr>
              <a:t>and </a:t>
            </a:r>
            <a:r>
              <a:rPr lang="en-US" sz="4400" b="1" dirty="0">
                <a:ln w="12700">
                  <a:solidFill>
                    <a:srgbClr val="4F81BD"/>
                  </a:solidFill>
                </a:ln>
                <a:solidFill>
                  <a:srgbClr val="FF0000"/>
                </a:solidFill>
                <a:effectLst>
                  <a:outerShdw blurRad="50800" dist="38100" algn="l" rotWithShape="0">
                    <a:prstClr val="black">
                      <a:alpha val="40000"/>
                    </a:prstClr>
                  </a:outerShdw>
                </a:effectLst>
              </a:rPr>
              <a:t>bulimia </a:t>
            </a:r>
          </a:p>
          <a:p>
            <a:pPr marL="0" lvl="5" algn="ctr">
              <a:defRPr/>
            </a:pPr>
            <a:r>
              <a:rPr lang="en-US" sz="2400" dirty="0">
                <a:solidFill>
                  <a:prstClr val="black"/>
                </a:solidFill>
                <a:latin typeface="Arial" pitchFamily="34" charset="0"/>
                <a:cs typeface="Arial" pitchFamily="34" charset="0"/>
              </a:rPr>
              <a:t>are rampant because women feel such a desire to lose weight</a:t>
            </a:r>
          </a:p>
          <a:p>
            <a:pPr marL="0" lvl="5" algn="ctr">
              <a:defRPr/>
            </a:pPr>
            <a:endParaRPr lang="en-US" sz="800" dirty="0">
              <a:solidFill>
                <a:prstClr val="black"/>
              </a:solidFill>
              <a:latin typeface="Arial" pitchFamily="34" charset="0"/>
              <a:cs typeface="Arial" pitchFamily="34" charset="0"/>
            </a:endParaRPr>
          </a:p>
          <a:p>
            <a:pPr marL="0" lvl="5" algn="ctr">
              <a:defRPr/>
            </a:pPr>
            <a:r>
              <a:rPr lang="en-US" sz="2400" dirty="0">
                <a:solidFill>
                  <a:prstClr val="black"/>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989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186</a:t>
            </a:r>
          </a:p>
        </p:txBody>
      </p:sp>
      <p:sp>
        <p:nvSpPr>
          <p:cNvPr id="549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49892"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0" lvl="4" algn="ctr" rtl="0" fontAlgn="base">
              <a:spcBef>
                <a:spcPct val="0"/>
              </a:spcBef>
              <a:spcAft>
                <a:spcPct val="0"/>
              </a:spcAft>
              <a:tabLst>
                <a:tab pos="914400" algn="l"/>
              </a:tabLst>
            </a:pPr>
            <a:r>
              <a:rPr lang="en-US" sz="3200" b="1" kern="1200" dirty="0">
                <a:solidFill>
                  <a:srgbClr val="000000"/>
                </a:solidFill>
                <a:latin typeface="Arial" charset="0"/>
                <a:ea typeface="+mn-ea"/>
                <a:cs typeface="Arial" charset="0"/>
              </a:rPr>
              <a:t>“In a society where women’s eating is constantly under scrutiny, one of the tragic end results is </a:t>
            </a:r>
          </a:p>
          <a:p>
            <a:pPr marL="0" lvl="4" algn="ctr" rtl="0" fontAlgn="base">
              <a:spcBef>
                <a:spcPct val="0"/>
              </a:spcBef>
              <a:spcAft>
                <a:spcPct val="0"/>
              </a:spcAft>
              <a:tabLst>
                <a:tab pos="914400" algn="l"/>
              </a:tabLst>
            </a:pPr>
            <a:r>
              <a:rPr lang="en-US" sz="3200" b="1" kern="1200" dirty="0">
                <a:solidFill>
                  <a:srgbClr val="000000"/>
                </a:solidFill>
                <a:latin typeface="Arial" charset="0"/>
                <a:ea typeface="+mn-ea"/>
                <a:cs typeface="Arial" charset="0"/>
              </a:rPr>
              <a:t>anorexia and bulimia.”</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80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176</a:t>
            </a:r>
          </a:p>
        </p:txBody>
      </p:sp>
      <p:sp>
        <p:nvSpPr>
          <p:cNvPr id="4280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8036" name="Rectangle 4"/>
          <p:cNvSpPr>
            <a:spLocks noChangeArrowheads="1"/>
          </p:cNvSpPr>
          <p:nvPr/>
        </p:nvSpPr>
        <p:spPr bwMode="auto">
          <a:xfrm>
            <a:off x="914400" y="2997200"/>
            <a:ext cx="7315200" cy="2600712"/>
          </a:xfrm>
          <a:prstGeom prst="rect">
            <a:avLst/>
          </a:prstGeom>
          <a:noFill/>
          <a:ln w="9525">
            <a:noFill/>
            <a:miter lim="800000"/>
            <a:headEnd/>
            <a:tailEnd/>
          </a:ln>
        </p:spPr>
        <p:txBody>
          <a:bodyPr>
            <a:spAutoFit/>
          </a:bodyPr>
          <a:lstStyle/>
          <a:p>
            <a:pPr marL="0" lvl="4" algn="ctr">
              <a:tabLst>
                <a:tab pos="914400" algn="l"/>
              </a:tabLst>
            </a:pPr>
            <a:r>
              <a:rPr lang="en-US" sz="4000" b="1" dirty="0">
                <a:solidFill>
                  <a:prstClr val="black"/>
                </a:solidFill>
                <a:cs typeface="Arial" charset="0"/>
              </a:rPr>
              <a:t>“. . . the Ladies were</a:t>
            </a:r>
          </a:p>
          <a:p>
            <a:pPr marL="0" lvl="4" algn="ctr">
              <a:tabLst>
                <a:tab pos="914400" algn="l"/>
              </a:tabLst>
            </a:pPr>
            <a:r>
              <a:rPr lang="en-US" sz="4000" b="1" dirty="0">
                <a:solidFill>
                  <a:prstClr val="black"/>
                </a:solidFill>
                <a:cs typeface="Arial" charset="0"/>
              </a:rPr>
              <a:t>resolutely anti-diet. . . .”</a:t>
            </a:r>
          </a:p>
          <a:p>
            <a:pPr marL="0" lvl="4" algn="ctr">
              <a:tabLst>
                <a:tab pos="914400" algn="l"/>
              </a:tabLst>
            </a:pPr>
            <a:endParaRPr lang="en-US" sz="1600" b="1" dirty="0">
              <a:solidFill>
                <a:prstClr val="black"/>
              </a:solidFill>
              <a:cs typeface="Arial" charset="0"/>
            </a:endParaRPr>
          </a:p>
          <a:p>
            <a:pPr marL="0" lvl="4" algn="ctr">
              <a:tabLst>
                <a:tab pos="914400" algn="l"/>
              </a:tabLst>
            </a:pPr>
            <a:endParaRPr lang="en-US" sz="1100" b="1" dirty="0">
              <a:solidFill>
                <a:prstClr val="black"/>
              </a:solidFill>
              <a:cs typeface="Arial" charset="0"/>
            </a:endParaRPr>
          </a:p>
          <a:p>
            <a:pPr marL="0" lvl="4" algn="ctr">
              <a:tabLst>
                <a:tab pos="914400" algn="l"/>
              </a:tabLst>
            </a:pPr>
            <a:r>
              <a:rPr lang="en-US" sz="2800" b="1" dirty="0">
                <a:solidFill>
                  <a:srgbClr val="E6B9B8"/>
                </a:solidFill>
                <a:cs typeface="Arial" charset="0"/>
              </a:rPr>
              <a:t>“In their world, one did not have to worry about following the latest diet.”</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C0504D">
                    <a:lumMod val="40000"/>
                    <a:lumOff val="60000"/>
                  </a:srgb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rgbClr val="C0504D">
                    <a:lumMod val="40000"/>
                    <a:lumOff val="60000"/>
                  </a:srgbClr>
                </a:solidFill>
                <a:latin typeface="Arial" pitchFamily="34" charset="0"/>
                <a:cs typeface="Arial" pitchFamily="34" charset="0"/>
              </a:rPr>
              <a:t>around the globe?”</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349326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Writing about the death of </a:t>
            </a:r>
            <a:r>
              <a:rPr lang="en-US" sz="2400" b="1" dirty="0">
                <a:solidFill>
                  <a:prstClr val="black"/>
                </a:solidFill>
                <a:latin typeface="Arial" pitchFamily="34" charset="0"/>
                <a:cs typeface="Arial" pitchFamily="34" charset="0"/>
              </a:rPr>
              <a:t>Robert Atkins</a:t>
            </a:r>
            <a:r>
              <a:rPr lang="en-US" sz="2400" dirty="0">
                <a:solidFill>
                  <a:prstClr val="black"/>
                </a:solidFill>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177</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362200"/>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some social scientists blame a capitalistic society for the increase in anorexia and bulimia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
        <p:nvSpPr>
          <p:cNvPr id="6" name="Rectangle 5"/>
          <p:cNvSpPr>
            <a:spLocks noChangeArrowheads="1"/>
          </p:cNvSpPr>
          <p:nvPr/>
        </p:nvSpPr>
        <p:spPr bwMode="auto">
          <a:xfrm>
            <a:off x="3810000" y="5923494"/>
            <a:ext cx="14606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Colditz</a:t>
            </a:r>
            <a:r>
              <a:rPr lang="en-US" sz="1600" kern="1200" dirty="0">
                <a:solidFill>
                  <a:prstClr val="black"/>
                </a:solidFill>
                <a:latin typeface="Arial" charset="0"/>
                <a:ea typeface="+mn-ea"/>
                <a:cs typeface="Arial" charset="0"/>
              </a:rPr>
              <a:t> 1992)</a:t>
            </a:r>
          </a:p>
        </p:txBody>
      </p:sp>
      <p:sp>
        <p:nvSpPr>
          <p:cNvPr id="7" name="Subtitle 2"/>
          <p:cNvSpPr txBox="1">
            <a:spLocks/>
          </p:cNvSpPr>
          <p:nvPr/>
        </p:nvSpPr>
        <p:spPr bwMode="auto">
          <a:xfrm>
            <a:off x="1066800" y="3802320"/>
            <a:ext cx="7315200" cy="1938992"/>
          </a:xfrm>
          <a:prstGeom prst="rect">
            <a:avLst/>
          </a:prstGeom>
          <a:noFill/>
          <a:ln w="9525">
            <a:noFill/>
            <a:miter lim="800000"/>
            <a:headEnd/>
            <a:tailEnd/>
          </a:ln>
        </p:spPr>
        <p:txBody>
          <a:bodyPr lIns="457200" rIns="457200">
            <a:spAutoFit/>
          </a:bodyPr>
          <a:lstStyle/>
          <a:p>
            <a:pPr marL="231775" lvl="1" indent="-231775" rtl="0" fontAlgn="base">
              <a:spcBef>
                <a:spcPct val="0"/>
              </a:spcBef>
              <a:spcAft>
                <a:spcPct val="0"/>
              </a:spcAft>
              <a:buFont typeface="Arial" pitchFamily="34" charset="0"/>
              <a:buChar char="•"/>
              <a:tabLst>
                <a:tab pos="177800" algn="l"/>
              </a:tabLst>
            </a:pPr>
            <a:r>
              <a:rPr lang="en-US" sz="2400" b="1" kern="1200" dirty="0">
                <a:solidFill>
                  <a:prstClr val="black"/>
                </a:solidFill>
                <a:latin typeface="Arial" charset="0"/>
                <a:ea typeface="+mn-ea"/>
                <a:cs typeface="Arial" charset="0"/>
              </a:rPr>
              <a:t>weight-control products</a:t>
            </a:r>
          </a:p>
          <a:p>
            <a:pPr marL="231775" lvl="1" indent="-231775">
              <a:buFont typeface="Arial" pitchFamily="34" charset="0"/>
              <a:buChar char="•"/>
              <a:tabLst>
                <a:tab pos="177800" algn="l"/>
              </a:tabLst>
            </a:pPr>
            <a:r>
              <a:rPr lang="en-US" sz="2400" b="1" dirty="0">
                <a:solidFill>
                  <a:prstClr val="black"/>
                </a:solidFill>
                <a:cs typeface="Arial" charset="0"/>
              </a:rPr>
              <a:t>diet industry </a:t>
            </a:r>
            <a:r>
              <a:rPr lang="en-US" dirty="0">
                <a:solidFill>
                  <a:prstClr val="black"/>
                </a:solidFill>
                <a:cs typeface="Arial" charset="0"/>
              </a:rPr>
              <a:t>($33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cosmetic industry </a:t>
            </a:r>
            <a:r>
              <a:rPr lang="en-US" dirty="0">
                <a:solidFill>
                  <a:prstClr val="black"/>
                </a:solidFill>
                <a:cs typeface="Arial" charset="0"/>
              </a:rPr>
              <a:t>($20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cosmetic surgery industry </a:t>
            </a:r>
            <a:r>
              <a:rPr lang="en-US" dirty="0">
                <a:solidFill>
                  <a:prstClr val="black"/>
                </a:solidFill>
                <a:cs typeface="Arial" charset="0"/>
              </a:rPr>
              <a:t>($300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fitness industry</a:t>
            </a:r>
            <a:endParaRPr lang="en-US" sz="2800" b="1" kern="1200" dirty="0">
              <a:solidFill>
                <a:prstClr val="black"/>
              </a:solidFill>
              <a:latin typeface="Arial" charset="0"/>
              <a:ea typeface="+mn-ea"/>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http://www.freerepublic.com/focus/f-news/2201659/posts</a:t>
            </a:r>
            <a:endParaRPr lang="en-US" sz="1200" kern="1200" dirty="0">
              <a:solidFill>
                <a:srgbClr val="000000"/>
              </a:solidFill>
              <a:latin typeface="Arial" charset="0"/>
              <a:ea typeface="+mn-ea"/>
              <a:cs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2452048" y="685800"/>
            <a:ext cx="4183609" cy="5486400"/>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570196"/>
            <a:ext cx="7315200" cy="4478149"/>
          </a:xfrm>
          <a:prstGeom prst="rect">
            <a:avLst/>
          </a:prstGeom>
          <a:noFill/>
          <a:ln w="76200">
            <a:solidFill>
              <a:schemeClr val="tx1"/>
            </a:solidFill>
            <a:miter lim="800000"/>
            <a:headEnd/>
            <a:tailEnd/>
          </a:ln>
        </p:spPr>
        <p:txBody>
          <a:bodyPr lIns="457200" tIns="457200" rIns="457200" bIns="228600">
            <a:spAutoFit/>
          </a:bodyPr>
          <a:lstStyle/>
          <a:p>
            <a:pPr marL="0" lvl="1" algn="ctr" rtl="0" fontAlgn="base">
              <a:spcBef>
                <a:spcPct val="0"/>
              </a:spcBef>
              <a:spcAft>
                <a:spcPct val="0"/>
              </a:spcAft>
            </a:pPr>
            <a:r>
              <a:rPr lang="en-US" sz="2400" b="1" i="1" kern="1200" dirty="0">
                <a:solidFill>
                  <a:prstClr val="black"/>
                </a:solidFill>
                <a:latin typeface="Arial" charset="0"/>
                <a:ea typeface="+mn-ea"/>
                <a:cs typeface="Arial" charset="0"/>
              </a:rPr>
              <a:t>“These industries have developed a ‘sure-fire’ formula for success: Standardize a thin idea of beauty that the majority of women can never attain, but make it look so appealing that they actually seek it out.  The pursuit of thinness and the subsequent failure of most women in this pursuit construct an indefinite marketing of consumers.”</a:t>
            </a:r>
          </a:p>
          <a:p>
            <a:pPr marL="0" lvl="1" algn="ctr" rtl="0" fontAlgn="base">
              <a:spcBef>
                <a:spcPct val="0"/>
              </a:spcBef>
              <a:spcAft>
                <a:spcPct val="0"/>
              </a:spcAft>
            </a:pPr>
            <a:endParaRPr lang="en-US" sz="1200" b="1" i="1" kern="1200" dirty="0">
              <a:solidFill>
                <a:prstClr val="black"/>
              </a:solidFill>
              <a:latin typeface="Arial" charset="0"/>
              <a:ea typeface="+mn-ea"/>
              <a:cs typeface="Arial" charset="0"/>
            </a:endParaRPr>
          </a:p>
          <a:p>
            <a:pPr marL="0" lvl="1" algn="ctr" rtl="0" fontAlgn="base">
              <a:spcBef>
                <a:spcPct val="0"/>
              </a:spcBef>
              <a:spcAft>
                <a:spcPct val="0"/>
              </a:spcAft>
            </a:pPr>
            <a:r>
              <a:rPr lang="en-US" i="1" dirty="0">
                <a:solidFill>
                  <a:prstClr val="black"/>
                </a:solidFill>
                <a:cs typeface="Arial" charset="0"/>
              </a:rPr>
              <a:t>(</a:t>
            </a:r>
            <a:r>
              <a:rPr lang="en-US" i="1" dirty="0" err="1">
                <a:solidFill>
                  <a:prstClr val="black"/>
                </a:solidFill>
                <a:cs typeface="Arial" charset="0"/>
              </a:rPr>
              <a:t>Germov</a:t>
            </a:r>
            <a:r>
              <a:rPr lang="en-US" i="1" dirty="0">
                <a:solidFill>
                  <a:prstClr val="black"/>
                </a:solidFill>
                <a:cs typeface="Arial" charset="0"/>
              </a:rPr>
              <a:t> and Williams 1999:121)</a:t>
            </a:r>
            <a:endParaRPr lang="en-US"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4376</TotalTime>
  <Words>4745</Words>
  <Application>Microsoft Office PowerPoint</Application>
  <PresentationFormat>On-screen Show (4:3)</PresentationFormat>
  <Paragraphs>639</Paragraphs>
  <Slides>118</Slides>
  <Notes>4</Notes>
  <HiddenSlides>0</HiddenSlides>
  <MMClips>0</MMClips>
  <ScaleCrop>false</ScaleCrop>
  <HeadingPairs>
    <vt:vector size="6" baseType="variant">
      <vt:variant>
        <vt:lpstr>Fonts Used</vt:lpstr>
      </vt:variant>
      <vt:variant>
        <vt:i4>5</vt:i4>
      </vt:variant>
      <vt:variant>
        <vt:lpstr>Theme</vt:lpstr>
      </vt:variant>
      <vt:variant>
        <vt:i4>20</vt:i4>
      </vt:variant>
      <vt:variant>
        <vt:lpstr>Slide Titles</vt:lpstr>
      </vt:variant>
      <vt:variant>
        <vt:i4>118</vt:i4>
      </vt:variant>
    </vt:vector>
  </HeadingPairs>
  <TitlesOfParts>
    <vt:vector size="143" baseType="lpstr">
      <vt:lpstr>Arial</vt:lpstr>
      <vt:lpstr>Calibri</vt:lpstr>
      <vt:lpstr>Tahoma</vt:lpstr>
      <vt:lpstr>Times New Roman</vt:lpstr>
      <vt:lpstr>Verdana</vt:lpstr>
      <vt:lpstr>Office Theme</vt:lpstr>
      <vt:lpstr>Default Design</vt:lpstr>
      <vt:lpstr>28_Office Theme</vt:lpstr>
      <vt:lpstr>38_Office Theme</vt:lpstr>
      <vt:lpstr>40_Office Theme</vt:lpstr>
      <vt:lpstr>24_Office Theme</vt:lpstr>
      <vt:lpstr>8_Office Theme</vt:lpstr>
      <vt:lpstr>11_Office Theme</vt:lpstr>
      <vt:lpstr>1_Default Design</vt:lpstr>
      <vt:lpstr>3_Default Design</vt:lpstr>
      <vt:lpstr>4_Office Theme</vt:lpstr>
      <vt:lpstr>12_Office Theme</vt:lpstr>
      <vt:lpstr>46_Office Theme</vt:lpstr>
      <vt:lpstr>5_Default Design</vt:lpstr>
      <vt:lpstr>52_Office Theme</vt:lpstr>
      <vt:lpstr>53_Office Theme</vt:lpstr>
      <vt:lpstr>39_Office Theme</vt:lpstr>
      <vt:lpstr>30_Office Theme</vt:lpstr>
      <vt:lpstr>1_Office Theme</vt:lpstr>
      <vt:lpstr>18_Default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331</cp:revision>
  <dcterms:created xsi:type="dcterms:W3CDTF">2008-08-15T08:52:03Z</dcterms:created>
  <dcterms:modified xsi:type="dcterms:W3CDTF">2026-01-04T22:56:37Z</dcterms:modified>
</cp:coreProperties>
</file>