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2" r:id="rId3"/>
    <p:sldMasterId id="2147483744" r:id="rId4"/>
  </p:sldMasterIdLst>
  <p:notesMasterIdLst>
    <p:notesMasterId r:id="rId118"/>
  </p:notesMasterIdLst>
  <p:sldIdLst>
    <p:sldId id="506" r:id="rId5"/>
    <p:sldId id="373" r:id="rId6"/>
    <p:sldId id="494" r:id="rId7"/>
    <p:sldId id="522" r:id="rId8"/>
    <p:sldId id="530" r:id="rId9"/>
    <p:sldId id="558" r:id="rId10"/>
    <p:sldId id="554" r:id="rId11"/>
    <p:sldId id="511" r:id="rId12"/>
    <p:sldId id="557" r:id="rId13"/>
    <p:sldId id="374" r:id="rId14"/>
    <p:sldId id="3187" r:id="rId15"/>
    <p:sldId id="3188" r:id="rId16"/>
    <p:sldId id="382" r:id="rId17"/>
    <p:sldId id="550" r:id="rId18"/>
    <p:sldId id="526" r:id="rId19"/>
    <p:sldId id="378" r:id="rId20"/>
    <p:sldId id="381" r:id="rId21"/>
    <p:sldId id="533" r:id="rId22"/>
    <p:sldId id="534" r:id="rId23"/>
    <p:sldId id="3152" r:id="rId24"/>
    <p:sldId id="3189" r:id="rId25"/>
    <p:sldId id="542" r:id="rId26"/>
    <p:sldId id="379" r:id="rId27"/>
    <p:sldId id="380" r:id="rId28"/>
    <p:sldId id="569" r:id="rId29"/>
    <p:sldId id="539" r:id="rId30"/>
    <p:sldId id="540" r:id="rId31"/>
    <p:sldId id="543" r:id="rId32"/>
    <p:sldId id="546" r:id="rId33"/>
    <p:sldId id="537" r:id="rId34"/>
    <p:sldId id="544" r:id="rId35"/>
    <p:sldId id="541" r:id="rId36"/>
    <p:sldId id="564" r:id="rId37"/>
    <p:sldId id="565" r:id="rId38"/>
    <p:sldId id="566" r:id="rId39"/>
    <p:sldId id="568" r:id="rId40"/>
    <p:sldId id="567" r:id="rId41"/>
    <p:sldId id="570" r:id="rId42"/>
    <p:sldId id="571" r:id="rId43"/>
    <p:sldId id="3153" r:id="rId44"/>
    <p:sldId id="3193" r:id="rId45"/>
    <p:sldId id="532" r:id="rId46"/>
    <p:sldId id="3190" r:id="rId47"/>
    <p:sldId id="3191" r:id="rId48"/>
    <p:sldId id="3192" r:id="rId49"/>
    <p:sldId id="3155" r:id="rId50"/>
    <p:sldId id="525" r:id="rId51"/>
    <p:sldId id="514" r:id="rId52"/>
    <p:sldId id="517" r:id="rId53"/>
    <p:sldId id="515" r:id="rId54"/>
    <p:sldId id="548" r:id="rId55"/>
    <p:sldId id="545" r:id="rId56"/>
    <p:sldId id="535" r:id="rId57"/>
    <p:sldId id="536" r:id="rId58"/>
    <p:sldId id="383" r:id="rId59"/>
    <p:sldId id="520" r:id="rId60"/>
    <p:sldId id="572" r:id="rId61"/>
    <p:sldId id="3156" r:id="rId62"/>
    <p:sldId id="576" r:id="rId63"/>
    <p:sldId id="575" r:id="rId64"/>
    <p:sldId id="516" r:id="rId65"/>
    <p:sldId id="518" r:id="rId66"/>
    <p:sldId id="574" r:id="rId67"/>
    <p:sldId id="573" r:id="rId68"/>
    <p:sldId id="3157" r:id="rId69"/>
    <p:sldId id="577" r:id="rId70"/>
    <p:sldId id="3158" r:id="rId71"/>
    <p:sldId id="384" r:id="rId72"/>
    <p:sldId id="3159" r:id="rId73"/>
    <p:sldId id="3160" r:id="rId74"/>
    <p:sldId id="3161" r:id="rId75"/>
    <p:sldId id="3162" r:id="rId76"/>
    <p:sldId id="3163" r:id="rId77"/>
    <p:sldId id="3164" r:id="rId78"/>
    <p:sldId id="3165" r:id="rId79"/>
    <p:sldId id="3166" r:id="rId80"/>
    <p:sldId id="3167" r:id="rId81"/>
    <p:sldId id="3168" r:id="rId82"/>
    <p:sldId id="3169" r:id="rId83"/>
    <p:sldId id="3171" r:id="rId84"/>
    <p:sldId id="3170" r:id="rId85"/>
    <p:sldId id="3175" r:id="rId86"/>
    <p:sldId id="559" r:id="rId87"/>
    <p:sldId id="3172" r:id="rId88"/>
    <p:sldId id="3177" r:id="rId89"/>
    <p:sldId id="3178" r:id="rId90"/>
    <p:sldId id="3173" r:id="rId91"/>
    <p:sldId id="3179" r:id="rId92"/>
    <p:sldId id="389" r:id="rId93"/>
    <p:sldId id="390" r:id="rId94"/>
    <p:sldId id="3183" r:id="rId95"/>
    <p:sldId id="3184" r:id="rId96"/>
    <p:sldId id="3185" r:id="rId97"/>
    <p:sldId id="391" r:id="rId98"/>
    <p:sldId id="495" r:id="rId99"/>
    <p:sldId id="400" r:id="rId100"/>
    <p:sldId id="402" r:id="rId101"/>
    <p:sldId id="3180" r:id="rId102"/>
    <p:sldId id="403" r:id="rId103"/>
    <p:sldId id="502" r:id="rId104"/>
    <p:sldId id="496" r:id="rId105"/>
    <p:sldId id="404" r:id="rId106"/>
    <p:sldId id="406" r:id="rId107"/>
    <p:sldId id="3174" r:id="rId108"/>
    <p:sldId id="3186" r:id="rId109"/>
    <p:sldId id="509" r:id="rId110"/>
    <p:sldId id="561" r:id="rId111"/>
    <p:sldId id="363" r:id="rId112"/>
    <p:sldId id="562" r:id="rId113"/>
    <p:sldId id="531" r:id="rId114"/>
    <p:sldId id="551" r:id="rId115"/>
    <p:sldId id="549" r:id="rId116"/>
    <p:sldId id="3194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AEE"/>
    <a:srgbClr val="D8D8D8"/>
    <a:srgbClr val="E0E0E0"/>
    <a:srgbClr val="D6D6D6"/>
    <a:srgbClr val="000000"/>
    <a:srgbClr val="D7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1272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6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presProps" Target="pres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56031-EA58-4F71-B36D-3FC0DE10D0CE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2645F-742E-4514-9BAE-B8912268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9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E2D1EB-C733-4A8A-A4C4-3CB4D7BA96DB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143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3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1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BCDC-FF06-A998-1AD7-59AE6D45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>
            <a:extLst>
              <a:ext uri="{FF2B5EF4-FFF2-40B4-BE49-F238E27FC236}">
                <a16:creationId xmlns:a16="http://schemas.microsoft.com/office/drawing/2014/main" id="{6CD81E9B-A7AE-DF70-8224-B5F9C85EB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>
            <a:extLst>
              <a:ext uri="{FF2B5EF4-FFF2-40B4-BE49-F238E27FC236}">
                <a16:creationId xmlns:a16="http://schemas.microsoft.com/office/drawing/2014/main" id="{9AA4D880-6210-7A53-9EC6-C56561F29F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>
            <a:extLst>
              <a:ext uri="{FF2B5EF4-FFF2-40B4-BE49-F238E27FC236}">
                <a16:creationId xmlns:a16="http://schemas.microsoft.com/office/drawing/2014/main" id="{467602A2-9F17-A305-FC06-8A9FCB680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976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53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1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49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8E866-318D-47D9-A093-0D1842B60D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97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3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69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25536-4BDA-4833-950E-8DA55EB5F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34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5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3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35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2645F-742E-4514-9BAE-B89122680DF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29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82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89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71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275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709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E88F6-B375-917C-B21C-67F8F17AF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>
            <a:extLst>
              <a:ext uri="{FF2B5EF4-FFF2-40B4-BE49-F238E27FC236}">
                <a16:creationId xmlns:a16="http://schemas.microsoft.com/office/drawing/2014/main" id="{37603CA3-2823-9C89-C576-72515AC8A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>
            <a:extLst>
              <a:ext uri="{FF2B5EF4-FFF2-40B4-BE49-F238E27FC236}">
                <a16:creationId xmlns:a16="http://schemas.microsoft.com/office/drawing/2014/main" id="{67B1C8F5-D28B-123E-EFE9-9E12D54D15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>
            <a:extLst>
              <a:ext uri="{FF2B5EF4-FFF2-40B4-BE49-F238E27FC236}">
                <a16:creationId xmlns:a16="http://schemas.microsoft.com/office/drawing/2014/main" id="{E5D72134-9447-06AD-5547-EEA0FB240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65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9CEE6-4DF9-29F5-D183-4EB09907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>
            <a:extLst>
              <a:ext uri="{FF2B5EF4-FFF2-40B4-BE49-F238E27FC236}">
                <a16:creationId xmlns:a16="http://schemas.microsoft.com/office/drawing/2014/main" id="{2CE9ECFF-0E73-4C89-3CC7-E8DE7684B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>
            <a:extLst>
              <a:ext uri="{FF2B5EF4-FFF2-40B4-BE49-F238E27FC236}">
                <a16:creationId xmlns:a16="http://schemas.microsoft.com/office/drawing/2014/main" id="{A75441AA-D53A-4593-DCB3-C4CF0D5C95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>
            <a:extLst>
              <a:ext uri="{FF2B5EF4-FFF2-40B4-BE49-F238E27FC236}">
                <a16:creationId xmlns:a16="http://schemas.microsoft.com/office/drawing/2014/main" id="{9F56963B-D0F4-A7A8-8225-6DAFE68D4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44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CB9C6-9596-275D-1B75-08AF7580E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>
            <a:extLst>
              <a:ext uri="{FF2B5EF4-FFF2-40B4-BE49-F238E27FC236}">
                <a16:creationId xmlns:a16="http://schemas.microsoft.com/office/drawing/2014/main" id="{D293DA70-794D-89AC-D23F-5A0D5E22C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>
            <a:extLst>
              <a:ext uri="{FF2B5EF4-FFF2-40B4-BE49-F238E27FC236}">
                <a16:creationId xmlns:a16="http://schemas.microsoft.com/office/drawing/2014/main" id="{E4679743-6937-7120-DC59-CA1AB726D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>
            <a:extLst>
              <a:ext uri="{FF2B5EF4-FFF2-40B4-BE49-F238E27FC236}">
                <a16:creationId xmlns:a16="http://schemas.microsoft.com/office/drawing/2014/main" id="{314E8DA9-1C7E-AD38-27B7-03C899206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10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094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159A0-5C92-46C7-AE0E-038A5C877D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1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645F-742E-4514-9BAE-B89122680D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572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66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159A0-5C92-46C7-AE0E-038A5C877D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4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896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645F-742E-4514-9BAE-B89122680DF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1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4C159A0-5C92-46C7-AE0E-038A5C877D42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31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424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31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C7ABDC6-0C7F-405E-AA14-5C6EED36B87D}" type="slidenum">
              <a:rPr lang="en-US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0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7159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31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C7ABDC6-0C7F-405E-AA14-5C6EED36B87D}" type="slidenum">
              <a:rPr lang="en-US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678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E2D1EB-C733-4A8A-A4C4-3CB4D7BA96DB}" type="slidenum">
              <a:rPr lang="en-US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85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78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8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7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10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4DD22-0660-4104-AF7A-7EC58A6C67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91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E2D1EB-C733-4A8A-A4C4-3CB4D7BA96DB}" type="slidenum">
              <a:rPr lang="en-US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018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255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10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7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106A1-5FDC-41F0-A635-AD78B36FF8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0151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424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D08F0A-C3B7-4F45-B0B9-A7BF9E97924E}" type="slidenum">
              <a:rPr lang="en-US">
                <a:solidFill>
                  <a:prstClr val="black"/>
                </a:solidFill>
              </a:rPr>
              <a:pPr>
                <a:defRPr/>
              </a:pPr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159A0-5C92-46C7-AE0E-038A5C877D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073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CD67-B5EA-3E58-63D5-843BE8EC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Slide Image Placeholder 1">
            <a:extLst>
              <a:ext uri="{FF2B5EF4-FFF2-40B4-BE49-F238E27FC236}">
                <a16:creationId xmlns:a16="http://schemas.microsoft.com/office/drawing/2014/main" id="{6054B269-E44E-6905-FE8D-48C707464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6" name="Notes Placeholder 2">
            <a:extLst>
              <a:ext uri="{FF2B5EF4-FFF2-40B4-BE49-F238E27FC236}">
                <a16:creationId xmlns:a16="http://schemas.microsoft.com/office/drawing/2014/main" id="{EB29925D-C5FA-CF85-9AA3-39B468E03B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9283" name="Slide Number Placeholder 3">
            <a:extLst>
              <a:ext uri="{FF2B5EF4-FFF2-40B4-BE49-F238E27FC236}">
                <a16:creationId xmlns:a16="http://schemas.microsoft.com/office/drawing/2014/main" id="{5B791F9E-6FDE-D91A-B476-37668FD84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2D1EB-C733-4A8A-A4C4-3CB4D7BA96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02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9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2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08F0A-C3B7-4F45-B0B9-A7BF9E9792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82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90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71A23-F5CB-406D-BE41-474F13D8CA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3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7C39-82B9-4823-BCF2-6730FF526DD0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AB43-0A66-450A-9283-3232BAA0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2BC7-8C95-464F-BAFF-0FFA84E525BF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745D-FF6A-4ACA-959B-B01A3DA8F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48E2-0CF2-44BC-9FF5-7DF572A6F2DB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831E-95B4-4ECF-889A-58D5C3F3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210D-12AD-4E1B-9A79-D70495F3937B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22A-67C0-49B9-9882-EC74628D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0357-A7A9-4633-A726-61349FED8063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27EC-63EC-4882-B85E-1951EF03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872-85E9-4389-8432-520A8DF35062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9E9A-AC85-4346-A05B-7703F54A0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4CBE-397F-4D3C-B376-B85C4E4AF666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76C5-1F63-421F-A5A3-88642910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E087-1DC7-48F1-8B24-FCB25D3012A4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FED3-C159-410F-B4A2-F1D855818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FA5-606F-4C14-9053-C1C4D273CA7E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253B-E53A-4975-B2CA-92C790FBC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1A15-0CF3-447A-8809-E55C8C32A7AF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A61A-4981-467F-8F06-19D86A946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1D30-D7A2-404C-9609-603142FAB429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821-AD16-4631-B2D7-ACD018D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8FF01-D994-4C67-A482-57879B776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F5F0-5D9D-4BFB-BBC3-CB9351AB6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638B1-9157-4E5B-B3B3-C00D204FA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09A0-5914-4D46-8F91-FC1FD2B67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1B757-18F5-4F36-884E-258FA3504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6F7A3-B7CD-4EBB-B7B7-473E37912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FBB71-B7E8-4469-B06E-BD4CCA96E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ED028-F5D8-426E-8A2D-05D074B59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CDFC-364A-43B8-B579-7FCD4DCAD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75FE7-CB2F-4D09-ACBF-9B6C3957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2508-5C81-425C-B099-22DE2441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72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478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33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5009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0691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24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073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1652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187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3759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791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9D218E8-A32C-418B-B937-3BC25F206AAF}" type="datetimeFigureOut">
              <a:rPr lang="en-US"/>
              <a:pPr>
                <a:defRPr/>
              </a:pPr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5B2916-AEF3-4208-B822-75BFBF450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E4CB3D-1B98-49A8-B68F-A4C91A31A6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9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nterest.com/pin/118641771407221944/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artoonaday.com/new-usda-food-plate-pyramid-replacement/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einyourdiet.com/My_own_popular_diet_articles/paleolithic_diet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getarian_Diet_Pyrami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Vegetarian_Diet_Pyrami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Healthy_eating_pyrami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ierragoesgreen.com/2014/04/a-real-food-pyramid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nicfoodsco.com/Japan/JapaneseFoodPyramid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treehugger.com/what-food-pyramids-around-world-486872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uffingtonpost.com/food-republic/food-pyramids-around-the-world_b_874409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efdelphi.com/media/photos/2254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food-republic/food-pyramids-around-the-world_b_874409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ffpost.com/entry/food-pyramids-around-the-world_b_874409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ffpost.com/entry/food-pyramids-around-the-world_b_874409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treehugger.com/what-food-pyramids-around-world-4868722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treehugger.com/what-food-pyramids-around-world-4868722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bbc.com/news/world-us-canada-46964549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vox.com/2015/2/20/8076961/brazil-food-guide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2015/2/20/8076961/brazil-food-guid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Food_guide_pyrami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image.ie/editorial/did-you-know-that-ireland-has-revamped-the-food-pyramid-74533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semanticscholar.org/paper/Food-Pyramid-of-the-Swiss-Society-for-Nutrition-Walter-Infanger/72c830ba5567b5eb8b429b50ff7df8e11c47adc3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mda.org/info/images/July99_new.gi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mc.ncbi.nlm.nih.gov/articles/PMC8001548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8001548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ityabirlacapital.com/healthinsurance/active-together/2017/06/16/understanding-the-indian-food-pyramid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United_States_Department_of_Agriculture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aylorjmichaels.blogspot.com/2013/03/new-american-food-pyramid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ktemnews.com/texas-food-pyramid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efdelphi.com/media/photos/22549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fatboydiet.tumblr.com/post/34577921658/follow-this-food-pyramid-and-youll-be-massive-in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che.org/mol/Spring-05/inside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65981892667133701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rillist.com/eat/nation/the-college-food-pyramid-college-food-humor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eddit.com%2Fr%2Ffunny%2Fcomments%2Fpnozr%2Fthe_food_pyramid%2F&amp;psig=AOvVaw1cS-uxYrtIgSiSOwbiMAhh&amp;ust=1629564182344000&amp;source=images&amp;cd=vfe&amp;ved=0CAsQjhxqFwoTCLiRxemFwPICFQAAAAAdAAAAABA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memebase.cheezburger.com%2Ftag%2Ffood-pyramid&amp;psig=AOvVaw1cS-uxYrtIgSiSOwbiMAhh&amp;ust=1629564182344000&amp;source=images&amp;cd=vfe&amp;ved=0CAsQjhxqFwoTCLiRxemFwPICFQAAAAAdAAAAABA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comicvine.gamespot.com%2Fprofile%2Fnerx%2Fblog%2F%3Fpage%3D2&amp;psig=AOvVaw2pG1nDo8mhJWmCurwSrQ2U&amp;ust=1629563689501000&amp;source=images&amp;cd=vfe&amp;ved=0CAsQjhxqFwoTCLiTwf6DwPICFQAAAAAdAAAAABAX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eddit.com%2Fr%2Ffunny%2Fcomments%2Fgppz9d%2Flockdown_diet%2F&amp;psig=AOvVaw0mLXp1sGMj1be97BFuL9eT&amp;ust=1629565486113000&amp;source=images&amp;cd=vfe&amp;ved=0CAsQjhxqFwoTCOiT0dSKwPICFQAAAAAdAAAAABAJ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thnicfoodsco.com/Japan/JapaneseFoodPyramid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thnicfoodsco.com/Japan/JapaneseFoodPyramid.htm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thnicfoodsco.com/Japan/JapaneseFoodPyramid.htm" TargetMode="External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Epa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Epa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CAFO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CAFO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028" y="463637"/>
            <a:ext cx="9144000" cy="63036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14972" cy="67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200" i="1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51" y="-39458"/>
            <a:ext cx="9114972" cy="676728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600" b="1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2047250"/>
            <a:ext cx="7315200" cy="4016484"/>
          </a:xfrm>
          <a:prstGeom prst="rect">
            <a:avLst/>
          </a:prstGeom>
          <a:effectLst/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USDA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Food Guide Pyramid</a:t>
            </a:r>
          </a:p>
          <a:p>
            <a:pPr marL="2400300" indent="-2400300" algn="ctr" eaLnBrk="0" hangingPunct="0">
              <a:defRPr/>
            </a:pPr>
            <a:r>
              <a:rPr lang="en-US" dirty="0">
                <a:solidFill>
                  <a:prstClr val="black"/>
                </a:solidFill>
              </a:rPr>
              <a:t>(1992-2011; 2026)</a:t>
            </a:r>
            <a:endParaRPr kumimoji="1" lang="en-US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11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</a:p>
          <a:p>
            <a:pPr marL="2400300" indent="-2400300" algn="ctr" eaLnBrk="0" hangingPunct="0">
              <a:defRPr/>
            </a:pPr>
            <a:r>
              <a:rPr kumimoji="1" lang="en-US" sz="44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MyPlate</a:t>
            </a: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lang="en-US" dirty="0">
                <a:solidFill>
                  <a:prstClr val="black"/>
                </a:solidFill>
              </a:rPr>
              <a:t>(2011-2026)</a:t>
            </a:r>
            <a:endParaRPr kumimoji="1" lang="en-US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739255" y="6222471"/>
            <a:ext cx="16446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Tim Roufs </a:t>
            </a:r>
            <a:r>
              <a:rPr lang="en-US" sz="1400" b="1" baseline="30000" dirty="0">
                <a:solidFill>
                  <a:srgbClr val="000000"/>
                </a:solidFill>
                <a:latin typeface="Arial" pitchFamily="34" charset="0"/>
              </a:rPr>
              <a:t>©</a:t>
            </a:r>
            <a:r>
              <a:rPr lang="en-US" sz="1050" b="1" dirty="0">
                <a:solidFill>
                  <a:srgbClr val="000000"/>
                </a:solidFill>
                <a:latin typeface="Arial" pitchFamily="34" charset="0"/>
              </a:rPr>
              <a:t>2014-2026</a:t>
            </a:r>
            <a:endParaRPr kumimoji="1" lang="en-US" sz="105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3606" y="5696856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Anthropology of Food</a:t>
            </a:r>
            <a:br>
              <a:rPr lang="en-US" sz="14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University of Minnesota Duluth</a:t>
            </a:r>
            <a:endParaRPr kumimoji="1" lang="en-US" sz="14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5/50/USDA_MyPlate_green.jpg/640px-USDA_MyPlate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2312"/>
            <a:ext cx="6400800" cy="58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79928" y="6000690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MyPyramid was replaced by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MyPlate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2 June 2011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 rot="16200000">
            <a:off x="4368596" y="4700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5119914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regulators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must also add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76600" y="5234226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Centers for Disease Control and Prevention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“works to protect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public health and safety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providing information to enhance health decisions”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76600" y="5234226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Centers for Disease Control and Prevention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“works to protect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public health and safety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providing information to enhance health decisions”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6531" y="1509486"/>
            <a:ext cx="319355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914400" y="624114"/>
            <a:ext cx="7315200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excellent work that sorts all of this out is Marion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Nestle’s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. 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76600" y="5234226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Centers for Disease Control and Prevention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“works to protect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public health and safety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providing information to enhance health decisions”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381000"/>
            <a:ext cx="8839200" cy="617220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of course,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United 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Supreme Court</a:t>
            </a:r>
          </a:p>
          <a:p>
            <a:pPr lvl="0" algn="ctr">
              <a:defRPr/>
            </a:pPr>
            <a:r>
              <a:rPr lang="en-US" sz="6600" b="1" dirty="0">
                <a:solidFill>
                  <a:prstClr val="black"/>
                </a:solidFill>
              </a:rPr>
              <a:t>overrides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everybody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1640396"/>
            <a:ext cx="7473950" cy="44114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as is usually [always?]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case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the Food “Pyramid” and related matters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rife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with politics 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4980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1490663"/>
            <a:ext cx="2962275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0851" name="TextBox 7"/>
          <p:cNvSpPr txBox="1">
            <a:spLocks noChangeArrowheads="1"/>
          </p:cNvSpPr>
          <p:nvPr/>
        </p:nvSpPr>
        <p:spPr bwMode="auto">
          <a:xfrm>
            <a:off x="5029200" y="2439412"/>
            <a:ext cx="3276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Marion Nestle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Politics: How the Food Industry Influences Nutrition and Health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California Press 2007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D4E081-EFFD-4294-BB69-3D868EA0F833}"/>
              </a:ext>
            </a:extLst>
          </p:cNvPr>
          <p:cNvSpPr/>
          <p:nvPr/>
        </p:nvSpPr>
        <p:spPr>
          <a:xfrm>
            <a:off x="899660" y="251936"/>
            <a:ext cx="7315200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excellent treatment of this question can be found in . .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474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25" y="533400"/>
            <a:ext cx="2962275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0851" name="TextBox 7"/>
          <p:cNvSpPr txBox="1">
            <a:spLocks noChangeArrowheads="1"/>
          </p:cNvSpPr>
          <p:nvPr/>
        </p:nvSpPr>
        <p:spPr bwMode="auto">
          <a:xfrm>
            <a:off x="5029200" y="1476828"/>
            <a:ext cx="3276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</a:rPr>
              <a:t>Marion Nestle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white"/>
                </a:solidFill>
              </a:rPr>
              <a:t>Food Politics: How the Food Industry Influences Nutrition and Health</a:t>
            </a:r>
            <a:endParaRPr lang="en-US" sz="24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University of California Press 2007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4706541"/>
            <a:ext cx="7315200" cy="184665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Marion Nestle provides one of the best discussions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— perhaps </a:t>
            </a:r>
            <a:r>
              <a:rPr lang="en-US" sz="2400" b="1" i="1" dirty="0">
                <a:solidFill>
                  <a:prstClr val="black"/>
                </a:solidFill>
              </a:rPr>
              <a:t>THE</a:t>
            </a:r>
            <a:r>
              <a:rPr lang="en-US" sz="2400" b="1" dirty="0">
                <a:solidFill>
                  <a:prstClr val="black"/>
                </a:solidFill>
              </a:rPr>
              <a:t> best discussion—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of the Food Guide Pyramid, and of the USDA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(including the politics of the pyramid)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1" name="TextBox 7"/>
          <p:cNvSpPr txBox="1">
            <a:spLocks noChangeArrowheads="1"/>
          </p:cNvSpPr>
          <p:nvPr/>
        </p:nvSpPr>
        <p:spPr bwMode="auto">
          <a:xfrm>
            <a:off x="5029200" y="1476828"/>
            <a:ext cx="3276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</a:rPr>
              <a:t>Marion Nestle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prstClr val="white"/>
                </a:solidFill>
              </a:rPr>
              <a:t>Unsavory Truth: How Food Companies Skew the Science of What We Eat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Basic Books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257800"/>
            <a:ext cx="73152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/>
              <a:t>“America's leading nutritionist exposes how the food industry corrupts scientific research for profit”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9" y="533400"/>
            <a:ext cx="2975051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977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TextBox 7"/>
          <p:cNvSpPr txBox="1">
            <a:spLocks noChangeArrowheads="1"/>
          </p:cNvSpPr>
          <p:nvPr/>
        </p:nvSpPr>
        <p:spPr bwMode="auto">
          <a:xfrm>
            <a:off x="5105400" y="3044370"/>
            <a:ext cx="3276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Marion Nestle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to Eat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 Point Press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2007</a:t>
            </a:r>
          </a:p>
        </p:txBody>
      </p:sp>
      <p:pic>
        <p:nvPicPr>
          <p:cNvPr id="5918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33286"/>
            <a:ext cx="3048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99660" y="417623"/>
            <a:ext cx="7315200" cy="7386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. . 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663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381000"/>
            <a:ext cx="5343525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7063" y="6172200"/>
            <a:ext cx="5876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Marion [No Relation to the Company] Nestle</a:t>
            </a:r>
          </a:p>
        </p:txBody>
      </p:sp>
    </p:spTree>
    <p:extLst>
      <p:ext uri="{BB962C8B-B14F-4D97-AF65-F5344CB8AC3E}">
        <p14:creationId xmlns:p14="http://schemas.microsoft.com/office/powerpoint/2010/main" val="269525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5C5FF-3590-580D-6FCB-335BD7856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BC1E2A4E-08FA-EB0C-0362-0953DD1D8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949476"/>
            <a:ext cx="7391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2011 MyPlate </a:t>
            </a:r>
            <a:b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in turn replaced by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2026 Food 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7 January 2026</a:t>
            </a:r>
          </a:p>
        </p:txBody>
      </p:sp>
    </p:spTree>
    <p:extLst>
      <p:ext uri="{BB962C8B-B14F-4D97-AF65-F5344CB8AC3E}">
        <p14:creationId xmlns:p14="http://schemas.microsoft.com/office/powerpoint/2010/main" val="29949105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EA52D-56E5-2868-A2F9-33A2D08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324600" cy="5267704"/>
          </a:xfrm>
          <a:prstGeom prst="rect">
            <a:avLst/>
          </a:prstGeom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85372" y="5464626"/>
            <a:ext cx="739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the inverted pyramid “is the latest in over 120 years of nutrition guides from the USDA”, many version of The Food Pyramid remain in use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1345189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0" y="762000"/>
            <a:ext cx="9150220" cy="60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8600" y="6528256"/>
            <a:ext cx="4267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4"/>
              </a:rPr>
              <a:t>http://www.pinterest.com/pin/118641771407221944/</a:t>
            </a:r>
            <a:endParaRPr lang="en-US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930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7" y="43122"/>
            <a:ext cx="7764411" cy="673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52600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4"/>
              </a:rPr>
              <a:t>http://www.cartoonaday.com/new-usda-food-plate-pyramid-replacement/</a:t>
            </a:r>
            <a:endParaRPr lang="en-US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410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0FCA21-4415-9D70-E6DC-75906442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4073F447-FD70-F434-BEFE-48823DF0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028" y="463637"/>
            <a:ext cx="9144000" cy="63036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D40EB225-3593-6B4A-ABCD-A9EE04FD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14972" cy="67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0" i="1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DEA0B-0158-2637-1BA2-999C9CC7805F}"/>
              </a:ext>
            </a:extLst>
          </p:cNvPr>
          <p:cNvSpPr/>
          <p:nvPr/>
        </p:nvSpPr>
        <p:spPr>
          <a:xfrm>
            <a:off x="40751" y="-39458"/>
            <a:ext cx="9114972" cy="6767286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62B6BC-725D-54EF-F1DD-92C556507E4E}"/>
              </a:ext>
            </a:extLst>
          </p:cNvPr>
          <p:cNvSpPr/>
          <p:nvPr/>
        </p:nvSpPr>
        <p:spPr>
          <a:xfrm>
            <a:off x="914400" y="2047250"/>
            <a:ext cx="7315200" cy="4016484"/>
          </a:xfrm>
          <a:prstGeom prst="rect">
            <a:avLst/>
          </a:prstGeom>
          <a:effectLst/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USDA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Food Guide Pyramid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(1992-2011; 2026)</a:t>
            </a:r>
            <a:endParaRPr kumimoji="1" lang="en-US" sz="1800" b="0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1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MyPlate</a:t>
            </a:r>
            <a:endParaRPr kumimoji="1" lang="en-US" sz="44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(2011-2026)</a:t>
            </a:r>
            <a:endParaRPr kumimoji="1" lang="en-US" sz="1800" b="0" i="0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E2CC0E9-8CD8-06F9-61CC-18F2841A4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255" y="6222471"/>
            <a:ext cx="16446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Tim Roufs 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2014-2026</a:t>
            </a:r>
            <a:endParaRPr kumimoji="1" lang="en-US" sz="105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0A565-0374-B19A-604B-DD5EB5CA512A}"/>
              </a:ext>
            </a:extLst>
          </p:cNvPr>
          <p:cNvSpPr/>
          <p:nvPr/>
        </p:nvSpPr>
        <p:spPr>
          <a:xfrm>
            <a:off x="3163606" y="5696856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 of Food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66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0874F-EDF2-EDA4-5336-498907B4A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46950-FECE-9991-9592-255AF4186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772400" cy="6473564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1B39813F-082E-2C85-4D06-47A6A5037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28" y="630549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MyPlate was replaced on 7 June 2026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7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TextBox 7"/>
          <p:cNvSpPr txBox="1">
            <a:spLocks noChangeArrowheads="1"/>
          </p:cNvSpPr>
          <p:nvPr/>
        </p:nvSpPr>
        <p:spPr bwMode="auto">
          <a:xfrm>
            <a:off x="1133375" y="1800285"/>
            <a:ext cx="6934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Worldwide, food guide “pyramids” come 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</a:rPr>
              <a:t>versions for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countries and cuisines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in all sizes and shapes . .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89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634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http://www.wineinyourdiet.com/My_own_popular_diet_articles/paleolithic_diet.php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45106" cy="586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90800" y="6093851"/>
            <a:ext cx="3943324" cy="507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Paleolithic Diet Food Pyramid</a:t>
            </a:r>
          </a:p>
        </p:txBody>
      </p:sp>
    </p:spTree>
    <p:extLst>
      <p:ext uri="{BB962C8B-B14F-4D97-AF65-F5344CB8AC3E}">
        <p14:creationId xmlns:p14="http://schemas.microsoft.com/office/powerpoint/2010/main" val="346482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254" y="228600"/>
            <a:ext cx="760694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4915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Box 7"/>
          <p:cNvSpPr txBox="1">
            <a:spLocks noChangeArrowheads="1"/>
          </p:cNvSpPr>
          <p:nvPr/>
        </p:nvSpPr>
        <p:spPr bwMode="auto">
          <a:xfrm>
            <a:off x="1738086" y="6073914"/>
            <a:ext cx="563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Vegetarian Food Pyramid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http://en.wikipedia.org/wiki/Vegetarian_Diet_Pyramid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0075"/>
            <a:ext cx="60960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9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TextBox 7"/>
          <p:cNvSpPr txBox="1">
            <a:spLocks noChangeArrowheads="1"/>
          </p:cNvSpPr>
          <p:nvPr/>
        </p:nvSpPr>
        <p:spPr bwMode="auto">
          <a:xfrm>
            <a:off x="1752600" y="6078538"/>
            <a:ext cx="5638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vegan version of the food guide pyramid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40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47813"/>
            <a:ext cx="7315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51842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http://en.wikipedia.org/wiki/Vegetarian_Diet_Pyramid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505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en/thumb/c/c8/Harvard_healthy_eating_pyramid.jpg/640px-Harvard_healthy_eating_pyra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33400"/>
            <a:ext cx="619214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856" y="655184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http://en.wikipedia.org/wiki/Healthy_eating_pyramid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09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38086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http://tierragoesgreen.com/2014-2024/04/a-real-food-pyramid/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 descr="http://tierragoesgreen.com/wp-content/uploads/2014/01/20140106-100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50" y="843496"/>
            <a:ext cx="6402636" cy="5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8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Box 6"/>
          <p:cNvSpPr txBox="1">
            <a:spLocks noChangeArrowheads="1"/>
          </p:cNvSpPr>
          <p:nvPr/>
        </p:nvSpPr>
        <p:spPr bwMode="auto">
          <a:xfrm>
            <a:off x="1752600" y="5754688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D79694"/>
                </a:solidFill>
              </a:rPr>
              <a:t>The 1992 </a:t>
            </a:r>
            <a:r>
              <a:rPr lang="en-US" sz="4000" b="1" dirty="0">
                <a:solidFill>
                  <a:prstClr val="black"/>
                </a:solidFill>
              </a:rPr>
              <a:t>USDA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srgbClr val="D79694"/>
                </a:solidFill>
              </a:rPr>
              <a:t>food pyramid</a:t>
            </a:r>
            <a:endParaRPr lang="en-US" sz="1600" b="1" dirty="0">
              <a:solidFill>
                <a:srgbClr val="D79694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442948"/>
            <a:ext cx="6908800" cy="22518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 examples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“pyramids”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around the world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824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36C7E-EA52-78F1-592D-3DCFD626B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0525ED68-2D34-939C-688B-6841559AE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0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D04284-F141-BEA7-5A5F-C954E0AF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57AC31-5DFF-C58C-0B8B-CF8F8E118979}"/>
              </a:ext>
            </a:extLst>
          </p:cNvPr>
          <p:cNvSpPr/>
          <p:nvPr/>
        </p:nvSpPr>
        <p:spPr>
          <a:xfrm>
            <a:off x="3187221" y="6078835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China's Food Pagoda</a:t>
            </a:r>
          </a:p>
        </p:txBody>
      </p:sp>
    </p:spTree>
    <p:extLst>
      <p:ext uri="{BB962C8B-B14F-4D97-AF65-F5344CB8AC3E}">
        <p14:creationId xmlns:p14="http://schemas.microsoft.com/office/powerpoint/2010/main" val="2711115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2600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7700" y="6078835"/>
            <a:ext cx="2814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Japan's Spinning Top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1000"/>
            <a:ext cx="8046720" cy="56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4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extBox 7"/>
          <p:cNvSpPr txBox="1">
            <a:spLocks noChangeArrowheads="1"/>
          </p:cNvSpPr>
          <p:nvPr/>
        </p:nvSpPr>
        <p:spPr bwMode="auto">
          <a:xfrm>
            <a:off x="1752600" y="5943600"/>
            <a:ext cx="563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Japanese Food Guide Pyramid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www.ethnicfoodsco.com/Japan/JapaneseFoodPyramid.htm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03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524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464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TextBox 7"/>
          <p:cNvSpPr txBox="1">
            <a:spLocks noChangeArrowheads="1"/>
          </p:cNvSpPr>
          <p:nvPr/>
        </p:nvSpPr>
        <p:spPr bwMode="auto">
          <a:xfrm>
            <a:off x="1752600" y="6078835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Asian Diet Food Guide Pyramid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2356" name="Picture 5" descr="foodpyramid_Asian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"/>
            <a:ext cx="419417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554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910601" y="6243935"/>
            <a:ext cx="1320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Australia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https://www.treehugger.com/what-food-pyramids-around-world-4868722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44962-90B5-4555-874E-D7B6DCEE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800"/>
            <a:ext cx="42050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772400" cy="565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6078835"/>
            <a:ext cx="3092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Germany's 3D Pyramid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52600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65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5300" y="6078835"/>
            <a:ext cx="3103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Greece's Food Pyramid</a:t>
            </a:r>
          </a:p>
        </p:txBody>
      </p:sp>
      <p:pic>
        <p:nvPicPr>
          <p:cNvPr id="10242" name="Picture 2" descr="http://i.huffpost.com/gadgets/slideshows/28439/slide_28439_288479_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32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4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091535"/>
            <a:ext cx="308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Poland's Food Pyramid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04800"/>
            <a:ext cx="7572375" cy="550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49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634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2" name="Picture 2" descr="http://i.huffpost.com/gadgets/slideshows/28439/slide_28439_288486_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" y="88900"/>
            <a:ext cx="8759190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24200" y="6078835"/>
            <a:ext cx="2911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Spain's Food Pyramid</a:t>
            </a:r>
          </a:p>
        </p:txBody>
      </p:sp>
    </p:spTree>
    <p:extLst>
      <p:ext uri="{BB962C8B-B14F-4D97-AF65-F5344CB8AC3E}">
        <p14:creationId xmlns:p14="http://schemas.microsoft.com/office/powerpoint/2010/main" val="406725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2428" y="2395478"/>
            <a:ext cx="8001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food pyramid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The United States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Department of Agriculture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is one of the most widely recognized logos in the world . . 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. . . right next to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88" y="5727700"/>
            <a:ext cx="621212" cy="24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07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http://www.chiefdelphi.com/media/photos/22549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6078835"/>
            <a:ext cx="2911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Spain's Food Pyramid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" y="304800"/>
            <a:ext cx="8046720" cy="56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2600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4359" y="6078835"/>
            <a:ext cx="328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Slovenia's Food Pyramid</a:t>
            </a:r>
          </a:p>
        </p:txBody>
      </p:sp>
      <p:pic>
        <p:nvPicPr>
          <p:cNvPr id="14338" name="Picture 2" descr="http://i.huffpost.com/gadgets/slideshows/28439/slide_28439_288484_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73" y="304800"/>
            <a:ext cx="7438927" cy="54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2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http://www.huffingtonpost.com/food-republic/food-pyramids-around-the-world_b_874409.html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066135"/>
            <a:ext cx="3027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Hungary's Food House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2294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20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4D6260F-7D83-4DB4-8ACF-73B86F02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2419"/>
            <a:ext cx="8229600" cy="5862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187700" y="6162575"/>
            <a:ext cx="2470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UK's Eatwell Plate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1C686-ADBC-4834-9313-7A16FB209B5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https://www.huffpost.com/entry/food-pyramids-around-the-world_b_874409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72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229275" y="6243935"/>
            <a:ext cx="2701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France's Food Stairs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B0D579E7-35BF-490A-A36F-B86CFD74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7862"/>
            <a:ext cx="8229600" cy="5524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https://www.huffpost.com/entry/food-pyramids-around-the-world_b_874409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15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3958400" y="6243935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https://www.treehugger.com/what-food-pyramids-around-world-4868722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hart, funnel chart&#10;&#10;Description automatically generated">
            <a:extLst>
              <a:ext uri="{FF2B5EF4-FFF2-40B4-BE49-F238E27FC236}">
                <a16:creationId xmlns:a16="http://schemas.microsoft.com/office/drawing/2014/main" id="{2547FFB2-0727-4717-8FA4-190D4FF2E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27745"/>
            <a:ext cx="6400800" cy="54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25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4008896" y="6243935"/>
            <a:ext cx="112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https://www.treehugger.com/what-food-pyramids-around-world-4868722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3507F-BE99-4E11-B4F5-EAE8112A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81000"/>
            <a:ext cx="80962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9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4003284" y="6243935"/>
            <a:ext cx="1135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https://www.bbc.com/news/world-us-canada-46964549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late of food&#10;&#10;Description automatically generated">
            <a:extLst>
              <a:ext uri="{FF2B5EF4-FFF2-40B4-BE49-F238E27FC236}">
                <a16:creationId xmlns:a16="http://schemas.microsoft.com/office/drawing/2014/main" id="{4F7AB6C2-8B90-41C7-B476-FCF38D81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103A2-1850-4BB2-A379-C520C1765FEA}"/>
              </a:ext>
            </a:extLst>
          </p:cNvPr>
          <p:cNvSpPr txBox="1"/>
          <p:nvPr/>
        </p:nvSpPr>
        <p:spPr>
          <a:xfrm>
            <a:off x="457200" y="5181600"/>
            <a:ext cx="822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Canada’s guide does away with food groups entirely, and instead encourages people to eat a variety of unprocessed foods.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Missing, for e.g.,  is a daily dose of dairy.</a:t>
            </a:r>
          </a:p>
        </p:txBody>
      </p:sp>
    </p:spTree>
    <p:extLst>
      <p:ext uri="{BB962C8B-B14F-4D97-AF65-F5344CB8AC3E}">
        <p14:creationId xmlns:p14="http://schemas.microsoft.com/office/powerpoint/2010/main" val="54911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A0ABEE-FC75-46A5-B47F-8B658FEA4B05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https://www.vox.com/2015/2/20/8076961/brazil-food-guide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CCB81-A993-4D3A-A3B6-37A42DCBCDFC}"/>
              </a:ext>
            </a:extLst>
          </p:cNvPr>
          <p:cNvSpPr txBox="1"/>
          <p:nvPr/>
        </p:nvSpPr>
        <p:spPr>
          <a:xfrm>
            <a:off x="1143000" y="152400"/>
            <a:ext cx="693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does Brazil, where "eating is a natural part of social life"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164207-9A95-4C85-AB11-6D65027C9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8686800" cy="48966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E1CE72-933B-4E42-8296-D6665ABE1A7C}"/>
              </a:ext>
            </a:extLst>
          </p:cNvPr>
          <p:cNvSpPr/>
          <p:nvPr/>
        </p:nvSpPr>
        <p:spPr>
          <a:xfrm>
            <a:off x="4128482" y="6243935"/>
            <a:ext cx="88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Brazil</a:t>
            </a:r>
          </a:p>
        </p:txBody>
      </p:sp>
    </p:spTree>
    <p:extLst>
      <p:ext uri="{BB962C8B-B14F-4D97-AF65-F5344CB8AC3E}">
        <p14:creationId xmlns:p14="http://schemas.microsoft.com/office/powerpoint/2010/main" val="3383504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D440F-CFD7-4C97-A751-7A08D8FB8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0"/>
            <a:ext cx="878466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0ABEE-FC75-46A5-B47F-8B658FEA4B05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https://www.vox.com/2015/2/20/8076961/brazil-food-guide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CCB81-A993-4D3A-A3B6-37A42DCBCDFC}"/>
              </a:ext>
            </a:extLst>
          </p:cNvPr>
          <p:cNvSpPr txBox="1"/>
          <p:nvPr/>
        </p:nvSpPr>
        <p:spPr>
          <a:xfrm>
            <a:off x="1143000" y="152400"/>
            <a:ext cx="693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Brazil, where "eating is a natural part of social life"</a:t>
            </a:r>
          </a:p>
        </p:txBody>
      </p:sp>
    </p:spTree>
    <p:extLst>
      <p:ext uri="{BB962C8B-B14F-4D97-AF65-F5344CB8AC3E}">
        <p14:creationId xmlns:p14="http://schemas.microsoft.com/office/powerpoint/2010/main" val="383025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7A8DB-1D0F-9751-8AC8-7D67A46B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8686800" cy="6254133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914174" y="6581001"/>
            <a:ext cx="7315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EFAE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http://en.wikipedia.org/wiki/Food_guide_pyramid</a:t>
            </a:r>
            <a:endParaRPr lang="en-US" sz="1050" dirty="0">
              <a:solidFill>
                <a:srgbClr val="FEFAEE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E2898-64AF-4FDD-9E7A-3D4328D8C38D}"/>
              </a:ext>
            </a:extLst>
          </p:cNvPr>
          <p:cNvSpPr/>
          <p:nvPr/>
        </p:nvSpPr>
        <p:spPr>
          <a:xfrm>
            <a:off x="4028263" y="6243935"/>
            <a:ext cx="1085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Ireland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C97C8-13DE-4ADE-98FA-265D2D002DDA}"/>
              </a:ext>
            </a:extLst>
          </p:cNvPr>
          <p:cNvSpPr txBox="1"/>
          <p:nvPr/>
        </p:nvSpPr>
        <p:spPr>
          <a:xfrm>
            <a:off x="227637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https://www.image.ie/editorial/did-you-know-that-ireland-has-revamped-the-food-pyramid-74533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934AD56-C948-4EC7-BF18-999415A0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" y="1126273"/>
            <a:ext cx="8229600" cy="48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75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DAEBF-2465-F146-1C97-E4D529F33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87F342-3763-DEE3-3443-B0D76D0B8DF8}"/>
              </a:ext>
            </a:extLst>
          </p:cNvPr>
          <p:cNvSpPr/>
          <p:nvPr/>
        </p:nvSpPr>
        <p:spPr>
          <a:xfrm>
            <a:off x="3731869" y="6243935"/>
            <a:ext cx="1678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Switzerland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0B52A-10C9-641A-C836-7B2208305F55}"/>
              </a:ext>
            </a:extLst>
          </p:cNvPr>
          <p:cNvSpPr txBox="1"/>
          <p:nvPr/>
        </p:nvSpPr>
        <p:spPr>
          <a:xfrm>
            <a:off x="248920" y="6632396"/>
            <a:ext cx="8610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prstClr val="black"/>
                </a:solidFill>
                <a:hlinkClick r:id="rId2"/>
              </a:rPr>
              <a:t>https://www.semanticscholar.org/paper/Food-Pyramid-of-the-Swiss-Society-for-Nutrition-Walter-Infanger/72c830ba5567b5eb8b429b50ff7df8e11c47adc3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A3A0E6-A802-5692-2E65-3512EF6C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69595"/>
            <a:ext cx="7772400" cy="56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85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Box 7"/>
          <p:cNvSpPr txBox="1">
            <a:spLocks noChangeArrowheads="1"/>
          </p:cNvSpPr>
          <p:nvPr/>
        </p:nvSpPr>
        <p:spPr bwMode="auto">
          <a:xfrm>
            <a:off x="1752600" y="6073170"/>
            <a:ext cx="5638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Mexican Food Guide Pyramid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hlinkClick r:id="rId3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www.semda.org/info/images/July99_new.gif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82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524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359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7ECB20-E7D0-4C44-B625-D78C8D21C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56DBE-719C-BEC5-B577-E27CD67F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04800"/>
            <a:ext cx="5943600" cy="6034884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C2E62E4-C6E5-1B7C-1A49-656CA7221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553200"/>
            <a:ext cx="563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hlinkClick r:id="rId4"/>
              </a:rPr>
              <a:t>https://pmc.ncbi.nlm.nih.gov/articles/PMC8001548/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CBB461B-92EB-A9E7-8AE8-65D90AF3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73170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African Food Guide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6A366-FC43-5F6E-78F7-3498127B0132}"/>
              </a:ext>
            </a:extLst>
          </p:cNvPr>
          <p:cNvSpPr/>
          <p:nvPr/>
        </p:nvSpPr>
        <p:spPr>
          <a:xfrm>
            <a:off x="7010400" y="152400"/>
            <a:ext cx="838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54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647D2-D624-07AF-BDFC-F6153F01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88D3E6C-7EA0-0586-C11D-CE7F240D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553200"/>
            <a:ext cx="563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hlinkClick r:id="rId3"/>
              </a:rPr>
              <a:t>https://pmc.ncbi.nlm.nih.gov/articles/PMC8001548/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756BF-FE40-94AA-6B66-0170722A5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53720"/>
            <a:ext cx="5486400" cy="547662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E214A24-791C-034D-31E1-3029115BD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73170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Argentina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69D94-F181-3AC2-E524-98DADA25DD1B}"/>
              </a:ext>
            </a:extLst>
          </p:cNvPr>
          <p:cNvSpPr/>
          <p:nvPr/>
        </p:nvSpPr>
        <p:spPr>
          <a:xfrm>
            <a:off x="6858000" y="457200"/>
            <a:ext cx="6858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7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D6F43-DF6F-3741-B700-AB63E4B3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DBF1D0FA-D195-EE38-8E60-B1508A187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553200"/>
            <a:ext cx="6858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hlinkClick r:id="rId3"/>
              </a:rPr>
              <a:t>https://www.adityabirlacapital.com/healthinsurance/active-together/2017/06/16/understanding-the-indian-food-pyramid/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474C982-BAEE-BBB5-000D-6EFF3DADF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67735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58F97-A459-BEFE-6C89-C9726C3CC4E8}"/>
              </a:ext>
            </a:extLst>
          </p:cNvPr>
          <p:cNvSpPr/>
          <p:nvPr/>
        </p:nvSpPr>
        <p:spPr>
          <a:xfrm>
            <a:off x="6858000" y="457200"/>
            <a:ext cx="6858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2A807-5CF0-ADF1-A8E6-EA0181BA2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80" y="457200"/>
            <a:ext cx="4934639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4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133600"/>
            <a:ext cx="6908800" cy="3477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lots of places continue to have alternate food guide pyramids that they follow in daily life . . .</a:t>
            </a:r>
          </a:p>
        </p:txBody>
      </p:sp>
    </p:spTree>
    <p:extLst>
      <p:ext uri="{BB962C8B-B14F-4D97-AF65-F5344CB8AC3E}">
        <p14:creationId xmlns:p14="http://schemas.microsoft.com/office/powerpoint/2010/main" val="252316601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TextBox 7"/>
          <p:cNvSpPr txBox="1">
            <a:spLocks noChangeArrowheads="1"/>
          </p:cNvSpPr>
          <p:nvPr/>
        </p:nvSpPr>
        <p:spPr bwMode="auto">
          <a:xfrm>
            <a:off x="1752600" y="60198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</a:rPr>
              <a:t>The current USDA food pyramid</a:t>
            </a:r>
            <a:endParaRPr lang="en-US" sz="1600" b="1">
              <a:solidFill>
                <a:prstClr val="white"/>
              </a:solidFill>
            </a:endParaRPr>
          </a:p>
        </p:txBody>
      </p:sp>
      <p:pic>
        <p:nvPicPr>
          <p:cNvPr id="6051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8686800" cy="671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7824" y="3352800"/>
            <a:ext cx="73152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and lots of places continue to have alternate food guide pyramids that they follow . . 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50782"/>
            <a:ext cx="5486400" cy="607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90090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0168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419"/>
            <a:ext cx="8686800" cy="677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6058" y="5830669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1992 “Food Guide Pyramid”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B8F4A-CC56-4BA9-DB7D-5234033239CE}"/>
              </a:ext>
            </a:extLst>
          </p:cNvPr>
          <p:cNvSpPr txBox="1"/>
          <p:nvPr/>
        </p:nvSpPr>
        <p:spPr>
          <a:xfrm>
            <a:off x="1833518" y="6365925"/>
            <a:ext cx="5491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</a:t>
            </a:r>
            <a:r>
              <a:rPr lang="en-US" b="1" dirty="0">
                <a:hlinkClick r:id="rId4" tooltip="United States Department of Agriculture"/>
              </a:rPr>
              <a:t>USDA</a:t>
            </a:r>
            <a:r>
              <a:rPr lang="en-US" b="1" dirty="0"/>
              <a:t>'s original food pyramid, from 1992 to 2005</a:t>
            </a:r>
          </a:p>
        </p:txBody>
      </p:sp>
    </p:spTree>
    <p:extLst>
      <p:ext uri="{BB962C8B-B14F-4D97-AF65-F5344CB8AC3E}">
        <p14:creationId xmlns:p14="http://schemas.microsoft.com/office/powerpoint/2010/main" val="2201274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7093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2708" y="5791200"/>
            <a:ext cx="218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Spain's Food Pyramid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7194"/>
            <a:ext cx="5486400" cy="647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38086" y="6443246"/>
            <a:ext cx="563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4"/>
              </a:rPr>
              <a:t>http://taylorjmichaels.blogspot.com/2013/03/new-american-food-pyramid.html</a:t>
            </a:r>
            <a:endParaRPr lang="en-US" sz="8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12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0786" y="6566356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3"/>
              </a:rPr>
              <a:t>http://ktemnews.com/texas-food-pyramid/</a:t>
            </a:r>
            <a:endParaRPr lang="en-US" sz="800" b="1" dirty="0">
              <a:solidFill>
                <a:prstClr val="black"/>
              </a:solidFill>
            </a:endParaRPr>
          </a:p>
        </p:txBody>
      </p:sp>
      <p:pic>
        <p:nvPicPr>
          <p:cNvPr id="15366" name="Picture 6" descr="http://i.imgur.com/hbMVp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63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60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763486" y="65659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3"/>
              </a:rPr>
              <a:t>http://www.chiefdelphi.com/media/photos/22549</a:t>
            </a:r>
            <a:endParaRPr lang="en-US" sz="8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0146"/>
            <a:ext cx="8229600" cy="54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721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38086" y="6400800"/>
            <a:ext cx="5638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hlinkClick r:id="rId3"/>
              </a:rPr>
              <a:t>http://fatboydiet.tumblr.com/post/34577921658/follow-this-food-pyramid-and-youll-be-massive-in</a:t>
            </a:r>
            <a:endParaRPr lang="en-US" sz="800" b="1" dirty="0">
              <a:solidFill>
                <a:prstClr val="black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8601"/>
            <a:ext cx="7315200" cy="617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4871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8" name="Rectangle 6"/>
          <p:cNvSpPr>
            <a:spLocks noChangeArrowheads="1"/>
          </p:cNvSpPr>
          <p:nvPr/>
        </p:nvSpPr>
        <p:spPr bwMode="auto">
          <a:xfrm>
            <a:off x="6629400" y="1763713"/>
            <a:ext cx="155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July 19, 2009</a:t>
            </a:r>
          </a:p>
        </p:txBody>
      </p:sp>
      <p:sp>
        <p:nvSpPr>
          <p:cNvPr id="559109" name="Text Box 2"/>
          <p:cNvSpPr txBox="1">
            <a:spLocks noChangeArrowheads="1"/>
          </p:cNvSpPr>
          <p:nvPr/>
        </p:nvSpPr>
        <p:spPr bwMode="auto">
          <a:xfrm>
            <a:off x="2892001" y="6499225"/>
            <a:ext cx="3383811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  <a:hlinkClick r:id="rId3"/>
              </a:rPr>
              <a:t>http://www.ceche.org/mol/Spring-05/inside.html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7315200" cy="596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851392" cy="64039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63B3F-0F9A-407A-B1F5-A2DC541A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4800"/>
            <a:ext cx="6400800" cy="6194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7B866-D188-4AEC-AAC2-E40DC9749AD8}"/>
              </a:ext>
            </a:extLst>
          </p:cNvPr>
          <p:cNvSpPr txBox="1"/>
          <p:nvPr/>
        </p:nvSpPr>
        <p:spPr>
          <a:xfrm>
            <a:off x="2286000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https://www.pinterest.com/pin/465981892667133701/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0935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778649"/>
            <a:ext cx="6908800" cy="218777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there are many </a:t>
            </a:r>
            <a:r>
              <a:rPr kumimoji="1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speciality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“pyramids” . . .</a:t>
            </a:r>
          </a:p>
        </p:txBody>
      </p:sp>
    </p:spTree>
    <p:extLst>
      <p:ext uri="{BB962C8B-B14F-4D97-AF65-F5344CB8AC3E}">
        <p14:creationId xmlns:p14="http://schemas.microsoft.com/office/powerpoint/2010/main" val="223002173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6499E-FD70-4ED7-B900-41831D8E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solidFill>
            <a:srgbClr val="D6D6D6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C275E-7A90-4C1F-98FD-B935AFEA9564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834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419"/>
            <a:ext cx="8686800" cy="677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6058" y="5830669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1992 “Food Guide Pyramid”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38" y="4000500"/>
            <a:ext cx="7315200" cy="64611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this is the old </a:t>
            </a:r>
            <a:r>
              <a:rPr lang="en-US" sz="3200" b="1" dirty="0">
                <a:solidFill>
                  <a:srgbClr val="000000"/>
                </a:solidFill>
              </a:rPr>
              <a:t>(1992) </a:t>
            </a:r>
            <a:r>
              <a:rPr lang="en-US" sz="3600" b="1" dirty="0">
                <a:solidFill>
                  <a:srgbClr val="000000"/>
                </a:solidFill>
              </a:rPr>
              <a:t>version</a:t>
            </a:r>
          </a:p>
        </p:txBody>
      </p:sp>
    </p:spTree>
    <p:extLst>
      <p:ext uri="{BB962C8B-B14F-4D97-AF65-F5344CB8AC3E}">
        <p14:creationId xmlns:p14="http://schemas.microsoft.com/office/powerpoint/2010/main" val="2628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6D3803B4-0005-4E0F-9482-F47DD2D3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0" y="304800"/>
            <a:ext cx="7391224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F75CF-8C52-4BE1-B71F-82A6505AFD91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53186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67891"/>
            <a:ext cx="5943600" cy="63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"/>
            <a:ext cx="5943600" cy="631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0E0418B-0375-4E35-ACFD-C324AD6D3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01" y="228600"/>
            <a:ext cx="2701699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39503-6016-4FD4-9F91-B8F5DADB6E43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825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83E74-CAE6-47C9-9A56-38C9C97B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-7578"/>
            <a:ext cx="8229600" cy="6865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7B54D-54B2-4A2B-A95B-451FDC1D4B53}"/>
              </a:ext>
            </a:extLst>
          </p:cNvPr>
          <p:cNvSpPr txBox="1"/>
          <p:nvPr/>
        </p:nvSpPr>
        <p:spPr>
          <a:xfrm>
            <a:off x="2285999" y="661015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45802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746589"/>
            <a:ext cx="6908800" cy="22518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special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“pyramids”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for COVID lockdowns 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427429630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23E72840-DF7D-422D-AE77-595810247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8956"/>
            <a:ext cx="8229600" cy="3286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106C5-4E16-48E9-A36A-5F2CF320C591}"/>
              </a:ext>
            </a:extLst>
          </p:cNvPr>
          <p:cNvSpPr txBox="1"/>
          <p:nvPr/>
        </p:nvSpPr>
        <p:spPr>
          <a:xfrm>
            <a:off x="2286000" y="66329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104593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2633593"/>
            <a:ext cx="7473950" cy="29290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of course,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is lots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“pyramid” merchandise . . .</a:t>
            </a:r>
          </a:p>
        </p:txBody>
      </p:sp>
    </p:spTree>
    <p:extLst>
      <p:ext uri="{BB962C8B-B14F-4D97-AF65-F5344CB8AC3E}">
        <p14:creationId xmlns:p14="http://schemas.microsoft.com/office/powerpoint/2010/main" val="361281705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" y="1265682"/>
            <a:ext cx="7040880" cy="452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63486" y="6084381"/>
            <a:ext cx="5638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Inflatable USDA Food Guide 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dirty="0">
              <a:solidFill>
                <a:prstClr val="black"/>
              </a:solidFill>
              <a:hlinkClick r:id="rId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www.ethnicfoodsco.com/Japan/JapaneseFoodPyramid.htm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B2D63-7C94-4851-98EC-E4BAE0FB3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79" y="304800"/>
            <a:ext cx="629044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4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38200" y="2949476"/>
            <a:ext cx="7391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1992 Food Guide Pyramid </a:t>
            </a:r>
            <a:b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replaced by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19 April 2005 </a:t>
            </a:r>
          </a:p>
        </p:txBody>
      </p:sp>
    </p:spTree>
    <p:extLst>
      <p:ext uri="{BB962C8B-B14F-4D97-AF65-F5344CB8AC3E}">
        <p14:creationId xmlns:p14="http://schemas.microsoft.com/office/powerpoint/2010/main" val="3455984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white shirt with a graphic design on it&#10;&#10;Description automatically generated with medium confidence">
            <a:extLst>
              <a:ext uri="{FF2B5EF4-FFF2-40B4-BE49-F238E27FC236}">
                <a16:creationId xmlns:a16="http://schemas.microsoft.com/office/drawing/2014/main" id="{68CAEE9E-3A43-47D8-8447-48FF0D808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3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ack shirt&#10;&#10;Description automatically generated with medium confidence">
            <a:extLst>
              <a:ext uri="{FF2B5EF4-FFF2-40B4-BE49-F238E27FC236}">
                <a16:creationId xmlns:a16="http://schemas.microsoft.com/office/drawing/2014/main" id="{654A2F16-B17F-4574-8B24-C4EDC4CE5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598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t-shirt&#10;&#10;Description automatically generated with medium confidence">
            <a:extLst>
              <a:ext uri="{FF2B5EF4-FFF2-40B4-BE49-F238E27FC236}">
                <a16:creationId xmlns:a16="http://schemas.microsoft.com/office/drawing/2014/main" id="{56F9E142-7209-4EE6-8570-958F3EF5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56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633298-94CF-4884-8A80-9F2C4123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0214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33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C12FB1-7E16-4A87-9019-8B95E327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46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A381252-2BE3-4E4C-8EE2-FFFDA5B3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34" y="685800"/>
            <a:ext cx="7254666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995C3-1C50-4C1D-8258-F31D6523F44F}"/>
              </a:ext>
            </a:extLst>
          </p:cNvPr>
          <p:cNvSpPr txBox="1"/>
          <p:nvPr/>
        </p:nvSpPr>
        <p:spPr>
          <a:xfrm>
            <a:off x="1048350" y="5943600"/>
            <a:ext cx="708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Health Beet Portion Control Plate</a:t>
            </a:r>
          </a:p>
        </p:txBody>
      </p:sp>
    </p:spTree>
    <p:extLst>
      <p:ext uri="{BB962C8B-B14F-4D97-AF65-F5344CB8AC3E}">
        <p14:creationId xmlns:p14="http://schemas.microsoft.com/office/powerpoint/2010/main" val="67906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7995C3-1C50-4C1D-8258-F31D6523F44F}"/>
              </a:ext>
            </a:extLst>
          </p:cNvPr>
          <p:cNvSpPr txBox="1"/>
          <p:nvPr/>
        </p:nvSpPr>
        <p:spPr>
          <a:xfrm>
            <a:off x="895950" y="5943600"/>
            <a:ext cx="7409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Memory game - Food (card game also known as Concentration or Pairs) 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26332A-29B7-4774-8A1B-7118DEDF0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7" y="381000"/>
            <a:ext cx="38790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30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B2594-FB8B-4616-9BA1-6F9D24090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6400800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88B4E-EF14-4894-B1C1-31565852811D}"/>
              </a:ext>
            </a:extLst>
          </p:cNvPr>
          <p:cNvSpPr txBox="1"/>
          <p:nvPr/>
        </p:nvSpPr>
        <p:spPr>
          <a:xfrm>
            <a:off x="895950" y="5943600"/>
            <a:ext cx="740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Healthy Helpings MyPlate Game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37659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D72B05D9-A46D-4758-BAA2-FF8015ED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75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3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CD0B32-6D2B-4862-B4D4-752C76FA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00"/>
            <a:ext cx="6400800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E6E5-A2EC-4AA6-9CCD-ADC0EF672656}"/>
              </a:ext>
            </a:extLst>
          </p:cNvPr>
          <p:cNvSpPr txBox="1"/>
          <p:nvPr/>
        </p:nvSpPr>
        <p:spPr>
          <a:xfrm>
            <a:off x="895950" y="5943600"/>
            <a:ext cx="740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50x60 Plush Fleece Blankets ($48.74)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614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772400" cy="60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52600" y="625475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</a:rPr>
              <a:t>The 2005 USDA food guide pyramid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505200"/>
            <a:ext cx="74739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of course . . .</a:t>
            </a:r>
          </a:p>
        </p:txBody>
      </p:sp>
    </p:spTree>
    <p:extLst>
      <p:ext uri="{BB962C8B-B14F-4D97-AF65-F5344CB8AC3E}">
        <p14:creationId xmlns:p14="http://schemas.microsoft.com/office/powerpoint/2010/main" val="384851427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6EE6E5-A2EC-4AA6-9CCD-ADC0EF672656}"/>
              </a:ext>
            </a:extLst>
          </p:cNvPr>
          <p:cNvSpPr txBox="1"/>
          <p:nvPr/>
        </p:nvSpPr>
        <p:spPr>
          <a:xfrm>
            <a:off x="895950" y="5943600"/>
            <a:ext cx="7409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Food Pyramid Tattoos . . .</a:t>
            </a:r>
            <a:endParaRPr lang="en-US" sz="2400" b="1" dirty="0"/>
          </a:p>
        </p:txBody>
      </p:sp>
      <p:pic>
        <p:nvPicPr>
          <p:cNvPr id="4" name="Picture 3" descr="A tattoo on a person's arm&#10;&#10;Description automatically generated">
            <a:extLst>
              <a:ext uri="{FF2B5EF4-FFF2-40B4-BE49-F238E27FC236}">
                <a16:creationId xmlns:a16="http://schemas.microsoft.com/office/drawing/2014/main" id="{C8778A35-CBF6-4CE5-8D37-0D1D4C4F3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2" y="990600"/>
            <a:ext cx="44100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4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166646"/>
            <a:ext cx="7473950" cy="144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are all basically associated with . . .</a:t>
            </a:r>
          </a:p>
        </p:txBody>
      </p:sp>
    </p:spTree>
    <p:extLst>
      <p:ext uri="{BB962C8B-B14F-4D97-AF65-F5344CB8AC3E}">
        <p14:creationId xmlns:p14="http://schemas.microsoft.com/office/powerpoint/2010/main" val="105642432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2293"/>
            <a:ext cx="6400800" cy="411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7824" y="3352800"/>
            <a:ext cx="7315200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. . . in one way or another . . .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63486" y="6084381"/>
            <a:ext cx="5638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Inflatable USDA Food Guide Pyramid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" dirty="0">
              <a:solidFill>
                <a:prstClr val="black"/>
              </a:solidFill>
              <a:hlinkClick r:id="rId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www.ethnicfoodsco.com/Japan/JapaneseFoodPyramid.htm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946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2002691"/>
            <a:ext cx="4267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</a:rPr>
              <a:t>. . . with The USDA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whose job it is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to promote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U.S.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/>
                </a:solidFill>
              </a:rPr>
              <a:t>Agriculture . . . </a:t>
            </a:r>
            <a:r>
              <a:rPr lang="en-US" sz="4000" b="1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834998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2002691"/>
            <a:ext cx="426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The United States Department of Agriculture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742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2002691"/>
            <a:ext cx="4267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whose job it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promote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 . . 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28887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92908"/>
            <a:ext cx="2514600" cy="17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A3D94-4679-4B53-AE84-4BEC78D22DC7}"/>
              </a:ext>
            </a:extLst>
          </p:cNvPr>
          <p:cNvSpPr txBox="1"/>
          <p:nvPr/>
        </p:nvSpPr>
        <p:spPr>
          <a:xfrm>
            <a:off x="685800" y="5370493"/>
            <a:ext cx="777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Being that it is established by law as</a:t>
            </a:r>
          </a:p>
          <a:p>
            <a:pPr algn="ctr"/>
            <a:r>
              <a:rPr lang="en-US" sz="2800" b="1" dirty="0"/>
              <a:t>“The United States Department </a:t>
            </a:r>
            <a:r>
              <a:rPr lang="en-US" sz="2800" b="1" i="1" dirty="0"/>
              <a:t>of Agriculture”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D7188-242A-46A8-8EBA-7C285169C41A}"/>
              </a:ext>
            </a:extLst>
          </p:cNvPr>
          <p:cNvSpPr txBox="1"/>
          <p:nvPr/>
        </p:nvSpPr>
        <p:spPr>
          <a:xfrm>
            <a:off x="3810000" y="2002691"/>
            <a:ext cx="42672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. . . with The USDA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whose job it is 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to promote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U.S.</a:t>
            </a:r>
          </a:p>
          <a:p>
            <a:pPr algn="ctr">
              <a:defRPr/>
            </a:pPr>
            <a:r>
              <a:rPr lang="en-US" sz="4000" b="1" i="1" dirty="0">
                <a:solidFill>
                  <a:schemeClr val="bg1">
                    <a:lumMod val="75000"/>
                  </a:schemeClr>
                </a:solidFill>
              </a:rPr>
              <a:t>Agriculture . . .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278359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667125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43428" y="702945"/>
            <a:ext cx="72390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to be confused with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Drug Administration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" y="1120022"/>
            <a:ext cx="72390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United 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Drug Administration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058" y="3138714"/>
            <a:ext cx="72390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responsible for regulating and supervising the safety of foods, dietary supplements, etc.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716" y="4953000"/>
            <a:ext cx="1609834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838200" y="2949476"/>
            <a:ext cx="7391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2005 MyPyramid </a:t>
            </a:r>
            <a:b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in turn replaced by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MyPlate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 June 2011</a:t>
            </a:r>
          </a:p>
        </p:txBody>
      </p:sp>
    </p:spTree>
    <p:extLst>
      <p:ext uri="{BB962C8B-B14F-4D97-AF65-F5344CB8AC3E}">
        <p14:creationId xmlns:p14="http://schemas.microsoft.com/office/powerpoint/2010/main" val="5971427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706" y="3048000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548" y="3024420"/>
            <a:ext cx="3738652" cy="25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3000" y="974360"/>
            <a:ext cx="3276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970730"/>
            <a:ext cx="3276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38086" y="5881914"/>
            <a:ext cx="563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Inflatable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USDA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Pyramid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www.ethnicfoodsco.com/Japan/JapaneseFoodPyramid.htm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505200"/>
            <a:ext cx="74739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and, in addition, . . .</a:t>
            </a:r>
          </a:p>
        </p:txBody>
      </p:sp>
    </p:spTree>
    <p:extLst>
      <p:ext uri="{BB962C8B-B14F-4D97-AF65-F5344CB8AC3E}">
        <p14:creationId xmlns:p14="http://schemas.microsoft.com/office/powerpoint/2010/main" val="1067487576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http://en.wikipedia.org/wiki/Epa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9147B-DB19-4965-BE4A-849E36DEC863}"/>
              </a:ext>
            </a:extLst>
          </p:cNvPr>
          <p:cNvSpPr txBox="1"/>
          <p:nvPr/>
        </p:nvSpPr>
        <p:spPr>
          <a:xfrm>
            <a:off x="1354666" y="4876800"/>
            <a:ext cx="6477000" cy="1676400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The EPA is charged with related things like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http://en.wikipedia.org/wiki/Epa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914" y="533400"/>
            <a:ext cx="5029200" cy="426720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876800"/>
            <a:ext cx="5029200" cy="167640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Up Arrow 9"/>
          <p:cNvSpPr/>
          <p:nvPr/>
        </p:nvSpPr>
        <p:spPr>
          <a:xfrm rot="12157492">
            <a:off x="7620462" y="737176"/>
            <a:ext cx="608944" cy="1708842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28" y="3124200"/>
            <a:ext cx="22860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7370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14" y="1371600"/>
            <a:ext cx="3276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safety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42" y="2590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71800"/>
            <a:ext cx="2286000" cy="17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304800"/>
            <a:ext cx="3276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charged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 health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http://en.wikipedia.org/wiki/CAFO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33400"/>
            <a:ext cx="7772400" cy="42672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e.g.,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Factory Farming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(CAFOs)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has environmental impacts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health risks . . 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143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9325" y="6337887"/>
            <a:ext cx="7239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http://en.wikipedia.org/wiki/CAFO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57200"/>
            <a:ext cx="7772400" cy="43434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e.g., Factory Farming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(CAFOs)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decisions affect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animal welfare,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food ethics . .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AAE46-F0E3-4278-1331-A0FADDF2C27D}"/>
              </a:ext>
            </a:extLst>
          </p:cNvPr>
          <p:cNvSpPr txBox="1"/>
          <p:nvPr/>
        </p:nvSpPr>
        <p:spPr>
          <a:xfrm>
            <a:off x="949325" y="4446067"/>
            <a:ext cx="7239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EPA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38200" y="3505200"/>
            <a:ext cx="74739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in addition, there’s . . .</a:t>
            </a:r>
          </a:p>
        </p:txBody>
      </p:sp>
    </p:spTree>
    <p:extLst>
      <p:ext uri="{BB962C8B-B14F-4D97-AF65-F5344CB8AC3E}">
        <p14:creationId xmlns:p14="http://schemas.microsoft.com/office/powerpoint/2010/main" val="399301709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686" y="4691742"/>
            <a:ext cx="2493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 rot="16200000">
            <a:off x="4368596" y="4700829"/>
            <a:ext cx="484632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5119914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regulators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must also add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1945</Words>
  <Application>Microsoft Office PowerPoint</Application>
  <PresentationFormat>On-screen Show (4:3)</PresentationFormat>
  <Paragraphs>393</Paragraphs>
  <Slides>113</Slides>
  <Notes>70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113</vt:i4>
      </vt:variant>
    </vt:vector>
  </HeadingPairs>
  <TitlesOfParts>
    <vt:vector size="124" baseType="lpstr">
      <vt:lpstr>Arial</vt:lpstr>
      <vt:lpstr>Arial Black</vt:lpstr>
      <vt:lpstr>Calibri</vt:lpstr>
      <vt:lpstr>Monotype Sorts</vt:lpstr>
      <vt:lpstr>Tahoma</vt:lpstr>
      <vt:lpstr>Times New Roman</vt:lpstr>
      <vt:lpstr>Verdana</vt:lpstr>
      <vt:lpstr>1_Office Theme</vt:lpstr>
      <vt:lpstr>6_Office Theme</vt:lpstr>
      <vt:lpstr>8_white3</vt:lpstr>
      <vt:lpstr>22_Contemporary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142</cp:revision>
  <dcterms:created xsi:type="dcterms:W3CDTF">2010-09-11T06:55:01Z</dcterms:created>
  <dcterms:modified xsi:type="dcterms:W3CDTF">2026-01-24T23:43:21Z</dcterms:modified>
</cp:coreProperties>
</file>