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32" r:id="rId5"/>
    <p:sldMasterId id="2147483756" r:id="rId6"/>
    <p:sldMasterId id="2147483768" r:id="rId7"/>
    <p:sldMasterId id="2147483780" r:id="rId8"/>
    <p:sldMasterId id="2147483792" r:id="rId9"/>
    <p:sldMasterId id="2147483804" r:id="rId10"/>
    <p:sldMasterId id="2147483816" r:id="rId11"/>
  </p:sldMasterIdLst>
  <p:notesMasterIdLst>
    <p:notesMasterId r:id="rId236"/>
  </p:notesMasterIdLst>
  <p:sldIdLst>
    <p:sldId id="994" r:id="rId12"/>
    <p:sldId id="995" r:id="rId13"/>
    <p:sldId id="3196" r:id="rId14"/>
    <p:sldId id="993" r:id="rId15"/>
    <p:sldId id="490" r:id="rId16"/>
    <p:sldId id="463" r:id="rId17"/>
    <p:sldId id="464" r:id="rId18"/>
    <p:sldId id="465" r:id="rId19"/>
    <p:sldId id="466" r:id="rId20"/>
    <p:sldId id="473" r:id="rId21"/>
    <p:sldId id="474" r:id="rId22"/>
    <p:sldId id="472" r:id="rId23"/>
    <p:sldId id="470" r:id="rId24"/>
    <p:sldId id="460" r:id="rId25"/>
    <p:sldId id="461" r:id="rId26"/>
    <p:sldId id="462" r:id="rId27"/>
    <p:sldId id="481" r:id="rId28"/>
    <p:sldId id="448" r:id="rId29"/>
    <p:sldId id="446" r:id="rId30"/>
    <p:sldId id="258" r:id="rId31"/>
    <p:sldId id="261" r:id="rId32"/>
    <p:sldId id="263" r:id="rId33"/>
    <p:sldId id="482" r:id="rId34"/>
    <p:sldId id="449" r:id="rId35"/>
    <p:sldId id="450" r:id="rId36"/>
    <p:sldId id="451" r:id="rId37"/>
    <p:sldId id="483" r:id="rId38"/>
    <p:sldId id="491" r:id="rId39"/>
    <p:sldId id="266" r:id="rId40"/>
    <p:sldId id="997" r:id="rId41"/>
    <p:sldId id="268" r:id="rId42"/>
    <p:sldId id="269" r:id="rId43"/>
    <p:sldId id="270" r:id="rId44"/>
    <p:sldId id="271" r:id="rId45"/>
    <p:sldId id="273" r:id="rId46"/>
    <p:sldId id="274" r:id="rId47"/>
    <p:sldId id="275" r:id="rId48"/>
    <p:sldId id="276" r:id="rId49"/>
    <p:sldId id="277" r:id="rId50"/>
    <p:sldId id="278" r:id="rId51"/>
    <p:sldId id="279" r:id="rId52"/>
    <p:sldId id="280" r:id="rId53"/>
    <p:sldId id="281"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500" r:id="rId68"/>
    <p:sldId id="458" r:id="rId69"/>
    <p:sldId id="304" r:id="rId70"/>
    <p:sldId id="305" r:id="rId71"/>
    <p:sldId id="306" r:id="rId72"/>
    <p:sldId id="307" r:id="rId73"/>
    <p:sldId id="308" r:id="rId74"/>
    <p:sldId id="309" r:id="rId75"/>
    <p:sldId id="475" r:id="rId76"/>
    <p:sldId id="476" r:id="rId77"/>
    <p:sldId id="310" r:id="rId78"/>
    <p:sldId id="312" r:id="rId79"/>
    <p:sldId id="484" r:id="rId80"/>
    <p:sldId id="503" r:id="rId81"/>
    <p:sldId id="311" r:id="rId82"/>
    <p:sldId id="313" r:id="rId83"/>
    <p:sldId id="314" r:id="rId84"/>
    <p:sldId id="315" r:id="rId85"/>
    <p:sldId id="316" r:id="rId86"/>
    <p:sldId id="317" r:id="rId87"/>
    <p:sldId id="318" r:id="rId88"/>
    <p:sldId id="319" r:id="rId89"/>
    <p:sldId id="320" r:id="rId90"/>
    <p:sldId id="321" r:id="rId91"/>
    <p:sldId id="322" r:id="rId92"/>
    <p:sldId id="323" r:id="rId93"/>
    <p:sldId id="324" r:id="rId94"/>
    <p:sldId id="325" r:id="rId95"/>
    <p:sldId id="326" r:id="rId96"/>
    <p:sldId id="327" r:id="rId97"/>
    <p:sldId id="328" r:id="rId98"/>
    <p:sldId id="329" r:id="rId99"/>
    <p:sldId id="330" r:id="rId100"/>
    <p:sldId id="331" r:id="rId101"/>
    <p:sldId id="332" r:id="rId102"/>
    <p:sldId id="333" r:id="rId103"/>
    <p:sldId id="334" r:id="rId104"/>
    <p:sldId id="335" r:id="rId105"/>
    <p:sldId id="336" r:id="rId106"/>
    <p:sldId id="485" r:id="rId107"/>
    <p:sldId id="337" r:id="rId108"/>
    <p:sldId id="486" r:id="rId109"/>
    <p:sldId id="487" r:id="rId110"/>
    <p:sldId id="338" r:id="rId111"/>
    <p:sldId id="339" r:id="rId112"/>
    <p:sldId id="488" r:id="rId113"/>
    <p:sldId id="489" r:id="rId114"/>
    <p:sldId id="340" r:id="rId115"/>
    <p:sldId id="341" r:id="rId116"/>
    <p:sldId id="342" r:id="rId117"/>
    <p:sldId id="343" r:id="rId118"/>
    <p:sldId id="344" r:id="rId119"/>
    <p:sldId id="345" r:id="rId120"/>
    <p:sldId id="346" r:id="rId121"/>
    <p:sldId id="347" r:id="rId122"/>
    <p:sldId id="348" r:id="rId123"/>
    <p:sldId id="350" r:id="rId124"/>
    <p:sldId id="351" r:id="rId125"/>
    <p:sldId id="352" r:id="rId126"/>
    <p:sldId id="353" r:id="rId127"/>
    <p:sldId id="354" r:id="rId128"/>
    <p:sldId id="355" r:id="rId129"/>
    <p:sldId id="356" r:id="rId130"/>
    <p:sldId id="357" r:id="rId131"/>
    <p:sldId id="358" r:id="rId132"/>
    <p:sldId id="492" r:id="rId133"/>
    <p:sldId id="361" r:id="rId134"/>
    <p:sldId id="493" r:id="rId135"/>
    <p:sldId id="998" r:id="rId136"/>
    <p:sldId id="364" r:id="rId137"/>
    <p:sldId id="365" r:id="rId138"/>
    <p:sldId id="366" r:id="rId139"/>
    <p:sldId id="367" r:id="rId140"/>
    <p:sldId id="368" r:id="rId141"/>
    <p:sldId id="369" r:id="rId142"/>
    <p:sldId id="370" r:id="rId143"/>
    <p:sldId id="371" r:id="rId144"/>
    <p:sldId id="372" r:id="rId145"/>
    <p:sldId id="373" r:id="rId146"/>
    <p:sldId id="494" r:id="rId147"/>
    <p:sldId id="374" r:id="rId148"/>
    <p:sldId id="375" r:id="rId149"/>
    <p:sldId id="376" r:id="rId150"/>
    <p:sldId id="382" r:id="rId151"/>
    <p:sldId id="542" r:id="rId152"/>
    <p:sldId id="379" r:id="rId153"/>
    <p:sldId id="380" r:id="rId154"/>
    <p:sldId id="378" r:id="rId155"/>
    <p:sldId id="381" r:id="rId156"/>
    <p:sldId id="383" r:id="rId157"/>
    <p:sldId id="3179" r:id="rId158"/>
    <p:sldId id="559" r:id="rId159"/>
    <p:sldId id="3172" r:id="rId160"/>
    <p:sldId id="3176" r:id="rId161"/>
    <p:sldId id="3173" r:id="rId162"/>
    <p:sldId id="388" r:id="rId163"/>
    <p:sldId id="389" r:id="rId164"/>
    <p:sldId id="390" r:id="rId165"/>
    <p:sldId id="3184" r:id="rId166"/>
    <p:sldId id="3185" r:id="rId167"/>
    <p:sldId id="3186" r:id="rId168"/>
    <p:sldId id="3187" r:id="rId169"/>
    <p:sldId id="3188" r:id="rId170"/>
    <p:sldId id="3189" r:id="rId171"/>
    <p:sldId id="3190" r:id="rId172"/>
    <p:sldId id="392" r:id="rId173"/>
    <p:sldId id="527" r:id="rId174"/>
    <p:sldId id="394" r:id="rId175"/>
    <p:sldId id="395" r:id="rId176"/>
    <p:sldId id="396" r:id="rId177"/>
    <p:sldId id="397" r:id="rId178"/>
    <p:sldId id="398" r:id="rId179"/>
    <p:sldId id="399" r:id="rId180"/>
    <p:sldId id="401" r:id="rId181"/>
    <p:sldId id="3182" r:id="rId182"/>
    <p:sldId id="403" r:id="rId183"/>
    <p:sldId id="502" r:id="rId184"/>
    <p:sldId id="496" r:id="rId185"/>
    <p:sldId id="3192" r:id="rId186"/>
    <p:sldId id="3193" r:id="rId187"/>
    <p:sldId id="406" r:id="rId188"/>
    <p:sldId id="3191" r:id="rId189"/>
    <p:sldId id="407" r:id="rId190"/>
    <p:sldId id="408" r:id="rId191"/>
    <p:sldId id="497" r:id="rId192"/>
    <p:sldId id="409" r:id="rId193"/>
    <p:sldId id="410" r:id="rId194"/>
    <p:sldId id="3174" r:id="rId195"/>
    <p:sldId id="509" r:id="rId196"/>
    <p:sldId id="3175" r:id="rId197"/>
    <p:sldId id="561" r:id="rId198"/>
    <p:sldId id="363" r:id="rId199"/>
    <p:sldId id="562" r:id="rId200"/>
    <p:sldId id="498" r:id="rId201"/>
    <p:sldId id="411" r:id="rId202"/>
    <p:sldId id="412" r:id="rId203"/>
    <p:sldId id="413" r:id="rId204"/>
    <p:sldId id="414" r:id="rId205"/>
    <p:sldId id="415" r:id="rId206"/>
    <p:sldId id="416" r:id="rId207"/>
    <p:sldId id="417" r:id="rId208"/>
    <p:sldId id="418" r:id="rId209"/>
    <p:sldId id="419" r:id="rId210"/>
    <p:sldId id="420" r:id="rId211"/>
    <p:sldId id="421" r:id="rId212"/>
    <p:sldId id="422" r:id="rId213"/>
    <p:sldId id="423" r:id="rId214"/>
    <p:sldId id="424" r:id="rId215"/>
    <p:sldId id="425" r:id="rId216"/>
    <p:sldId id="426" r:id="rId217"/>
    <p:sldId id="427" r:id="rId218"/>
    <p:sldId id="428" r:id="rId219"/>
    <p:sldId id="429" r:id="rId220"/>
    <p:sldId id="430" r:id="rId221"/>
    <p:sldId id="431" r:id="rId222"/>
    <p:sldId id="432" r:id="rId223"/>
    <p:sldId id="433" r:id="rId224"/>
    <p:sldId id="434" r:id="rId225"/>
    <p:sldId id="435" r:id="rId226"/>
    <p:sldId id="436" r:id="rId227"/>
    <p:sldId id="437" r:id="rId228"/>
    <p:sldId id="439" r:id="rId229"/>
    <p:sldId id="440" r:id="rId230"/>
    <p:sldId id="441" r:id="rId231"/>
    <p:sldId id="442" r:id="rId232"/>
    <p:sldId id="443" r:id="rId233"/>
    <p:sldId id="499" r:id="rId234"/>
    <p:sldId id="996" r:id="rId2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694"/>
    <a:srgbClr val="C01C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p:cViewPr varScale="1">
        <p:scale>
          <a:sx n="82" d="100"/>
          <a:sy n="82" d="100"/>
        </p:scale>
        <p:origin x="924"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7455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presProps" Target="presProp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viewProps" Target="viewProps.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theme" Target="theme/theme1.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tableStyles" Target="tableStyles.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slide" Target="slides/slide209.xml"/><Relationship Id="rId225" Type="http://schemas.openxmlformats.org/officeDocument/2006/relationships/slide" Target="slides/slide214.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36" Type="http://schemas.openxmlformats.org/officeDocument/2006/relationships/notesMaster" Target="notesMasters/notesMaster1.xml"/><Relationship Id="rId26" Type="http://schemas.openxmlformats.org/officeDocument/2006/relationships/slide" Target="slides/slide15.xml"/><Relationship Id="rId231" Type="http://schemas.openxmlformats.org/officeDocument/2006/relationships/slide" Target="slides/slide220.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356031-EA58-4F71-B36D-3FC0DE10D0CE}" type="datetimeFigureOut">
              <a:rPr lang="en-US" smtClean="0"/>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92645F-742E-4514-9BAE-B89122680D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hangingPunct="0"/>
            <a:fld id="{FEFE28B7-642A-4555-A277-FB2410599172}" type="slidenum">
              <a:rPr lang="en-US" smtClean="0">
                <a:solidFill>
                  <a:srgbClr val="1F497D"/>
                </a:solidFill>
              </a:rPr>
              <a:pPr eaLnBrk="0" hangingPunct="0"/>
              <a:t>43</a:t>
            </a:fld>
            <a:endParaRPr lang="en-US">
              <a:solidFill>
                <a:srgbClr val="1F497D"/>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671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Slide Image Placeholder 1"/>
          <p:cNvSpPr>
            <a:spLocks noGrp="1" noRot="1" noChangeAspect="1"/>
          </p:cNvSpPr>
          <p:nvPr>
            <p:ph type="sldImg"/>
          </p:nvPr>
        </p:nvSpPr>
        <p:spPr bwMode="auto">
          <a:noFill/>
          <a:ln>
            <a:solidFill>
              <a:srgbClr val="000000"/>
            </a:solidFill>
            <a:miter lim="800000"/>
            <a:headEnd/>
            <a:tailEnd/>
          </a:ln>
        </p:spPr>
      </p:sp>
      <p:sp>
        <p:nvSpPr>
          <p:cNvPr id="619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3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ABDC6-0C7F-405E-AA14-5C6EED36B8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16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857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648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70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152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153</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154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722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Image Placeholder 1"/>
          <p:cNvSpPr>
            <a:spLocks noGrp="1" noRot="1" noChangeAspect="1"/>
          </p:cNvSpPr>
          <p:nvPr>
            <p:ph type="sldImg"/>
          </p:nvPr>
        </p:nvSpPr>
        <p:spPr bwMode="auto">
          <a:noFill/>
          <a:ln>
            <a:solidFill>
              <a:srgbClr val="000000"/>
            </a:solidFill>
            <a:miter lim="800000"/>
            <a:headEnd/>
            <a:tailEnd/>
          </a:ln>
        </p:spPr>
      </p:sp>
      <p:sp>
        <p:nvSpPr>
          <p:cNvPr id="604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7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C41577E-9F4B-4504-9EB1-8E9212FBDF1D}" type="slidenum">
              <a:rPr lang="en-US">
                <a:solidFill>
                  <a:srgbClr val="000000"/>
                </a:solidFill>
              </a:rPr>
              <a:pPr>
                <a:defRPr/>
              </a:pPr>
              <a:t>138</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39015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172</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Slide Image Placeholder 1"/>
          <p:cNvSpPr>
            <a:spLocks noGrp="1" noRot="1" noChangeAspect="1"/>
          </p:cNvSpPr>
          <p:nvPr>
            <p:ph type="sldImg"/>
          </p:nvPr>
        </p:nvSpPr>
        <p:spPr bwMode="auto">
          <a:noFill/>
          <a:ln>
            <a:solidFill>
              <a:srgbClr val="000000"/>
            </a:solidFill>
            <a:miter lim="800000"/>
            <a:headEnd/>
            <a:tailEnd/>
          </a:ln>
        </p:spPr>
      </p:sp>
      <p:sp>
        <p:nvSpPr>
          <p:cNvPr id="617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1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2C4DD22-0660-4104-AF7A-7EC58A6C67CE}" type="slidenum">
              <a:rPr lang="en-US">
                <a:solidFill>
                  <a:prstClr val="black"/>
                </a:solidFill>
              </a:rPr>
              <a:pPr>
                <a:defRPr/>
              </a:pPr>
              <a:t>140</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174</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177</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963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bwMode="auto">
          <a:noFill/>
          <a:ln>
            <a:solidFill>
              <a:srgbClr val="000000"/>
            </a:solidFill>
            <a:miter lim="800000"/>
            <a:headEnd/>
            <a:tailEnd/>
          </a:ln>
        </p:spPr>
      </p:sp>
      <p:sp>
        <p:nvSpPr>
          <p:cNvPr id="609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2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08F0A-C3B7-4F45-B0B9-A7BF9E9792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495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4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78E866-318D-47D9-A093-0D1842B60D68}" type="slidenum">
              <a:rPr lang="en-US">
                <a:solidFill>
                  <a:prstClr val="black"/>
                </a:solidFill>
              </a:rPr>
              <a:pPr>
                <a:defRPr/>
              </a:pPr>
              <a:t>142</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Slide Image Placeholder 1"/>
          <p:cNvSpPr>
            <a:spLocks noGrp="1" noRot="1" noChangeAspect="1"/>
          </p:cNvSpPr>
          <p:nvPr>
            <p:ph type="sldImg"/>
          </p:nvPr>
        </p:nvSpPr>
        <p:spPr bwMode="auto">
          <a:noFill/>
          <a:ln>
            <a:solidFill>
              <a:srgbClr val="000000"/>
            </a:solidFill>
            <a:miter lim="800000"/>
            <a:headEnd/>
            <a:tailEnd/>
          </a:ln>
        </p:spPr>
      </p:sp>
      <p:sp>
        <p:nvSpPr>
          <p:cNvPr id="613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6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E225536-4BDA-4833-950E-8DA55EB5F026}" type="slidenum">
              <a:rPr lang="en-US">
                <a:solidFill>
                  <a:prstClr val="black"/>
                </a:solidFill>
              </a:rPr>
              <a:pPr>
                <a:defRPr/>
              </a:pPr>
              <a:t>143</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bwMode="auto">
          <a:noFill/>
          <a:ln>
            <a:solidFill>
              <a:srgbClr val="000000"/>
            </a:solidFill>
            <a:miter lim="800000"/>
            <a:headEnd/>
            <a:tailEnd/>
          </a:ln>
        </p:spPr>
      </p:sp>
      <p:sp>
        <p:nvSpPr>
          <p:cNvPr id="609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2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D08F0A-C3B7-4F45-B0B9-A7BF9E97924E}" type="slidenum">
              <a:rPr lang="en-US">
                <a:solidFill>
                  <a:prstClr val="black"/>
                </a:solidFill>
              </a:rPr>
              <a:pPr>
                <a:defRPr/>
              </a:pPr>
              <a:t>144</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Slide Image Placeholder 1"/>
          <p:cNvSpPr>
            <a:spLocks noGrp="1" noRot="1" noChangeAspect="1"/>
          </p:cNvSpPr>
          <p:nvPr>
            <p:ph type="sldImg"/>
          </p:nvPr>
        </p:nvSpPr>
        <p:spPr bwMode="auto">
          <a:noFill/>
          <a:ln>
            <a:solidFill>
              <a:srgbClr val="000000"/>
            </a:solidFill>
            <a:miter lim="800000"/>
            <a:headEnd/>
            <a:tailEnd/>
          </a:ln>
        </p:spPr>
      </p:sp>
      <p:sp>
        <p:nvSpPr>
          <p:cNvPr id="615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9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F71A23-F5CB-406D-BE41-474F13D8CAB5}" type="slidenum">
              <a:rPr lang="en-US">
                <a:solidFill>
                  <a:srgbClr val="000000"/>
                </a:solidFill>
              </a:rPr>
              <a:pPr>
                <a:defRPr/>
              </a:pPr>
              <a:t>145</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fontAlgn="base">
              <a:spcBef>
                <a:spcPct val="0"/>
              </a:spcBef>
              <a:spcAft>
                <a:spcPct val="0"/>
              </a:spcAft>
            </a:pPr>
            <a:fld id="{24C159A0-5C92-46C7-AE0E-038A5C877D42}" type="slidenum">
              <a:rPr lang="en-US" sz="1200">
                <a:solidFill>
                  <a:srgbClr val="000000"/>
                </a:solidFill>
                <a:latin typeface="Verdana" pitchFamily="34" charset="0"/>
              </a:rPr>
              <a:pPr algn="r" fontAlgn="base">
                <a:spcBef>
                  <a:spcPct val="0"/>
                </a:spcBef>
                <a:spcAft>
                  <a:spcPct val="0"/>
                </a:spcAft>
              </a:pPr>
              <a:t>146</a:t>
            </a:fld>
            <a:endParaRPr lang="en-US" sz="1200">
              <a:solidFill>
                <a:srgbClr val="000000"/>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96A33B-2160-491C-9266-8794DBD7B3DD}"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09F40-22CF-4FF3-A1DF-35A6C37CC4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0CF514-DCBD-4EAA-980B-3884F781744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7A234B-E3B7-4BD5-B2E5-EE13E8D372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CBDDF-A4D9-4A01-88BE-28C124D8078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FADA9F-F4B5-4368-B438-691F5949AB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621982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42845063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350925174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5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8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7752881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97218571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0002910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397306092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99005814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1912320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44F27D-DD5E-42AA-8945-EAA6D0185B8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71474231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5229407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37DA69-D7DA-4F65-85BD-A48074268A8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A431F-E60D-481A-8701-56A5094700D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38BD0-A475-4378-8FEA-3B569C13F8D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82DE26-960F-492F-BB20-659FFE72C4E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8157C3-CD0C-49D8-9582-4DA81754E9A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D6A3C5-0FA9-4369-BB6B-E4F51D676AC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576C0E-45BA-4E2B-BA75-493CADE8887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C0475D-A02E-418E-96F6-725210C6B0B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AEA7F-C664-494B-9983-7A4CBB5A229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BA1DA6-161C-41DC-B6C3-F13F14B7855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6C004-4712-4F17-AE06-849B969F8A7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23B20-BD6D-4649-86E5-9B815586431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D4C63-928E-4E7E-BC64-73C5D1C70C8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10275-52F3-42E5-9E9B-9612B51945B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F61AD-7FDB-466C-B594-B194348D46F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5E8837-360D-4886-A453-F06A66E8BCC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171D14-BBAD-4522-974B-EE6BDB38AD3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CAD516-310C-4E00-B2EF-40FDC053732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087584-15B1-4371-88E0-6723FDE3475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D9ED73-1413-4132-A9E2-161A5F62F3A2}"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B0D361-F471-472C-8A59-123C0449FE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B62DE-D4D3-4CEB-B45D-A93D2ADB9C8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66548-9474-4857-8CEA-8D34ABC6585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F07A18-555E-49DD-B2F2-C100FAF27C2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1F236-F93F-4364-83F7-77ACB211DE0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537C39-82B9-4823-BCF2-6730FF526DD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1AB43-0A66-450A-9283-3232BAA02BD1}"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6C2BC7-8C95-464F-BAFF-0FFA84E525B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A745D-FF6A-4ACA-959B-B01A3DA8F0B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1248E2-0CF2-44BC-9FF5-7DF572A6F2D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A831E-95B4-4ECF-889A-58D5C3F30B7C}"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80210D-12AD-4E1B-9A79-D70495F3937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B322A-67C0-49B9-9882-EC74628D6ED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3C0357-A7A9-4633-A726-61349FED8063}"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027EC-63EC-4882-B85E-1951EF030A8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5A75872-85E9-4389-8432-520A8DF35062}"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BC9E9A-AC85-4346-A05B-7703F54A0A0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DD4093-7EFE-44B1-A822-CD506C467BFC}"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E0A9FD-5A93-4695-85B5-F026CDC7A2D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CC4CBE-397F-4D3C-B376-B85C4E4AF666}"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A9476C5-1F63-421F-A5A3-88642910E2C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71E087-1DC7-48F1-8B24-FCB25D3012A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00FED3-C159-410F-B4A2-F1D855818ED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A07FA5-606F-4C14-9053-C1C4D273CA7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00253B-E53A-4975-B2CA-92C790FBCAA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9F1A15-0CF3-447A-8809-E55C8C32A7A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7EA61A-4981-467F-8F06-19D86A946CB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951D30-D7A2-404C-9609-603142FAB42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B7821-AD16-4631-B2D7-ACD018D7A7CE}"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78FF01-D994-4C67-A482-57879B776143}"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BF5F0-5D9D-4BFB-BBC3-CB9351AB6746}"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638B1-9157-4E5B-B3B3-C00D204FAA1A}"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ED09A0-5914-4D46-8F91-FC1FD2B677F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D1B757-18F5-4F36-884E-258FA3504A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0E05EB-0DB5-403F-8C9F-F7D1D56489DA}"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0F08D8-EF64-4900-BA63-408975A154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B6F7A3-B7CD-4EBB-B7B7-473E3791245C}"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6FBB71-B7E8-4469-B06E-BD4CCA96ECA8}"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ED028-F5D8-426E-8A2D-05D074B59D57}"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DCDFC-364A-43B8-B579-7FCD4DCAD12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75FE7-CB2F-4D09-ACBF-9B6C39578162}"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02508-5C81-425C-B099-22DE2441966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FB36B9-BD43-481F-855F-959D9F9B32E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C2A06-14BB-4189-8685-9A887A6FED1E}"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08E9C-4508-436C-82CC-7B9F1880640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AE85D4-4E84-49A2-87DC-228DC45341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18E7CF-B342-4225-9725-BDC5EA2E16E1}"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6F0E3E1-0318-45E4-AFD1-86414D835E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4A2CB4-9F73-4027-9A4D-445E6DA77EF6}"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8DC0D-2350-4394-9D91-C9354F62F8B8}"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6E8F72-EE5D-47A8-A617-9CD7B5A5A4C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27CFD4-8A31-4B89-AB0F-06D7BCA4D58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6FC99-695F-4B5C-A2BA-3F95901C720A}"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9F675-76CF-4E5B-B85D-664CB4378B61}"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2" y="27468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8B02E-3973-478D-A9A8-03D6090B6649}"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24C38C-D34C-4E05-84C9-44DA25FE4276}"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E5E1B3-8B5B-4B28-AEAE-C5C3A218FC8C}"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4B79CD-E8CC-46A6-A08B-CF25CE4B678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877C9A-92A2-4BDB-B15A-F34A0BD927BE}"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386076-5900-4AB4-A0E8-992CFA44C2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F8581DB-E073-45CE-A324-3DC80E29FADC}"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9C20B53-42CB-4F4E-82AE-283076B8EF33}"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2574B5B-B54F-4B1B-8323-740EA6D0C033}"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A660D4C-932F-4C4B-BBE6-DD3A4C579D05}"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3C3A068-CED3-4EEC-80AC-38E1F9D5BB71}"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3B03EA1-A466-45AD-B525-353CA129F2F4}"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2F38C3-7D04-4FB2-A2C8-BD60B86CB0B7}"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28FA60-F8AA-43C2-BE3D-68F06B42CEC3}"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AB0891-EC2B-4B2F-99A4-DF909CAA2DEF}"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BF008E-8E8C-4310-A4FC-B88ED705F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FA661C-5443-4B13-BD07-0ABC66720101}"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FD66FB-AA95-4870-B440-91C6661A92D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F06D9A-25BA-4AC9-BFA4-AB9DA75AAAE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7F245D-A9B0-4E4B-9596-56275C8B8DF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056CC9-F4DF-4876-A390-C74D9B6812BE}"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977C82B-D542-4482-97C6-B1B6F9BDD19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A7D273-A787-4450-BC7F-5E8D3D285D07}"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B17DF36-F374-47DC-A31D-CC5B06720C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2989248-1D7D-4D20-A001-C8F371080169}"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FE5333AC-048E-4A5D-963A-8CA6F0A0F94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EB25AE54-F7EB-44B2-89CE-35B65A9026BC}" type="datetimeFigureOut">
              <a:rPr lang="en-US">
                <a:solidFill>
                  <a:srgbClr val="000000">
                    <a:tint val="75000"/>
                  </a:srgbClr>
                </a:solidFill>
              </a:rPr>
              <a:pPr>
                <a:defRPr/>
              </a:pPr>
              <a:t>1/4/2026</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BB510536-94D9-43A2-A085-2AFCA11FA2F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CF4D0D9-D57C-4E64-8A18-C89DFF8E7263}" type="datetimeFigureOut">
              <a:rPr lang="en-US">
                <a:solidFill>
                  <a:srgbClr val="000000">
                    <a:tint val="75000"/>
                  </a:srgbClr>
                </a:solidFill>
              </a:rPr>
              <a:pPr>
                <a:defRPr/>
              </a:pPr>
              <a:t>1/4/2026</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38977AED-A50E-4AF8-8723-D2E04B91F16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B510328-4F11-4BBB-BE58-3C00DD9F43BD}" type="datetimeFigureOut">
              <a:rPr lang="en-US">
                <a:solidFill>
                  <a:srgbClr val="000000">
                    <a:tint val="75000"/>
                  </a:srgbClr>
                </a:solidFill>
              </a:rPr>
              <a:pPr>
                <a:defRPr/>
              </a:pPr>
              <a:t>1/4/2026</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B8BA2CC3-B7A3-48F1-81BB-9BC29AC9579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EBD4ADD-E4DA-4D80-A150-3AACAFCB600F}"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97065D2-6BF5-4856-B190-75426846F5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C1F7362-EB55-450A-A7C0-1CA074FA3D11}"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5C55F0EB-F13F-46FF-9CE8-77136597245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829292-CCD4-4CB1-BA41-CA783B62BD0E}"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DDC0A6-5346-4098-80B0-1E8F371430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0879EB-964F-495D-9E46-83A253BCC2EA}"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AE1231D-E9EE-4059-B628-1F725551A7E3}"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324D76-3343-4BF9-B43F-0FA2426F576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0EB106-A7C1-4E85-B269-71EB5FBBB690}"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E51E057-6A53-4F59-9C55-C20B5AE82C4E}"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59"/>
            <a:ext cx="8229600" cy="384175"/>
          </a:xfrm>
          <a:prstGeom prst="rect">
            <a:avLst/>
          </a:prstGeom>
          <a:noFill/>
          <a:ln w="9525">
            <a:noFill/>
            <a:miter lim="800000"/>
            <a:headEnd/>
            <a:tailEnd/>
          </a:ln>
        </p:spPr>
      </p:pic>
    </p:spTree>
    <p:extLst>
      <p:ext uri="{BB962C8B-B14F-4D97-AF65-F5344CB8AC3E}">
        <p14:creationId xmlns:p14="http://schemas.microsoft.com/office/powerpoint/2010/main" val="175961186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0BCBB3FD-017D-4BC3-9E81-F1F5C776FDC0}"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en-US"/>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010B421E-557C-4080-87B9-F482CE8B36B9}"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D218E8-A32C-418B-B937-3BC25F206AAF}"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5B2916-AEF3-4208-B822-75BFBF450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fontAlgn="base">
              <a:spcBef>
                <a:spcPct val="0"/>
              </a:spcBef>
              <a:spcAft>
                <a:spcPct val="0"/>
              </a:spcAft>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8FE4CB3D-1B98-49A8-B68F-A4C91A31A631}"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AFCE50F2-65AE-4E38-A703-CE58E198BD73}"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078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AAD5B580-ECDD-49B0-A9FA-35E384B9488D}"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1/4/2026</a:t>
            </a:fld>
            <a:endParaRPr lang="en-US"/>
          </a:p>
        </p:txBody>
      </p:sp>
      <p:sp>
        <p:nvSpPr>
          <p:cNvPr id="5" name="Footer Placeholder 4"/>
          <p:cNvSpPr>
            <a:spLocks noGrp="1"/>
          </p:cNvSpPr>
          <p:nvPr>
            <p:ph type="ftr" sz="quarter" idx="3"/>
          </p:nvPr>
        </p:nvSpPr>
        <p:spPr>
          <a:xfrm>
            <a:off x="3124200" y="635639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9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63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63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E76F322-80AC-4C5A-8764-899CE77B289D}"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592F32B-BC43-4882-9F27-9FCF7973DA70}"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bbc.co.uk/blogs/thereporters/markmardell/2010/02/why_a_republican_big_cheese_ba.html"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www.huffingtonpost.com/food-republic/food-pyramids-around-the-world_b_874409.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2.xml.rels><?xml version="1.0" encoding="UTF-8" standalone="yes"?>
<Relationships xmlns="http://schemas.openxmlformats.org/package/2006/relationships"><Relationship Id="rId3" Type="http://schemas.openxmlformats.org/officeDocument/2006/relationships/hyperlink" Target="http://www.ethnicfoodsco.com/Japan/JapaneseFoodPyramid.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www.semda.org/info/images/July99_new.gi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3" Type="http://schemas.openxmlformats.org/officeDocument/2006/relationships/hyperlink" Target="http://www.ceche.org/mol/Spring-05/inside.html" TargetMode="External"/><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ethnicfoodsco.com/Japan/JapaneseFoodPyramid.ht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1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www.ethnicfoodsco.com/Japan/JapaneseFoodPyramid.htm" TargetMode="External"/><Relationship Id="rId4" Type="http://schemas.openxmlformats.org/officeDocument/2006/relationships/image" Target="../media/image46.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1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8.png"/></Relationships>
</file>

<file path=ppt/slides/_rels/slide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5.xml"/><Relationship Id="rId4" Type="http://schemas.openxmlformats.org/officeDocument/2006/relationships/image" Target="../media/image6.jpeg"/></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en.wikipedia.org/wiki/CAFO"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en.wikipedia.org/wiki/CAFO"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www.msnbc.msn.com/id/25626294/"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6.xml"/></Relationships>
</file>

<file path=ppt/slides/_rels/slide1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en.wikipedia.org/wiki/Centers_for_Disease_Control_and_Prevention" TargetMode="Externa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nytimes.com/2010/03/01/us/01water.html?th&amp;emc=th"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3.xml"/></Relationships>
</file>

<file path=ppt/slides/_rels/slide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nytimes.com/2010/03/01/us/01water.html?th&amp;emc=th"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nytimes.com/2010/03/01/us/01water.html?th&amp;emc=th"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1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2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2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hyperlink" Target="http://www.foodtimeline.org/" TargetMode="External"/><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File:Kaviu.jpg"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File:Kaviu.jpg"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File:Kaviu.jpg"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hyperlink" Target="http://en.wikipedia.org/wiki/Ira_Hayes" TargetMode="External"/><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grandforksherald.com/articles/index.cfm?id=85362&amp;section=homepage&amp;CFID=78496208&amp;CFTOKEN=18366292&amp;jsessionid=8830e599e5944c3e5047"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randforksherald.com/articles/index.cfm?id=85362&amp;section=homepage&amp;CFID=78496208&amp;CFTOKEN=18366292&amp;jsessionid=8830e599e5944c3e5047" TargetMode="Externa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grandforksherald.com/articles/index.cfm?id=85362&amp;section=homepage&amp;CFID=78496208&amp;CFTOKEN=18366292&amp;jsessionid=8830e599e5944c3e5047"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10" name="Subtitle 2">
            <a:extLst>
              <a:ext uri="{FF2B5EF4-FFF2-40B4-BE49-F238E27FC236}">
                <a16:creationId xmlns:a16="http://schemas.microsoft.com/office/drawing/2014/main" id="{DC1C6089-FAC4-4EBF-B120-33EF42D67858}"/>
              </a:ext>
            </a:extLst>
          </p:cNvPr>
          <p:cNvSpPr txBox="1">
            <a:spLocks/>
          </p:cNvSpPr>
          <p:nvPr/>
        </p:nvSpPr>
        <p:spPr>
          <a:xfrm>
            <a:off x="2511552" y="344425"/>
            <a:ext cx="4041648" cy="50657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TextBox 10">
            <a:extLst>
              <a:ext uri="{FF2B5EF4-FFF2-40B4-BE49-F238E27FC236}">
                <a16:creationId xmlns:a16="http://schemas.microsoft.com/office/drawing/2014/main" id="{580519AE-FAF1-49E4-AA50-79C7667F8D8A}"/>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4B3A5E4E-8597-4D72-B503-7D9548461E5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Rectangle 8">
            <a:extLst>
              <a:ext uri="{FF2B5EF4-FFF2-40B4-BE49-F238E27FC236}">
                <a16:creationId xmlns:a16="http://schemas.microsoft.com/office/drawing/2014/main" id="{A29BAEFF-7AAB-4639-8B84-7FFCFB0A71E6}"/>
              </a:ext>
            </a:extLst>
          </p:cNvPr>
          <p:cNvSpPr>
            <a:spLocks noChangeArrowheads="1"/>
          </p:cNvSpPr>
          <p:nvPr/>
        </p:nvSpPr>
        <p:spPr bwMode="auto">
          <a:xfrm>
            <a:off x="1281803" y="1560493"/>
            <a:ext cx="6534161" cy="954107"/>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up/down arrow keys and/or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39680706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5" name="Rectangle 3"/>
          <p:cNvSpPr txBox="1">
            <a:spLocks noChangeArrowheads="1"/>
          </p:cNvSpPr>
          <p:nvPr/>
        </p:nvSpPr>
        <p:spPr bwMode="auto">
          <a:xfrm>
            <a:off x="1025325" y="3277850"/>
            <a:ext cx="7086600" cy="1446550"/>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0" lvl="1" indent="-514350" algn="ctr">
              <a:tabLst>
                <a:tab pos="0" algn="l"/>
              </a:tabLst>
              <a:defRPr/>
            </a:pPr>
            <a:r>
              <a:rPr lang="en-US" sz="2000" b="1" dirty="0">
                <a:solidFill>
                  <a:srgbClr val="000000"/>
                </a:solidFill>
                <a:latin typeface="Tahoma" pitchFamily="34" charset="0"/>
              </a:rPr>
              <a:t>that was my real-life introduction to</a:t>
            </a:r>
          </a:p>
          <a:p>
            <a:pPr marL="0" lvl="1" indent="-514350" algn="ctr">
              <a:tabLst>
                <a:tab pos="0" algn="l"/>
              </a:tabLst>
              <a:defRPr/>
            </a:pPr>
            <a:r>
              <a:rPr lang="en-US" sz="4400" b="1" dirty="0">
                <a:solidFill>
                  <a:prstClr val="black"/>
                </a:solidFill>
              </a:rPr>
              <a:t>lactose intolerance</a:t>
            </a:r>
            <a:endParaRPr lang="en-US" sz="2000" b="1" dirty="0">
              <a:solidFill>
                <a:srgbClr val="000000"/>
              </a:solidFill>
              <a:latin typeface="Tahoma" pitchFamily="34"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TextBox 1"/>
          <p:cNvSpPr txBox="1">
            <a:spLocks noChangeArrowheads="1"/>
          </p:cNvSpPr>
          <p:nvPr/>
        </p:nvSpPr>
        <p:spPr bwMode="auto">
          <a:xfrm>
            <a:off x="990600" y="1017588"/>
            <a:ext cx="7315200" cy="5201424"/>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“One of the best-supported explanations points to the advantages derived from milk consumption.”</a:t>
            </a:r>
          </a:p>
          <a:p>
            <a:pPr algn="ctr" fontAlgn="base">
              <a:spcBef>
                <a:spcPct val="0"/>
              </a:spcBef>
              <a:spcAft>
                <a:spcPct val="0"/>
              </a:spcAft>
            </a:pPr>
            <a:endParaRPr lang="en-US" b="1" dirty="0">
              <a:solidFill>
                <a:srgbClr val="D79694"/>
              </a:solidFill>
            </a:endParaRPr>
          </a:p>
          <a:p>
            <a:pPr algn="ctr" fontAlgn="base">
              <a:spcBef>
                <a:spcPct val="0"/>
              </a:spcBef>
              <a:spcAft>
                <a:spcPct val="0"/>
              </a:spcAft>
            </a:pPr>
            <a:r>
              <a:rPr lang="en-US" sz="3200" b="1" dirty="0">
                <a:solidFill>
                  <a:srgbClr val="D79694"/>
                </a:solidFill>
              </a:rPr>
              <a:t>  “According to this cultural-historical hypothesis, all early foraging populations were lactase deficient.” </a:t>
            </a:r>
          </a:p>
          <a:p>
            <a:pPr algn="ctr" fontAlgn="base">
              <a:spcBef>
                <a:spcPct val="0"/>
              </a:spcBef>
              <a:spcAft>
                <a:spcPct val="0"/>
              </a:spcAft>
            </a:pPr>
            <a:endParaRPr lang="en-US" b="1" dirty="0">
              <a:solidFill>
                <a:srgbClr val="D79694"/>
              </a:solidFill>
            </a:endParaRPr>
          </a:p>
          <a:p>
            <a:pPr algn="ctr" fontAlgn="base">
              <a:spcBef>
                <a:spcPct val="0"/>
              </a:spcBef>
              <a:spcAft>
                <a:spcPct val="0"/>
              </a:spcAft>
            </a:pPr>
            <a:r>
              <a:rPr lang="en-US" sz="3200" b="1" dirty="0">
                <a:solidFill>
                  <a:srgbClr val="D79694"/>
                </a:solidFill>
              </a:rPr>
              <a:t>“About </a:t>
            </a:r>
            <a:r>
              <a:rPr lang="en-US" sz="4000" b="1" dirty="0">
                <a:solidFill>
                  <a:prstClr val="black"/>
                </a:solidFill>
              </a:rPr>
              <a:t>10,000 years ago</a:t>
            </a:r>
            <a:r>
              <a:rPr lang="en-US" sz="3200" b="1" dirty="0">
                <a:solidFill>
                  <a:srgbClr val="D79694"/>
                </a:solidFill>
              </a:rPr>
              <a:t>, humans began to domesticate animals, raising them for meat and hides.”</a:t>
            </a:r>
            <a:endParaRPr lang="en-US" sz="24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324475"/>
          </a:xfrm>
          <a:prstGeom prst="rect">
            <a:avLst/>
          </a:prstGeom>
          <a:noFill/>
        </p:spPr>
        <p:txBody>
          <a:bodyPr>
            <a:spAutoFit/>
          </a:bodyPr>
          <a:lstStyle/>
          <a:p>
            <a:pPr algn="ctr">
              <a:defRPr/>
            </a:pPr>
            <a:r>
              <a:rPr lang="en-US" sz="3200" b="1" dirty="0">
                <a:solidFill>
                  <a:srgbClr val="C0504D">
                    <a:lumMod val="60000"/>
                    <a:lumOff val="40000"/>
                  </a:srgbClr>
                </a:solidFill>
              </a:rPr>
              <a:t>“Domesticated animals offered another resource:  </a:t>
            </a:r>
            <a:r>
              <a:rPr lang="en-US" sz="4800" b="1" dirty="0">
                <a:solidFill>
                  <a:prstClr val="black"/>
                </a:solidFill>
              </a:rPr>
              <a:t>milk</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chemeClr val="bg1"/>
                </a:solidFill>
              </a:rPr>
              <a:t>  “However, to take advantage of this new food, people had to be able to produce lactase throughout adulthood.” </a:t>
            </a:r>
          </a:p>
          <a:p>
            <a:pPr algn="ctr">
              <a:defRPr/>
            </a:pPr>
            <a:endParaRPr lang="en-US" b="1" dirty="0">
              <a:solidFill>
                <a:schemeClr val="bg1"/>
              </a:solidFill>
            </a:endParaRPr>
          </a:p>
          <a:p>
            <a:pPr algn="ctr">
              <a:defRPr/>
            </a:pPr>
            <a:r>
              <a:rPr lang="en-US" sz="3200" b="1" dirty="0">
                <a:solidFill>
                  <a:schemeClr val="bg1"/>
                </a:solidFill>
              </a:rPr>
              <a:t>“At some unknown point in time, </a:t>
            </a:r>
          </a:p>
          <a:p>
            <a:pPr algn="ctr">
              <a:defRPr/>
            </a:pPr>
            <a:r>
              <a:rPr lang="en-US" sz="3200" b="1" dirty="0">
                <a:solidFill>
                  <a:schemeClr val="bg1"/>
                </a:solidFill>
              </a:rPr>
              <a:t>a mutation occurred that enabled humans to produce the enzyme lactase and digest milk as adults.”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324475"/>
          </a:xfrm>
          <a:prstGeom prst="rect">
            <a:avLst/>
          </a:prstGeom>
          <a:noFill/>
        </p:spPr>
        <p:txBody>
          <a:bodyPr>
            <a:spAutoFit/>
          </a:bodyPr>
          <a:lstStyle/>
          <a:p>
            <a:pPr algn="ctr">
              <a:defRPr/>
            </a:pPr>
            <a:r>
              <a:rPr lang="en-US" sz="3200" b="1" dirty="0">
                <a:solidFill>
                  <a:srgbClr val="C0504D">
                    <a:lumMod val="60000"/>
                    <a:lumOff val="40000"/>
                  </a:srgbClr>
                </a:solidFill>
              </a:rPr>
              <a:t>“Domesticated animals offered another resource:  </a:t>
            </a:r>
            <a:r>
              <a:rPr lang="en-US" sz="4800" b="1" dirty="0">
                <a:solidFill>
                  <a:prstClr val="black"/>
                </a:solidFill>
              </a:rPr>
              <a:t>milk</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“However, to take advantage of this new food, </a:t>
            </a:r>
            <a:r>
              <a:rPr lang="en-US" sz="3200" b="1" dirty="0">
                <a:solidFill>
                  <a:prstClr val="black"/>
                </a:solidFill>
              </a:rPr>
              <a:t>people had to be able to produce lactase throughout adulthood</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chemeClr val="bg1"/>
                </a:solidFill>
              </a:rPr>
              <a:t>“At some unknown point in time, </a:t>
            </a:r>
          </a:p>
          <a:p>
            <a:pPr algn="ctr">
              <a:defRPr/>
            </a:pPr>
            <a:r>
              <a:rPr lang="en-US" sz="3200" b="1" dirty="0">
                <a:solidFill>
                  <a:schemeClr val="bg1"/>
                </a:solidFill>
              </a:rPr>
              <a:t>a mutation occurred that enabled humans to produce the enzyme lactase and digest milk as adults.”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324475"/>
          </a:xfrm>
          <a:prstGeom prst="rect">
            <a:avLst/>
          </a:prstGeom>
          <a:noFill/>
        </p:spPr>
        <p:txBody>
          <a:bodyPr>
            <a:spAutoFit/>
          </a:bodyPr>
          <a:lstStyle/>
          <a:p>
            <a:pPr algn="ctr">
              <a:defRPr/>
            </a:pPr>
            <a:r>
              <a:rPr lang="en-US" sz="3200" b="1" dirty="0">
                <a:solidFill>
                  <a:srgbClr val="C0504D">
                    <a:lumMod val="60000"/>
                    <a:lumOff val="40000"/>
                  </a:srgbClr>
                </a:solidFill>
              </a:rPr>
              <a:t>“Domesticated animals offered another resource:  </a:t>
            </a:r>
            <a:r>
              <a:rPr lang="en-US" sz="4800" b="1" dirty="0">
                <a:solidFill>
                  <a:prstClr val="black"/>
                </a:solidFill>
              </a:rPr>
              <a:t>milk</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“However, to take advantage of this new food, </a:t>
            </a:r>
            <a:r>
              <a:rPr lang="en-US" sz="3200" b="1" dirty="0">
                <a:solidFill>
                  <a:prstClr val="black"/>
                </a:solidFill>
              </a:rPr>
              <a:t>people had to be able to produce lactase throughout adulthood</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rgbClr val="C0504D">
                    <a:lumMod val="60000"/>
                    <a:lumOff val="40000"/>
                  </a:srgbClr>
                </a:solidFill>
              </a:rPr>
              <a:t>“At some unknown point in time</a:t>
            </a:r>
            <a:r>
              <a:rPr lang="en-US" sz="3200" b="1" dirty="0">
                <a:solidFill>
                  <a:srgbClr val="D79694"/>
                </a:solidFill>
              </a:rPr>
              <a:t>, </a:t>
            </a:r>
          </a:p>
          <a:p>
            <a:pPr algn="ctr">
              <a:defRPr/>
            </a:pPr>
            <a:r>
              <a:rPr lang="en-US" sz="3200" b="1" dirty="0">
                <a:solidFill>
                  <a:prstClr val="black"/>
                </a:solidFill>
              </a:rPr>
              <a:t>a mutation occurred that enabled humans to produce the enzyme lactase </a:t>
            </a:r>
            <a:r>
              <a:rPr lang="en-US" sz="3200" b="1" dirty="0">
                <a:solidFill>
                  <a:srgbClr val="C0504D">
                    <a:lumMod val="60000"/>
                    <a:lumOff val="40000"/>
                  </a:srgbClr>
                </a:solidFill>
              </a:rPr>
              <a:t>and digest milk as adults.”</a:t>
            </a:r>
            <a:endParaRPr lang="en-US" sz="2400"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73413"/>
            <a:ext cx="7315200" cy="4031873"/>
          </a:xfrm>
          <a:prstGeom prst="rect">
            <a:avLst/>
          </a:prstGeom>
          <a:noFill/>
        </p:spPr>
        <p:txBody>
          <a:bodyPr>
            <a:spAutoFit/>
          </a:bodyPr>
          <a:lstStyle/>
          <a:p>
            <a:pPr algn="ctr">
              <a:defRPr/>
            </a:pPr>
            <a:r>
              <a:rPr lang="en-US" sz="3200" b="1" dirty="0">
                <a:solidFill>
                  <a:srgbClr val="C0504D">
                    <a:lumMod val="60000"/>
                    <a:lumOff val="40000"/>
                  </a:srgbClr>
                </a:solidFill>
              </a:rPr>
              <a:t>“In societies that made use of domesticated animals, </a:t>
            </a:r>
            <a:r>
              <a:rPr lang="en-US" sz="4000" b="1" dirty="0">
                <a:solidFill>
                  <a:prstClr val="black"/>
                </a:solidFill>
              </a:rPr>
              <a:t>individuals with this trait for tolerating lactose had an advantage in being better nourished </a:t>
            </a:r>
            <a:r>
              <a:rPr lang="en-US" sz="3200" b="1" dirty="0">
                <a:solidFill>
                  <a:srgbClr val="C0504D">
                    <a:lumMod val="60000"/>
                    <a:lumOff val="40000"/>
                  </a:srgbClr>
                </a:solidFill>
              </a:rPr>
              <a:t>than those who could not make use of this new resource.”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174956"/>
            <a:ext cx="7315200" cy="3677930"/>
          </a:xfrm>
          <a:prstGeom prst="rect">
            <a:avLst/>
          </a:prstGeom>
          <a:noFill/>
        </p:spPr>
        <p:txBody>
          <a:bodyPr>
            <a:spAutoFit/>
          </a:bodyPr>
          <a:lstStyle/>
          <a:p>
            <a:pPr algn="ctr">
              <a:defRPr/>
            </a:pPr>
            <a:endParaRPr lang="en-US" sz="900" b="1" dirty="0">
              <a:solidFill>
                <a:prstClr val="black"/>
              </a:solidFill>
            </a:endParaRPr>
          </a:p>
          <a:p>
            <a:pPr algn="ctr">
              <a:defRPr/>
            </a:pPr>
            <a:r>
              <a:rPr lang="en-US" sz="3200" b="1" dirty="0">
                <a:solidFill>
                  <a:srgbClr val="C0504D">
                    <a:lumMod val="60000"/>
                    <a:lumOff val="40000"/>
                  </a:srgbClr>
                </a:solidFill>
              </a:rPr>
              <a:t>  “As dairying practices developed in some societies, </a:t>
            </a:r>
            <a:r>
              <a:rPr lang="en-US" sz="4000" b="1" dirty="0">
                <a:solidFill>
                  <a:prstClr val="black"/>
                </a:solidFill>
              </a:rPr>
              <a:t>lactose-tolerant individuals survived in greater numbers and gave birth to more offspring </a:t>
            </a:r>
            <a:r>
              <a:rPr lang="en-US" sz="3200" b="1" dirty="0">
                <a:solidFill>
                  <a:srgbClr val="C0504D">
                    <a:lumMod val="60000"/>
                    <a:lumOff val="40000"/>
                  </a:srgbClr>
                </a:solidFill>
              </a:rPr>
              <a:t>to also inherited the same advantage.” </a:t>
            </a:r>
            <a:endParaRPr lang="en-US"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752600"/>
            <a:ext cx="7315200" cy="4278094"/>
          </a:xfrm>
          <a:prstGeom prst="rect">
            <a:avLst/>
          </a:prstGeom>
          <a:noFill/>
        </p:spPr>
        <p:txBody>
          <a:bodyPr>
            <a:spAutoFit/>
          </a:bodyPr>
          <a:lstStyle/>
          <a:p>
            <a:pPr algn="ctr">
              <a:defRPr/>
            </a:pPr>
            <a:r>
              <a:rPr lang="en-US" sz="3200" b="1" dirty="0">
                <a:solidFill>
                  <a:srgbClr val="C0504D">
                    <a:lumMod val="60000"/>
                    <a:lumOff val="40000"/>
                  </a:srgbClr>
                </a:solidFill>
              </a:rPr>
              <a:t>“Through natural selection, </a:t>
            </a:r>
          </a:p>
          <a:p>
            <a:pPr algn="ctr">
              <a:defRPr/>
            </a:pPr>
            <a:r>
              <a:rPr lang="en-US" sz="4000" b="1" dirty="0">
                <a:solidFill>
                  <a:prstClr val="black"/>
                </a:solidFill>
              </a:rPr>
              <a:t>the frequency of the genetic trait for digesting lactose increased in dairying societies until the majority of people were able to digest milk throughout adulthood</a:t>
            </a:r>
            <a:r>
              <a:rPr lang="en-US" sz="3200" b="1" dirty="0">
                <a:solidFill>
                  <a:srgbClr val="C0504D">
                    <a:lumMod val="60000"/>
                    <a:lumOff val="40000"/>
                  </a:srgbClr>
                </a:solidFill>
              </a:rPr>
              <a: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7315200" cy="4462463"/>
          </a:xfrm>
          <a:prstGeom prst="rect">
            <a:avLst/>
          </a:prstGeom>
          <a:noFill/>
        </p:spPr>
        <p:txBody>
          <a:bodyPr>
            <a:spAutoFit/>
          </a:bodyPr>
          <a:lstStyle/>
          <a:p>
            <a:pPr algn="ctr">
              <a:defRPr/>
            </a:pPr>
            <a:r>
              <a:rPr lang="en-US" sz="3200" b="1" dirty="0">
                <a:solidFill>
                  <a:srgbClr val="D79694"/>
                </a:solidFill>
              </a:rPr>
              <a:t>“</a:t>
            </a:r>
            <a:r>
              <a:rPr lang="en-US" sz="3600" b="1" dirty="0">
                <a:solidFill>
                  <a:prstClr val="black"/>
                </a:solidFill>
              </a:rPr>
              <a:t>Other explanations </a:t>
            </a:r>
            <a:r>
              <a:rPr lang="en-US" sz="3200" b="1" dirty="0">
                <a:solidFill>
                  <a:srgbClr val="C0504D">
                    <a:lumMod val="60000"/>
                    <a:lumOff val="40000"/>
                  </a:srgbClr>
                </a:solidFill>
              </a:rPr>
              <a:t>for why some </a:t>
            </a:r>
          </a:p>
          <a:p>
            <a:pPr algn="ctr">
              <a:defRPr/>
            </a:pPr>
            <a:r>
              <a:rPr lang="en-US" sz="3200" b="1" dirty="0">
                <a:solidFill>
                  <a:srgbClr val="C0504D">
                    <a:lumMod val="60000"/>
                    <a:lumOff val="40000"/>
                  </a:srgbClr>
                </a:solidFill>
              </a:rPr>
              <a:t>people have lactase activity into adulthood have been put forward.”</a:t>
            </a:r>
          </a:p>
          <a:p>
            <a:pPr algn="ctr">
              <a:defRPr/>
            </a:pPr>
            <a:endParaRPr lang="en-US" b="1" dirty="0">
              <a:solidFill>
                <a:prstClr val="black"/>
              </a:solidFill>
            </a:endParaRPr>
          </a:p>
          <a:p>
            <a:pPr marL="463550" indent="-231775">
              <a:buFont typeface="Arial" pitchFamily="34" charset="0"/>
              <a:buChar char="•"/>
              <a:tabLst>
                <a:tab pos="463550" algn="l"/>
              </a:tabLst>
              <a:defRPr/>
            </a:pPr>
            <a:r>
              <a:rPr lang="en-US" sz="2400" b="1" dirty="0">
                <a:solidFill>
                  <a:prstClr val="black"/>
                </a:solidFill>
              </a:rPr>
              <a:t>G. C. Cook has suggested that the ability to digest lactose originally evolved among desert nomads in the Arabian peninsula and was selected for because the trait would have helped people absorb the water and electrolytes in milk</a:t>
            </a:r>
          </a:p>
          <a:p>
            <a:pPr marL="463550" indent="-231775">
              <a:buFont typeface="Arial" pitchFamily="34" charset="0"/>
              <a:buChar char="•"/>
              <a:tabLst>
                <a:tab pos="463550" algn="l"/>
              </a:tabLst>
              <a:defRPr/>
            </a:pPr>
            <a:endParaRPr lang="en-US" sz="2400" b="1" dirty="0">
              <a:solidFill>
                <a:prstClr val="black"/>
              </a:solidFill>
            </a:endParaRPr>
          </a:p>
          <a:p>
            <a:pPr marL="920750" lvl="2" indent="-231775">
              <a:buFont typeface="Arial" pitchFamily="34" charset="0"/>
              <a:buChar char="•"/>
              <a:tabLst>
                <a:tab pos="463550" algn="l"/>
              </a:tabLst>
              <a:defRPr/>
            </a:pPr>
            <a:r>
              <a:rPr lang="en-US" sz="2000" dirty="0">
                <a:solidFill>
                  <a:prstClr val="black"/>
                </a:solidFill>
              </a:rPr>
              <a:t>an important advantage in a hot, dry climate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7315200" cy="5024452"/>
          </a:xfrm>
          <a:prstGeom prst="rect">
            <a:avLst/>
          </a:prstGeom>
          <a:noFill/>
        </p:spPr>
        <p:txBody>
          <a:bodyPr>
            <a:spAutoFit/>
          </a:bodyPr>
          <a:lstStyle/>
          <a:p>
            <a:pPr algn="ctr">
              <a:defRPr/>
            </a:pPr>
            <a:r>
              <a:rPr lang="en-US" sz="3200" b="1" dirty="0">
                <a:solidFill>
                  <a:srgbClr val="D79694"/>
                </a:solidFill>
              </a:rPr>
              <a:t>“Other explanations for why some</a:t>
            </a:r>
          </a:p>
          <a:p>
            <a:pPr algn="ctr">
              <a:defRPr/>
            </a:pPr>
            <a:r>
              <a:rPr lang="en-US" sz="3200" b="1" dirty="0">
                <a:solidFill>
                  <a:srgbClr val="D79694"/>
                </a:solidFill>
              </a:rPr>
              <a:t>people have lactase activity into adulthood have been put forward.”</a:t>
            </a:r>
          </a:p>
          <a:p>
            <a:pPr algn="ctr">
              <a:defRPr/>
            </a:pPr>
            <a:endParaRPr lang="en-US" b="1" dirty="0">
              <a:solidFill>
                <a:srgbClr val="D79694"/>
              </a:solidFill>
            </a:endParaRPr>
          </a:p>
          <a:p>
            <a:pPr marL="463550" indent="-231775">
              <a:buFont typeface="Arial" pitchFamily="34" charset="0"/>
              <a:buChar char="•"/>
              <a:tabLst>
                <a:tab pos="463550" algn="l"/>
              </a:tabLst>
              <a:defRPr/>
            </a:pPr>
            <a:r>
              <a:rPr lang="en-US" sz="2400" b="1" dirty="0">
                <a:solidFill>
                  <a:srgbClr val="D79694"/>
                </a:solidFill>
              </a:rPr>
              <a:t>G. C. Cook has suggested that the ability to digest lactose originally evolved among </a:t>
            </a:r>
            <a:r>
              <a:rPr lang="en-US" sz="3200" b="1" dirty="0">
                <a:solidFill>
                  <a:prstClr val="black"/>
                </a:solidFill>
              </a:rPr>
              <a:t>desert nomads in the Arabian peninsula</a:t>
            </a:r>
            <a:r>
              <a:rPr lang="en-US" sz="2400" b="1" dirty="0">
                <a:solidFill>
                  <a:prstClr val="black"/>
                </a:solidFill>
              </a:rPr>
              <a:t> </a:t>
            </a:r>
            <a:r>
              <a:rPr lang="en-US" sz="2400" b="1" dirty="0">
                <a:solidFill>
                  <a:srgbClr val="D79694"/>
                </a:solidFill>
              </a:rPr>
              <a:t>and was selected for because the trait would have helped people </a:t>
            </a:r>
            <a:r>
              <a:rPr lang="en-US" sz="3200" b="1" dirty="0">
                <a:solidFill>
                  <a:prstClr val="black"/>
                </a:solidFill>
              </a:rPr>
              <a:t>absorb the water and electrolytes in milk</a:t>
            </a:r>
            <a:endParaRPr lang="en-US" sz="2400" b="1" dirty="0">
              <a:solidFill>
                <a:prstClr val="black"/>
              </a:solidFill>
            </a:endParaRPr>
          </a:p>
          <a:p>
            <a:pPr marL="463550" indent="-231775">
              <a:buFont typeface="Arial" pitchFamily="34" charset="0"/>
              <a:buChar char="•"/>
              <a:tabLst>
                <a:tab pos="463550" algn="l"/>
              </a:tabLst>
              <a:defRPr/>
            </a:pPr>
            <a:endParaRPr lang="en-US" sz="100" b="1" dirty="0">
              <a:solidFill>
                <a:prstClr val="black"/>
              </a:solidFill>
            </a:endParaRPr>
          </a:p>
          <a:p>
            <a:pPr marL="920750" lvl="2" indent="-231775">
              <a:buFont typeface="Arial" pitchFamily="34" charset="0"/>
              <a:buChar char="•"/>
              <a:tabLst>
                <a:tab pos="463550" algn="l"/>
              </a:tabLst>
              <a:defRPr/>
            </a:pPr>
            <a:r>
              <a:rPr lang="en-US" sz="2000" dirty="0">
                <a:solidFill>
                  <a:prstClr val="black"/>
                </a:solidFill>
              </a:rPr>
              <a:t>an important advantage in a hot, dry climate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4893647"/>
          </a:xfrm>
          <a:prstGeom prst="rect">
            <a:avLst/>
          </a:prstGeom>
          <a:noFill/>
        </p:spPr>
        <p:txBody>
          <a:bodyPr>
            <a:spAutoFit/>
          </a:bodyPr>
          <a:lstStyle/>
          <a:p>
            <a:pPr algn="ctr">
              <a:defRPr/>
            </a:pPr>
            <a:r>
              <a:rPr lang="en-US" sz="3200" b="1" dirty="0">
                <a:solidFill>
                  <a:srgbClr val="C0504D">
                    <a:lumMod val="60000"/>
                    <a:lumOff val="40000"/>
                  </a:srgbClr>
                </a:solidFill>
              </a:rPr>
              <a:t>anyway, be that as it may . . .</a:t>
            </a:r>
          </a:p>
          <a:p>
            <a:pPr algn="ctr">
              <a:defRPr/>
            </a:pPr>
            <a:r>
              <a:rPr lang="en-US" sz="3600" b="1" dirty="0">
                <a:solidFill>
                  <a:prstClr val="black"/>
                </a:solidFill>
              </a:rPr>
              <a:t>in societies relying on dairying and pastoralism,  individuals with the gene for continuing lactose digestion have had a greater chance of thriving and reproducing, passing on more of their genes to the next generation </a:t>
            </a:r>
            <a:r>
              <a:rPr lang="en-US" sz="3200" b="1" dirty="0">
                <a:solidFill>
                  <a:srgbClr val="C0504D">
                    <a:lumMod val="60000"/>
                    <a:lumOff val="40000"/>
                  </a:srgbClr>
                </a:solidFill>
              </a:rPr>
              <a:t>than those who cannot consume milk products</a:t>
            </a:r>
            <a:endParaRPr lang="en-US" sz="2400"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914400" y="2363788"/>
            <a:ext cx="7315200" cy="2370137"/>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0" b="1" dirty="0">
                <a:solidFill>
                  <a:srgbClr val="FF0000"/>
                </a:solidFill>
              </a:rPr>
              <a:t>about lactose intolerance . . .</a:t>
            </a:r>
          </a:p>
          <a:p>
            <a:pPr algn="ctr" fontAlgn="base">
              <a:spcBef>
                <a:spcPct val="0"/>
              </a:spcBef>
              <a:spcAft>
                <a:spcPct val="0"/>
              </a:spcAft>
            </a:pPr>
            <a:endParaRPr lang="en-US" sz="2800" b="1" dirty="0">
              <a:solidFill>
                <a:srgbClr val="FF0000"/>
              </a:solidFill>
            </a:endParaRPr>
          </a:p>
        </p:txBody>
      </p:sp>
      <p:sp>
        <p:nvSpPr>
          <p:cNvPr id="526339"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166938"/>
            <a:ext cx="7315200" cy="2862262"/>
          </a:xfrm>
          <a:prstGeom prst="rect">
            <a:avLst/>
          </a:prstGeom>
          <a:noFill/>
        </p:spPr>
        <p:txBody>
          <a:bodyPr>
            <a:spAutoFit/>
          </a:bodyPr>
          <a:lstStyle/>
          <a:p>
            <a:pPr algn="ctr">
              <a:defRPr/>
            </a:pPr>
            <a:r>
              <a:rPr lang="en-US" sz="3600" dirty="0">
                <a:solidFill>
                  <a:srgbClr val="C0504D">
                    <a:lumMod val="60000"/>
                    <a:lumOff val="40000"/>
                  </a:srgbClr>
                </a:solidFill>
              </a:rPr>
              <a:t>The </a:t>
            </a:r>
            <a:r>
              <a:rPr lang="en-US" sz="3600" b="1" dirty="0">
                <a:solidFill>
                  <a:srgbClr val="C0504D">
                    <a:lumMod val="60000"/>
                    <a:lumOff val="40000"/>
                  </a:srgbClr>
                </a:solidFill>
              </a:rPr>
              <a:t>map on p. 41 </a:t>
            </a:r>
            <a:r>
              <a:rPr lang="en-US" sz="3600" dirty="0">
                <a:solidFill>
                  <a:srgbClr val="C0504D">
                    <a:lumMod val="60000"/>
                    <a:lumOff val="40000"/>
                  </a:srgbClr>
                </a:solidFill>
              </a:rPr>
              <a:t>of</a:t>
            </a:r>
          </a:p>
          <a:p>
            <a:pPr algn="ctr">
              <a:defRPr/>
            </a:pPr>
            <a:r>
              <a:rPr lang="en-US" sz="3600" i="1" dirty="0">
                <a:solidFill>
                  <a:srgbClr val="C0504D">
                    <a:lumMod val="60000"/>
                    <a:lumOff val="40000"/>
                  </a:srgbClr>
                </a:solidFill>
              </a:rPr>
              <a:t>The Cultural Feast</a:t>
            </a:r>
            <a:r>
              <a:rPr lang="en-US" sz="3600" dirty="0">
                <a:solidFill>
                  <a:srgbClr val="C0504D">
                    <a:lumMod val="60000"/>
                    <a:lumOff val="40000"/>
                  </a:srgbClr>
                </a:solidFill>
              </a:rPr>
              <a:t>, 2</a:t>
            </a:r>
            <a:r>
              <a:rPr lang="en-US" sz="3600" baseline="30000" dirty="0">
                <a:solidFill>
                  <a:srgbClr val="C0504D">
                    <a:lumMod val="60000"/>
                    <a:lumOff val="40000"/>
                  </a:srgbClr>
                </a:solidFill>
              </a:rPr>
              <a:t>nd</a:t>
            </a:r>
            <a:r>
              <a:rPr lang="en-US" sz="3600" dirty="0">
                <a:solidFill>
                  <a:srgbClr val="C0504D">
                    <a:lumMod val="60000"/>
                    <a:lumOff val="40000"/>
                  </a:srgbClr>
                </a:solidFill>
              </a:rPr>
              <a:t> ed. highlights </a:t>
            </a:r>
            <a:r>
              <a:rPr lang="en-US" sz="3600" dirty="0">
                <a:solidFill>
                  <a:prstClr val="black"/>
                </a:solidFill>
              </a:rPr>
              <a:t>populations in which older children and adults have difficult digesting lactose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6514" name="Picture 7" descr="map_lactose_difficulty.jpg"/>
          <p:cNvPicPr>
            <a:picLocks noChangeAspect="1"/>
          </p:cNvPicPr>
          <p:nvPr/>
        </p:nvPicPr>
        <p:blipFill>
          <a:blip r:embed="rId2" cstate="print"/>
          <a:srcRect/>
          <a:stretch>
            <a:fillRect/>
          </a:stretch>
        </p:blipFill>
        <p:spPr bwMode="auto">
          <a:xfrm>
            <a:off x="1739900" y="533400"/>
            <a:ext cx="5651500" cy="5486400"/>
          </a:xfrm>
          <a:prstGeom prst="rect">
            <a:avLst/>
          </a:prstGeom>
          <a:noFill/>
          <a:ln w="9525">
            <a:noFill/>
            <a:miter lim="800000"/>
            <a:headEnd/>
            <a:tailEnd/>
          </a:ln>
        </p:spPr>
      </p:pic>
      <p:sp>
        <p:nvSpPr>
          <p:cNvPr id="10" name="TextBox 9"/>
          <p:cNvSpPr txBox="1">
            <a:spLocks noChangeArrowheads="1"/>
          </p:cNvSpPr>
          <p:nvPr/>
        </p:nvSpPr>
        <p:spPr bwMode="auto">
          <a:xfrm>
            <a:off x="914400" y="5791200"/>
            <a:ext cx="7315200" cy="52322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800" dirty="0">
                <a:solidFill>
                  <a:prstClr val="black"/>
                </a:solidFill>
              </a:rPr>
              <a:t>Maps like this are simplified versions of . . .</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2" cstate="print"/>
          <a:srcRect/>
          <a:stretch>
            <a:fillRect/>
          </a:stretch>
        </p:blipFill>
        <p:spPr bwMode="auto">
          <a:xfrm>
            <a:off x="228600" y="1600200"/>
            <a:ext cx="8686800" cy="3822192"/>
          </a:xfrm>
          <a:prstGeom prst="rect">
            <a:avLst/>
          </a:prstGeom>
          <a:noFill/>
          <a:ln w="9525">
            <a:noFill/>
            <a:miter lim="800000"/>
            <a:headEnd/>
            <a:tailEnd/>
          </a:ln>
        </p:spPr>
      </p:pic>
      <p:sp>
        <p:nvSpPr>
          <p:cNvPr id="577539" name="Rectangle 2"/>
          <p:cNvSpPr>
            <a:spLocks noChangeArrowheads="1"/>
          </p:cNvSpPr>
          <p:nvPr/>
        </p:nvSpPr>
        <p:spPr bwMode="auto">
          <a:xfrm>
            <a:off x="914400" y="5387975"/>
            <a:ext cx="73152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rPr>
              <a:t>Lactose Intolerance by Region</a:t>
            </a:r>
          </a:p>
          <a:p>
            <a:pPr algn="ctr" fontAlgn="base">
              <a:spcBef>
                <a:spcPct val="0"/>
              </a:spcBef>
              <a:spcAft>
                <a:spcPct val="0"/>
              </a:spcAft>
            </a:pPr>
            <a:r>
              <a:rPr lang="en-US" sz="2000" b="1">
                <a:solidFill>
                  <a:prstClr val="black"/>
                </a:solidFill>
              </a:rPr>
              <a:t>(African countries are only a rough guess)</a:t>
            </a:r>
          </a:p>
        </p:txBody>
      </p:sp>
      <p:sp>
        <p:nvSpPr>
          <p:cNvPr id="577540" name="TextBox 3"/>
          <p:cNvSpPr txBox="1">
            <a:spLocks noChangeArrowheads="1"/>
          </p:cNvSpPr>
          <p:nvPr/>
        </p:nvSpPr>
        <p:spPr bwMode="auto">
          <a:xfrm>
            <a:off x="4158342" y="6339114"/>
            <a:ext cx="808037"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rPr>
              <a:t>Wikipedia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extBox 2"/>
          <p:cNvSpPr txBox="1">
            <a:spLocks noChangeArrowheads="1"/>
          </p:cNvSpPr>
          <p:nvPr/>
        </p:nvSpPr>
        <p:spPr bwMode="auto">
          <a:xfrm>
            <a:off x="914400" y="1917700"/>
            <a:ext cx="7315200" cy="3539430"/>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D79694"/>
                </a:solidFill>
              </a:rPr>
              <a:t>The </a:t>
            </a:r>
            <a:r>
              <a:rPr lang="en-US" sz="3600" b="1" dirty="0">
                <a:solidFill>
                  <a:srgbClr val="D79694"/>
                </a:solidFill>
              </a:rPr>
              <a:t>chart on p. 42 </a:t>
            </a:r>
            <a:r>
              <a:rPr lang="en-US" sz="3600" dirty="0">
                <a:solidFill>
                  <a:srgbClr val="D79694"/>
                </a:solidFill>
              </a:rPr>
              <a:t>of</a:t>
            </a:r>
          </a:p>
          <a:p>
            <a:pPr algn="ctr" fontAlgn="base">
              <a:spcBef>
                <a:spcPct val="0"/>
              </a:spcBef>
              <a:spcAft>
                <a:spcPct val="0"/>
              </a:spcAft>
            </a:pPr>
            <a:r>
              <a:rPr lang="en-US" sz="3600" i="1" dirty="0">
                <a:solidFill>
                  <a:srgbClr val="D79694"/>
                </a:solidFill>
              </a:rPr>
              <a:t>The Cultural Feast</a:t>
            </a:r>
            <a:r>
              <a:rPr lang="en-US" sz="3600" dirty="0">
                <a:solidFill>
                  <a:srgbClr val="D79694"/>
                </a:solidFill>
              </a:rPr>
              <a:t>, 2</a:t>
            </a:r>
            <a:r>
              <a:rPr lang="en-US" sz="3600" baseline="30000" dirty="0">
                <a:solidFill>
                  <a:srgbClr val="D79694"/>
                </a:solidFill>
              </a:rPr>
              <a:t>nd</a:t>
            </a:r>
            <a:r>
              <a:rPr lang="en-US" sz="3600" dirty="0">
                <a:solidFill>
                  <a:srgbClr val="D79694"/>
                </a:solidFill>
              </a:rPr>
              <a:t> ed. features the estimated incidence of </a:t>
            </a:r>
          </a:p>
          <a:p>
            <a:pPr algn="ctr" fontAlgn="base">
              <a:spcBef>
                <a:spcPct val="0"/>
              </a:spcBef>
              <a:spcAft>
                <a:spcPct val="0"/>
              </a:spcAft>
            </a:pPr>
            <a:r>
              <a:rPr lang="en-US" sz="4400" b="1" dirty="0">
                <a:solidFill>
                  <a:prstClr val="black"/>
                </a:solidFill>
              </a:rPr>
              <a:t>“Lactose </a:t>
            </a:r>
            <a:r>
              <a:rPr lang="en-US" sz="4400" b="1" dirty="0" err="1">
                <a:solidFill>
                  <a:prstClr val="black"/>
                </a:solidFill>
              </a:rPr>
              <a:t>Maldigestion</a:t>
            </a:r>
            <a:r>
              <a:rPr lang="en-US" sz="4400" b="1" dirty="0">
                <a:solidFill>
                  <a:prstClr val="black"/>
                </a:solidFill>
              </a:rPr>
              <a:t>” </a:t>
            </a:r>
          </a:p>
          <a:p>
            <a:pPr algn="ctr" fontAlgn="base">
              <a:spcBef>
                <a:spcPct val="0"/>
              </a:spcBef>
              <a:spcAft>
                <a:spcPct val="0"/>
              </a:spcAft>
            </a:pPr>
            <a:r>
              <a:rPr lang="en-US" sz="3600" dirty="0">
                <a:solidFill>
                  <a:srgbClr val="D79694"/>
                </a:solidFill>
              </a:rPr>
              <a:t>among older children and adults in different population groups</a:t>
            </a:r>
            <a:endParaRPr lang="en-US" sz="3200" dirty="0">
              <a:solidFill>
                <a:srgbClr val="D79694"/>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0611" name="Picture 4" descr="chart_lactose_maldigestion.jpg"/>
          <p:cNvPicPr>
            <a:picLocks noChangeAspect="1"/>
          </p:cNvPicPr>
          <p:nvPr/>
        </p:nvPicPr>
        <p:blipFill>
          <a:blip r:embed="rId2" cstate="print"/>
          <a:srcRect/>
          <a:stretch>
            <a:fillRect/>
          </a:stretch>
        </p:blipFill>
        <p:spPr bwMode="auto">
          <a:xfrm>
            <a:off x="2771775" y="663575"/>
            <a:ext cx="3567113" cy="5486400"/>
          </a:xfrm>
          <a:prstGeom prst="rect">
            <a:avLst/>
          </a:prstGeom>
          <a:noFill/>
          <a:ln w="9525">
            <a:noFill/>
            <a:miter lim="800000"/>
            <a:headEnd/>
            <a:tailEnd/>
          </a:ln>
        </p:spPr>
      </p:pic>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42</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1634" name="Picture 2"/>
          <p:cNvPicPr>
            <a:picLocks noChangeAspect="1" noChangeArrowheads="1"/>
          </p:cNvPicPr>
          <p:nvPr/>
        </p:nvPicPr>
        <p:blipFill>
          <a:blip r:embed="rId2" cstate="print"/>
          <a:srcRect/>
          <a:stretch>
            <a:fillRect/>
          </a:stretch>
        </p:blipFill>
        <p:spPr bwMode="auto">
          <a:xfrm>
            <a:off x="2768600" y="685800"/>
            <a:ext cx="3632200" cy="5486400"/>
          </a:xfrm>
          <a:prstGeom prst="rect">
            <a:avLst/>
          </a:prstGeom>
          <a:noFill/>
          <a:ln w="9525">
            <a:noFill/>
            <a:miter lim="800000"/>
            <a:headEnd/>
            <a:tailEnd/>
          </a:ln>
        </p:spPr>
      </p:pic>
      <p:sp>
        <p:nvSpPr>
          <p:cNvPr id="3" name="TextBox 5"/>
          <p:cNvSpPr txBox="1">
            <a:spLocks noChangeArrowheads="1"/>
          </p:cNvSpPr>
          <p:nvPr/>
        </p:nvSpPr>
        <p:spPr bwMode="auto">
          <a:xfrm>
            <a:off x="922338" y="3671888"/>
            <a:ext cx="7315200" cy="461665"/>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400" dirty="0">
                <a:solidFill>
                  <a:srgbClr val="000000"/>
                </a:solidFill>
              </a:rPr>
              <a:t>see </a:t>
            </a:r>
            <a:r>
              <a:rPr lang="en-US" sz="2400" dirty="0" err="1">
                <a:solidFill>
                  <a:srgbClr val="000000"/>
                </a:solidFill>
              </a:rPr>
              <a:t>Nabhan’s</a:t>
            </a:r>
            <a:r>
              <a:rPr lang="en-US" sz="2400" dirty="0">
                <a:solidFill>
                  <a:srgbClr val="000000"/>
                </a:solidFill>
              </a:rPr>
              <a:t> various works for more information . .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2659" name="Picture 4" descr="chart_lactose_maldigestion.jpg"/>
          <p:cNvPicPr>
            <a:picLocks noChangeAspect="1"/>
          </p:cNvPicPr>
          <p:nvPr/>
        </p:nvPicPr>
        <p:blipFill>
          <a:blip r:embed="rId2" cstate="print"/>
          <a:srcRect/>
          <a:stretch>
            <a:fillRect/>
          </a:stretch>
        </p:blipFill>
        <p:spPr bwMode="auto">
          <a:xfrm>
            <a:off x="2771775" y="623888"/>
            <a:ext cx="3567113" cy="5486400"/>
          </a:xfrm>
          <a:prstGeom prst="rect">
            <a:avLst/>
          </a:prstGeom>
          <a:noFill/>
          <a:ln w="9525">
            <a:noFill/>
            <a:miter lim="800000"/>
            <a:headEnd/>
            <a:tailEnd/>
          </a:ln>
        </p:spPr>
      </p:pic>
      <p:sp>
        <p:nvSpPr>
          <p:cNvPr id="582660" name="TextBox 5"/>
          <p:cNvSpPr txBox="1">
            <a:spLocks noChangeArrowheads="1"/>
          </p:cNvSpPr>
          <p:nvPr/>
        </p:nvSpPr>
        <p:spPr bwMode="auto">
          <a:xfrm>
            <a:off x="922338" y="5801380"/>
            <a:ext cx="7315200" cy="52322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800" dirty="0">
                <a:solidFill>
                  <a:srgbClr val="000000"/>
                </a:solidFill>
              </a:rPr>
              <a:t>this chart on p. 42 is a simplified version of . . .</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682" name="Picture 2"/>
          <p:cNvPicPr>
            <a:picLocks noChangeAspect="1" noChangeArrowheads="1"/>
          </p:cNvPicPr>
          <p:nvPr/>
        </p:nvPicPr>
        <p:blipFill>
          <a:blip r:embed="rId2" cstate="print"/>
          <a:srcRect/>
          <a:stretch>
            <a:fillRect/>
          </a:stretch>
        </p:blipFill>
        <p:spPr bwMode="auto">
          <a:xfrm>
            <a:off x="914400" y="1295400"/>
            <a:ext cx="7315200" cy="4572000"/>
          </a:xfrm>
          <a:prstGeom prst="rect">
            <a:avLst/>
          </a:prstGeom>
          <a:noFill/>
          <a:ln w="9525">
            <a:noFill/>
            <a:miter lim="800000"/>
            <a:headEnd/>
            <a:tailEnd/>
          </a:ln>
        </p:spPr>
      </p:pic>
      <p:sp>
        <p:nvSpPr>
          <p:cNvPr id="583683" name="TextBox 2"/>
          <p:cNvSpPr txBox="1">
            <a:spLocks noChangeArrowheads="1"/>
          </p:cNvSpPr>
          <p:nvPr/>
        </p:nvSpPr>
        <p:spPr bwMode="auto">
          <a:xfrm>
            <a:off x="4144963" y="6324600"/>
            <a:ext cx="808037"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a:solidFill>
                  <a:prstClr val="white"/>
                </a:solidFill>
              </a:rPr>
              <a:t>Wikipedia</a:t>
            </a:r>
          </a:p>
        </p:txBody>
      </p:sp>
      <p:sp>
        <p:nvSpPr>
          <p:cNvPr id="8" name="Up Arrow 7"/>
          <p:cNvSpPr/>
          <p:nvPr/>
        </p:nvSpPr>
        <p:spPr>
          <a:xfrm rot="16200000" flipH="1">
            <a:off x="6958289" y="1729633"/>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6200000" flipH="1">
            <a:off x="6972803" y="3177433"/>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6200000" flipH="1">
            <a:off x="6972803" y="3390398"/>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
          <p:cNvSpPr txBox="1">
            <a:spLocks noChangeArrowheads="1"/>
          </p:cNvSpPr>
          <p:nvPr/>
        </p:nvSpPr>
        <p:spPr bwMode="auto">
          <a:xfrm>
            <a:off x="914400" y="624114"/>
            <a:ext cx="7315200" cy="40011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for e.g., have a look at . .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4706" name="Picture 2"/>
          <p:cNvPicPr>
            <a:picLocks noChangeAspect="1" noChangeArrowheads="1"/>
          </p:cNvPicPr>
          <p:nvPr/>
        </p:nvPicPr>
        <p:blipFill>
          <a:blip r:embed="rId2" cstate="print"/>
          <a:srcRect/>
          <a:stretch>
            <a:fillRect/>
          </a:stretch>
        </p:blipFill>
        <p:spPr bwMode="auto">
          <a:xfrm>
            <a:off x="914400" y="1295400"/>
            <a:ext cx="7315200" cy="4572000"/>
          </a:xfrm>
          <a:prstGeom prst="rect">
            <a:avLst/>
          </a:prstGeom>
          <a:noFill/>
          <a:ln w="9525">
            <a:noFill/>
            <a:miter lim="800000"/>
            <a:headEnd/>
            <a:tailEnd/>
          </a:ln>
        </p:spPr>
      </p:pic>
      <p:sp>
        <p:nvSpPr>
          <p:cNvPr id="584707" name="TextBox 2"/>
          <p:cNvSpPr txBox="1">
            <a:spLocks noChangeArrowheads="1"/>
          </p:cNvSpPr>
          <p:nvPr/>
        </p:nvSpPr>
        <p:spPr bwMode="auto">
          <a:xfrm>
            <a:off x="4144963" y="6324600"/>
            <a:ext cx="808037"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a:solidFill>
                  <a:prstClr val="white"/>
                </a:solidFill>
              </a:rPr>
              <a:t>Wikipedia</a:t>
            </a:r>
          </a:p>
        </p:txBody>
      </p:sp>
      <p:sp>
        <p:nvSpPr>
          <p:cNvPr id="7" name="TextBox 5"/>
          <p:cNvSpPr txBox="1">
            <a:spLocks noChangeArrowheads="1"/>
          </p:cNvSpPr>
          <p:nvPr/>
        </p:nvSpPr>
        <p:spPr bwMode="auto">
          <a:xfrm>
            <a:off x="914400" y="624114"/>
            <a:ext cx="7315200" cy="40011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for e.g., have a look at . . .</a:t>
            </a:r>
          </a:p>
        </p:txBody>
      </p:sp>
      <p:sp>
        <p:nvSpPr>
          <p:cNvPr id="8" name="Up Arrow 7"/>
          <p:cNvSpPr/>
          <p:nvPr/>
        </p:nvSpPr>
        <p:spPr>
          <a:xfrm rot="16200000" flipH="1">
            <a:off x="6972803" y="1713997"/>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6200000" flipH="1">
            <a:off x="6972803" y="2933198"/>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6200000" flipH="1">
            <a:off x="6972803" y="4940917"/>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130425"/>
            <a:ext cx="7315200" cy="3631763"/>
          </a:xfrm>
          <a:prstGeom prst="rect">
            <a:avLst/>
          </a:prstGeom>
          <a:noFill/>
        </p:spPr>
        <p:txBody>
          <a:bodyPr>
            <a:spAutoFit/>
          </a:bodyPr>
          <a:lstStyle/>
          <a:p>
            <a:pPr algn="ctr">
              <a:defRPr/>
            </a:pPr>
            <a:r>
              <a:rPr lang="en-US" sz="3200" b="1" dirty="0">
                <a:solidFill>
                  <a:prstClr val="black"/>
                </a:solidFill>
              </a:rPr>
              <a:t>between 30 and 50 million Americans are </a:t>
            </a:r>
            <a:r>
              <a:rPr lang="en-US" sz="4000" b="1" dirty="0">
                <a:solidFill>
                  <a:prstClr val="black"/>
                </a:solidFill>
              </a:rPr>
              <a:t>lactose intolerant</a:t>
            </a:r>
            <a:endParaRPr lang="en-US" sz="3200" b="1" dirty="0">
              <a:solidFill>
                <a:prstClr val="black"/>
              </a:solidFill>
            </a:endParaRPr>
          </a:p>
          <a:p>
            <a:pPr algn="ctr">
              <a:defRPr/>
            </a:pPr>
            <a:endParaRPr lang="en-US" b="1" dirty="0">
              <a:solidFill>
                <a:prstClr val="black"/>
              </a:solidFill>
            </a:endParaRPr>
          </a:p>
          <a:p>
            <a:pPr marL="1603375" lvl="3" indent="-231775">
              <a:buFont typeface="Arial" pitchFamily="34" charset="0"/>
              <a:buChar char="•"/>
              <a:defRPr/>
            </a:pPr>
            <a:r>
              <a:rPr lang="en-US" sz="2800" dirty="0">
                <a:solidFill>
                  <a:srgbClr val="C0504D">
                    <a:lumMod val="60000"/>
                    <a:lumOff val="40000"/>
                  </a:srgbClr>
                </a:solidFill>
              </a:rPr>
              <a:t>15% of European Americans</a:t>
            </a:r>
          </a:p>
          <a:p>
            <a:pPr marL="1603375" lvl="3" indent="-231775">
              <a:buFont typeface="Arial" pitchFamily="34" charset="0"/>
              <a:buChar char="•"/>
              <a:defRPr/>
            </a:pPr>
            <a:r>
              <a:rPr lang="en-US" sz="2800" dirty="0">
                <a:solidFill>
                  <a:srgbClr val="C0504D">
                    <a:lumMod val="60000"/>
                    <a:lumOff val="40000"/>
                  </a:srgbClr>
                </a:solidFill>
              </a:rPr>
              <a:t>53% of Mexican Americans</a:t>
            </a:r>
          </a:p>
          <a:p>
            <a:pPr marL="1603375" lvl="3" indent="-231775">
              <a:buFont typeface="Arial" pitchFamily="34" charset="0"/>
              <a:buChar char="•"/>
              <a:defRPr/>
            </a:pPr>
            <a:r>
              <a:rPr lang="en-US" sz="2800" dirty="0">
                <a:solidFill>
                  <a:srgbClr val="C0504D">
                    <a:lumMod val="60000"/>
                    <a:lumOff val="40000"/>
                  </a:srgbClr>
                </a:solidFill>
              </a:rPr>
              <a:t>62% of Native Americans</a:t>
            </a:r>
          </a:p>
          <a:p>
            <a:pPr marL="1603375" lvl="3" indent="-231775">
              <a:buFont typeface="Arial" pitchFamily="34" charset="0"/>
              <a:buChar char="•"/>
              <a:defRPr/>
            </a:pPr>
            <a:r>
              <a:rPr lang="en-US" sz="2800" dirty="0">
                <a:solidFill>
                  <a:srgbClr val="C0504D">
                    <a:lumMod val="60000"/>
                    <a:lumOff val="40000"/>
                  </a:srgbClr>
                </a:solidFill>
              </a:rPr>
              <a:t>80% of African Americans</a:t>
            </a:r>
          </a:p>
          <a:p>
            <a:pPr marL="1603375" lvl="3" indent="-231775">
              <a:buFont typeface="Arial" pitchFamily="34" charset="0"/>
              <a:buChar char="•"/>
              <a:defRPr/>
            </a:pPr>
            <a:r>
              <a:rPr lang="en-US" sz="2800" dirty="0">
                <a:solidFill>
                  <a:srgbClr val="C0504D">
                    <a:lumMod val="60000"/>
                    <a:lumOff val="40000"/>
                  </a:srgbClr>
                </a:solidFill>
              </a:rPr>
              <a:t>90% of Asian Americans</a:t>
            </a:r>
            <a:endParaRPr lang="en-US" sz="2000"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TextBox 1"/>
          <p:cNvSpPr txBox="1">
            <a:spLocks noChangeArrowheads="1"/>
          </p:cNvSpPr>
          <p:nvPr/>
        </p:nvSpPr>
        <p:spPr bwMode="auto">
          <a:xfrm>
            <a:off x="914400" y="1941513"/>
            <a:ext cx="7315200" cy="4154487"/>
          </a:xfrm>
          <a:prstGeom prst="rect">
            <a:avLst/>
          </a:prstGeom>
          <a:noFill/>
          <a:ln w="9525">
            <a:noFill/>
            <a:miter lim="800000"/>
            <a:headEnd/>
            <a:tailEnd/>
          </a:ln>
        </p:spPr>
        <p:txBody>
          <a:bodyPr>
            <a:spAutoFit/>
          </a:bodyPr>
          <a:lstStyle/>
          <a:p>
            <a:pPr marL="0" lvl="1" algn="ctr" fontAlgn="base">
              <a:spcBef>
                <a:spcPct val="0"/>
              </a:spcBef>
              <a:spcAft>
                <a:spcPct val="0"/>
              </a:spcAft>
            </a:pPr>
            <a:r>
              <a:rPr lang="en-US" sz="4400" b="1" dirty="0">
                <a:solidFill>
                  <a:prstClr val="black"/>
                </a:solidFill>
              </a:rPr>
              <a:t>lactose intolerance</a:t>
            </a:r>
          </a:p>
          <a:p>
            <a:pPr marL="0" lvl="1" algn="ctr" fontAlgn="base">
              <a:spcBef>
                <a:spcPct val="0"/>
              </a:spcBef>
              <a:spcAft>
                <a:spcPct val="0"/>
              </a:spcAft>
            </a:pPr>
            <a:endParaRPr lang="en-US" sz="2400" b="1" dirty="0">
              <a:solidFill>
                <a:prstClr val="black"/>
              </a:solidFill>
            </a:endParaRPr>
          </a:p>
          <a:p>
            <a:pPr marL="0" lvl="1" algn="ctr" fontAlgn="base">
              <a:spcBef>
                <a:spcPct val="0"/>
              </a:spcBef>
              <a:spcAft>
                <a:spcPct val="0"/>
              </a:spcAft>
            </a:pPr>
            <a:r>
              <a:rPr lang="en-US" sz="3200" b="1" dirty="0">
                <a:solidFill>
                  <a:prstClr val="black"/>
                </a:solidFill>
              </a:rPr>
              <a:t>is the inability to metabolize lactose, </a:t>
            </a:r>
          </a:p>
          <a:p>
            <a:pPr marL="0" lvl="1" algn="ctr" fontAlgn="base">
              <a:spcBef>
                <a:spcPct val="0"/>
              </a:spcBef>
              <a:spcAft>
                <a:spcPct val="0"/>
              </a:spcAft>
            </a:pPr>
            <a:r>
              <a:rPr lang="en-US" sz="3200" b="1" dirty="0">
                <a:solidFill>
                  <a:srgbClr val="D79694"/>
                </a:solidFill>
              </a:rPr>
              <a:t>the sugar found in milk and other dairy products, </a:t>
            </a:r>
          </a:p>
          <a:p>
            <a:pPr marL="0" lvl="1" algn="ctr" fontAlgn="base">
              <a:spcBef>
                <a:spcPct val="0"/>
              </a:spcBef>
              <a:spcAft>
                <a:spcPct val="0"/>
              </a:spcAft>
            </a:pPr>
            <a:r>
              <a:rPr lang="en-US" sz="3200" b="1" dirty="0">
                <a:solidFill>
                  <a:prstClr val="black"/>
                </a:solidFill>
              </a:rPr>
              <a:t>because the required enzyme lactase is absent in the intestinal system</a:t>
            </a:r>
          </a:p>
          <a:p>
            <a:pPr marL="0" lvl="1" algn="ctr" fontAlgn="base">
              <a:spcBef>
                <a:spcPct val="0"/>
              </a:spcBef>
              <a:spcAft>
                <a:spcPct val="0"/>
              </a:spcAft>
            </a:pPr>
            <a:r>
              <a:rPr lang="en-US" sz="2800" dirty="0">
                <a:solidFill>
                  <a:prstClr val="black"/>
                </a:solidFill>
              </a:rPr>
              <a:t>(or its availability is lowered)</a:t>
            </a:r>
            <a:endParaRPr lang="en-US" sz="1600" dirty="0">
              <a:solidFill>
                <a:prstClr val="black"/>
              </a:solidFill>
            </a:endParaRPr>
          </a:p>
        </p:txBody>
      </p:sp>
      <p:sp>
        <p:nvSpPr>
          <p:cNvPr id="3"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152400" y="6368142"/>
            <a:ext cx="8839200" cy="246063"/>
          </a:xfrm>
          <a:prstGeom prst="rect">
            <a:avLst/>
          </a:prstGeom>
          <a:noFill/>
          <a:ln w="9525">
            <a:noFill/>
            <a:miter lim="800000"/>
            <a:headEnd/>
            <a:tailEnd/>
          </a:ln>
        </p:spPr>
        <p:txBody>
          <a:bodyPr>
            <a:spAutoFit/>
          </a:bodyPr>
          <a:lstStyle/>
          <a:p>
            <a:pPr algn="ctr" fontAlgn="base">
              <a:spcBef>
                <a:spcPct val="0"/>
              </a:spcBef>
              <a:spcAft>
                <a:spcPct val="0"/>
              </a:spcAft>
            </a:pPr>
            <a:r>
              <a:rPr lang="en-US" sz="1000" dirty="0">
                <a:solidFill>
                  <a:srgbClr val="000000"/>
                </a:solidFill>
                <a:hlinkClick r:id="rId2"/>
              </a:rPr>
              <a:t>http://www.bbc.co.uk/blogs/thereporters/markmardell/2010/02/why_a_republican_big_cheese_ba.html</a:t>
            </a:r>
            <a:endParaRPr lang="en-US" sz="100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85800" y="1157514"/>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19800" y="1447800"/>
            <a:ext cx="1019175" cy="304800"/>
          </a:xfrm>
          <a:prstGeom prst="rect">
            <a:avLst/>
          </a:prstGeom>
          <a:noFill/>
          <a:ln w="9525">
            <a:noFill/>
            <a:miter lim="800000"/>
            <a:headEnd/>
            <a:tailEnd/>
          </a:ln>
        </p:spPr>
      </p:pic>
      <p:sp>
        <p:nvSpPr>
          <p:cNvPr id="5" name="Rectangle 4"/>
          <p:cNvSpPr/>
          <p:nvPr/>
        </p:nvSpPr>
        <p:spPr>
          <a:xfrm>
            <a:off x="899886" y="4905828"/>
            <a:ext cx="7315200" cy="1323439"/>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800" b="1" dirty="0">
                <a:solidFill>
                  <a:prstClr val="black"/>
                </a:solidFill>
              </a:rPr>
              <a:t>and lactose intolerance has become part of</a:t>
            </a:r>
          </a:p>
          <a:p>
            <a:pPr algn="ctr" fontAlgn="base">
              <a:spcBef>
                <a:spcPct val="0"/>
              </a:spcBef>
              <a:spcAft>
                <a:spcPct val="0"/>
              </a:spcAft>
            </a:pPr>
            <a:r>
              <a:rPr lang="en-US" sz="2800" b="1" dirty="0">
                <a:solidFill>
                  <a:prstClr val="black"/>
                </a:solidFill>
              </a:rPr>
              <a:t>the world of American politics  . . .</a:t>
            </a:r>
            <a:endParaRPr lang="en-US" sz="4000" dirty="0">
              <a:solidFill>
                <a:prstClr val="black"/>
              </a:solidFill>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15227"/>
            <a:ext cx="7315200" cy="452431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000" dirty="0">
              <a:solidFill>
                <a:srgbClr val="000000"/>
              </a:solidFill>
            </a:endParaRPr>
          </a:p>
          <a:p>
            <a:pPr marL="0" lvl="3" fontAlgn="base">
              <a:spcBef>
                <a:spcPct val="0"/>
              </a:spcBef>
              <a:spcAft>
                <a:spcPct val="0"/>
              </a:spcAft>
            </a:pPr>
            <a:r>
              <a:rPr lang="en-US" sz="2400" dirty="0">
                <a:solidFill>
                  <a:srgbClr val="000000"/>
                </a:solidFill>
              </a:rPr>
              <a:t>“Given that so many Americans have difficulty digesting milk, it is interesting that milk is seen as a staple food in America and included as a key food in all government dietary recommendations, as well as being served in the School Breakfast and Lunch Programs [SNAP] and distributed in the Special Supplemental Nutrition Program for Women, Infants and Children Program (WIC), both programs of the U.S. Department of Agriculture”</a:t>
            </a:r>
          </a:p>
        </p:txBody>
      </p:sp>
      <p:sp>
        <p:nvSpPr>
          <p:cNvPr id="4" name="Rectangle 3"/>
          <p:cNvSpPr/>
          <p:nvPr/>
        </p:nvSpPr>
        <p:spPr>
          <a:xfrm>
            <a:off x="899660" y="417623"/>
            <a:ext cx="7315200" cy="1015663"/>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rPr>
              <a:t>and lactose intolerance has become part of</a:t>
            </a:r>
          </a:p>
          <a:p>
            <a:pPr algn="ctr" fontAlgn="base">
              <a:spcBef>
                <a:spcPct val="0"/>
              </a:spcBef>
              <a:spcAft>
                <a:spcPct val="0"/>
              </a:spcAft>
            </a:pPr>
            <a:r>
              <a:rPr lang="en-US" b="1" dirty="0">
                <a:solidFill>
                  <a:prstClr val="black"/>
                </a:solidFill>
              </a:rPr>
              <a:t>the world of American politics  . . .</a:t>
            </a:r>
            <a:endParaRPr lang="en-US" sz="28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15227"/>
            <a:ext cx="7315200" cy="4493538"/>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000" dirty="0">
              <a:solidFill>
                <a:srgbClr val="D79694"/>
              </a:solidFill>
            </a:endParaRPr>
          </a:p>
          <a:p>
            <a:pPr marL="0" lvl="3" fontAlgn="base">
              <a:spcBef>
                <a:spcPct val="0"/>
              </a:spcBef>
              <a:spcAft>
                <a:spcPct val="0"/>
              </a:spcAft>
            </a:pPr>
            <a:r>
              <a:rPr lang="en-US" sz="2400" dirty="0">
                <a:solidFill>
                  <a:srgbClr val="D79694"/>
                </a:solidFill>
              </a:rPr>
              <a:t>“Given that so many Americans have difficulty digesting milk, it is interesting that milk is seen as a staple food in America and included as a key food in all government dietary recommendations, as well as being served in the </a:t>
            </a:r>
            <a:r>
              <a:rPr lang="en-US" sz="2800" b="1" dirty="0">
                <a:solidFill>
                  <a:srgbClr val="000000"/>
                </a:solidFill>
              </a:rPr>
              <a:t>School Breakfast and Lunch Programs [SNAP] </a:t>
            </a:r>
            <a:r>
              <a:rPr lang="en-US" sz="2400" dirty="0">
                <a:solidFill>
                  <a:srgbClr val="D79694"/>
                </a:solidFill>
              </a:rPr>
              <a:t>and distributed in the Special Supplemental Nutrition Program for Women, Infants and Children Program (WIC), both programs of the U.S. Department of Agriculture”</a:t>
            </a:r>
          </a:p>
        </p:txBody>
      </p:sp>
      <p:sp>
        <p:nvSpPr>
          <p:cNvPr id="4" name="Rectangle 3"/>
          <p:cNvSpPr/>
          <p:nvPr/>
        </p:nvSpPr>
        <p:spPr>
          <a:xfrm>
            <a:off x="899660" y="417623"/>
            <a:ext cx="7315200" cy="1015663"/>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rPr>
              <a:t>and lactose intolerance has become part of</a:t>
            </a:r>
          </a:p>
          <a:p>
            <a:pPr algn="ctr" fontAlgn="base">
              <a:spcBef>
                <a:spcPct val="0"/>
              </a:spcBef>
              <a:spcAft>
                <a:spcPct val="0"/>
              </a:spcAft>
            </a:pPr>
            <a:r>
              <a:rPr lang="en-US" b="1" dirty="0">
                <a:solidFill>
                  <a:prstClr val="black"/>
                </a:solidFill>
              </a:rPr>
              <a:t>the world of American politics  . . .</a:t>
            </a:r>
            <a:endParaRPr lang="en-US" sz="28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Wikipedia</a:t>
            </a:r>
            <a:endParaRPr lang="en-US" sz="1200" dirty="0">
              <a:solidFill>
                <a:srgbClr val="FFFFFF"/>
              </a:solidFill>
            </a:endParaRPr>
          </a:p>
        </p:txBody>
      </p:sp>
      <p:pic>
        <p:nvPicPr>
          <p:cNvPr id="3" name="Picture 2" descr="Graphical user interface, application, Word&#10;&#10;Description automatically generated">
            <a:extLst>
              <a:ext uri="{FF2B5EF4-FFF2-40B4-BE49-F238E27FC236}">
                <a16:creationId xmlns:a16="http://schemas.microsoft.com/office/drawing/2014/main" id="{806283D4-17F1-4313-BBD8-EB55B4515116}"/>
              </a:ext>
            </a:extLst>
          </p:cNvPr>
          <p:cNvPicPr>
            <a:picLocks noChangeAspect="1"/>
          </p:cNvPicPr>
          <p:nvPr/>
        </p:nvPicPr>
        <p:blipFill>
          <a:blip r:embed="rId2"/>
          <a:stretch>
            <a:fillRect/>
          </a:stretch>
        </p:blipFill>
        <p:spPr>
          <a:xfrm>
            <a:off x="228600" y="806618"/>
            <a:ext cx="8686800" cy="5365582"/>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15227"/>
            <a:ext cx="7315200" cy="4985980"/>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000" dirty="0">
              <a:solidFill>
                <a:srgbClr val="D79694"/>
              </a:solidFill>
            </a:endParaRPr>
          </a:p>
          <a:p>
            <a:pPr marL="0" lvl="3" fontAlgn="base">
              <a:spcBef>
                <a:spcPct val="0"/>
              </a:spcBef>
              <a:spcAft>
                <a:spcPct val="0"/>
              </a:spcAft>
            </a:pPr>
            <a:r>
              <a:rPr lang="en-US" sz="2400" dirty="0">
                <a:solidFill>
                  <a:srgbClr val="D79694"/>
                </a:solidFill>
              </a:rPr>
              <a:t>“Given that so many Americans have difficulty digesting milk, it is interesting that milk is seen as a staple food in America and included as a key food in all government dietary recommendations, as well as being served in the School Breakfast and Lunch Programs [SNAP] and distributed in </a:t>
            </a:r>
            <a:r>
              <a:rPr lang="en-US" sz="2800" b="1" dirty="0">
                <a:solidFill>
                  <a:srgbClr val="000000"/>
                </a:solidFill>
              </a:rPr>
              <a:t>the Special Supplemental Nutrition Program for Women, Infants and Children Program (WIC), </a:t>
            </a:r>
            <a:r>
              <a:rPr lang="en-US" sz="2400" dirty="0">
                <a:solidFill>
                  <a:srgbClr val="D79694"/>
                </a:solidFill>
              </a:rPr>
              <a:t>both programs of the U.S. Department of Agriculture”</a:t>
            </a:r>
          </a:p>
        </p:txBody>
      </p:sp>
      <p:sp>
        <p:nvSpPr>
          <p:cNvPr id="4" name="Rectangle 3"/>
          <p:cNvSpPr/>
          <p:nvPr/>
        </p:nvSpPr>
        <p:spPr>
          <a:xfrm>
            <a:off x="899660" y="417623"/>
            <a:ext cx="7315200" cy="1015663"/>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rPr>
              <a:t>and lactose intolerance has become part of</a:t>
            </a:r>
          </a:p>
          <a:p>
            <a:pPr algn="ctr" fontAlgn="base">
              <a:spcBef>
                <a:spcPct val="0"/>
              </a:spcBef>
              <a:spcAft>
                <a:spcPct val="0"/>
              </a:spcAft>
            </a:pPr>
            <a:r>
              <a:rPr lang="en-US" b="1" dirty="0">
                <a:solidFill>
                  <a:prstClr val="black"/>
                </a:solidFill>
              </a:rPr>
              <a:t>the world of American politics  . . .</a:t>
            </a:r>
            <a:endParaRPr lang="en-US" sz="28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9827" name="Picture 6" descr="WIC.jpg"/>
          <p:cNvPicPr>
            <a:picLocks noChangeAspect="1"/>
          </p:cNvPicPr>
          <p:nvPr/>
        </p:nvPicPr>
        <p:blipFill>
          <a:blip r:embed="rId2" cstate="print"/>
          <a:srcRect/>
          <a:stretch>
            <a:fillRect/>
          </a:stretch>
        </p:blipFill>
        <p:spPr bwMode="auto">
          <a:xfrm>
            <a:off x="3243942" y="515256"/>
            <a:ext cx="2655888" cy="5486400"/>
          </a:xfrm>
          <a:prstGeom prst="rect">
            <a:avLst/>
          </a:prstGeom>
          <a:noFill/>
          <a:ln w="9525">
            <a:noFill/>
            <a:miter lim="800000"/>
            <a:headEnd/>
            <a:tailEnd/>
          </a:ln>
        </p:spPr>
      </p:pic>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391</a:t>
            </a:r>
          </a:p>
        </p:txBody>
      </p:sp>
    </p:spTree>
    <p:extLst>
      <p:ext uri="{BB962C8B-B14F-4D97-AF65-F5344CB8AC3E}">
        <p14:creationId xmlns:p14="http://schemas.microsoft.com/office/powerpoint/2010/main" val="28183326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TextBox 1"/>
          <p:cNvSpPr txBox="1">
            <a:spLocks noChangeArrowheads="1"/>
          </p:cNvSpPr>
          <p:nvPr/>
        </p:nvSpPr>
        <p:spPr bwMode="auto">
          <a:xfrm>
            <a:off x="914400" y="1277938"/>
            <a:ext cx="7315200" cy="15700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600" dirty="0">
              <a:solidFill>
                <a:srgbClr val="00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TextBox 1"/>
          <p:cNvSpPr txBox="1">
            <a:spLocks noChangeArrowheads="1"/>
          </p:cNvSpPr>
          <p:nvPr/>
        </p:nvSpPr>
        <p:spPr bwMode="auto">
          <a:xfrm>
            <a:off x="914400" y="1277938"/>
            <a:ext cx="7315200" cy="15700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p:txBody>
      </p:sp>
      <p:sp>
        <p:nvSpPr>
          <p:cNvPr id="5" name="Rectangle 4"/>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593924"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TextBox 1"/>
          <p:cNvSpPr txBox="1">
            <a:spLocks noChangeArrowheads="1"/>
          </p:cNvSpPr>
          <p:nvPr/>
        </p:nvSpPr>
        <p:spPr bwMode="auto">
          <a:xfrm>
            <a:off x="914400" y="1277938"/>
            <a:ext cx="7315200" cy="501808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a:p>
            <a:pPr marL="682625" lvl="3" indent="-219075" fontAlgn="base">
              <a:spcBef>
                <a:spcPct val="0"/>
              </a:spcBef>
              <a:spcAft>
                <a:spcPct val="0"/>
              </a:spcAft>
              <a:buFont typeface="Arial" charset="0"/>
              <a:buChar char="•"/>
            </a:pPr>
            <a:r>
              <a:rPr lang="en-US" sz="3200" dirty="0">
                <a:solidFill>
                  <a:srgbClr val="000000"/>
                </a:solidFill>
              </a:rPr>
              <a:t>“According to Milton Mills of the National Medical Association, an organization of 20,000 African American physicians, the U.S. Dietary Guidelines, although it may be unintentional, are a form of institutionalized racism.”</a:t>
            </a:r>
          </a:p>
        </p:txBody>
      </p:sp>
      <p:sp>
        <p:nvSpPr>
          <p:cNvPr id="594947" name="Rectangle 3"/>
          <p:cNvSpPr>
            <a:spLocks noChangeArrowheads="1"/>
          </p:cNvSpPr>
          <p:nvPr/>
        </p:nvSpPr>
        <p:spPr bwMode="auto">
          <a:xfrm>
            <a:off x="5753100" y="1897063"/>
            <a:ext cx="1104598" cy="707886"/>
          </a:xfrm>
          <a:prstGeom prst="rect">
            <a:avLst/>
          </a:prstGeom>
          <a:noFill/>
          <a:ln w="9525">
            <a:noFill/>
            <a:miter lim="800000"/>
            <a:headEnd/>
            <a:tailEnd/>
          </a:ln>
        </p:spPr>
        <p:txBody>
          <a:bodyPr wrap="none">
            <a:spAutoFit/>
          </a:bodyPr>
          <a:lstStyle/>
          <a:p>
            <a:pPr fontAlgn="base">
              <a:spcBef>
                <a:spcPct val="0"/>
              </a:spcBef>
              <a:spcAft>
                <a:spcPct val="0"/>
              </a:spcAft>
            </a:pPr>
            <a:r>
              <a:rPr lang="en-US" sz="4000" b="1" dirty="0">
                <a:solidFill>
                  <a:srgbClr val="D79694"/>
                </a:solidFill>
              </a:rPr>
              <a:t>YES!</a:t>
            </a:r>
            <a:endParaRPr lang="en-US" b="1" dirty="0">
              <a:solidFill>
                <a:srgbClr val="D79694"/>
              </a:solidFill>
            </a:endParaRPr>
          </a:p>
        </p:txBody>
      </p:sp>
      <p:sp>
        <p:nvSpPr>
          <p:cNvPr id="594948" name="Rectangle 4"/>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TextBox 1"/>
          <p:cNvSpPr txBox="1">
            <a:spLocks noChangeArrowheads="1"/>
          </p:cNvSpPr>
          <p:nvPr/>
        </p:nvSpPr>
        <p:spPr bwMode="auto">
          <a:xfrm>
            <a:off x="914400" y="1277938"/>
            <a:ext cx="7391400" cy="440120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D79694"/>
              </a:solidFill>
            </a:endParaRPr>
          </a:p>
          <a:p>
            <a:pPr marL="682625" lvl="3" indent="-219075" fontAlgn="base">
              <a:spcBef>
                <a:spcPct val="0"/>
              </a:spcBef>
              <a:spcAft>
                <a:spcPct val="0"/>
              </a:spcAft>
              <a:buFont typeface="Arial" charset="0"/>
              <a:buChar char="•"/>
            </a:pPr>
            <a:r>
              <a:rPr lang="en-US" sz="2800" dirty="0">
                <a:solidFill>
                  <a:srgbClr val="D79694"/>
                </a:solidFill>
              </a:rPr>
              <a:t>“According to Milton Mills of the National Medical Association, an organization of 20,000 African American physicians, the U.S. Dietary Guidelines, although it may be unintentional, are a form of </a:t>
            </a:r>
            <a:r>
              <a:rPr lang="en-US" sz="4400" b="1" dirty="0">
                <a:solidFill>
                  <a:srgbClr val="000000"/>
                </a:solidFill>
              </a:rPr>
              <a:t>institutionalized racism</a:t>
            </a:r>
            <a:r>
              <a:rPr lang="en-US" sz="3200" dirty="0">
                <a:solidFill>
                  <a:srgbClr val="D79694"/>
                </a:solidFill>
              </a:rPr>
              <a:t>.”</a:t>
            </a:r>
          </a:p>
        </p:txBody>
      </p:sp>
      <p:sp>
        <p:nvSpPr>
          <p:cNvPr id="595971"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5972" name="Rectangle 4"/>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200" dirty="0">
                <a:solidFill>
                  <a:srgbClr val="D79694"/>
                </a:solidFill>
              </a:rPr>
              <a:t>	lactase deficiency is different across populations</a:t>
            </a:r>
          </a:p>
          <a:p>
            <a:pPr marL="231775" indent="-231775">
              <a:defRPr/>
            </a:pPr>
            <a:endParaRPr lang="en-US" dirty="0">
              <a:solidFill>
                <a:srgbClr val="D79694"/>
              </a:solidFill>
            </a:endParaRPr>
          </a:p>
        </p:txBody>
      </p:sp>
      <p:sp>
        <p:nvSpPr>
          <p:cNvPr id="508931" name="TextBox 3"/>
          <p:cNvSpPr txBox="1">
            <a:spLocks noChangeArrowheads="1"/>
          </p:cNvSpPr>
          <p:nvPr/>
        </p:nvSpPr>
        <p:spPr bwMode="auto">
          <a:xfrm>
            <a:off x="1618344" y="1822371"/>
            <a:ext cx="5867400" cy="3816429"/>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fontAlgn="base">
              <a:spcBef>
                <a:spcPct val="0"/>
              </a:spcBef>
              <a:spcAft>
                <a:spcPct val="0"/>
              </a:spcAft>
            </a:pPr>
            <a:r>
              <a:rPr lang="en-US" sz="3600" b="1" dirty="0">
                <a:solidFill>
                  <a:prstClr val="black"/>
                </a:solidFill>
              </a:rPr>
              <a:t>people with</a:t>
            </a:r>
          </a:p>
          <a:p>
            <a:pPr algn="ctr" fontAlgn="base">
              <a:spcBef>
                <a:spcPct val="0"/>
              </a:spcBef>
              <a:spcAft>
                <a:spcPct val="0"/>
              </a:spcAft>
            </a:pPr>
            <a:r>
              <a:rPr lang="en-US" sz="3600" b="1" dirty="0">
                <a:solidFill>
                  <a:prstClr val="black"/>
                </a:solidFill>
              </a:rPr>
              <a:t>lactase deficiency</a:t>
            </a:r>
          </a:p>
          <a:p>
            <a:pPr algn="ctr" fontAlgn="base">
              <a:spcBef>
                <a:spcPct val="0"/>
              </a:spcBef>
              <a:spcAft>
                <a:spcPct val="0"/>
              </a:spcAft>
            </a:pPr>
            <a:r>
              <a:rPr lang="en-US" sz="3600" b="1" dirty="0">
                <a:solidFill>
                  <a:prstClr val="black"/>
                </a:solidFill>
              </a:rPr>
              <a:t>symptoms</a:t>
            </a:r>
          </a:p>
          <a:p>
            <a:pPr algn="ctr" fontAlgn="base">
              <a:spcBef>
                <a:spcPct val="0"/>
              </a:spcBef>
              <a:spcAft>
                <a:spcPct val="0"/>
              </a:spcAft>
            </a:pPr>
            <a:r>
              <a:rPr lang="en-US" sz="3600" b="1" dirty="0">
                <a:solidFill>
                  <a:prstClr val="black"/>
                </a:solidFill>
              </a:rPr>
              <a:t>are known as</a:t>
            </a:r>
            <a:endParaRPr lang="en-US" sz="4400" b="1" dirty="0">
              <a:solidFill>
                <a:prstClr val="black"/>
              </a:solidFill>
            </a:endParaRPr>
          </a:p>
          <a:p>
            <a:pPr algn="ctr" fontAlgn="base">
              <a:spcBef>
                <a:spcPct val="0"/>
              </a:spcBef>
              <a:spcAft>
                <a:spcPct val="0"/>
              </a:spcAft>
            </a:pPr>
            <a:r>
              <a:rPr lang="en-US" sz="4400" b="1" dirty="0">
                <a:solidFill>
                  <a:prstClr val="black"/>
                </a:solidFill>
              </a:rPr>
              <a:t>“lactose intolerant”</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14400" y="1277938"/>
            <a:ext cx="7315200" cy="4094162"/>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2000" dirty="0">
              <a:solidFill>
                <a:srgbClr val="9BBB59">
                  <a:lumMod val="40000"/>
                  <a:lumOff val="60000"/>
                </a:srgbClr>
              </a:solidFill>
            </a:endParaRPr>
          </a:p>
          <a:p>
            <a:pPr marL="682625" lvl="3" indent="-219075">
              <a:buFont typeface="Arial" pitchFamily="34" charset="0"/>
              <a:buChar char="•"/>
              <a:defRPr/>
            </a:pPr>
            <a:r>
              <a:rPr lang="en-US" sz="3200" dirty="0">
                <a:solidFill>
                  <a:prstClr val="black"/>
                </a:solidFill>
              </a:rPr>
              <a:t>“The Congressional Black Congress wrote to President Clinton in 1999 stating that the U.S. Dietary Guidelines </a:t>
            </a:r>
            <a:r>
              <a:rPr lang="en-US" sz="3200" b="1" dirty="0">
                <a:solidFill>
                  <a:prstClr val="black"/>
                </a:solidFill>
              </a:rPr>
              <a:t>‘demonstrated a consistent racial bias’</a:t>
            </a:r>
            <a:r>
              <a:rPr lang="en-US" sz="3200" dirty="0">
                <a:solidFill>
                  <a:prstClr val="black"/>
                </a:solidFill>
              </a:rPr>
              <a:t>”. </a:t>
            </a:r>
          </a:p>
        </p:txBody>
      </p:sp>
      <p:sp>
        <p:nvSpPr>
          <p:cNvPr id="596995"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6996" name="Rectangle 7"/>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TextBox 1"/>
          <p:cNvSpPr txBox="1">
            <a:spLocks noChangeArrowheads="1"/>
          </p:cNvSpPr>
          <p:nvPr/>
        </p:nvSpPr>
        <p:spPr bwMode="auto">
          <a:xfrm>
            <a:off x="914400" y="1277938"/>
            <a:ext cx="7315200" cy="4339650"/>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2000" dirty="0">
              <a:solidFill>
                <a:srgbClr val="D79694"/>
              </a:solidFill>
            </a:endParaRPr>
          </a:p>
          <a:p>
            <a:pPr marL="682625" lvl="3" indent="-219075" fontAlgn="base">
              <a:spcBef>
                <a:spcPct val="0"/>
              </a:spcBef>
              <a:spcAft>
                <a:spcPct val="0"/>
              </a:spcAft>
              <a:buFont typeface="Arial" charset="0"/>
              <a:buChar char="•"/>
            </a:pPr>
            <a:r>
              <a:rPr lang="en-US" sz="3200" dirty="0">
                <a:solidFill>
                  <a:srgbClr val="D79694"/>
                </a:solidFill>
              </a:rPr>
              <a:t>“The Congressional Black Congress wrote to President Clinton in 1999 stating that the U.S. Dietary Guidelines </a:t>
            </a:r>
            <a:r>
              <a:rPr lang="en-US" sz="4000" b="1" dirty="0">
                <a:solidFill>
                  <a:srgbClr val="000000"/>
                </a:solidFill>
              </a:rPr>
              <a:t>‘demonstrated a consistent racial bias’</a:t>
            </a:r>
            <a:r>
              <a:rPr lang="en-US" sz="3200" dirty="0">
                <a:solidFill>
                  <a:srgbClr val="D79694"/>
                </a:solidFill>
              </a:rPr>
              <a:t>”. </a:t>
            </a:r>
          </a:p>
        </p:txBody>
      </p:sp>
      <p:sp>
        <p:nvSpPr>
          <p:cNvPr id="598019"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8020" name="Rectangle 7"/>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TextBox 1"/>
          <p:cNvSpPr txBox="1">
            <a:spLocks noChangeArrowheads="1"/>
          </p:cNvSpPr>
          <p:nvPr/>
        </p:nvSpPr>
        <p:spPr bwMode="auto">
          <a:xfrm>
            <a:off x="914400" y="1277938"/>
            <a:ext cx="7315200" cy="501808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a:p>
            <a:pPr marL="682625" lvl="3" indent="-219075" fontAlgn="base">
              <a:spcBef>
                <a:spcPct val="0"/>
              </a:spcBef>
              <a:spcAft>
                <a:spcPct val="0"/>
              </a:spcAft>
              <a:buFont typeface="Arial" charset="0"/>
              <a:buChar char="•"/>
            </a:pPr>
            <a:r>
              <a:rPr lang="en-US" sz="2400" dirty="0">
                <a:solidFill>
                  <a:srgbClr val="000000"/>
                </a:solidFill>
              </a:rPr>
              <a:t>“The Physicians Committee for Responsible Medicine, a Washington, D.C.-based group that promotes preventive nutrition, alleges racial bias in the formulation of the Dietary Guidelines and the associated Food Guide Pyramid.“</a:t>
            </a:r>
          </a:p>
          <a:p>
            <a:pPr marL="682625" lvl="3" indent="-219075" fontAlgn="base">
              <a:spcBef>
                <a:spcPct val="0"/>
              </a:spcBef>
              <a:spcAft>
                <a:spcPct val="0"/>
              </a:spcAft>
              <a:buFont typeface="Arial" charset="0"/>
              <a:buChar char="•"/>
            </a:pPr>
            <a:endParaRPr lang="en-US" dirty="0">
              <a:solidFill>
                <a:srgbClr val="000000"/>
              </a:solidFill>
            </a:endParaRPr>
          </a:p>
          <a:p>
            <a:pPr marL="1139825" lvl="4" indent="-219075" fontAlgn="base">
              <a:spcBef>
                <a:spcPct val="0"/>
              </a:spcBef>
              <a:spcAft>
                <a:spcPct val="0"/>
              </a:spcAft>
              <a:buFont typeface="Arial" charset="0"/>
              <a:buChar char="•"/>
            </a:pPr>
            <a:r>
              <a:rPr lang="en-US" sz="2000" dirty="0">
                <a:solidFill>
                  <a:srgbClr val="000000"/>
                </a:solidFill>
              </a:rPr>
              <a:t>“They charge that American minorities are badly served by the Dietary Guidelines that take little notice of their particular needs and hold the position that the Dietary Guidelines should make dairy products optional.”</a:t>
            </a:r>
          </a:p>
        </p:txBody>
      </p:sp>
      <p:sp>
        <p:nvSpPr>
          <p:cNvPr id="599043"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9044"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TextBox 1"/>
          <p:cNvSpPr txBox="1">
            <a:spLocks noChangeArrowheads="1"/>
          </p:cNvSpPr>
          <p:nvPr/>
        </p:nvSpPr>
        <p:spPr bwMode="auto">
          <a:xfrm>
            <a:off x="914400" y="1277938"/>
            <a:ext cx="7315200" cy="5170646"/>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a:p>
            <a:pPr marL="682625" lvl="3" indent="-219075" fontAlgn="base">
              <a:spcBef>
                <a:spcPct val="0"/>
              </a:spcBef>
              <a:spcAft>
                <a:spcPct val="0"/>
              </a:spcAft>
              <a:buFont typeface="Arial" charset="0"/>
              <a:buChar char="•"/>
            </a:pPr>
            <a:r>
              <a:rPr lang="en-US" sz="2800" dirty="0">
                <a:solidFill>
                  <a:srgbClr val="000000"/>
                </a:solidFill>
              </a:rPr>
              <a:t>“</a:t>
            </a:r>
            <a:r>
              <a:rPr lang="en-US" sz="3200" b="1" dirty="0">
                <a:solidFill>
                  <a:srgbClr val="000000"/>
                </a:solidFill>
              </a:rPr>
              <a:t>The Physicians Committee for Responsible Medicine</a:t>
            </a:r>
            <a:r>
              <a:rPr lang="en-US" sz="2400" dirty="0">
                <a:solidFill>
                  <a:srgbClr val="D79694"/>
                </a:solidFill>
              </a:rPr>
              <a:t>,</a:t>
            </a:r>
            <a:r>
              <a:rPr lang="en-US" sz="2000" dirty="0">
                <a:solidFill>
                  <a:srgbClr val="D79694"/>
                </a:solidFill>
              </a:rPr>
              <a:t> a Washington, D.C.-based group that promotes preventive nutrition, alleges racial bias in the formulation of the Dietary Guidelines and the associated Food Guide Pyramid.“</a:t>
            </a:r>
            <a:endParaRPr lang="en-US" sz="2400" dirty="0">
              <a:solidFill>
                <a:srgbClr val="D79694"/>
              </a:solidFill>
            </a:endParaRPr>
          </a:p>
          <a:p>
            <a:pPr marL="682625" lvl="3" indent="-219075" fontAlgn="base">
              <a:spcBef>
                <a:spcPct val="0"/>
              </a:spcBef>
              <a:spcAft>
                <a:spcPct val="0"/>
              </a:spcAft>
              <a:buFont typeface="Arial" charset="0"/>
              <a:buChar char="•"/>
            </a:pPr>
            <a:endParaRPr lang="en-US" dirty="0">
              <a:solidFill>
                <a:srgbClr val="D79694"/>
              </a:solidFill>
            </a:endParaRPr>
          </a:p>
          <a:p>
            <a:pPr marL="1139825" lvl="4" indent="-219075" fontAlgn="base">
              <a:spcBef>
                <a:spcPct val="0"/>
              </a:spcBef>
              <a:spcAft>
                <a:spcPct val="0"/>
              </a:spcAft>
              <a:buFont typeface="Arial" charset="0"/>
              <a:buChar char="•"/>
            </a:pPr>
            <a:r>
              <a:rPr lang="en-US" sz="2000" dirty="0">
                <a:solidFill>
                  <a:srgbClr val="D79694"/>
                </a:solidFill>
              </a:rPr>
              <a:t>“They charge that American minorities are badly served by the Dietary Guidelines that take little notice of their particular needs and hold the position that the Dietary Guidelines should make dairy products optional.”</a:t>
            </a:r>
          </a:p>
        </p:txBody>
      </p:sp>
      <p:sp>
        <p:nvSpPr>
          <p:cNvPr id="599043"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9044"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7938"/>
            <a:ext cx="7315200" cy="4985980"/>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srgbClr val="D79694"/>
              </a:solidFill>
            </a:endParaRPr>
          </a:p>
          <a:p>
            <a:pPr marL="682625" lvl="3" indent="-219075">
              <a:buFont typeface="Arial" pitchFamily="34" charset="0"/>
              <a:buChar char="•"/>
              <a:defRPr/>
            </a:pPr>
            <a:r>
              <a:rPr lang="en-US" sz="2000" dirty="0">
                <a:solidFill>
                  <a:srgbClr val="D79694"/>
                </a:solidFill>
              </a:rPr>
              <a:t>“The Physicians Committee for Responsible Medicine, a Washington, D.C.-based group that promotes preventive nutrition, </a:t>
            </a:r>
            <a:r>
              <a:rPr lang="en-US" sz="2800" b="1" dirty="0">
                <a:solidFill>
                  <a:prstClr val="black"/>
                </a:solidFill>
              </a:rPr>
              <a:t>alleges racial bias in the formulation of the Dietary Guidelines and the associated Food Guide Pyramid</a:t>
            </a:r>
            <a:r>
              <a:rPr lang="en-US" sz="2400" dirty="0">
                <a:solidFill>
                  <a:srgbClr val="9BBB59">
                    <a:lumMod val="40000"/>
                    <a:lumOff val="60000"/>
                  </a:srgbClr>
                </a:solidFill>
              </a:rPr>
              <a:t>.</a:t>
            </a:r>
            <a:r>
              <a:rPr lang="en-US" sz="2400" dirty="0">
                <a:solidFill>
                  <a:srgbClr val="D79694"/>
                </a:solidFill>
              </a:rPr>
              <a:t>“</a:t>
            </a:r>
          </a:p>
          <a:p>
            <a:pPr marL="682625" lvl="3" indent="-219075">
              <a:buFont typeface="Arial" pitchFamily="34" charset="0"/>
              <a:buChar char="•"/>
              <a:defRPr/>
            </a:pPr>
            <a:endParaRPr lang="en-US" dirty="0">
              <a:solidFill>
                <a:srgbClr val="D79694"/>
              </a:solidFill>
            </a:endParaRPr>
          </a:p>
          <a:p>
            <a:pPr marL="1139825" lvl="4" indent="-219075">
              <a:buFont typeface="Arial" pitchFamily="34" charset="0"/>
              <a:buChar char="•"/>
              <a:defRPr/>
            </a:pPr>
            <a:r>
              <a:rPr lang="en-US" sz="2000" dirty="0">
                <a:solidFill>
                  <a:srgbClr val="D79694"/>
                </a:solidFill>
              </a:rPr>
              <a:t>“They charge that American minorities are badly served by the Dietary Guidelines that take little notice of their particular needs and hold the position that the Dietary Guidelines should make dairy products optional.”</a:t>
            </a:r>
          </a:p>
        </p:txBody>
      </p:sp>
      <p:sp>
        <p:nvSpPr>
          <p:cNvPr id="600067"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600068"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TextBox 6"/>
          <p:cNvSpPr txBox="1">
            <a:spLocks noChangeArrowheads="1"/>
          </p:cNvSpPr>
          <p:nvPr/>
        </p:nvSpPr>
        <p:spPr bwMode="auto">
          <a:xfrm>
            <a:off x="1752600" y="5754688"/>
            <a:ext cx="5638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dirty="0">
                <a:solidFill>
                  <a:srgbClr val="D79694"/>
                </a:solidFill>
              </a:rPr>
              <a:t>The 1992 </a:t>
            </a:r>
            <a:r>
              <a:rPr lang="en-US" sz="4000" b="1" dirty="0">
                <a:solidFill>
                  <a:prstClr val="black"/>
                </a:solidFill>
              </a:rPr>
              <a:t>USDA</a:t>
            </a:r>
            <a:r>
              <a:rPr lang="en-US" sz="2000" b="1" dirty="0">
                <a:solidFill>
                  <a:prstClr val="black"/>
                </a:solidFill>
              </a:rPr>
              <a:t> </a:t>
            </a:r>
            <a:r>
              <a:rPr lang="en-US" sz="2000" b="1" dirty="0">
                <a:solidFill>
                  <a:srgbClr val="D79694"/>
                </a:solidFill>
              </a:rPr>
              <a:t>food pyramid</a:t>
            </a:r>
            <a:endParaRPr lang="en-US" sz="1600" b="1" dirty="0">
              <a:solidFill>
                <a:srgbClr val="D79694"/>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TextBox 6"/>
          <p:cNvSpPr txBox="1">
            <a:spLocks noChangeArrowheads="1"/>
          </p:cNvSpPr>
          <p:nvPr/>
        </p:nvSpPr>
        <p:spPr bwMode="auto">
          <a:xfrm>
            <a:off x="1752600" y="5754688"/>
            <a:ext cx="5638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srgbClr val="D79694"/>
                </a:solidFill>
              </a:rPr>
              <a:t>The 1992 </a:t>
            </a:r>
            <a:r>
              <a:rPr lang="en-US" sz="4000" b="1">
                <a:solidFill>
                  <a:prstClr val="black"/>
                </a:solidFill>
              </a:rPr>
              <a:t>USDA</a:t>
            </a:r>
            <a:r>
              <a:rPr lang="en-US" sz="2000" b="1">
                <a:solidFill>
                  <a:prstClr val="black"/>
                </a:solidFill>
              </a:rPr>
              <a:t> </a:t>
            </a:r>
            <a:r>
              <a:rPr lang="en-US" sz="2000" b="1">
                <a:solidFill>
                  <a:srgbClr val="D79694"/>
                </a:solidFill>
              </a:rPr>
              <a:t>food pyramid</a:t>
            </a:r>
            <a:endParaRPr lang="en-US" sz="1600" b="1">
              <a:solidFill>
                <a:srgbClr val="D79694"/>
              </a:solidFill>
            </a:endParaRPr>
          </a:p>
        </p:txBody>
      </p:sp>
      <p:sp>
        <p:nvSpPr>
          <p:cNvPr id="9" name="TextBox 8"/>
          <p:cNvSpPr txBox="1">
            <a:spLocks noChangeArrowheads="1"/>
          </p:cNvSpPr>
          <p:nvPr/>
        </p:nvSpPr>
        <p:spPr bwMode="auto">
          <a:xfrm>
            <a:off x="1752600" y="2416175"/>
            <a:ext cx="5638800" cy="2308225"/>
          </a:xfrm>
          <a:prstGeom prst="rect">
            <a:avLst/>
          </a:prstGeom>
          <a:noFill/>
          <a:ln w="9525">
            <a:noFill/>
            <a:miter lim="800000"/>
            <a:headEnd/>
            <a:tailEnd/>
          </a:ln>
        </p:spPr>
        <p:txBody>
          <a:bodyPr>
            <a:spAutoFit/>
          </a:bodyPr>
          <a:lstStyle/>
          <a:p>
            <a:pPr algn="ctr" fontAlgn="base">
              <a:spcBef>
                <a:spcPct val="0"/>
              </a:spcBef>
              <a:spcAft>
                <a:spcPct val="0"/>
              </a:spcAft>
            </a:pPr>
            <a:r>
              <a:rPr lang="en-US" sz="4800" b="1">
                <a:solidFill>
                  <a:prstClr val="black"/>
                </a:solidFill>
              </a:rPr>
              <a:t>United States</a:t>
            </a:r>
          </a:p>
          <a:p>
            <a:pPr algn="ctr" fontAlgn="base">
              <a:spcBef>
                <a:spcPct val="0"/>
              </a:spcBef>
              <a:spcAft>
                <a:spcPct val="0"/>
              </a:spcAft>
            </a:pPr>
            <a:r>
              <a:rPr lang="en-US" sz="4800" b="1">
                <a:solidFill>
                  <a:prstClr val="black"/>
                </a:solidFill>
              </a:rPr>
              <a:t>Department of</a:t>
            </a:r>
          </a:p>
          <a:p>
            <a:pPr algn="ctr" fontAlgn="base">
              <a:spcBef>
                <a:spcPct val="0"/>
              </a:spcBef>
              <a:spcAft>
                <a:spcPct val="0"/>
              </a:spcAft>
            </a:pPr>
            <a:r>
              <a:rPr lang="en-US" sz="4800" b="1">
                <a:solidFill>
                  <a:prstClr val="black"/>
                </a:solidFill>
              </a:rPr>
              <a:t>Agriculture</a:t>
            </a:r>
            <a:endParaRPr lang="en-US" sz="3200">
              <a:solidFill>
                <a:prstClr val="black"/>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2114" name="TextBox 7"/>
          <p:cNvSpPr txBox="1">
            <a:spLocks noChangeArrowheads="1"/>
          </p:cNvSpPr>
          <p:nvPr/>
        </p:nvSpPr>
        <p:spPr bwMode="auto">
          <a:xfrm>
            <a:off x="1752600" y="6019800"/>
            <a:ext cx="5638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rPr>
              <a:t>The 1992 USDA food pyramid</a:t>
            </a:r>
            <a:endParaRPr lang="en-US" sz="1600" b="1">
              <a:solidFill>
                <a:prstClr val="black"/>
              </a:solidFill>
            </a:endParaRPr>
          </a:p>
        </p:txBody>
      </p:sp>
      <p:pic>
        <p:nvPicPr>
          <p:cNvPr id="602115" name="Picture 2"/>
          <p:cNvPicPr>
            <a:picLocks noChangeAspect="1" noChangeArrowheads="1"/>
          </p:cNvPicPr>
          <p:nvPr/>
        </p:nvPicPr>
        <p:blipFill>
          <a:blip r:embed="rId2" cstate="print"/>
          <a:srcRect/>
          <a:stretch>
            <a:fillRect/>
          </a:stretch>
        </p:blipFill>
        <p:spPr bwMode="auto">
          <a:xfrm>
            <a:off x="914400" y="228600"/>
            <a:ext cx="7315200" cy="5702300"/>
          </a:xfrm>
          <a:prstGeom prst="rect">
            <a:avLst/>
          </a:prstGeom>
          <a:noFill/>
          <a:ln w="9525">
            <a:noFill/>
            <a:miter lim="800000"/>
            <a:headEnd/>
            <a:tailEnd/>
          </a:ln>
        </p:spPr>
      </p:pic>
      <p:sp>
        <p:nvSpPr>
          <p:cNvPr id="602116" name="Oval 7"/>
          <p:cNvSpPr>
            <a:spLocks noChangeArrowheads="1"/>
          </p:cNvSpPr>
          <p:nvPr/>
        </p:nvSpPr>
        <p:spPr bwMode="auto">
          <a:xfrm>
            <a:off x="719138" y="1538288"/>
            <a:ext cx="4648200" cy="1676400"/>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5" name="TextBox 4"/>
          <p:cNvSpPr txBox="1">
            <a:spLocks noChangeArrowheads="1"/>
          </p:cNvSpPr>
          <p:nvPr/>
        </p:nvSpPr>
        <p:spPr bwMode="auto">
          <a:xfrm>
            <a:off x="922338" y="3352800"/>
            <a:ext cx="7315200" cy="646113"/>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3600" b="1" dirty="0">
                <a:solidFill>
                  <a:srgbClr val="000000"/>
                </a:solidFill>
              </a:rPr>
              <a:t>This is the old </a:t>
            </a:r>
            <a:r>
              <a:rPr lang="en-US" sz="3200" b="1" dirty="0">
                <a:solidFill>
                  <a:srgbClr val="000000"/>
                </a:solidFill>
              </a:rPr>
              <a:t>(1992) </a:t>
            </a:r>
            <a:r>
              <a:rPr lang="en-US" sz="3600" b="1" dirty="0">
                <a:solidFill>
                  <a:srgbClr val="000000"/>
                </a:solidFill>
              </a:rPr>
              <a:t>version</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3138" name="TextBox 7"/>
          <p:cNvSpPr txBox="1">
            <a:spLocks noChangeArrowheads="1"/>
          </p:cNvSpPr>
          <p:nvPr/>
        </p:nvSpPr>
        <p:spPr bwMode="auto">
          <a:xfrm>
            <a:off x="1752600" y="5257800"/>
            <a:ext cx="5638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srgbClr val="FFFFFF"/>
                </a:solidFill>
              </a:rPr>
              <a:t>A comparison of the USDA Food Guide Pyramid and Vegetarian Food Guide Pyramid</a:t>
            </a:r>
            <a:endParaRPr lang="en-US" sz="1600" b="1">
              <a:solidFill>
                <a:srgbClr val="FFFFFF"/>
              </a:solidFill>
            </a:endParaRPr>
          </a:p>
        </p:txBody>
      </p:sp>
      <p:pic>
        <p:nvPicPr>
          <p:cNvPr id="603139" name="Picture 3" descr="foodpyramid_vegetarian.jpeg"/>
          <p:cNvPicPr>
            <a:picLocks noChangeAspect="1"/>
          </p:cNvPicPr>
          <p:nvPr/>
        </p:nvPicPr>
        <p:blipFill>
          <a:blip r:embed="rId3" cstate="print"/>
          <a:srcRect/>
          <a:stretch>
            <a:fillRect/>
          </a:stretch>
        </p:blipFill>
        <p:spPr bwMode="auto">
          <a:xfrm>
            <a:off x="1627188" y="1371600"/>
            <a:ext cx="5889625" cy="3670300"/>
          </a:xfrm>
          <a:prstGeom prst="rect">
            <a:avLst/>
          </a:prstGeom>
          <a:noFill/>
          <a:ln w="9525">
            <a:noFill/>
            <a:miter lim="800000"/>
            <a:headEnd/>
            <a:tailEnd/>
          </a:ln>
        </p:spPr>
      </p:pic>
      <p:sp>
        <p:nvSpPr>
          <p:cNvPr id="7" name="Oval 7"/>
          <p:cNvSpPr>
            <a:spLocks noChangeArrowheads="1"/>
          </p:cNvSpPr>
          <p:nvPr/>
        </p:nvSpPr>
        <p:spPr bwMode="auto">
          <a:xfrm>
            <a:off x="2495550" y="2087563"/>
            <a:ext cx="1570038" cy="776287"/>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9" name="Oval 7"/>
          <p:cNvSpPr>
            <a:spLocks noChangeArrowheads="1"/>
          </p:cNvSpPr>
          <p:nvPr/>
        </p:nvSpPr>
        <p:spPr bwMode="auto">
          <a:xfrm>
            <a:off x="4751388" y="2251075"/>
            <a:ext cx="1724025" cy="1004888"/>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0" name="TextBox 9"/>
          <p:cNvSpPr txBox="1">
            <a:spLocks noChangeArrowheads="1"/>
          </p:cNvSpPr>
          <p:nvPr/>
        </p:nvSpPr>
        <p:spPr bwMode="auto">
          <a:xfrm>
            <a:off x="922338" y="3352800"/>
            <a:ext cx="7315200" cy="646113"/>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3600" b="1" dirty="0">
                <a:solidFill>
                  <a:srgbClr val="000000"/>
                </a:solidFill>
              </a:rPr>
              <a:t>This is the old </a:t>
            </a:r>
            <a:r>
              <a:rPr lang="en-US" sz="3200" b="1" dirty="0">
                <a:solidFill>
                  <a:srgbClr val="000000"/>
                </a:solidFill>
              </a:rPr>
              <a:t>(1992) </a:t>
            </a:r>
            <a:r>
              <a:rPr lang="en-US" sz="3600" b="1" dirty="0">
                <a:solidFill>
                  <a:srgbClr val="000000"/>
                </a:solidFill>
              </a:rPr>
              <a:t>version</a:t>
            </a:r>
          </a:p>
        </p:txBody>
      </p:sp>
      <p:sp>
        <p:nvSpPr>
          <p:cNvPr id="11" name="Oval 7"/>
          <p:cNvSpPr>
            <a:spLocks noChangeArrowheads="1"/>
          </p:cNvSpPr>
          <p:nvPr/>
        </p:nvSpPr>
        <p:spPr bwMode="auto">
          <a:xfrm>
            <a:off x="6172200" y="2416175"/>
            <a:ext cx="1524000" cy="838200"/>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2"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82</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5186" name="TextBox 7"/>
          <p:cNvSpPr txBox="1">
            <a:spLocks noChangeArrowheads="1"/>
          </p:cNvSpPr>
          <p:nvPr/>
        </p:nvSpPr>
        <p:spPr bwMode="auto">
          <a:xfrm>
            <a:off x="1752600" y="6019800"/>
            <a:ext cx="5638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white"/>
                </a:solidFill>
              </a:rPr>
              <a:t>The current USDA food pyramid</a:t>
            </a:r>
            <a:endParaRPr lang="en-US" sz="1600" b="1">
              <a:solidFill>
                <a:prstClr val="white"/>
              </a:solidFill>
            </a:endParaRPr>
          </a:p>
        </p:txBody>
      </p:sp>
      <p:pic>
        <p:nvPicPr>
          <p:cNvPr id="605187" name="Picture 2"/>
          <p:cNvPicPr>
            <a:picLocks noChangeAspect="1" noChangeArrowheads="1"/>
          </p:cNvPicPr>
          <p:nvPr/>
        </p:nvPicPr>
        <p:blipFill>
          <a:blip r:embed="rId2" cstate="print"/>
          <a:srcRect/>
          <a:stretch>
            <a:fillRect/>
          </a:stretch>
        </p:blipFill>
        <p:spPr bwMode="auto">
          <a:xfrm>
            <a:off x="876300" y="228600"/>
            <a:ext cx="7391400" cy="5715000"/>
          </a:xfrm>
          <a:prstGeom prst="rect">
            <a:avLst/>
          </a:prstGeom>
          <a:noFill/>
          <a:ln w="9525">
            <a:noFill/>
            <a:miter lim="800000"/>
            <a:headEnd/>
            <a:tailEnd/>
          </a:ln>
        </p:spPr>
      </p:pic>
      <p:sp>
        <p:nvSpPr>
          <p:cNvPr id="5" name="Rectangle 4"/>
          <p:cNvSpPr>
            <a:spLocks noChangeArrowheads="1"/>
          </p:cNvSpPr>
          <p:nvPr/>
        </p:nvSpPr>
        <p:spPr bwMode="auto">
          <a:xfrm>
            <a:off x="3733800" y="2166938"/>
            <a:ext cx="4572000" cy="1262062"/>
          </a:xfrm>
          <a:prstGeom prst="rect">
            <a:avLst/>
          </a:prstGeom>
          <a:solidFill>
            <a:srgbClr val="5F95D7"/>
          </a:solidFill>
          <a:ln w="9525">
            <a:noFill/>
            <a:miter lim="800000"/>
            <a:headEnd/>
            <a:tailEnd/>
          </a:ln>
        </p:spPr>
        <p:txBody>
          <a:bodyPr>
            <a:spAutoFit/>
          </a:bodyPr>
          <a:lstStyle/>
          <a:p>
            <a:pPr algn="ctr" fontAlgn="base">
              <a:spcBef>
                <a:spcPct val="0"/>
              </a:spcBef>
              <a:spcAft>
                <a:spcPct val="0"/>
              </a:spcAft>
            </a:pPr>
            <a:r>
              <a:rPr lang="en-US" sz="2800">
                <a:solidFill>
                  <a:prstClr val="white"/>
                </a:solidFill>
              </a:rPr>
              <a:t>3 cups of dairy products are recommended per day</a:t>
            </a:r>
          </a:p>
          <a:p>
            <a:pPr algn="ctr" fontAlgn="base">
              <a:spcBef>
                <a:spcPct val="0"/>
              </a:spcBef>
              <a:spcAft>
                <a:spcPct val="0"/>
              </a:spcAft>
            </a:pPr>
            <a:r>
              <a:rPr lang="en-US">
                <a:solidFill>
                  <a:prstClr val="white"/>
                </a:solidFill>
              </a:rPr>
              <a:t>(for adults)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191000" y="3505200"/>
            <a:ext cx="4572000" cy="1477328"/>
          </a:xfrm>
          <a:prstGeom prst="rect">
            <a:avLst/>
          </a:prstGeom>
        </p:spPr>
        <p:txBody>
          <a:bodyPr>
            <a:spAutoFit/>
          </a:bodyPr>
          <a:lstStyle/>
          <a:p>
            <a:pPr algn="ctr" fontAlgn="base">
              <a:spcBef>
                <a:spcPct val="0"/>
              </a:spcBef>
              <a:spcAft>
                <a:spcPct val="0"/>
              </a:spcAft>
            </a:pPr>
            <a:r>
              <a:rPr lang="en-US" b="1" i="1" dirty="0">
                <a:solidFill>
                  <a:srgbClr val="FFFFFF"/>
                </a:solidFill>
                <a:latin typeface="Arial" charset="0"/>
              </a:rPr>
              <a:t>The Essence of Chinese Cuisine</a:t>
            </a:r>
            <a:r>
              <a:rPr lang="en-US" b="1" dirty="0">
                <a:solidFill>
                  <a:srgbClr val="FFFFFF"/>
                </a:solidFill>
                <a:latin typeface="Arial" charset="0"/>
              </a:rPr>
              <a:t>.</a:t>
            </a:r>
          </a:p>
          <a:p>
            <a:pPr algn="ctr" fontAlgn="base">
              <a:spcBef>
                <a:spcPct val="0"/>
              </a:spcBef>
              <a:spcAft>
                <a:spcPct val="0"/>
              </a:spcAft>
            </a:pPr>
            <a:r>
              <a:rPr lang="en-US" b="1" dirty="0">
                <a:solidFill>
                  <a:srgbClr val="FFFFFF"/>
                </a:solidFill>
                <a:latin typeface="Arial" charset="0"/>
              </a:rPr>
              <a:t> </a:t>
            </a:r>
          </a:p>
          <a:p>
            <a:pPr algn="ctr" fontAlgn="base">
              <a:spcBef>
                <a:spcPct val="0"/>
              </a:spcBef>
              <a:spcAft>
                <a:spcPct val="0"/>
              </a:spcAft>
            </a:pPr>
            <a:r>
              <a:rPr lang="en-US" b="1" dirty="0">
                <a:solidFill>
                  <a:srgbClr val="FFFFFF"/>
                </a:solidFill>
                <a:latin typeface="Arial" charset="0"/>
              </a:rPr>
              <a:t>1970. William T Liu and May L. Liu.</a:t>
            </a:r>
          </a:p>
          <a:p>
            <a:pPr algn="ctr" fontAlgn="base">
              <a:spcBef>
                <a:spcPct val="0"/>
              </a:spcBef>
              <a:spcAft>
                <a:spcPct val="0"/>
              </a:spcAft>
            </a:pPr>
            <a:endParaRPr lang="en-US" b="1" dirty="0">
              <a:solidFill>
                <a:srgbClr val="FFFFFF"/>
              </a:solidFill>
              <a:latin typeface="Arial" charset="0"/>
            </a:endParaRPr>
          </a:p>
          <a:p>
            <a:pPr algn="ctr" fontAlgn="base">
              <a:spcBef>
                <a:spcPct val="0"/>
              </a:spcBef>
              <a:spcAft>
                <a:spcPct val="0"/>
              </a:spcAft>
            </a:pPr>
            <a:r>
              <a:rPr lang="en-US" sz="1600" b="1" dirty="0">
                <a:solidFill>
                  <a:srgbClr val="FFFFFF"/>
                </a:solidFill>
                <a:latin typeface="Arial" charset="0"/>
              </a:rPr>
              <a:t>Nashville/London: Aurora.</a:t>
            </a:r>
          </a:p>
        </p:txBody>
      </p:sp>
      <p:pic>
        <p:nvPicPr>
          <p:cNvPr id="6" name="Picture 5" descr="Liu_Essence1_500.jpg"/>
          <p:cNvPicPr>
            <a:picLocks noChangeAspect="1"/>
          </p:cNvPicPr>
          <p:nvPr/>
        </p:nvPicPr>
        <p:blipFill>
          <a:blip r:embed="rId2" cstate="print"/>
          <a:stretch>
            <a:fillRect/>
          </a:stretch>
        </p:blipFill>
        <p:spPr>
          <a:xfrm>
            <a:off x="914400" y="914400"/>
            <a:ext cx="3541690" cy="5029200"/>
          </a:xfrm>
          <a:prstGeom prst="rect">
            <a:avLst/>
          </a:prstGeom>
        </p:spPr>
      </p:pic>
      <p:sp>
        <p:nvSpPr>
          <p:cNvPr id="4" name="Rectangle 3"/>
          <p:cNvSpPr txBox="1">
            <a:spLocks noChangeArrowheads="1"/>
          </p:cNvSpPr>
          <p:nvPr/>
        </p:nvSpPr>
        <p:spPr bwMode="auto">
          <a:xfrm>
            <a:off x="1066800" y="5080337"/>
            <a:ext cx="7086600" cy="1015663"/>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lactose-intolerant Bill Liu was co-author of a major Chinese cookbook for the English-speaking world . . .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450" name="TextBox 7"/>
          <p:cNvSpPr txBox="1">
            <a:spLocks noChangeArrowheads="1"/>
          </p:cNvSpPr>
          <p:nvPr/>
        </p:nvSpPr>
        <p:spPr bwMode="auto">
          <a:xfrm>
            <a:off x="1752600" y="1676400"/>
            <a:ext cx="5638800" cy="3786188"/>
          </a:xfrm>
          <a:prstGeom prst="rect">
            <a:avLst/>
          </a:prstGeom>
          <a:noFill/>
          <a:ln w="9525">
            <a:noFill/>
            <a:miter lim="800000"/>
            <a:headEnd/>
            <a:tailEnd/>
          </a:ln>
        </p:spPr>
        <p:txBody>
          <a:bodyPr>
            <a:spAutoFit/>
          </a:bodyPr>
          <a:lstStyle/>
          <a:p>
            <a:pPr algn="ctr" fontAlgn="base">
              <a:spcBef>
                <a:spcPct val="0"/>
              </a:spcBef>
              <a:spcAft>
                <a:spcPct val="0"/>
              </a:spcAft>
            </a:pPr>
            <a:r>
              <a:rPr lang="en-US" sz="4800" b="1" dirty="0">
                <a:solidFill>
                  <a:prstClr val="black"/>
                </a:solidFill>
              </a:rPr>
              <a:t>food pyramids come in</a:t>
            </a:r>
          </a:p>
          <a:p>
            <a:pPr algn="ctr" fontAlgn="base">
              <a:spcBef>
                <a:spcPct val="0"/>
              </a:spcBef>
              <a:spcAft>
                <a:spcPct val="0"/>
              </a:spcAft>
            </a:pPr>
            <a:r>
              <a:rPr lang="en-US" sz="4800" b="1" dirty="0">
                <a:solidFill>
                  <a:prstClr val="black"/>
                </a:solidFill>
              </a:rPr>
              <a:t>all cuisines</a:t>
            </a:r>
          </a:p>
          <a:p>
            <a:pPr algn="ctr" fontAlgn="base">
              <a:spcBef>
                <a:spcPct val="0"/>
              </a:spcBef>
              <a:spcAft>
                <a:spcPct val="0"/>
              </a:spcAft>
            </a:pPr>
            <a:r>
              <a:rPr lang="en-US" sz="4800" b="1" dirty="0">
                <a:solidFill>
                  <a:prstClr val="black"/>
                </a:solidFill>
              </a:rPr>
              <a:t>and all sizes and shapes . . .</a:t>
            </a:r>
            <a:endParaRPr lang="en-US" sz="3200" dirty="0">
              <a:solidFill>
                <a:prstClr val="black"/>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1752600" y="6565900"/>
            <a:ext cx="5638800" cy="21544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hlinkClick r:id="rId3"/>
              </a:rPr>
              <a:t>http://www.huffingtonpost.com/food-republic/food-pyramids-around-the-world_b_874409.html</a:t>
            </a:r>
            <a:endParaRPr kumimoji="0" lang="en-US" sz="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3187700" y="6078835"/>
            <a:ext cx="28142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Japan's Spinning Top</a:t>
            </a:r>
          </a:p>
        </p:txBody>
      </p:sp>
      <p:pic>
        <p:nvPicPr>
          <p:cNvPr id="3" name="Picture 2"/>
          <p:cNvPicPr>
            <a:picLocks noChangeAspect="1"/>
          </p:cNvPicPr>
          <p:nvPr/>
        </p:nvPicPr>
        <p:blipFill>
          <a:blip r:embed="rId4"/>
          <a:stretch>
            <a:fillRect/>
          </a:stretch>
        </p:blipFill>
        <p:spPr>
          <a:xfrm>
            <a:off x="533400" y="381000"/>
            <a:ext cx="8046720" cy="5647050"/>
          </a:xfrm>
          <a:prstGeom prst="rect">
            <a:avLst/>
          </a:prstGeom>
        </p:spPr>
      </p:pic>
    </p:spTree>
    <p:extLst>
      <p:ext uri="{BB962C8B-B14F-4D97-AF65-F5344CB8AC3E}">
        <p14:creationId xmlns:p14="http://schemas.microsoft.com/office/powerpoint/2010/main" val="16858843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0306" name="TextBox 7"/>
          <p:cNvSpPr txBox="1">
            <a:spLocks noChangeArrowheads="1"/>
          </p:cNvSpPr>
          <p:nvPr/>
        </p:nvSpPr>
        <p:spPr bwMode="auto">
          <a:xfrm>
            <a:off x="1752600" y="5969000"/>
            <a:ext cx="56388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rPr>
              <a:t>Japanese Food Pyramid</a:t>
            </a:r>
          </a:p>
          <a:p>
            <a:pPr algn="ctr" fontAlgn="base">
              <a:spcBef>
                <a:spcPct val="0"/>
              </a:spcBef>
              <a:spcAft>
                <a:spcPct val="0"/>
              </a:spcAft>
            </a:pPr>
            <a:r>
              <a:rPr lang="en-US" sz="1200">
                <a:solidFill>
                  <a:prstClr val="white"/>
                </a:solidFill>
              </a:rPr>
              <a:t>http://</a:t>
            </a:r>
            <a:r>
              <a:rPr lang="en-US" sz="1200">
                <a:solidFill>
                  <a:prstClr val="black"/>
                </a:solidFill>
                <a:hlinkClick r:id="rId3"/>
              </a:rPr>
              <a:t>www.ethnicfoodsco.com/Japan/JapaneseFoodPyramid.htm</a:t>
            </a:r>
            <a:endParaRPr lang="en-US" sz="1200">
              <a:solidFill>
                <a:prstClr val="black"/>
              </a:solidFill>
            </a:endParaRPr>
          </a:p>
        </p:txBody>
      </p:sp>
      <p:pic>
        <p:nvPicPr>
          <p:cNvPr id="610307" name="Picture 2"/>
          <p:cNvPicPr>
            <a:picLocks noChangeAspect="1" noChangeArrowheads="1"/>
          </p:cNvPicPr>
          <p:nvPr/>
        </p:nvPicPr>
        <p:blipFill>
          <a:blip r:embed="rId4" cstate="print"/>
          <a:srcRect/>
          <a:stretch>
            <a:fillRect/>
          </a:stretch>
        </p:blipFill>
        <p:spPr bwMode="auto">
          <a:xfrm>
            <a:off x="1714500" y="152400"/>
            <a:ext cx="5715000" cy="57150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2354" name="TextBox 7"/>
          <p:cNvSpPr txBox="1">
            <a:spLocks noChangeArrowheads="1"/>
          </p:cNvSpPr>
          <p:nvPr/>
        </p:nvSpPr>
        <p:spPr bwMode="auto">
          <a:xfrm>
            <a:off x="1752600" y="5943600"/>
            <a:ext cx="5638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white"/>
                </a:solidFill>
              </a:rPr>
              <a:t>Asian Diet Pyramid</a:t>
            </a:r>
            <a:endParaRPr lang="en-US" sz="1600" b="1">
              <a:solidFill>
                <a:prstClr val="white"/>
              </a:solidFill>
            </a:endParaRPr>
          </a:p>
        </p:txBody>
      </p:sp>
      <p:sp>
        <p:nvSpPr>
          <p:cNvPr id="612355" name="TextBox 4"/>
          <p:cNvSpPr txBox="1">
            <a:spLocks noChangeArrowheads="1"/>
          </p:cNvSpPr>
          <p:nvPr/>
        </p:nvSpPr>
        <p:spPr bwMode="auto">
          <a:xfrm>
            <a:off x="914174" y="633911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white"/>
                </a:solidFill>
              </a:rPr>
              <a:t>The Cultural Feast, 2</a:t>
            </a:r>
            <a:r>
              <a:rPr lang="en-US" sz="1200" i="1" baseline="30000" dirty="0">
                <a:solidFill>
                  <a:prstClr val="white"/>
                </a:solidFill>
              </a:rPr>
              <a:t>nd</a:t>
            </a:r>
            <a:r>
              <a:rPr lang="en-US" sz="1200" i="1" dirty="0">
                <a:solidFill>
                  <a:prstClr val="white"/>
                </a:solidFill>
              </a:rPr>
              <a:t> Ed</a:t>
            </a:r>
            <a:r>
              <a:rPr lang="en-US" sz="1200" dirty="0">
                <a:solidFill>
                  <a:prstClr val="white"/>
                </a:solidFill>
              </a:rPr>
              <a:t>., p. 251</a:t>
            </a:r>
          </a:p>
        </p:txBody>
      </p:sp>
      <p:pic>
        <p:nvPicPr>
          <p:cNvPr id="612356" name="Picture 5" descr="foodpyramid_Asian.jpeg"/>
          <p:cNvPicPr>
            <a:picLocks noChangeAspect="1"/>
          </p:cNvPicPr>
          <p:nvPr/>
        </p:nvPicPr>
        <p:blipFill>
          <a:blip r:embed="rId3" cstate="print"/>
          <a:srcRect/>
          <a:stretch>
            <a:fillRect/>
          </a:stretch>
        </p:blipFill>
        <p:spPr bwMode="auto">
          <a:xfrm>
            <a:off x="2438400" y="152400"/>
            <a:ext cx="4194175" cy="5718175"/>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8258" name="TextBox 7"/>
          <p:cNvSpPr txBox="1">
            <a:spLocks noChangeArrowheads="1"/>
          </p:cNvSpPr>
          <p:nvPr/>
        </p:nvSpPr>
        <p:spPr bwMode="auto">
          <a:xfrm>
            <a:off x="1752600" y="5969000"/>
            <a:ext cx="56388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2000" b="1" dirty="0">
                <a:solidFill>
                  <a:prstClr val="black"/>
                </a:solidFill>
              </a:rPr>
              <a:t>Mexican Food Pyramid</a:t>
            </a:r>
          </a:p>
          <a:p>
            <a:pPr algn="ctr" fontAlgn="base">
              <a:spcBef>
                <a:spcPct val="0"/>
              </a:spcBef>
              <a:spcAft>
                <a:spcPct val="0"/>
              </a:spcAft>
            </a:pPr>
            <a:r>
              <a:rPr lang="en-US" sz="1200" dirty="0">
                <a:solidFill>
                  <a:prstClr val="white"/>
                </a:solidFill>
                <a:hlinkClick r:id="rId3"/>
              </a:rPr>
              <a:t>www.semda.org/info/images/July99_new.gif</a:t>
            </a:r>
            <a:endParaRPr lang="en-US" sz="1200" dirty="0">
              <a:solidFill>
                <a:prstClr val="white"/>
              </a:solidFill>
            </a:endParaRPr>
          </a:p>
        </p:txBody>
      </p:sp>
      <p:pic>
        <p:nvPicPr>
          <p:cNvPr id="608259" name="Picture 2"/>
          <p:cNvPicPr>
            <a:picLocks noChangeAspect="1" noChangeArrowheads="1"/>
          </p:cNvPicPr>
          <p:nvPr/>
        </p:nvPicPr>
        <p:blipFill>
          <a:blip r:embed="rId4" cstate="print"/>
          <a:srcRect/>
          <a:stretch>
            <a:fillRect/>
          </a:stretch>
        </p:blipFill>
        <p:spPr bwMode="auto">
          <a:xfrm>
            <a:off x="1714500" y="152400"/>
            <a:ext cx="5715000" cy="571500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02" name="TextBox 7"/>
          <p:cNvSpPr txBox="1">
            <a:spLocks noChangeArrowheads="1"/>
          </p:cNvSpPr>
          <p:nvPr/>
        </p:nvSpPr>
        <p:spPr bwMode="auto">
          <a:xfrm>
            <a:off x="1752600" y="5710238"/>
            <a:ext cx="5638800" cy="461962"/>
          </a:xfrm>
          <a:prstGeom prst="rect">
            <a:avLst/>
          </a:prstGeom>
          <a:noFill/>
          <a:ln w="9525">
            <a:noFill/>
            <a:miter lim="800000"/>
            <a:headEnd/>
            <a:tailEnd/>
          </a:ln>
        </p:spPr>
        <p:txBody>
          <a:bodyPr>
            <a:spAutoFit/>
          </a:bodyPr>
          <a:lstStyle/>
          <a:p>
            <a:pPr algn="ctr" fontAlgn="base">
              <a:spcBef>
                <a:spcPct val="0"/>
              </a:spcBef>
              <a:spcAft>
                <a:spcPct val="0"/>
              </a:spcAft>
            </a:pPr>
            <a:r>
              <a:rPr lang="en-US" sz="2400" b="1">
                <a:solidFill>
                  <a:srgbClr val="000000"/>
                </a:solidFill>
              </a:rPr>
              <a:t>A vegan version of the food pyramid</a:t>
            </a:r>
            <a:endParaRPr lang="en-US" b="1">
              <a:solidFill>
                <a:srgbClr val="000000"/>
              </a:solidFill>
            </a:endParaRPr>
          </a:p>
        </p:txBody>
      </p:sp>
      <p:pic>
        <p:nvPicPr>
          <p:cNvPr id="614403" name="Picture 5"/>
          <p:cNvPicPr>
            <a:picLocks noChangeAspect="1" noChangeArrowheads="1"/>
          </p:cNvPicPr>
          <p:nvPr/>
        </p:nvPicPr>
        <p:blipFill>
          <a:blip r:embed="rId3" cstate="print"/>
          <a:srcRect/>
          <a:stretch>
            <a:fillRect/>
          </a:stretch>
        </p:blipFill>
        <p:spPr bwMode="auto">
          <a:xfrm>
            <a:off x="914400" y="1547813"/>
            <a:ext cx="7315200" cy="3938587"/>
          </a:xfrm>
          <a:prstGeom prst="rect">
            <a:avLst/>
          </a:prstGeom>
          <a:noFill/>
          <a:ln w="9525">
            <a:noFill/>
            <a:miter lim="800000"/>
            <a:headEnd/>
            <a:tailEnd/>
          </a:ln>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Arial" charset="0"/>
              </a:rPr>
              <a:t>July 19, 2009</a:t>
            </a:r>
          </a:p>
        </p:txBody>
      </p:sp>
      <p:sp>
        <p:nvSpPr>
          <p:cNvPr id="559109" name="Text Box 2"/>
          <p:cNvSpPr txBox="1">
            <a:spLocks noChangeArrowheads="1"/>
          </p:cNvSpPr>
          <p:nvPr/>
        </p:nvSpPr>
        <p:spPr bwMode="auto">
          <a:xfrm>
            <a:off x="2866601" y="6397625"/>
            <a:ext cx="3383811" cy="276999"/>
          </a:xfrm>
          <a:prstGeom prst="rect">
            <a:avLst/>
          </a:prstGeom>
          <a:noFill/>
          <a:ln w="28575">
            <a:noFill/>
            <a:miter lim="800000"/>
            <a:headEnd/>
            <a:tailEnd/>
          </a:ln>
        </p:spPr>
        <p:txBody>
          <a:bodyPr wrap="none">
            <a:spAutoFit/>
          </a:bodyPr>
          <a:lstStyle/>
          <a:p>
            <a:pPr algn="ctr" fontAlgn="base">
              <a:spcBef>
                <a:spcPct val="0"/>
              </a:spcBef>
              <a:spcAft>
                <a:spcPct val="0"/>
              </a:spcAft>
            </a:pPr>
            <a:r>
              <a:rPr lang="en-US" sz="1200" dirty="0">
                <a:solidFill>
                  <a:srgbClr val="000000"/>
                </a:solidFill>
                <a:latin typeface="Arial" charset="0"/>
                <a:hlinkClick r:id="rId3"/>
              </a:rPr>
              <a:t>http://www.ceche.org/mol/Spring-05/inside.html</a:t>
            </a:r>
            <a:endParaRPr lang="en-US" sz="1200" dirty="0">
              <a:solidFill>
                <a:srgbClr val="000000"/>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1064930" y="457200"/>
            <a:ext cx="7012270" cy="5715000"/>
          </a:xfrm>
          <a:prstGeom prst="rect">
            <a:avLst/>
          </a:prstGeom>
          <a:noFill/>
          <a:ln w="9525">
            <a:noFill/>
            <a:miter lim="800000"/>
            <a:headEnd/>
            <a:tailEnd/>
          </a:ln>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3166646"/>
            <a:ext cx="7473950" cy="14465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They are all basically associated with . . .</a:t>
            </a:r>
          </a:p>
        </p:txBody>
      </p:sp>
    </p:spTree>
    <p:extLst>
      <p:ext uri="{BB962C8B-B14F-4D97-AF65-F5344CB8AC3E}">
        <p14:creationId xmlns:p14="http://schemas.microsoft.com/office/powerpoint/2010/main" val="105642432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8499" name="Picture 2"/>
          <p:cNvPicPr>
            <a:picLocks noChangeAspect="1" noChangeArrowheads="1"/>
          </p:cNvPicPr>
          <p:nvPr/>
        </p:nvPicPr>
        <p:blipFill>
          <a:blip r:embed="rId3" cstate="print"/>
          <a:srcRect/>
          <a:stretch>
            <a:fillRect/>
          </a:stretch>
        </p:blipFill>
        <p:spPr bwMode="auto">
          <a:xfrm>
            <a:off x="1371600" y="1372293"/>
            <a:ext cx="6400800" cy="4114107"/>
          </a:xfrm>
          <a:prstGeom prst="rect">
            <a:avLst/>
          </a:prstGeom>
          <a:noFill/>
          <a:ln w="9525">
            <a:noFill/>
            <a:miter lim="800000"/>
            <a:headEnd/>
            <a:tailEnd/>
          </a:ln>
        </p:spPr>
      </p:pic>
      <p:sp>
        <p:nvSpPr>
          <p:cNvPr id="6" name="TextBox 5"/>
          <p:cNvSpPr txBox="1">
            <a:spLocks noChangeArrowheads="1"/>
          </p:cNvSpPr>
          <p:nvPr/>
        </p:nvSpPr>
        <p:spPr bwMode="auto">
          <a:xfrm>
            <a:off x="907824" y="3352800"/>
            <a:ext cx="7315200" cy="646331"/>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a:ea typeface="+mn-ea"/>
                <a:cs typeface="+mn-cs"/>
              </a:rPr>
              <a:t>. . . in one way or another . . .</a:t>
            </a:r>
          </a:p>
        </p:txBody>
      </p:sp>
      <p:sp>
        <p:nvSpPr>
          <p:cNvPr id="7" name="TextBox 7"/>
          <p:cNvSpPr txBox="1">
            <a:spLocks noChangeArrowheads="1"/>
          </p:cNvSpPr>
          <p:nvPr/>
        </p:nvSpPr>
        <p:spPr bwMode="auto">
          <a:xfrm>
            <a:off x="1763486" y="6084381"/>
            <a:ext cx="5638800" cy="67710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Inflatable USDA Food Guide Pyramid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hlinkClick r:id="rId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www.ethnicfoodsco.com/Japan/JapaneseFoodPyramid.htm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6946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43000" y="2692908"/>
            <a:ext cx="2514600" cy="1726692"/>
          </a:xfrm>
          <a:prstGeom prst="rect">
            <a:avLst/>
          </a:prstGeom>
          <a:noFill/>
          <a:ln w="9525">
            <a:noFill/>
            <a:miter lim="800000"/>
            <a:headEnd/>
            <a:tailEnd/>
          </a:ln>
          <a:effectLst/>
        </p:spPr>
      </p:pic>
      <p:sp>
        <p:nvSpPr>
          <p:cNvPr id="6" name="TextBox 5"/>
          <p:cNvSpPr txBox="1"/>
          <p:nvPr/>
        </p:nvSpPr>
        <p:spPr>
          <a:xfrm>
            <a:off x="3810000" y="2002691"/>
            <a:ext cx="42672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alibri"/>
                <a:ea typeface="+mn-ea"/>
                <a:cs typeface="+mn-cs"/>
              </a:rPr>
              <a:t>. . . The United States Department of Agriculture . . .</a:t>
            </a:r>
            <a:endParaRPr kumimoji="0" lang="en-US" sz="40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208349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191000" y="3505200"/>
            <a:ext cx="4572000" cy="1477328"/>
          </a:xfrm>
          <a:prstGeom prst="rect">
            <a:avLst/>
          </a:prstGeom>
        </p:spPr>
        <p:txBody>
          <a:bodyPr>
            <a:spAutoFit/>
          </a:bodyPr>
          <a:lstStyle/>
          <a:p>
            <a:pPr algn="ctr" fontAlgn="base">
              <a:spcBef>
                <a:spcPct val="0"/>
              </a:spcBef>
              <a:spcAft>
                <a:spcPct val="0"/>
              </a:spcAft>
            </a:pPr>
            <a:r>
              <a:rPr lang="en-US" b="1" i="1" dirty="0">
                <a:solidFill>
                  <a:srgbClr val="FFFFFF"/>
                </a:solidFill>
                <a:latin typeface="Arial" charset="0"/>
              </a:rPr>
              <a:t>The Essence of Chinese Cuisine</a:t>
            </a:r>
            <a:r>
              <a:rPr lang="en-US" b="1" dirty="0">
                <a:solidFill>
                  <a:srgbClr val="FFFFFF"/>
                </a:solidFill>
                <a:latin typeface="Arial" charset="0"/>
              </a:rPr>
              <a:t>.</a:t>
            </a:r>
          </a:p>
          <a:p>
            <a:pPr algn="ctr" fontAlgn="base">
              <a:spcBef>
                <a:spcPct val="0"/>
              </a:spcBef>
              <a:spcAft>
                <a:spcPct val="0"/>
              </a:spcAft>
            </a:pPr>
            <a:r>
              <a:rPr lang="en-US" b="1" dirty="0">
                <a:solidFill>
                  <a:srgbClr val="FFFFFF"/>
                </a:solidFill>
                <a:latin typeface="Arial" charset="0"/>
              </a:rPr>
              <a:t> </a:t>
            </a:r>
          </a:p>
          <a:p>
            <a:pPr algn="ctr" fontAlgn="base">
              <a:spcBef>
                <a:spcPct val="0"/>
              </a:spcBef>
              <a:spcAft>
                <a:spcPct val="0"/>
              </a:spcAft>
            </a:pPr>
            <a:r>
              <a:rPr lang="en-US" b="1" dirty="0">
                <a:solidFill>
                  <a:srgbClr val="FFFFFF"/>
                </a:solidFill>
                <a:latin typeface="Arial" charset="0"/>
              </a:rPr>
              <a:t>1970. William T Liu and May L. Liu.</a:t>
            </a:r>
          </a:p>
          <a:p>
            <a:pPr algn="ctr" fontAlgn="base">
              <a:spcBef>
                <a:spcPct val="0"/>
              </a:spcBef>
              <a:spcAft>
                <a:spcPct val="0"/>
              </a:spcAft>
            </a:pPr>
            <a:endParaRPr lang="en-US" b="1" dirty="0">
              <a:solidFill>
                <a:srgbClr val="FFFFFF"/>
              </a:solidFill>
              <a:latin typeface="Arial" charset="0"/>
            </a:endParaRPr>
          </a:p>
          <a:p>
            <a:pPr algn="ctr" fontAlgn="base">
              <a:spcBef>
                <a:spcPct val="0"/>
              </a:spcBef>
              <a:spcAft>
                <a:spcPct val="0"/>
              </a:spcAft>
            </a:pPr>
            <a:r>
              <a:rPr lang="en-US" sz="1600" b="1" dirty="0">
                <a:solidFill>
                  <a:srgbClr val="FFFFFF"/>
                </a:solidFill>
                <a:latin typeface="Arial" charset="0"/>
              </a:rPr>
              <a:t>Nashville/London: Aurora.</a:t>
            </a:r>
          </a:p>
        </p:txBody>
      </p:sp>
      <p:pic>
        <p:nvPicPr>
          <p:cNvPr id="6" name="Picture 5" descr="Liu_Essence1_500.jpg"/>
          <p:cNvPicPr>
            <a:picLocks noChangeAspect="1"/>
          </p:cNvPicPr>
          <p:nvPr/>
        </p:nvPicPr>
        <p:blipFill>
          <a:blip r:embed="rId2" cstate="print"/>
          <a:stretch>
            <a:fillRect/>
          </a:stretch>
        </p:blipFill>
        <p:spPr>
          <a:xfrm>
            <a:off x="914400" y="914400"/>
            <a:ext cx="3541690"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438400" y="685800"/>
            <a:ext cx="4306436" cy="5486400"/>
          </a:xfrm>
          <a:prstGeom prst="rect">
            <a:avLst/>
          </a:prstGeom>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43000" y="2692908"/>
            <a:ext cx="2514600" cy="1726692"/>
          </a:xfrm>
          <a:prstGeom prst="rect">
            <a:avLst/>
          </a:prstGeom>
          <a:noFill/>
          <a:ln w="9525">
            <a:noFill/>
            <a:miter lim="800000"/>
            <a:headEnd/>
            <a:tailEnd/>
          </a:ln>
          <a:effectLst/>
        </p:spPr>
      </p:pic>
      <p:sp>
        <p:nvSpPr>
          <p:cNvPr id="6" name="TextBox 5"/>
          <p:cNvSpPr txBox="1"/>
          <p:nvPr/>
        </p:nvSpPr>
        <p:spPr>
          <a:xfrm>
            <a:off x="3810000" y="2002691"/>
            <a:ext cx="426720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a:ea typeface="+mn-ea"/>
                <a:cs typeface="+mn-cs"/>
              </a:rPr>
              <a:t>.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whose job it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to promote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Agriculture . . . </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p:txBody>
      </p:sp>
    </p:spTree>
    <p:extLst>
      <p:ext uri="{BB962C8B-B14F-4D97-AF65-F5344CB8AC3E}">
        <p14:creationId xmlns:p14="http://schemas.microsoft.com/office/powerpoint/2010/main" val="26898485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43000" y="2692908"/>
            <a:ext cx="2514600" cy="1726692"/>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E85A3D94-4679-4B53-AE84-4BEC78D22DC7}"/>
              </a:ext>
            </a:extLst>
          </p:cNvPr>
          <p:cNvSpPr txBox="1"/>
          <p:nvPr/>
        </p:nvSpPr>
        <p:spPr>
          <a:xfrm>
            <a:off x="685800" y="5370493"/>
            <a:ext cx="7772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Being that it is established by law 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“The United States Department </a:t>
            </a:r>
            <a:r>
              <a:rPr kumimoji="0" lang="en-US" sz="2800" b="1" i="1" u="none" strike="noStrike" kern="1200" cap="none" spc="0" normalizeH="0" baseline="0" noProof="0" dirty="0">
                <a:ln>
                  <a:noFill/>
                </a:ln>
                <a:solidFill>
                  <a:prstClr val="black"/>
                </a:solidFill>
                <a:effectLst/>
                <a:uLnTx/>
                <a:uFillTx/>
                <a:latin typeface="Calibri"/>
                <a:ea typeface="+mn-ea"/>
                <a:cs typeface="+mn-cs"/>
              </a:rPr>
              <a:t>of Agriculture”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BDD7188-242A-46A8-8EBA-7C285169C41A}"/>
              </a:ext>
            </a:extLst>
          </p:cNvPr>
          <p:cNvSpPr txBox="1"/>
          <p:nvPr/>
        </p:nvSpPr>
        <p:spPr>
          <a:xfrm>
            <a:off x="3810000" y="2002691"/>
            <a:ext cx="426720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75000"/>
                  </a:prstClr>
                </a:solidFill>
                <a:effectLst/>
                <a:uLnTx/>
                <a:uFillTx/>
                <a:latin typeface="Calibri"/>
                <a:ea typeface="+mn-ea"/>
                <a:cs typeface="+mn-cs"/>
              </a:rPr>
              <a:t>. . . with The USDA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whose job it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to promote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Agriculture . . . </a:t>
            </a:r>
            <a:r>
              <a:rPr kumimoji="0" lang="en-US" sz="4000" b="1" i="0" u="none" strike="noStrike" kern="1200" cap="none" spc="0" normalizeH="0" baseline="0" noProof="0" dirty="0">
                <a:ln>
                  <a:noFill/>
                </a:ln>
                <a:solidFill>
                  <a:prstClr val="white">
                    <a:lumMod val="75000"/>
                  </a:prstClr>
                </a:solidFill>
                <a:effectLst/>
                <a:uLnTx/>
                <a:uFillTx/>
                <a:latin typeface="Calibri"/>
                <a:ea typeface="+mn-ea"/>
                <a:cs typeface="+mn-cs"/>
              </a:rPr>
              <a:t>  </a:t>
            </a:r>
          </a:p>
        </p:txBody>
      </p:sp>
    </p:spTree>
    <p:extLst>
      <p:ext uri="{BB962C8B-B14F-4D97-AF65-F5344CB8AC3E}">
        <p14:creationId xmlns:p14="http://schemas.microsoft.com/office/powerpoint/2010/main" val="25278359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srcRect/>
          <a:stretch>
            <a:fillRect/>
          </a:stretch>
        </p:blipFill>
        <p:spPr bwMode="auto">
          <a:xfrm>
            <a:off x="2895600" y="3667125"/>
            <a:ext cx="3333750" cy="2505075"/>
          </a:xfrm>
          <a:prstGeom prst="rect">
            <a:avLst/>
          </a:prstGeom>
          <a:noFill/>
          <a:ln w="9525">
            <a:noFill/>
            <a:miter lim="800000"/>
            <a:headEnd/>
            <a:tailEnd/>
          </a:ln>
          <a:effectLst/>
        </p:spPr>
      </p:pic>
      <p:sp>
        <p:nvSpPr>
          <p:cNvPr id="10" name="TextBox 9"/>
          <p:cNvSpPr txBox="1"/>
          <p:nvPr/>
        </p:nvSpPr>
        <p:spPr>
          <a:xfrm>
            <a:off x="943428" y="702945"/>
            <a:ext cx="7239000" cy="2954655"/>
          </a:xfrm>
          <a:prstGeom prst="rect">
            <a:avLst/>
          </a:prstGeom>
          <a:noFill/>
        </p:spPr>
        <p:txBody>
          <a:bodyPr wrap="square">
            <a:spAutoFit/>
          </a:bodyPr>
          <a:lstStyle/>
          <a:p>
            <a:pPr algn="ctr">
              <a:defRPr/>
            </a:pPr>
            <a:r>
              <a:rPr lang="en-US" sz="5400" dirty="0">
                <a:solidFill>
                  <a:prstClr val="black"/>
                </a:solidFill>
              </a:rPr>
              <a:t>not to be confused with</a:t>
            </a:r>
            <a:endParaRPr lang="en-US" sz="8000" dirty="0">
              <a:solidFill>
                <a:prstClr val="black"/>
              </a:solidFill>
            </a:endParaRPr>
          </a:p>
          <a:p>
            <a:pPr algn="ctr">
              <a:defRPr/>
            </a:pPr>
            <a:r>
              <a:rPr lang="en-US" sz="3600" b="1" dirty="0">
                <a:solidFill>
                  <a:srgbClr val="D79694"/>
                </a:solidFill>
              </a:rPr>
              <a:t>United States </a:t>
            </a:r>
          </a:p>
          <a:p>
            <a:pPr algn="ctr">
              <a:defRPr/>
            </a:pPr>
            <a:r>
              <a:rPr lang="en-US" sz="4800" b="1" dirty="0">
                <a:solidFill>
                  <a:prstClr val="black"/>
                </a:solidFill>
              </a:rPr>
              <a:t>Food and Drug Administration</a:t>
            </a:r>
            <a:endParaRPr lang="en-US" sz="3200" dirty="0">
              <a:solidFill>
                <a:prstClr val="black"/>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990600" y="1120022"/>
            <a:ext cx="7239000" cy="2000548"/>
          </a:xfrm>
          <a:prstGeom prst="rect">
            <a:avLst/>
          </a:prstGeom>
          <a:noFill/>
        </p:spPr>
        <p:txBody>
          <a:bodyPr wrap="square">
            <a:spAutoFit/>
          </a:bodyPr>
          <a:lstStyle/>
          <a:p>
            <a:pPr algn="ctr">
              <a:defRPr/>
            </a:pPr>
            <a:r>
              <a:rPr lang="en-US" sz="3600" dirty="0">
                <a:solidFill>
                  <a:prstClr val="black"/>
                </a:solidFill>
                <a:latin typeface="Arial" charset="0"/>
              </a:rPr>
              <a:t>the </a:t>
            </a:r>
          </a:p>
          <a:p>
            <a:pPr algn="ctr">
              <a:defRPr/>
            </a:pPr>
            <a:r>
              <a:rPr lang="en-US" sz="4400" b="1" dirty="0">
                <a:solidFill>
                  <a:prstClr val="black"/>
                </a:solidFill>
              </a:rPr>
              <a:t>United States </a:t>
            </a:r>
          </a:p>
          <a:p>
            <a:pPr algn="ctr">
              <a:defRPr/>
            </a:pPr>
            <a:r>
              <a:rPr lang="en-US" sz="4400" b="1" dirty="0">
                <a:solidFill>
                  <a:prstClr val="black"/>
                </a:solidFill>
              </a:rPr>
              <a:t>Food and Drug Administration</a:t>
            </a:r>
            <a:endParaRPr lang="en-US" sz="2800" dirty="0">
              <a:solidFill>
                <a:prstClr val="black"/>
              </a:solidFill>
            </a:endParaRPr>
          </a:p>
        </p:txBody>
      </p:sp>
      <p:sp>
        <p:nvSpPr>
          <p:cNvPr id="5" name="TextBox 4"/>
          <p:cNvSpPr txBox="1"/>
          <p:nvPr/>
        </p:nvSpPr>
        <p:spPr>
          <a:xfrm>
            <a:off x="947058" y="3138714"/>
            <a:ext cx="7239000" cy="1754326"/>
          </a:xfrm>
          <a:prstGeom prst="rect">
            <a:avLst/>
          </a:prstGeom>
          <a:solidFill>
            <a:schemeClr val="bg1"/>
          </a:solidFill>
        </p:spPr>
        <p:txBody>
          <a:bodyPr wrap="square">
            <a:spAutoFit/>
          </a:bodyPr>
          <a:lstStyle/>
          <a:p>
            <a:pPr algn="ctr">
              <a:defRPr/>
            </a:pPr>
            <a:r>
              <a:rPr lang="en-US" sz="3600" dirty="0">
                <a:solidFill>
                  <a:prstClr val="black"/>
                </a:solidFill>
                <a:latin typeface="Arial" charset="0"/>
              </a:rPr>
              <a:t>is responsible for regulating and supervising the safety of foods, dietary supplements, etc. </a:t>
            </a:r>
            <a:endParaRPr lang="en-US" sz="3600" dirty="0">
              <a:solidFill>
                <a:prstClr val="black"/>
              </a:solidFill>
            </a:endParaRPr>
          </a:p>
        </p:txBody>
      </p:sp>
      <p:pic>
        <p:nvPicPr>
          <p:cNvPr id="6" name="Picture 7"/>
          <p:cNvPicPr>
            <a:picLocks noChangeAspect="1" noChangeArrowheads="1"/>
          </p:cNvPicPr>
          <p:nvPr/>
        </p:nvPicPr>
        <p:blipFill>
          <a:blip r:embed="rId3" cstate="print"/>
          <a:srcRect/>
          <a:stretch>
            <a:fillRect/>
          </a:stretch>
        </p:blipFill>
        <p:spPr bwMode="auto">
          <a:xfrm>
            <a:off x="6600716" y="4953000"/>
            <a:ext cx="1609834" cy="1209675"/>
          </a:xfrm>
          <a:prstGeom prst="rect">
            <a:avLst/>
          </a:prstGeom>
          <a:noFill/>
          <a:ln w="9525">
            <a:noFill/>
            <a:miter lim="800000"/>
            <a:headEnd/>
            <a:tailEnd/>
          </a:ln>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srcRect/>
          <a:stretch>
            <a:fillRect/>
          </a:stretch>
        </p:blipFill>
        <p:spPr bwMode="auto">
          <a:xfrm>
            <a:off x="4877706" y="3048000"/>
            <a:ext cx="3333750" cy="2505075"/>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909548" y="3024420"/>
            <a:ext cx="3738652" cy="2567208"/>
          </a:xfrm>
          <a:prstGeom prst="rect">
            <a:avLst/>
          </a:prstGeom>
          <a:noFill/>
          <a:ln w="9525">
            <a:noFill/>
            <a:miter lim="800000"/>
            <a:headEnd/>
            <a:tailEnd/>
          </a:ln>
          <a:effectLst/>
        </p:spPr>
      </p:pic>
      <p:sp>
        <p:nvSpPr>
          <p:cNvPr id="6" name="TextBox 5"/>
          <p:cNvSpPr txBox="1"/>
          <p:nvPr/>
        </p:nvSpPr>
        <p:spPr>
          <a:xfrm>
            <a:off x="1143000" y="974360"/>
            <a:ext cx="3276600" cy="175432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4400" b="1" dirty="0">
                <a:solidFill>
                  <a:prstClr val="black"/>
                </a:solidFill>
              </a:rPr>
              <a:t>agriculture</a:t>
            </a:r>
            <a:r>
              <a:rPr lang="en-US" sz="3200" dirty="0">
                <a:solidFill>
                  <a:prstClr val="black"/>
                </a:solidFill>
              </a:rPr>
              <a:t>  </a:t>
            </a:r>
          </a:p>
        </p:txBody>
      </p:sp>
      <p:sp>
        <p:nvSpPr>
          <p:cNvPr id="7" name="TextBox 6"/>
          <p:cNvSpPr txBox="1"/>
          <p:nvPr/>
        </p:nvSpPr>
        <p:spPr>
          <a:xfrm>
            <a:off x="4953000" y="970730"/>
            <a:ext cx="3276600" cy="175432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4400" b="1" dirty="0">
                <a:solidFill>
                  <a:prstClr val="black"/>
                </a:solidFill>
              </a:rPr>
              <a:t>food safety </a:t>
            </a:r>
          </a:p>
        </p:txBody>
      </p:sp>
      <p:sp>
        <p:nvSpPr>
          <p:cNvPr id="8" name="TextBox 7"/>
          <p:cNvSpPr txBox="1">
            <a:spLocks noChangeArrowheads="1"/>
          </p:cNvSpPr>
          <p:nvPr/>
        </p:nvSpPr>
        <p:spPr bwMode="auto">
          <a:xfrm>
            <a:off x="1738086" y="5881914"/>
            <a:ext cx="5638800"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dirty="0">
                <a:solidFill>
                  <a:srgbClr val="D79694"/>
                </a:solidFill>
              </a:rPr>
              <a:t>Inflatable </a:t>
            </a:r>
            <a:r>
              <a:rPr lang="en-US" sz="2000" b="1" dirty="0">
                <a:solidFill>
                  <a:prstClr val="black"/>
                </a:solidFill>
              </a:rPr>
              <a:t>USDA </a:t>
            </a:r>
            <a:r>
              <a:rPr lang="en-US" sz="2000" b="1" dirty="0">
                <a:solidFill>
                  <a:srgbClr val="D79694"/>
                </a:solidFill>
              </a:rPr>
              <a:t>Food Pyramid</a:t>
            </a:r>
          </a:p>
          <a:p>
            <a:pPr algn="ctr" fontAlgn="base">
              <a:spcBef>
                <a:spcPct val="0"/>
              </a:spcBef>
              <a:spcAft>
                <a:spcPct val="0"/>
              </a:spcAft>
            </a:pPr>
            <a:endParaRPr lang="en-US" sz="700" b="1" dirty="0">
              <a:solidFill>
                <a:prstClr val="black"/>
              </a:solidFill>
            </a:endParaRPr>
          </a:p>
          <a:p>
            <a:pPr algn="ctr" fontAlgn="base">
              <a:spcBef>
                <a:spcPct val="0"/>
              </a:spcBef>
              <a:spcAft>
                <a:spcPct val="0"/>
              </a:spcAft>
            </a:pPr>
            <a:r>
              <a:rPr lang="en-US" sz="1200" dirty="0">
                <a:solidFill>
                  <a:prstClr val="black"/>
                </a:solidFill>
                <a:hlinkClick r:id="rId5"/>
              </a:rPr>
              <a:t>www.ethnicfoodsco.com/Japan/JapaneseFoodPyramid.htm</a:t>
            </a:r>
            <a:endParaRPr lang="en-US" sz="1200" dirty="0">
              <a:solidFill>
                <a:prstClr val="black"/>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3505200"/>
            <a:ext cx="747395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and, in addition, . . .</a:t>
            </a:r>
          </a:p>
        </p:txBody>
      </p:sp>
    </p:spTree>
    <p:extLst>
      <p:ext uri="{BB962C8B-B14F-4D97-AF65-F5344CB8AC3E}">
        <p14:creationId xmlns:p14="http://schemas.microsoft.com/office/powerpoint/2010/main" val="154255873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2A39147B-DB19-4965-BE4A-849E36DEC863}"/>
              </a:ext>
            </a:extLst>
          </p:cNvPr>
          <p:cNvSpPr txBox="1"/>
          <p:nvPr/>
        </p:nvSpPr>
        <p:spPr>
          <a:xfrm>
            <a:off x="1354666" y="4876800"/>
            <a:ext cx="6477000" cy="1676400"/>
          </a:xfrm>
          <a:prstGeom prst="rect">
            <a:avLst/>
          </a:prstGeom>
          <a:solidFill>
            <a:schemeClr val="bg1">
              <a:alpha val="74902"/>
            </a:scheme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 . The EPA is charged with related things like . . .</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71914" y="533400"/>
            <a:ext cx="5029200" cy="42672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protecting </a:t>
            </a:r>
            <a:r>
              <a:rPr kumimoji="0" lang="en-US" sz="2800" b="1"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2057400" y="4876800"/>
            <a:ext cx="5029200" cy="16764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promotes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agriculture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2910114"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regulates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Up Arrow 9"/>
          <p:cNvSpPr/>
          <p:nvPr/>
        </p:nvSpPr>
        <p:spPr>
          <a:xfrm rot="12157492">
            <a:off x="7620462" y="737176"/>
            <a:ext cx="608944" cy="1708842"/>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promotes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agriculture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2910114"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regulates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191000" y="3505200"/>
            <a:ext cx="4572000" cy="1477328"/>
          </a:xfrm>
          <a:prstGeom prst="rect">
            <a:avLst/>
          </a:prstGeom>
        </p:spPr>
        <p:txBody>
          <a:bodyPr>
            <a:spAutoFit/>
          </a:bodyPr>
          <a:lstStyle/>
          <a:p>
            <a:pPr algn="ctr" fontAlgn="base">
              <a:spcBef>
                <a:spcPct val="0"/>
              </a:spcBef>
              <a:spcAft>
                <a:spcPct val="0"/>
              </a:spcAft>
            </a:pPr>
            <a:r>
              <a:rPr lang="en-US" b="1" i="1" dirty="0">
                <a:solidFill>
                  <a:srgbClr val="FFFFFF"/>
                </a:solidFill>
                <a:latin typeface="Arial" charset="0"/>
              </a:rPr>
              <a:t>The Essence of Chinese Cuisine</a:t>
            </a:r>
            <a:r>
              <a:rPr lang="en-US" b="1" dirty="0">
                <a:solidFill>
                  <a:srgbClr val="FFFFFF"/>
                </a:solidFill>
                <a:latin typeface="Arial" charset="0"/>
              </a:rPr>
              <a:t>.</a:t>
            </a:r>
          </a:p>
          <a:p>
            <a:pPr algn="ctr" fontAlgn="base">
              <a:spcBef>
                <a:spcPct val="0"/>
              </a:spcBef>
              <a:spcAft>
                <a:spcPct val="0"/>
              </a:spcAft>
            </a:pPr>
            <a:r>
              <a:rPr lang="en-US" b="1" dirty="0">
                <a:solidFill>
                  <a:srgbClr val="FFFFFF"/>
                </a:solidFill>
                <a:latin typeface="Arial" charset="0"/>
              </a:rPr>
              <a:t> </a:t>
            </a:r>
          </a:p>
          <a:p>
            <a:pPr algn="ctr" fontAlgn="base">
              <a:spcBef>
                <a:spcPct val="0"/>
              </a:spcBef>
              <a:spcAft>
                <a:spcPct val="0"/>
              </a:spcAft>
            </a:pPr>
            <a:r>
              <a:rPr lang="en-US" b="1" dirty="0">
                <a:solidFill>
                  <a:srgbClr val="FFFFFF"/>
                </a:solidFill>
                <a:latin typeface="Arial" charset="0"/>
              </a:rPr>
              <a:t>1970. William T Liu and May L. Liu.</a:t>
            </a:r>
          </a:p>
          <a:p>
            <a:pPr algn="ctr" fontAlgn="base">
              <a:spcBef>
                <a:spcPct val="0"/>
              </a:spcBef>
              <a:spcAft>
                <a:spcPct val="0"/>
              </a:spcAft>
            </a:pPr>
            <a:endParaRPr lang="en-US" b="1" dirty="0">
              <a:solidFill>
                <a:srgbClr val="FFFFFF"/>
              </a:solidFill>
              <a:latin typeface="Arial" charset="0"/>
            </a:endParaRPr>
          </a:p>
          <a:p>
            <a:pPr algn="ctr" fontAlgn="base">
              <a:spcBef>
                <a:spcPct val="0"/>
              </a:spcBef>
              <a:spcAft>
                <a:spcPct val="0"/>
              </a:spcAft>
            </a:pPr>
            <a:r>
              <a:rPr lang="en-US" sz="1600" b="1" dirty="0">
                <a:solidFill>
                  <a:srgbClr val="FFFFFF"/>
                </a:solidFill>
                <a:latin typeface="Arial" charset="0"/>
              </a:rPr>
              <a:t>Nashville/London: Aurora.</a:t>
            </a:r>
          </a:p>
        </p:txBody>
      </p:sp>
      <p:pic>
        <p:nvPicPr>
          <p:cNvPr id="6" name="Picture 5" descr="Liu_Essence1_500.jpg"/>
          <p:cNvPicPr>
            <a:picLocks noChangeAspect="1"/>
          </p:cNvPicPr>
          <p:nvPr/>
        </p:nvPicPr>
        <p:blipFill>
          <a:blip r:embed="rId2" cstate="print"/>
          <a:stretch>
            <a:fillRect/>
          </a:stretch>
        </p:blipFill>
        <p:spPr>
          <a:xfrm>
            <a:off x="914400" y="914400"/>
            <a:ext cx="3541690"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438400" y="685800"/>
            <a:ext cx="4306436" cy="5486400"/>
          </a:xfrm>
          <a:prstGeom prst="rect">
            <a:avLst/>
          </a:prstGeom>
        </p:spPr>
      </p:pic>
      <p:sp>
        <p:nvSpPr>
          <p:cNvPr id="7" name="Rectangle 3"/>
          <p:cNvSpPr txBox="1">
            <a:spLocks noChangeArrowheads="1"/>
          </p:cNvSpPr>
          <p:nvPr/>
        </p:nvSpPr>
        <p:spPr bwMode="auto">
          <a:xfrm>
            <a:off x="1034142" y="2895600"/>
            <a:ext cx="7086600" cy="1846659"/>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We’ll review Sherri Inness’s work and see the impact of Chinese and other minority and class-based cookbooks as a major agents in social change . . . </a:t>
            </a:r>
          </a:p>
          <a:p>
            <a:pPr indent="-514350" algn="ctr">
              <a:tabLst>
                <a:tab pos="0" algn="l"/>
              </a:tabLst>
              <a:defRPr/>
            </a:pPr>
            <a:endParaRPr lang="en-US" dirty="0">
              <a:solidFill>
                <a:srgbClr val="000000"/>
              </a:solidFill>
              <a:latin typeface="Tahoma" pitchFamily="34" charset="0"/>
            </a:endParaRPr>
          </a:p>
          <a:p>
            <a:pPr indent="-514350" algn="ctr">
              <a:tabLst>
                <a:tab pos="0" algn="l"/>
              </a:tabLst>
              <a:defRPr/>
            </a:pPr>
            <a:endParaRPr lang="en-US"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3779971" y="4088045"/>
            <a:ext cx="1565604" cy="2387546"/>
          </a:xfrm>
          <a:prstGeom prst="rect">
            <a:avLst/>
          </a:prstGeom>
          <a:noFill/>
          <a:ln w="9525">
            <a:noFill/>
            <a:miter lim="800000"/>
            <a:headEnd/>
            <a:tailEnd/>
          </a:ln>
        </p:spPr>
      </p:pic>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http://en.wikipedia.org/wiki/CAFO</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685800" y="533400"/>
            <a:ext cx="7772400" cy="4267200"/>
          </a:xfrm>
          <a:prstGeom prst="rect">
            <a:avLst/>
          </a:prstGeom>
          <a:solidFill>
            <a:schemeClr val="bg1">
              <a:alpha val="80000"/>
            </a:scheme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e.g.,</a:t>
            </a:r>
            <a:r>
              <a:rPr kumimoji="0" lang="en-US" sz="5400" b="1" i="0" u="none" strike="noStrike" kern="1200" cap="none" spc="0" normalizeH="0" baseline="0" noProof="0" dirty="0">
                <a:ln>
                  <a:noFill/>
                </a:ln>
                <a:solidFill>
                  <a:prstClr val="black"/>
                </a:solidFill>
                <a:effectLst/>
                <a:uLnTx/>
                <a:uFillTx/>
                <a:latin typeface="Arial" charset="0"/>
                <a:ea typeface="+mn-ea"/>
                <a:cs typeface="+mn-cs"/>
              </a:rPr>
              <a:t> Factory Farming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charset="0"/>
                <a:ea typeface="+mn-ea"/>
                <a:cs typeface="+mn-cs"/>
              </a:rPr>
              <a:t>(CAFOs)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has environmental impacts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and health risks . .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http://en.wikipedia.org/wiki/CAFO</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685800" y="457200"/>
            <a:ext cx="7772400" cy="4343400"/>
          </a:xfrm>
          <a:prstGeom prst="rect">
            <a:avLst/>
          </a:prstGeom>
          <a:solidFill>
            <a:schemeClr val="bg1">
              <a:alpha val="80000"/>
            </a:scheme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e.g., Factory Farming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mn-ea"/>
                <a:cs typeface="+mn-cs"/>
              </a:rPr>
              <a:t>(CAFOs) </a:t>
            </a:r>
            <a:r>
              <a:rPr kumimoji="0" lang="en-US" sz="4800" b="1" i="0" u="none" strike="noStrike" kern="1200" cap="none" spc="0" normalizeH="0" baseline="0" noProof="0" dirty="0">
                <a:ln>
                  <a:noFill/>
                </a:ln>
                <a:solidFill>
                  <a:prstClr val="black"/>
                </a:solidFill>
                <a:effectLst/>
                <a:uLnTx/>
                <a:uFillTx/>
                <a:latin typeface="Arial" charset="0"/>
                <a:ea typeface="+mn-ea"/>
                <a:cs typeface="+mn-cs"/>
              </a:rPr>
              <a:t>and decisions affect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charset="0"/>
                <a:ea typeface="+mn-ea"/>
                <a:cs typeface="+mn-cs"/>
              </a:rPr>
              <a:t>animal welfare,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charset="0"/>
                <a:ea typeface="+mn-ea"/>
                <a:cs typeface="+mn-cs"/>
              </a:rPr>
              <a:t>food ethics . . .</a:t>
            </a:r>
          </a:p>
        </p:txBody>
      </p:sp>
      <p:sp>
        <p:nvSpPr>
          <p:cNvPr id="7" name="TextBox 6"/>
          <p:cNvSpPr txBox="1"/>
          <p:nvPr/>
        </p:nvSpPr>
        <p:spPr>
          <a:xfrm>
            <a:off x="949325" y="4261009"/>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71914" y="533400"/>
            <a:ext cx="5029200" cy="42672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1"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949325" y="4800600"/>
            <a:ext cx="7238999" cy="16764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but . .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71914" y="533400"/>
            <a:ext cx="5029200" cy="42672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1"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949325" y="4800600"/>
            <a:ext cx="7238999" cy="16764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but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 big question for them  is . . .</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3"/>
              </a:rPr>
              <a:t>http://www.msnbc.msn.com/id/25626294/</a:t>
            </a:r>
            <a:endParaRPr lang="en-US" sz="1200" dirty="0">
              <a:solidFill>
                <a:srgbClr val="000000"/>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5800" y="1520370"/>
            <a:ext cx="7772400" cy="4480069"/>
          </a:xfrm>
          <a:prstGeom prst="rect">
            <a:avLst/>
          </a:prstGeom>
          <a:noFill/>
          <a:ln w="9525">
            <a:noFill/>
            <a:miter lim="800000"/>
            <a:headEnd/>
            <a:tailEnd/>
          </a:ln>
        </p:spPr>
      </p:pic>
      <p:sp>
        <p:nvSpPr>
          <p:cNvPr id="12" name="TextBox 11"/>
          <p:cNvSpPr txBox="1"/>
          <p:nvPr/>
        </p:nvSpPr>
        <p:spPr>
          <a:xfrm>
            <a:off x="4158342" y="4482405"/>
            <a:ext cx="4024086" cy="1446550"/>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3200" b="1" dirty="0">
                <a:solidFill>
                  <a:prstClr val="black"/>
                </a:solidFill>
                <a:latin typeface="Arial" charset="0"/>
              </a:rPr>
              <a:t>$900,000</a:t>
            </a:r>
          </a:p>
          <a:p>
            <a:pPr algn="ctr" fontAlgn="base">
              <a:spcBef>
                <a:spcPct val="0"/>
              </a:spcBef>
              <a:spcAft>
                <a:spcPct val="0"/>
              </a:spcAft>
            </a:pPr>
            <a:r>
              <a:rPr lang="en-US" sz="2800" b="1" dirty="0">
                <a:solidFill>
                  <a:prstClr val="black"/>
                </a:solidFill>
                <a:latin typeface="Arial" charset="0"/>
              </a:rPr>
              <a:t>by the G. W. Bush</a:t>
            </a:r>
          </a:p>
          <a:p>
            <a:pPr algn="ctr" fontAlgn="base">
              <a:spcBef>
                <a:spcPct val="0"/>
              </a:spcBef>
              <a:spcAft>
                <a:spcPct val="0"/>
              </a:spcAft>
            </a:pPr>
            <a:r>
              <a:rPr lang="en-US" sz="2800" b="1" dirty="0">
                <a:solidFill>
                  <a:prstClr val="black"/>
                </a:solidFill>
                <a:latin typeface="Arial" charset="0"/>
              </a:rPr>
              <a:t>Administration</a:t>
            </a:r>
          </a:p>
        </p:txBody>
      </p:sp>
      <p:sp>
        <p:nvSpPr>
          <p:cNvPr id="14" name="Down Arrow 13"/>
          <p:cNvSpPr/>
          <p:nvPr/>
        </p:nvSpPr>
        <p:spPr>
          <a:xfrm>
            <a:off x="4495800" y="388620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5" name="Rectangle 14"/>
          <p:cNvSpPr/>
          <p:nvPr/>
        </p:nvSpPr>
        <p:spPr>
          <a:xfrm>
            <a:off x="4114800" y="1676400"/>
            <a:ext cx="4114800" cy="426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2298680"/>
            <a:ext cx="7772400" cy="3416320"/>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“The </a:t>
            </a:r>
            <a:r>
              <a:rPr lang="en-US" sz="2400" b="1" dirty="0" err="1">
                <a:solidFill>
                  <a:prstClr val="black"/>
                </a:solidFill>
                <a:latin typeface="Arial" charset="0"/>
              </a:rPr>
              <a:t>the</a:t>
            </a:r>
            <a:r>
              <a:rPr lang="en-US" sz="2400" b="1" dirty="0">
                <a:solidFill>
                  <a:prstClr val="black"/>
                </a:solidFill>
                <a:latin typeface="Arial" charset="0"/>
              </a:rPr>
              <a:t> EPA figure is not based on people's earning capacity, or their potential contributions to society, or how much they are loved and needed by their friends and family — some of the factors used in insurance claims and wrongful-death lawsuits.</a:t>
            </a:r>
          </a:p>
          <a:p>
            <a:pPr algn="ctr" fontAlgn="base">
              <a:spcBef>
                <a:spcPct val="0"/>
              </a:spcBef>
              <a:spcAft>
                <a:spcPct val="0"/>
              </a:spcAft>
            </a:pPr>
            <a:r>
              <a:rPr lang="en-US" sz="2400" b="1" dirty="0">
                <a:solidFill>
                  <a:prstClr val="black"/>
                </a:solidFill>
                <a:latin typeface="Arial" charset="0"/>
              </a:rPr>
              <a:t>Instead, economists calculate the value based on what people are willing to pay to avoid certain risks, and on how much extra employers pay their workers to take on additional risks.”</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644205"/>
            <a:ext cx="7772400" cy="1384995"/>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800" b="1" dirty="0">
                <a:solidFill>
                  <a:prstClr val="black"/>
                </a:solidFill>
                <a:latin typeface="Arial" charset="0"/>
              </a:rPr>
              <a:t>“Though it may seem like a harmless bureaucratic recalculation, </a:t>
            </a:r>
          </a:p>
          <a:p>
            <a:pPr algn="ctr" fontAlgn="base">
              <a:spcBef>
                <a:spcPct val="0"/>
              </a:spcBef>
              <a:spcAft>
                <a:spcPct val="0"/>
              </a:spcAft>
            </a:pPr>
            <a:r>
              <a:rPr lang="en-US" sz="2800" b="1" dirty="0">
                <a:solidFill>
                  <a:prstClr val="black"/>
                </a:solidFill>
                <a:latin typeface="Arial" charset="0"/>
              </a:rPr>
              <a:t>the devaluation has real consequences.”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352800"/>
            <a:ext cx="7772400" cy="1938992"/>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“Dan </a:t>
            </a:r>
            <a:r>
              <a:rPr lang="en-US" sz="2400" b="1" dirty="0" err="1">
                <a:solidFill>
                  <a:prstClr val="black"/>
                </a:solidFill>
                <a:latin typeface="Arial" charset="0"/>
              </a:rPr>
              <a:t>Esty</a:t>
            </a:r>
            <a:r>
              <a:rPr lang="en-US" sz="2400" b="1" dirty="0">
                <a:solidFill>
                  <a:prstClr val="black"/>
                </a:solidFill>
                <a:latin typeface="Arial" charset="0"/>
              </a:rPr>
              <a:t>, a senior EPA policy official in the first Bush administration and now director of the Yale Center for Environmental Law and Policy, said that ‘it's hard to imagine that it has other than a political motivation.’"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178076"/>
            <a:ext cx="7772400" cy="2308324"/>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“When drawing up regulations, government agencies put a value on human life and then weigh the costs versus the lifesaving benefits of a proposed rule. The less a life is worth to the government, the less the need for a regulation, such as tighter restrictions on pollution.”</a:t>
            </a:r>
            <a:endParaRPr lang="en-US" sz="4000" dirty="0">
              <a:solidFill>
                <a:prstClr val="black"/>
              </a:solidFill>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3538" name="Rectangle 6"/>
          <p:cNvSpPr>
            <a:spLocks noChangeArrowheads="1"/>
          </p:cNvSpPr>
          <p:nvPr/>
        </p:nvSpPr>
        <p:spPr bwMode="auto">
          <a:xfrm>
            <a:off x="1776979" y="5094024"/>
            <a:ext cx="5614421" cy="1154162"/>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b="1" dirty="0">
                <a:solidFill>
                  <a:schemeClr val="bg1"/>
                </a:solidFill>
              </a:rPr>
              <a:t>Sherrie A. Inness</a:t>
            </a:r>
            <a:br>
              <a:rPr lang="en-US" b="1" dirty="0">
                <a:solidFill>
                  <a:schemeClr val="bg1"/>
                </a:solidFill>
              </a:rPr>
            </a:br>
            <a:r>
              <a:rPr lang="en-US" sz="2000" b="1" i="1" dirty="0">
                <a:solidFill>
                  <a:schemeClr val="bg1"/>
                </a:solidFill>
              </a:rPr>
              <a:t>Secret Ingredients: </a:t>
            </a:r>
          </a:p>
          <a:p>
            <a:pPr algn="ctr" eaLnBrk="0" fontAlgn="base" hangingPunct="0">
              <a:spcBef>
                <a:spcPct val="0"/>
              </a:spcBef>
              <a:spcAft>
                <a:spcPct val="0"/>
              </a:spcAft>
            </a:pPr>
            <a:r>
              <a:rPr lang="en-US" sz="2000" b="1" i="1" dirty="0">
                <a:solidFill>
                  <a:schemeClr val="bg1"/>
                </a:solidFill>
              </a:rPr>
              <a:t>Race, Gender, and Class at the Dinner Table</a:t>
            </a:r>
            <a:r>
              <a:rPr lang="en-US" sz="2000" b="1" dirty="0">
                <a:solidFill>
                  <a:schemeClr val="bg1"/>
                </a:solidFill>
              </a:rPr>
              <a:t>.</a:t>
            </a:r>
            <a:br>
              <a:rPr lang="en-US" sz="2000" b="1" dirty="0">
                <a:solidFill>
                  <a:schemeClr val="bg1"/>
                </a:solidFill>
              </a:rPr>
            </a:br>
            <a:r>
              <a:rPr lang="en-US" sz="1100" dirty="0">
                <a:solidFill>
                  <a:schemeClr val="bg1"/>
                </a:solidFill>
              </a:rPr>
              <a:t>NY: Palgrave Macmillan 2005</a:t>
            </a:r>
          </a:p>
        </p:txBody>
      </p:sp>
      <p:pic>
        <p:nvPicPr>
          <p:cNvPr id="5122" name="Picture 2"/>
          <p:cNvPicPr>
            <a:picLocks noChangeAspect="1" noChangeArrowheads="1"/>
          </p:cNvPicPr>
          <p:nvPr/>
        </p:nvPicPr>
        <p:blipFill>
          <a:blip r:embed="rId2" cstate="print"/>
          <a:srcRect/>
          <a:stretch>
            <a:fillRect/>
          </a:stretch>
        </p:blipFill>
        <p:spPr bwMode="auto">
          <a:xfrm>
            <a:off x="3077010" y="562001"/>
            <a:ext cx="2960921" cy="4465389"/>
          </a:xfrm>
          <a:prstGeom prst="rect">
            <a:avLst/>
          </a:prstGeom>
          <a:noFill/>
          <a:ln w="9525">
            <a:noFill/>
            <a:miter lim="800000"/>
            <a:headEnd/>
            <a:tailEnd/>
          </a:ln>
          <a:effectLst/>
        </p:spPr>
      </p:pic>
      <p:sp>
        <p:nvSpPr>
          <p:cNvPr id="4" name="Rectangle 6"/>
          <p:cNvSpPr>
            <a:spLocks noChangeArrowheads="1"/>
          </p:cNvSpPr>
          <p:nvPr/>
        </p:nvSpPr>
        <p:spPr bwMode="auto">
          <a:xfrm>
            <a:off x="1828800" y="3692604"/>
            <a:ext cx="5486400" cy="129266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eaLnBrk="0" fontAlgn="base" hangingPunct="0">
              <a:spcBef>
                <a:spcPct val="0"/>
              </a:spcBef>
              <a:spcAft>
                <a:spcPct val="0"/>
              </a:spcAft>
            </a:pPr>
            <a:r>
              <a:rPr lang="en-US" b="1" dirty="0">
                <a:solidFill>
                  <a:srgbClr val="000000"/>
                </a:solidFill>
              </a:rPr>
              <a:t>Chapter 2: “’Unnatural, Unclean, and Filthy’: Chinese-American Cooking Literature Confronting Racism in the 1950s”</a:t>
            </a:r>
            <a:endParaRPr lang="en-US" sz="1100" dirty="0">
              <a:solidFill>
                <a:srgbClr val="000000"/>
              </a:solidFill>
            </a:endParaRP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178076"/>
            <a:ext cx="7772400" cy="2308324"/>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“Consider, for example, a hypothetical regulation that costs $18 billion to enforce but will prevent 2,500 deaths. At $7.8 million per person (the old figure), the lifesaving benefits outweigh the costs. But at $6.9 million per person, the rule costs more than the lives it saves, so it may not be adopted.”</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3505200"/>
            <a:ext cx="747395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in addition, there’s . . .</a:t>
            </a:r>
          </a:p>
        </p:txBody>
      </p:sp>
    </p:spTree>
    <p:extLst>
      <p:ext uri="{BB962C8B-B14F-4D97-AF65-F5344CB8AC3E}">
        <p14:creationId xmlns:p14="http://schemas.microsoft.com/office/powerpoint/2010/main" val="399301709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823686" y="4691742"/>
            <a:ext cx="2493350" cy="1828800"/>
          </a:xfrm>
          <a:prstGeom prst="rect">
            <a:avLst/>
          </a:prstGeom>
          <a:noFill/>
          <a:ln w="9525">
            <a:noFill/>
            <a:miter lim="800000"/>
            <a:headEnd/>
            <a:tailEnd/>
          </a:ln>
        </p:spPr>
      </p:pic>
      <p:sp>
        <p:nvSpPr>
          <p:cNvPr id="11" name="Up Arrow 10"/>
          <p:cNvSpPr/>
          <p:nvPr/>
        </p:nvSpPr>
        <p:spPr>
          <a:xfrm rot="16200000">
            <a:off x="4368596" y="4700829"/>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5334000" y="5119914"/>
            <a:ext cx="3276600" cy="1200329"/>
          </a:xfrm>
          <a:prstGeom prst="rect">
            <a:avLst/>
          </a:prstGeom>
          <a:noFill/>
        </p:spPr>
        <p:txBody>
          <a:bodyPr wrap="square">
            <a:spAutoFit/>
          </a:bodyPr>
          <a:lstStyle/>
          <a:p>
            <a:pPr algn="ctr">
              <a:defRPr/>
            </a:pPr>
            <a:r>
              <a:rPr lang="en-US" sz="2400" b="1">
                <a:solidFill>
                  <a:prstClr val="black"/>
                </a:solidFill>
              </a:rPr>
              <a:t>to </a:t>
            </a:r>
            <a:r>
              <a:rPr lang="en-US" sz="2400" b="1" dirty="0">
                <a:solidFill>
                  <a:prstClr val="black"/>
                </a:solidFill>
              </a:rPr>
              <a:t>the </a:t>
            </a:r>
          </a:p>
          <a:p>
            <a:pPr algn="ctr">
              <a:defRPr/>
            </a:pPr>
            <a:r>
              <a:rPr lang="en-US" sz="2400" b="1" dirty="0">
                <a:solidFill>
                  <a:prstClr val="black"/>
                </a:solidFill>
              </a:rPr>
              <a:t>federal regulators</a:t>
            </a:r>
          </a:p>
          <a:p>
            <a:pPr algn="ctr">
              <a:defRPr/>
            </a:pPr>
            <a:r>
              <a:rPr lang="en-US" sz="2400" b="1" dirty="0">
                <a:solidFill>
                  <a:prstClr val="black"/>
                </a:solidFill>
              </a:rPr>
              <a:t>you must also add</a:t>
            </a:r>
            <a:endParaRPr lang="en-US" sz="2800" b="1" dirty="0">
              <a:solidFill>
                <a:prstClr val="black"/>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3600" b="1" dirty="0">
                <a:solidFill>
                  <a:prstClr val="black"/>
                </a:solidFill>
              </a:rPr>
              <a:t>agriculture</a:t>
            </a:r>
            <a:r>
              <a:rPr lang="en-US" sz="2400" dirty="0">
                <a:solidFill>
                  <a:prstClr val="black"/>
                </a:solidFill>
              </a:rPr>
              <a:t>  </a:t>
            </a:r>
          </a:p>
        </p:txBody>
      </p:sp>
      <p:sp>
        <p:nvSpPr>
          <p:cNvPr id="7" name="TextBox 6"/>
          <p:cNvSpPr txBox="1"/>
          <p:nvPr/>
        </p:nvSpPr>
        <p:spPr>
          <a:xfrm>
            <a:off x="2910114" y="1371600"/>
            <a:ext cx="3276600" cy="163121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3600" b="1" dirty="0">
                <a:solidFill>
                  <a:prstClr val="black"/>
                </a:solidFill>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algn="ctr">
              <a:defRPr/>
            </a:pPr>
            <a:r>
              <a:rPr lang="en-US" sz="3200" dirty="0">
                <a:solidFill>
                  <a:prstClr val="black"/>
                </a:solidFill>
              </a:rPr>
              <a:t>is charged to</a:t>
            </a:r>
          </a:p>
          <a:p>
            <a:pPr algn="ctr">
              <a:defRPr/>
            </a:pPr>
            <a:r>
              <a:rPr lang="en-US" sz="2800" dirty="0">
                <a:solidFill>
                  <a:prstClr val="black"/>
                </a:solidFill>
                <a:latin typeface="Arial" charset="0"/>
              </a:rPr>
              <a:t>protect </a:t>
            </a:r>
            <a:r>
              <a:rPr lang="en-US" sz="2800" dirty="0">
                <a:solidFill>
                  <a:prstClr val="black"/>
                </a:solidFill>
              </a:rPr>
              <a:t>U.S.A.</a:t>
            </a:r>
          </a:p>
          <a:p>
            <a:pPr algn="ctr">
              <a:defRPr/>
            </a:pPr>
            <a:r>
              <a:rPr lang="en-US" sz="2800" b="1" dirty="0">
                <a:solidFill>
                  <a:prstClr val="black"/>
                </a:solidFill>
                <a:latin typeface="Arial" charset="0"/>
              </a:rPr>
              <a:t>human health</a:t>
            </a:r>
            <a:br>
              <a:rPr lang="en-US" sz="2800" b="1" dirty="0">
                <a:solidFill>
                  <a:prstClr val="black"/>
                </a:solidFill>
                <a:latin typeface="Arial" charset="0"/>
              </a:rPr>
            </a:br>
            <a:r>
              <a:rPr lang="en-US" sz="2800" b="1" dirty="0">
                <a:solidFill>
                  <a:prstClr val="black"/>
                </a:solidFill>
                <a:latin typeface="Arial" charset="0"/>
              </a:rPr>
              <a:t>and the</a:t>
            </a:r>
            <a:br>
              <a:rPr lang="en-US" sz="2800" b="1" dirty="0">
                <a:solidFill>
                  <a:prstClr val="black"/>
                </a:solidFill>
                <a:latin typeface="Arial" charset="0"/>
              </a:rPr>
            </a:br>
            <a:r>
              <a:rPr lang="en-US" sz="2800" b="1" dirty="0">
                <a:solidFill>
                  <a:prstClr val="black"/>
                </a:solidFill>
                <a:latin typeface="Arial" charset="0"/>
              </a:rPr>
              <a:t>environment</a:t>
            </a:r>
            <a:endParaRPr lang="en-US" sz="2800" b="1" dirty="0">
              <a:solidFill>
                <a:prstClr val="black"/>
              </a:solidFill>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1" name="Up Arrow 10"/>
          <p:cNvSpPr/>
          <p:nvPr/>
        </p:nvSpPr>
        <p:spPr>
          <a:xfrm rot="16200000">
            <a:off x="4368596" y="4700829"/>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5334000" y="5119914"/>
            <a:ext cx="3276600" cy="1200329"/>
          </a:xfrm>
          <a:prstGeom prst="rect">
            <a:avLst/>
          </a:prstGeom>
          <a:noFill/>
        </p:spPr>
        <p:txBody>
          <a:bodyPr wrap="square">
            <a:spAutoFit/>
          </a:bodyPr>
          <a:lstStyle/>
          <a:p>
            <a:pPr algn="ctr">
              <a:defRPr/>
            </a:pPr>
            <a:r>
              <a:rPr lang="en-US" sz="2400" b="1" dirty="0">
                <a:solidFill>
                  <a:prstClr val="black"/>
                </a:solidFill>
              </a:rPr>
              <a:t>and to the </a:t>
            </a:r>
          </a:p>
          <a:p>
            <a:pPr algn="ctr">
              <a:defRPr/>
            </a:pPr>
            <a:r>
              <a:rPr lang="en-US" sz="2400" b="1" dirty="0">
                <a:solidFill>
                  <a:prstClr val="black"/>
                </a:solidFill>
              </a:rPr>
              <a:t>federal regulators</a:t>
            </a:r>
          </a:p>
          <a:p>
            <a:pPr algn="ctr">
              <a:defRPr/>
            </a:pPr>
            <a:r>
              <a:rPr lang="en-US" sz="2400" b="1" dirty="0">
                <a:solidFill>
                  <a:prstClr val="black"/>
                </a:solidFill>
              </a:rPr>
              <a:t>you must also add</a:t>
            </a:r>
            <a:endParaRPr lang="en-US" sz="2800" b="1" dirty="0">
              <a:solidFill>
                <a:prstClr val="black"/>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3600" b="1" dirty="0">
                <a:solidFill>
                  <a:prstClr val="black"/>
                </a:solidFill>
              </a:rPr>
              <a:t>agriculture</a:t>
            </a:r>
            <a:r>
              <a:rPr lang="en-US" sz="2400" dirty="0">
                <a:solidFill>
                  <a:prstClr val="black"/>
                </a:solidFill>
              </a:rPr>
              <a:t>  </a:t>
            </a:r>
          </a:p>
        </p:txBody>
      </p:sp>
      <p:sp>
        <p:nvSpPr>
          <p:cNvPr id="7" name="TextBox 6"/>
          <p:cNvSpPr txBox="1"/>
          <p:nvPr/>
        </p:nvSpPr>
        <p:spPr>
          <a:xfrm>
            <a:off x="2910114" y="1371600"/>
            <a:ext cx="3276600" cy="163121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3600" b="1" dirty="0">
                <a:solidFill>
                  <a:prstClr val="black"/>
                </a:solidFill>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algn="ctr">
              <a:defRPr/>
            </a:pPr>
            <a:r>
              <a:rPr lang="en-US" sz="3200" dirty="0">
                <a:solidFill>
                  <a:prstClr val="black"/>
                </a:solidFill>
              </a:rPr>
              <a:t>is charged to</a:t>
            </a:r>
          </a:p>
          <a:p>
            <a:pPr algn="ctr">
              <a:defRPr/>
            </a:pPr>
            <a:r>
              <a:rPr lang="en-US" sz="2800" dirty="0">
                <a:solidFill>
                  <a:prstClr val="black"/>
                </a:solidFill>
                <a:latin typeface="Arial" charset="0"/>
              </a:rPr>
              <a:t>protect </a:t>
            </a:r>
            <a:r>
              <a:rPr lang="en-US" sz="2800" dirty="0">
                <a:solidFill>
                  <a:prstClr val="black"/>
                </a:solidFill>
              </a:rPr>
              <a:t>U.S.A.</a:t>
            </a:r>
          </a:p>
          <a:p>
            <a:pPr algn="ctr">
              <a:defRPr/>
            </a:pPr>
            <a:r>
              <a:rPr lang="en-US" sz="2800" b="1" dirty="0">
                <a:solidFill>
                  <a:prstClr val="black"/>
                </a:solidFill>
                <a:latin typeface="Arial" charset="0"/>
              </a:rPr>
              <a:t>human health</a:t>
            </a:r>
            <a:br>
              <a:rPr lang="en-US" sz="2800" b="1" dirty="0">
                <a:solidFill>
                  <a:prstClr val="black"/>
                </a:solidFill>
                <a:latin typeface="Arial" charset="0"/>
              </a:rPr>
            </a:br>
            <a:r>
              <a:rPr lang="en-US" sz="2800" b="1" dirty="0">
                <a:solidFill>
                  <a:prstClr val="black"/>
                </a:solidFill>
                <a:latin typeface="Arial" charset="0"/>
              </a:rPr>
              <a:t>and the</a:t>
            </a:r>
            <a:br>
              <a:rPr lang="en-US" sz="2800" b="1" dirty="0">
                <a:solidFill>
                  <a:prstClr val="black"/>
                </a:solidFill>
                <a:latin typeface="Arial" charset="0"/>
              </a:rPr>
            </a:br>
            <a:r>
              <a:rPr lang="en-US" sz="2800" b="1" dirty="0">
                <a:solidFill>
                  <a:prstClr val="black"/>
                </a:solidFill>
                <a:latin typeface="Arial" charset="0"/>
              </a:rPr>
              <a:t>environment</a:t>
            </a:r>
            <a:endParaRPr lang="en-US" sz="2800" b="1" dirty="0">
              <a:solidFill>
                <a:prstClr val="black"/>
              </a:solidFill>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3" name="Rectangle 12"/>
          <p:cNvSpPr/>
          <p:nvPr/>
        </p:nvSpPr>
        <p:spPr>
          <a:xfrm>
            <a:off x="3276600" y="5234226"/>
            <a:ext cx="5181600" cy="923330"/>
          </a:xfrm>
          <a:prstGeom prst="rect">
            <a:avLst/>
          </a:prstGeom>
        </p:spPr>
        <p:txBody>
          <a:bodyPr wrap="square">
            <a:spAutoFit/>
          </a:bodyPr>
          <a:lstStyle/>
          <a:p>
            <a:pPr algn="ctr" fontAlgn="base">
              <a:spcBef>
                <a:spcPct val="0"/>
              </a:spcBef>
              <a:spcAft>
                <a:spcPct val="0"/>
              </a:spcAft>
            </a:pPr>
            <a:r>
              <a:rPr lang="en-US" b="1" dirty="0">
                <a:solidFill>
                  <a:prstClr val="black"/>
                </a:solidFill>
                <a:latin typeface="Arial" charset="0"/>
              </a:rPr>
              <a:t>Centers for Disease Control and Prevention</a:t>
            </a:r>
          </a:p>
          <a:p>
            <a:pPr algn="ctr" fontAlgn="base">
              <a:spcBef>
                <a:spcPct val="0"/>
              </a:spcBef>
              <a:spcAft>
                <a:spcPct val="0"/>
              </a:spcAft>
            </a:pPr>
            <a:r>
              <a:rPr lang="en-US" sz="1600" dirty="0">
                <a:solidFill>
                  <a:prstClr val="black"/>
                </a:solidFill>
                <a:latin typeface="Arial" charset="0"/>
              </a:rPr>
              <a:t>“works to protect </a:t>
            </a:r>
            <a:r>
              <a:rPr lang="en-US" sz="2000" b="1" dirty="0">
                <a:solidFill>
                  <a:prstClr val="black"/>
                </a:solidFill>
                <a:latin typeface="Arial" charset="0"/>
              </a:rPr>
              <a:t>public health and safety</a:t>
            </a:r>
            <a:r>
              <a:rPr lang="en-US" sz="1600" dirty="0">
                <a:solidFill>
                  <a:prstClr val="black"/>
                </a:solidFill>
                <a:latin typeface="Arial" charset="0"/>
              </a:rPr>
              <a:t> by providing information to enhance health decisions”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10 July 2008</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2"/>
              </a:rPr>
              <a:t>http://en.wikipedia.org/wiki/Centers_for_Disease_Control_and_Prevention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242" name="Picture 2"/>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promotes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agriculture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2910114"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regulates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2" name="Rectangle 11"/>
          <p:cNvSpPr/>
          <p:nvPr/>
        </p:nvSpPr>
        <p:spPr>
          <a:xfrm>
            <a:off x="3276600" y="5234226"/>
            <a:ext cx="5181600"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Centers for Disease Control and Prevention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“works to protect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public health and safety</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by providing information to enhance health decisions”</a:t>
            </a:r>
          </a:p>
        </p:txBody>
      </p:sp>
      <p:pic>
        <p:nvPicPr>
          <p:cNvPr id="14" name="Picture 13"/>
          <p:cNvPicPr>
            <a:picLocks noChangeAspect="1" noChangeArrowheads="1"/>
          </p:cNvPicPr>
          <p:nvPr/>
        </p:nvPicPr>
        <p:blipFill>
          <a:blip r:embed="rId7" cstate="print"/>
          <a:srcRect/>
          <a:stretch>
            <a:fillRect/>
          </a:stretch>
        </p:blipFill>
        <p:spPr bwMode="auto">
          <a:xfrm>
            <a:off x="3000828" y="1439077"/>
            <a:ext cx="3276600" cy="4925435"/>
          </a:xfrm>
          <a:prstGeom prst="rect">
            <a:avLst/>
          </a:prstGeom>
          <a:noFill/>
          <a:ln w="9525">
            <a:noFill/>
            <a:miter lim="800000"/>
            <a:headEnd/>
            <a:tailEnd/>
          </a:ln>
        </p:spPr>
      </p:pic>
      <p:sp>
        <p:nvSpPr>
          <p:cNvPr id="11" name="TextBox 5"/>
          <p:cNvSpPr txBox="1">
            <a:spLocks noChangeArrowheads="1"/>
          </p:cNvSpPr>
          <p:nvPr/>
        </p:nvSpPr>
        <p:spPr bwMode="auto">
          <a:xfrm>
            <a:off x="823686" y="3962400"/>
            <a:ext cx="7315200" cy="1938992"/>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an excellent work that sorts all of this out is Marion Nestle’s  </a:t>
            </a:r>
            <a:br>
              <a:rPr kumimoji="0" lang="en-US" sz="3200" b="1" i="0" u="none" strike="noStrike" kern="1200" cap="none" spc="0" normalizeH="0" baseline="0" noProof="0" dirty="0">
                <a:ln>
                  <a:noFill/>
                </a:ln>
                <a:solidFill>
                  <a:srgbClr val="000000"/>
                </a:solidFill>
                <a:effectLst/>
                <a:uLnTx/>
                <a:uFillTx/>
                <a:latin typeface="Calibri"/>
                <a:ea typeface="+mn-ea"/>
                <a:cs typeface="+mn-cs"/>
              </a:rPr>
            </a:br>
            <a:r>
              <a:rPr kumimoji="0" lang="en-US" sz="3200" b="1" i="1" u="none" strike="noStrike" kern="1200" cap="none" spc="0" normalizeH="0" baseline="0" noProof="0" dirty="0">
                <a:ln>
                  <a:noFill/>
                </a:ln>
                <a:solidFill>
                  <a:srgbClr val="000000"/>
                </a:solidFill>
                <a:effectLst/>
                <a:uLnTx/>
                <a:uFillTx/>
                <a:latin typeface="Calibri"/>
                <a:ea typeface="+mn-ea"/>
                <a:cs typeface="+mn-cs"/>
              </a:rPr>
              <a:t>Food Politics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(see more below)</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3600" b="1" dirty="0">
                <a:solidFill>
                  <a:prstClr val="black"/>
                </a:solidFill>
              </a:rPr>
              <a:t>agriculture</a:t>
            </a:r>
            <a:r>
              <a:rPr lang="en-US" sz="2400" dirty="0">
                <a:solidFill>
                  <a:prstClr val="black"/>
                </a:solidFill>
              </a:rPr>
              <a:t>  </a:t>
            </a:r>
          </a:p>
        </p:txBody>
      </p:sp>
      <p:sp>
        <p:nvSpPr>
          <p:cNvPr id="7" name="TextBox 6"/>
          <p:cNvSpPr txBox="1"/>
          <p:nvPr/>
        </p:nvSpPr>
        <p:spPr>
          <a:xfrm>
            <a:off x="2910114" y="1371600"/>
            <a:ext cx="3276600" cy="163121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3600" b="1" dirty="0">
                <a:solidFill>
                  <a:prstClr val="black"/>
                </a:solidFill>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algn="ctr">
              <a:defRPr/>
            </a:pPr>
            <a:r>
              <a:rPr lang="en-US" sz="3200" dirty="0">
                <a:solidFill>
                  <a:prstClr val="black"/>
                </a:solidFill>
              </a:rPr>
              <a:t>is charged to</a:t>
            </a:r>
          </a:p>
          <a:p>
            <a:pPr algn="ctr">
              <a:defRPr/>
            </a:pPr>
            <a:r>
              <a:rPr lang="en-US" sz="2800" dirty="0">
                <a:solidFill>
                  <a:prstClr val="black"/>
                </a:solidFill>
                <a:latin typeface="Arial" charset="0"/>
              </a:rPr>
              <a:t>protect </a:t>
            </a:r>
            <a:r>
              <a:rPr lang="en-US" sz="2800" dirty="0">
                <a:solidFill>
                  <a:prstClr val="black"/>
                </a:solidFill>
              </a:rPr>
              <a:t>U.S.A.</a:t>
            </a:r>
          </a:p>
          <a:p>
            <a:pPr algn="ctr">
              <a:defRPr/>
            </a:pPr>
            <a:r>
              <a:rPr lang="en-US" sz="2800" b="1" dirty="0">
                <a:solidFill>
                  <a:prstClr val="black"/>
                </a:solidFill>
                <a:latin typeface="Arial" charset="0"/>
              </a:rPr>
              <a:t>human health</a:t>
            </a:r>
            <a:br>
              <a:rPr lang="en-US" sz="2800" b="1" dirty="0">
                <a:solidFill>
                  <a:prstClr val="black"/>
                </a:solidFill>
                <a:latin typeface="Arial" charset="0"/>
              </a:rPr>
            </a:br>
            <a:r>
              <a:rPr lang="en-US" sz="2800" b="1" dirty="0">
                <a:solidFill>
                  <a:prstClr val="black"/>
                </a:solidFill>
                <a:latin typeface="Arial" charset="0"/>
              </a:rPr>
              <a:t>and the</a:t>
            </a:r>
            <a:br>
              <a:rPr lang="en-US" sz="2800" b="1" dirty="0">
                <a:solidFill>
                  <a:prstClr val="black"/>
                </a:solidFill>
                <a:latin typeface="Arial" charset="0"/>
              </a:rPr>
            </a:br>
            <a:r>
              <a:rPr lang="en-US" sz="2800" b="1" dirty="0">
                <a:solidFill>
                  <a:prstClr val="black"/>
                </a:solidFill>
                <a:latin typeface="Arial" charset="0"/>
              </a:rPr>
              <a:t>environment</a:t>
            </a:r>
            <a:endParaRPr lang="en-US" sz="2800" b="1" dirty="0">
              <a:solidFill>
                <a:prstClr val="black"/>
              </a:solidFill>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4" name="Rectangle 13"/>
          <p:cNvSpPr/>
          <p:nvPr/>
        </p:nvSpPr>
        <p:spPr>
          <a:xfrm>
            <a:off x="3276600" y="5234226"/>
            <a:ext cx="5181600" cy="923330"/>
          </a:xfrm>
          <a:prstGeom prst="rect">
            <a:avLst/>
          </a:prstGeom>
        </p:spPr>
        <p:txBody>
          <a:bodyPr wrap="square">
            <a:spAutoFit/>
          </a:bodyPr>
          <a:lstStyle/>
          <a:p>
            <a:pPr algn="ctr" fontAlgn="base">
              <a:spcBef>
                <a:spcPct val="0"/>
              </a:spcBef>
              <a:spcAft>
                <a:spcPct val="0"/>
              </a:spcAft>
            </a:pPr>
            <a:r>
              <a:rPr lang="en-US" b="1" dirty="0">
                <a:solidFill>
                  <a:prstClr val="black"/>
                </a:solidFill>
                <a:latin typeface="Arial" charset="0"/>
              </a:rPr>
              <a:t>Centers for Disease Control and Prevention</a:t>
            </a:r>
          </a:p>
          <a:p>
            <a:pPr algn="ctr" fontAlgn="base">
              <a:spcBef>
                <a:spcPct val="0"/>
              </a:spcBef>
              <a:spcAft>
                <a:spcPct val="0"/>
              </a:spcAft>
            </a:pPr>
            <a:r>
              <a:rPr lang="en-US" sz="1600" dirty="0">
                <a:solidFill>
                  <a:prstClr val="black"/>
                </a:solidFill>
                <a:latin typeface="Arial" charset="0"/>
              </a:rPr>
              <a:t>“works to protect </a:t>
            </a:r>
            <a:r>
              <a:rPr lang="en-US" sz="2000" b="1" dirty="0">
                <a:solidFill>
                  <a:prstClr val="black"/>
                </a:solidFill>
                <a:latin typeface="Arial" charset="0"/>
              </a:rPr>
              <a:t>public health and safety</a:t>
            </a:r>
            <a:r>
              <a:rPr lang="en-US" sz="1600" dirty="0">
                <a:solidFill>
                  <a:prstClr val="black"/>
                </a:solidFill>
                <a:latin typeface="Arial" charset="0"/>
              </a:rPr>
              <a:t> by providing information to enhance health decisions”</a:t>
            </a:r>
          </a:p>
        </p:txBody>
      </p:sp>
      <p:sp>
        <p:nvSpPr>
          <p:cNvPr id="15" name="TextBox 14"/>
          <p:cNvSpPr txBox="1"/>
          <p:nvPr/>
        </p:nvSpPr>
        <p:spPr>
          <a:xfrm>
            <a:off x="228600" y="381000"/>
            <a:ext cx="8839200" cy="6172200"/>
          </a:xfrm>
          <a:prstGeom prst="rect">
            <a:avLst/>
          </a:prstGeom>
          <a:solidFill>
            <a:srgbClr val="FFFFFF">
              <a:alpha val="85098"/>
            </a:srgbClr>
          </a:solidFill>
        </p:spPr>
        <p:txBody>
          <a:bodyPr wrap="square">
            <a:noAutofit/>
          </a:bodyPr>
          <a:lstStyle/>
          <a:p>
            <a:pPr algn="ctr">
              <a:defRPr/>
            </a:pPr>
            <a:endParaRPr lang="en-US" sz="3600" dirty="0">
              <a:solidFill>
                <a:prstClr val="black"/>
              </a:solidFill>
              <a:latin typeface="Arial" charset="0"/>
            </a:endParaRPr>
          </a:p>
          <a:p>
            <a:pPr algn="ctr">
              <a:defRPr/>
            </a:pPr>
            <a:endParaRPr lang="en-US" sz="3600" dirty="0">
              <a:solidFill>
                <a:prstClr val="black"/>
              </a:solidFill>
              <a:latin typeface="Arial" charset="0"/>
            </a:endParaRPr>
          </a:p>
          <a:p>
            <a:pPr algn="ctr">
              <a:defRPr/>
            </a:pPr>
            <a:endParaRPr lang="en-US" sz="3600" dirty="0">
              <a:solidFill>
                <a:prstClr val="black"/>
              </a:solidFill>
              <a:latin typeface="Arial" charset="0"/>
            </a:endParaRPr>
          </a:p>
          <a:p>
            <a:pPr algn="ctr">
              <a:defRPr/>
            </a:pPr>
            <a:r>
              <a:rPr lang="en-US" sz="3600" dirty="0">
                <a:solidFill>
                  <a:prstClr val="black"/>
                </a:solidFill>
                <a:latin typeface="Arial" charset="0"/>
              </a:rPr>
              <a:t>and, of course,  </a:t>
            </a:r>
          </a:p>
          <a:p>
            <a:pPr algn="ctr">
              <a:defRPr/>
            </a:pPr>
            <a:r>
              <a:rPr lang="en-US" sz="6600" b="1" dirty="0">
                <a:solidFill>
                  <a:prstClr val="black"/>
                </a:solidFill>
              </a:rPr>
              <a:t>The United States </a:t>
            </a:r>
          </a:p>
          <a:p>
            <a:pPr algn="ctr">
              <a:defRPr/>
            </a:pPr>
            <a:r>
              <a:rPr lang="en-US" sz="6600" b="1" dirty="0">
                <a:solidFill>
                  <a:prstClr val="black"/>
                </a:solidFill>
              </a:rPr>
              <a:t>Supreme Court</a:t>
            </a:r>
          </a:p>
          <a:p>
            <a:pPr algn="ctr">
              <a:defRPr/>
            </a:pPr>
            <a:r>
              <a:rPr lang="en-US" sz="6600" b="1" dirty="0">
                <a:solidFill>
                  <a:prstClr val="black"/>
                </a:solidFill>
              </a:rPr>
              <a:t>overrides everybody . . .</a:t>
            </a:r>
          </a:p>
          <a:p>
            <a:pPr algn="ctr">
              <a:defRPr/>
            </a:pPr>
            <a:r>
              <a:rPr lang="en-US" sz="5400" b="1" dirty="0">
                <a:solidFill>
                  <a:prstClr val="black"/>
                </a:solidFill>
              </a:rPr>
              <a:t> </a:t>
            </a:r>
            <a:endParaRPr lang="en-US" sz="36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671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http://www.nytimes.com/2010/03/01/us/01water.html?th&amp;emc=th</a:t>
            </a:r>
            <a:endParaRPr lang="en-US" sz="120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71286" y="1146630"/>
            <a:ext cx="7772400" cy="485775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5334000" y="2590800"/>
            <a:ext cx="2286000" cy="2286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362200" y="348342"/>
            <a:ext cx="4389120" cy="5500151"/>
          </a:xfrm>
          <a:prstGeom prst="rect">
            <a:avLst/>
          </a:prstGeom>
          <a:noFill/>
          <a:ln w="9525">
            <a:noFill/>
            <a:miter lim="800000"/>
            <a:headEnd/>
            <a:tailEnd/>
          </a:ln>
        </p:spPr>
      </p:pic>
      <p:sp>
        <p:nvSpPr>
          <p:cNvPr id="5" name="Subtitle 2"/>
          <p:cNvSpPr txBox="1">
            <a:spLocks/>
          </p:cNvSpPr>
          <p:nvPr/>
        </p:nvSpPr>
        <p:spPr>
          <a:xfrm>
            <a:off x="2385373" y="2590800"/>
            <a:ext cx="4389120" cy="2573012"/>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fontAlgn="base" hangingPunct="0">
              <a:spcBef>
                <a:spcPct val="20000"/>
              </a:spcBef>
              <a:spcAft>
                <a:spcPct val="0"/>
              </a:spcAft>
            </a:pPr>
            <a:r>
              <a:rPr lang="en-US" b="1" dirty="0">
                <a:solidFill>
                  <a:srgbClr val="000000"/>
                </a:solidFill>
              </a:rPr>
              <a:t>Chapter 2</a:t>
            </a:r>
          </a:p>
          <a:p>
            <a:pPr marL="342900" indent="-342900" algn="ctr" eaLnBrk="0" fontAlgn="base" hangingPunct="0">
              <a:spcBef>
                <a:spcPct val="20000"/>
              </a:spcBef>
              <a:spcAft>
                <a:spcPct val="0"/>
              </a:spcAft>
            </a:pPr>
            <a:r>
              <a:rPr lang="en-US" sz="2800" b="1" dirty="0">
                <a:solidFill>
                  <a:srgbClr val="000000"/>
                </a:solidFill>
              </a:rPr>
              <a:t>“Diet and Human Evolution”</a:t>
            </a:r>
          </a:p>
          <a:p>
            <a:pPr marL="342900" indent="-342900" algn="ctr" eaLnBrk="0" fontAlgn="base" hangingPunct="0">
              <a:spcBef>
                <a:spcPct val="20000"/>
              </a:spcBef>
              <a:spcAft>
                <a:spcPct val="0"/>
              </a:spcAft>
            </a:pPr>
            <a:r>
              <a:rPr lang="en-US" sz="2800" b="1" dirty="0">
                <a:solidFill>
                  <a:srgbClr val="000000"/>
                </a:solidFill>
              </a:rPr>
              <a:t>Lactose Intolerance</a:t>
            </a:r>
          </a:p>
          <a:p>
            <a:pPr marL="342900" indent="-342900" algn="ctr" eaLnBrk="0" fontAlgn="base" hangingPunct="0">
              <a:spcBef>
                <a:spcPct val="20000"/>
              </a:spcBef>
              <a:spcAft>
                <a:spcPct val="0"/>
              </a:spcAft>
            </a:pPr>
            <a:endParaRPr lang="en-US" sz="2000" b="1" dirty="0">
              <a:solidFill>
                <a:srgbClr val="000000"/>
              </a:solidFill>
            </a:endParaRPr>
          </a:p>
          <a:p>
            <a:pPr marL="342900" indent="-342900" algn="ctr" eaLnBrk="0" fontAlgn="base" hangingPunct="0">
              <a:spcBef>
                <a:spcPct val="20000"/>
              </a:spcBef>
              <a:spcAft>
                <a:spcPct val="0"/>
              </a:spcAft>
            </a:pPr>
            <a:endParaRPr lang="en-US" sz="2000" b="1" dirty="0">
              <a:solidFill>
                <a:srgbClr val="000000"/>
              </a:solidFill>
            </a:endParaRPr>
          </a:p>
        </p:txBody>
      </p:sp>
      <p:sp>
        <p:nvSpPr>
          <p:cNvPr id="6" name="Rectangle 11"/>
          <p:cNvSpPr>
            <a:spLocks noChangeArrowheads="1"/>
          </p:cNvSpPr>
          <p:nvPr/>
        </p:nvSpPr>
        <p:spPr bwMode="auto">
          <a:xfrm>
            <a:off x="3127420" y="5892225"/>
            <a:ext cx="2869247"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kumimoji="1" lang="en-US" sz="900" i="1" dirty="0">
                <a:ln w="6350">
                  <a:noFill/>
                  <a:prstDash val="solid"/>
                  <a:miter lim="800000"/>
                </a:ln>
                <a:solidFill>
                  <a:srgbClr val="FFFFFF"/>
                </a:solidFill>
              </a:rPr>
              <a:t>Anthropology of Food</a:t>
            </a:r>
          </a:p>
          <a:p>
            <a:pPr algn="ctr" eaLnBrk="0" fontAlgn="base" hangingPunct="0">
              <a:spcBef>
                <a:spcPct val="0"/>
              </a:spcBef>
              <a:spcAft>
                <a:spcPct val="0"/>
              </a:spcAft>
            </a:pPr>
            <a:r>
              <a:rPr kumimoji="1" lang="en-US" sz="900" i="1" dirty="0">
                <a:ln w="6350">
                  <a:noFill/>
                  <a:prstDash val="solid"/>
                  <a:miter lim="800000"/>
                </a:ln>
                <a:solidFill>
                  <a:srgbClr val="FFFFFF"/>
                </a:solidFill>
              </a:rPr>
              <a:t>University of Minnesota Duluth</a:t>
            </a:r>
            <a:endParaRPr kumimoji="1" lang="en-US" sz="1000" i="1" dirty="0">
              <a:ln w="6350">
                <a:noFill/>
                <a:prstDash val="solid"/>
                <a:miter lim="800000"/>
              </a:ln>
              <a:solidFill>
                <a:srgbClr val="FFFFFF"/>
              </a:solidFill>
            </a:endParaRPr>
          </a:p>
          <a:p>
            <a:pPr algn="ctr" eaLnBrk="0" fontAlgn="base" hangingPunct="0">
              <a:spcBef>
                <a:spcPct val="0"/>
              </a:spcBef>
              <a:spcAft>
                <a:spcPct val="0"/>
              </a:spcAft>
            </a:pPr>
            <a:r>
              <a:rPr kumimoji="1" lang="en-US" sz="800" i="1" dirty="0">
                <a:ln w="6350">
                  <a:noFill/>
                  <a:prstDash val="solid"/>
                  <a:miter lim="800000"/>
                </a:ln>
                <a:solidFill>
                  <a:srgbClr val="FFFFFF"/>
                </a:solidFill>
              </a:rPr>
              <a:t>Tim Roufs</a:t>
            </a:r>
          </a:p>
          <a:p>
            <a:pPr algn="ctr" eaLnBrk="0" fontAlgn="base" hangingPunct="0">
              <a:spcBef>
                <a:spcPct val="0"/>
              </a:spcBef>
              <a:spcAft>
                <a:spcPct val="0"/>
              </a:spcAft>
            </a:pPr>
            <a:r>
              <a:rPr kumimoji="1" lang="en-US" sz="600" i="1" baseline="30000" dirty="0">
                <a:ln w="6350">
                  <a:noFill/>
                  <a:prstDash val="solid"/>
                  <a:miter lim="800000"/>
                </a:ln>
                <a:solidFill>
                  <a:srgbClr val="FFFFFF"/>
                </a:solidFill>
              </a:rPr>
              <a:t>©</a:t>
            </a:r>
            <a:r>
              <a:rPr kumimoji="1" lang="en-US" sz="600" i="1" dirty="0">
                <a:ln w="6350">
                  <a:noFill/>
                  <a:prstDash val="solid"/>
                  <a:miter lim="800000"/>
                </a:ln>
                <a:solidFill>
                  <a:srgbClr val="FFFFFF"/>
                </a:solidFill>
              </a:rPr>
              <a:t>2009-2010 </a:t>
            </a:r>
            <a:endParaRPr kumimoji="1" lang="en-US" sz="800" i="1" dirty="0">
              <a:ln w="6350">
                <a:noFill/>
                <a:prstDash val="solid"/>
                <a:miter lim="800000"/>
              </a:ln>
              <a:solidFill>
                <a:srgbClr val="FFFFFF"/>
              </a:solidFill>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http://www.nytimes.com/2010/03/01/us/01water.html?th&amp;emc=th</a:t>
            </a:r>
            <a:endParaRPr lang="en-US" sz="1200" dirty="0">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1277147" y="667656"/>
            <a:ext cx="6571453" cy="54864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4343400" y="5486400"/>
            <a:ext cx="762000" cy="762000"/>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http://www.nytimes.com/2010/03/01/us/01water.html?th&amp;emc=th</a:t>
            </a:r>
            <a:endParaRPr lang="en-US" sz="1200" dirty="0">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1277147" y="667656"/>
            <a:ext cx="6571453" cy="54864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4343400" y="5486400"/>
            <a:ext cx="762000" cy="762000"/>
          </a:xfrm>
          <a:prstGeom prst="rect">
            <a:avLst/>
          </a:prstGeom>
          <a:noFill/>
          <a:ln w="9525">
            <a:noFill/>
            <a:miter lim="800000"/>
            <a:headEnd/>
            <a:tailEnd/>
          </a:ln>
        </p:spPr>
      </p:pic>
      <p:sp>
        <p:nvSpPr>
          <p:cNvPr id="9" name="Down Arrow 8"/>
          <p:cNvSpPr/>
          <p:nvPr/>
        </p:nvSpPr>
        <p:spPr>
          <a:xfrm>
            <a:off x="7897368" y="3305628"/>
            <a:ext cx="484632" cy="18928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Down Arrow 10"/>
          <p:cNvSpPr/>
          <p:nvPr/>
        </p:nvSpPr>
        <p:spPr>
          <a:xfrm rot="10800000">
            <a:off x="4419600" y="3276600"/>
            <a:ext cx="484632" cy="18928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178076"/>
            <a:ext cx="7772400" cy="2308324"/>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“When drawing up regulations, government agencies put a value on human life and then weigh the costs versus the lifesaving benefits of a proposed rule. The less a life is worth to the government, the less the need for a regulation, such as tighter restrictions on pollution.”</a:t>
            </a:r>
            <a:endParaRPr lang="en-US" sz="4000" dirty="0">
              <a:solidFill>
                <a:prstClr val="black"/>
              </a:solidFill>
              <a:latin typeface="Arial"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85800" y="1661886"/>
            <a:ext cx="7772400" cy="4586514"/>
          </a:xfrm>
          <a:prstGeom prst="rect">
            <a:avLst/>
          </a:prstGeom>
          <a:solidFill>
            <a:schemeClr val="bg1">
              <a:alpha val="80000"/>
            </a:schemeClr>
          </a:solidFill>
        </p:spPr>
        <p:txBody>
          <a:bodyPr wrap="square">
            <a:noAutofit/>
          </a:bodyPr>
          <a:lstStyle/>
          <a:p>
            <a:pPr algn="ctr" fontAlgn="base">
              <a:spcBef>
                <a:spcPct val="0"/>
              </a:spcBef>
              <a:spcAft>
                <a:spcPct val="0"/>
              </a:spcAft>
            </a:pPr>
            <a:r>
              <a:rPr lang="en-US" sz="2800" b="1" dirty="0">
                <a:solidFill>
                  <a:prstClr val="black"/>
                </a:solidFill>
                <a:latin typeface="Arial" charset="0"/>
              </a:rPr>
              <a:t>. . . and when tighter restrictions on pollution are attempted the affected parties [legally] fight the regulations to </a:t>
            </a:r>
          </a:p>
          <a:p>
            <a:pPr algn="ctr" fontAlgn="base">
              <a:spcBef>
                <a:spcPct val="0"/>
              </a:spcBef>
              <a:spcAft>
                <a:spcPct val="0"/>
              </a:spcAft>
            </a:pPr>
            <a:r>
              <a:rPr lang="en-US" sz="2800" b="1" dirty="0">
                <a:solidFill>
                  <a:prstClr val="black"/>
                </a:solidFill>
                <a:latin typeface="Arial" charset="0"/>
              </a:rPr>
              <a:t>the US Supreme Court.</a:t>
            </a:r>
          </a:p>
          <a:p>
            <a:pPr algn="ctr" fontAlgn="base">
              <a:spcBef>
                <a:spcPct val="0"/>
              </a:spcBef>
              <a:spcAft>
                <a:spcPct val="0"/>
              </a:spcAft>
            </a:pPr>
            <a:r>
              <a:rPr lang="en-US" sz="2800" b="1" dirty="0">
                <a:solidFill>
                  <a:prstClr val="black"/>
                </a:solidFill>
                <a:latin typeface="Arial" charset="0"/>
              </a:rPr>
              <a:t>Net result:</a:t>
            </a:r>
          </a:p>
          <a:p>
            <a:pPr algn="ctr" fontAlgn="base">
              <a:spcBef>
                <a:spcPct val="0"/>
              </a:spcBef>
              <a:spcAft>
                <a:spcPct val="0"/>
              </a:spcAft>
            </a:pPr>
            <a:r>
              <a:rPr lang="en-US" sz="2800" b="1" dirty="0">
                <a:solidFill>
                  <a:prstClr val="black"/>
                </a:solidFill>
                <a:latin typeface="Arial" charset="0"/>
              </a:rPr>
              <a:t>the USDA</a:t>
            </a:r>
          </a:p>
          <a:p>
            <a:pPr algn="ctr" fontAlgn="base">
              <a:spcBef>
                <a:spcPct val="0"/>
              </a:spcBef>
              <a:spcAft>
                <a:spcPct val="0"/>
              </a:spcAft>
            </a:pPr>
            <a:r>
              <a:rPr lang="en-US" sz="2000" dirty="0">
                <a:solidFill>
                  <a:prstClr val="black"/>
                </a:solidFill>
                <a:latin typeface="Arial" charset="0"/>
              </a:rPr>
              <a:t>and the </a:t>
            </a:r>
            <a:r>
              <a:rPr lang="en-US" sz="2800" b="1" dirty="0">
                <a:solidFill>
                  <a:prstClr val="black"/>
                </a:solidFill>
                <a:latin typeface="Arial" charset="0"/>
              </a:rPr>
              <a:t>FDA</a:t>
            </a:r>
          </a:p>
          <a:p>
            <a:pPr algn="ctr" fontAlgn="base">
              <a:spcBef>
                <a:spcPct val="0"/>
              </a:spcBef>
              <a:spcAft>
                <a:spcPct val="0"/>
              </a:spcAft>
            </a:pPr>
            <a:r>
              <a:rPr lang="en-US" sz="2000" dirty="0">
                <a:solidFill>
                  <a:prstClr val="black"/>
                </a:solidFill>
                <a:latin typeface="Arial" charset="0"/>
              </a:rPr>
              <a:t>and the </a:t>
            </a:r>
            <a:r>
              <a:rPr lang="en-US" sz="2800" b="1" dirty="0">
                <a:solidFill>
                  <a:prstClr val="black"/>
                </a:solidFill>
                <a:latin typeface="Arial" charset="0"/>
              </a:rPr>
              <a:t>EPA</a:t>
            </a:r>
          </a:p>
          <a:p>
            <a:pPr algn="ctr" fontAlgn="base">
              <a:spcBef>
                <a:spcPct val="0"/>
              </a:spcBef>
              <a:spcAft>
                <a:spcPct val="0"/>
              </a:spcAft>
            </a:pPr>
            <a:r>
              <a:rPr lang="en-US" sz="2000" dirty="0">
                <a:solidFill>
                  <a:prstClr val="black"/>
                </a:solidFill>
                <a:latin typeface="Arial" charset="0"/>
              </a:rPr>
              <a:t>and the </a:t>
            </a:r>
            <a:r>
              <a:rPr lang="en-US" sz="2800" b="1" dirty="0">
                <a:solidFill>
                  <a:prstClr val="black"/>
                </a:solidFill>
                <a:latin typeface="Arial" charset="0"/>
              </a:rPr>
              <a:t>CDC</a:t>
            </a:r>
          </a:p>
          <a:p>
            <a:pPr algn="ctr" fontAlgn="base">
              <a:spcBef>
                <a:spcPct val="0"/>
              </a:spcBef>
              <a:spcAft>
                <a:spcPct val="0"/>
              </a:spcAft>
            </a:pPr>
            <a:r>
              <a:rPr lang="en-US" sz="3200" dirty="0">
                <a:solidFill>
                  <a:prstClr val="black"/>
                </a:solidFill>
                <a:latin typeface="Arial" charset="0"/>
              </a:rPr>
              <a:t>[</a:t>
            </a:r>
            <a:r>
              <a:rPr lang="en-US" sz="3200" b="1" dirty="0">
                <a:solidFill>
                  <a:prstClr val="black"/>
                </a:solidFill>
                <a:latin typeface="Arial" charset="0"/>
              </a:rPr>
              <a:t>fill in the blank __________________]</a:t>
            </a:r>
          </a:p>
          <a:p>
            <a:pPr algn="ctr" fontAlgn="base">
              <a:spcBef>
                <a:spcPct val="0"/>
              </a:spcBef>
              <a:spcAft>
                <a:spcPct val="0"/>
              </a:spcAft>
            </a:pPr>
            <a:endParaRPr lang="en-US" sz="2800" b="1" dirty="0">
              <a:solidFill>
                <a:prstClr val="black"/>
              </a:solidFill>
              <a:latin typeface="Arial" charset="0"/>
            </a:endParaRPr>
          </a:p>
          <a:p>
            <a:pPr algn="ctr" fontAlgn="base">
              <a:spcBef>
                <a:spcPct val="0"/>
              </a:spcBef>
              <a:spcAft>
                <a:spcPct val="0"/>
              </a:spcAft>
            </a:pPr>
            <a:endParaRPr lang="en-US" sz="4400" dirty="0">
              <a:solidFill>
                <a:prstClr val="black"/>
              </a:solidFill>
              <a:latin typeface="Arial" charset="0"/>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1299071"/>
            <a:ext cx="7473950" cy="465768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So as is usually [always?]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 case . .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 question of milk and lactose intolerance (and related matters)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are rife</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with politics . . .</a:t>
            </a:r>
          </a:p>
        </p:txBody>
      </p:sp>
    </p:spTree>
    <p:extLst>
      <p:ext uri="{BB962C8B-B14F-4D97-AF65-F5344CB8AC3E}">
        <p14:creationId xmlns:p14="http://schemas.microsoft.com/office/powerpoint/2010/main" val="185569801"/>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0850" name="Picture 2"/>
          <p:cNvPicPr>
            <a:picLocks noChangeAspect="1" noChangeArrowheads="1"/>
          </p:cNvPicPr>
          <p:nvPr/>
        </p:nvPicPr>
        <p:blipFill>
          <a:blip r:embed="rId2" cstate="print"/>
          <a:srcRect/>
          <a:stretch>
            <a:fillRect/>
          </a:stretch>
        </p:blipFill>
        <p:spPr bwMode="auto">
          <a:xfrm>
            <a:off x="1762125" y="1490663"/>
            <a:ext cx="2962275" cy="4452937"/>
          </a:xfrm>
          <a:prstGeom prst="rect">
            <a:avLst/>
          </a:prstGeom>
          <a:noFill/>
          <a:ln w="9525">
            <a:noFill/>
            <a:miter lim="800000"/>
            <a:headEnd/>
            <a:tailEnd/>
          </a:ln>
        </p:spPr>
      </p:pic>
      <p:sp>
        <p:nvSpPr>
          <p:cNvPr id="590851" name="TextBox 7"/>
          <p:cNvSpPr txBox="1">
            <a:spLocks noChangeArrowheads="1"/>
          </p:cNvSpPr>
          <p:nvPr/>
        </p:nvSpPr>
        <p:spPr bwMode="auto">
          <a:xfrm>
            <a:off x="5029200" y="2439412"/>
            <a:ext cx="3276600" cy="30469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Food Politics: How the Food Industry Influences Nutrition and Health</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University of California Press 2007</a:t>
            </a:r>
          </a:p>
        </p:txBody>
      </p:sp>
      <p:sp>
        <p:nvSpPr>
          <p:cNvPr id="5" name="Rectangle 4">
            <a:extLst>
              <a:ext uri="{FF2B5EF4-FFF2-40B4-BE49-F238E27FC236}">
                <a16:creationId xmlns:a16="http://schemas.microsoft.com/office/drawing/2014/main" id="{01D4E081-EFFD-4294-BB69-3D868EA0F833}"/>
              </a:ext>
            </a:extLst>
          </p:cNvPr>
          <p:cNvSpPr/>
          <p:nvPr/>
        </p:nvSpPr>
        <p:spPr>
          <a:xfrm>
            <a:off x="899660" y="251936"/>
            <a:ext cx="7315200" cy="738664"/>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an excellent treatment of this question can be found in . .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4740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0850" name="Picture 2"/>
          <p:cNvPicPr>
            <a:picLocks noChangeAspect="1" noChangeArrowheads="1"/>
          </p:cNvPicPr>
          <p:nvPr/>
        </p:nvPicPr>
        <p:blipFill>
          <a:blip r:embed="rId2" cstate="print"/>
          <a:srcRect/>
          <a:stretch>
            <a:fillRect/>
          </a:stretch>
        </p:blipFill>
        <p:spPr bwMode="auto">
          <a:xfrm>
            <a:off x="1762125" y="533400"/>
            <a:ext cx="2962275" cy="4452937"/>
          </a:xfrm>
          <a:prstGeom prst="rect">
            <a:avLst/>
          </a:prstGeom>
          <a:noFill/>
          <a:ln w="9525">
            <a:noFill/>
            <a:miter lim="800000"/>
            <a:headEnd/>
            <a:tailEnd/>
          </a:ln>
        </p:spPr>
      </p:pic>
      <p:sp>
        <p:nvSpPr>
          <p:cNvPr id="590851" name="TextBox 7"/>
          <p:cNvSpPr txBox="1">
            <a:spLocks noChangeArrowheads="1"/>
          </p:cNvSpPr>
          <p:nvPr/>
        </p:nvSpPr>
        <p:spPr bwMode="auto">
          <a:xfrm>
            <a:off x="5029200" y="1476828"/>
            <a:ext cx="3276600" cy="30469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Food Politics: How the Food Industry Influences Nutrition and Health</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University of California Press 2007</a:t>
            </a:r>
          </a:p>
        </p:txBody>
      </p:sp>
      <p:sp>
        <p:nvSpPr>
          <p:cNvPr id="4" name="Rectangle 3"/>
          <p:cNvSpPr/>
          <p:nvPr/>
        </p:nvSpPr>
        <p:spPr>
          <a:xfrm>
            <a:off x="914400" y="4706541"/>
            <a:ext cx="7315200" cy="184665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Marion Nestle provides one of the best discussions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perhaps </a:t>
            </a:r>
            <a:r>
              <a:rPr kumimoji="0" lang="en-US" sz="2400" b="1" i="1" u="none" strike="noStrike" kern="1200" cap="none" spc="0" normalizeH="0" baseline="0" noProof="0" dirty="0">
                <a:ln>
                  <a:noFill/>
                </a:ln>
                <a:solidFill>
                  <a:prstClr val="black"/>
                </a:solidFill>
                <a:effectLst/>
                <a:uLnTx/>
                <a:uFillTx/>
                <a:latin typeface="Calibri"/>
                <a:ea typeface="+mn-ea"/>
                <a:cs typeface="+mn-cs"/>
              </a:rPr>
              <a:t>THE</a:t>
            </a:r>
            <a:r>
              <a:rPr kumimoji="0" lang="en-US" sz="2400" b="1" i="0" u="none" strike="noStrike" kern="1200" cap="none" spc="0" normalizeH="0" baseline="0" noProof="0" dirty="0">
                <a:ln>
                  <a:noFill/>
                </a:ln>
                <a:solidFill>
                  <a:prstClr val="black"/>
                </a:solidFill>
                <a:effectLst/>
                <a:uLnTx/>
                <a:uFillTx/>
                <a:latin typeface="Calibri"/>
                <a:ea typeface="+mn-ea"/>
                <a:cs typeface="+mn-cs"/>
              </a:rPr>
              <a:t> best discussion—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of those sorts of matters, and of the USDA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(including the politics of milk and lactose intolerance)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92350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0851" name="TextBox 7"/>
          <p:cNvSpPr txBox="1">
            <a:spLocks noChangeArrowheads="1"/>
          </p:cNvSpPr>
          <p:nvPr/>
        </p:nvSpPr>
        <p:spPr bwMode="auto">
          <a:xfrm>
            <a:off x="5029200" y="1476828"/>
            <a:ext cx="3276600" cy="34778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Unsavory Truth: How Food Companies Skew the Science of What We 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Basic Books 2018</a:t>
            </a:r>
          </a:p>
        </p:txBody>
      </p:sp>
      <p:sp>
        <p:nvSpPr>
          <p:cNvPr id="4" name="Rectangle 3"/>
          <p:cNvSpPr/>
          <p:nvPr/>
        </p:nvSpPr>
        <p:spPr>
          <a:xfrm>
            <a:off x="914400" y="5257800"/>
            <a:ext cx="7315200" cy="120032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“America's leading nutritionist exposes how the food industry corrupts scientific research for profit”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2179" y="533400"/>
            <a:ext cx="2975051" cy="4610100"/>
          </a:xfrm>
          <a:prstGeom prst="rect">
            <a:avLst/>
          </a:prstGeom>
        </p:spPr>
      </p:pic>
    </p:spTree>
    <p:extLst>
      <p:ext uri="{BB962C8B-B14F-4D97-AF65-F5344CB8AC3E}">
        <p14:creationId xmlns:p14="http://schemas.microsoft.com/office/powerpoint/2010/main" val="11578828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874" name="TextBox 7"/>
          <p:cNvSpPr txBox="1">
            <a:spLocks noChangeArrowheads="1"/>
          </p:cNvSpPr>
          <p:nvPr/>
        </p:nvSpPr>
        <p:spPr bwMode="auto">
          <a:xfrm>
            <a:off x="5105400" y="3044370"/>
            <a:ext cx="3276600" cy="249299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What to 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North Point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2007</a:t>
            </a:r>
          </a:p>
        </p:txBody>
      </p:sp>
      <p:pic>
        <p:nvPicPr>
          <p:cNvPr id="591875" name="Picture 2"/>
          <p:cNvPicPr>
            <a:picLocks noChangeAspect="1" noChangeArrowheads="1"/>
          </p:cNvPicPr>
          <p:nvPr/>
        </p:nvPicPr>
        <p:blipFill>
          <a:blip r:embed="rId2" cstate="print"/>
          <a:srcRect/>
          <a:stretch>
            <a:fillRect/>
          </a:stretch>
        </p:blipFill>
        <p:spPr bwMode="auto">
          <a:xfrm>
            <a:off x="1676400" y="1433286"/>
            <a:ext cx="3048000" cy="4581525"/>
          </a:xfrm>
          <a:prstGeom prst="rect">
            <a:avLst/>
          </a:prstGeom>
          <a:noFill/>
          <a:ln w="9525">
            <a:noFill/>
            <a:miter lim="800000"/>
            <a:headEnd/>
            <a:tailEnd/>
          </a:ln>
        </p:spPr>
      </p:pic>
      <p:sp>
        <p:nvSpPr>
          <p:cNvPr id="4" name="Rectangle 3"/>
          <p:cNvSpPr/>
          <p:nvPr/>
        </p:nvSpPr>
        <p:spPr>
          <a:xfrm>
            <a:off x="899660" y="417623"/>
            <a:ext cx="7315200" cy="738664"/>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and . .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6663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0237" y="381000"/>
            <a:ext cx="5343525" cy="5715000"/>
          </a:xfrm>
          <a:prstGeom prst="rect">
            <a:avLst/>
          </a:prstGeom>
        </p:spPr>
      </p:pic>
      <p:sp>
        <p:nvSpPr>
          <p:cNvPr id="3" name="Rectangle 2"/>
          <p:cNvSpPr/>
          <p:nvPr/>
        </p:nvSpPr>
        <p:spPr>
          <a:xfrm>
            <a:off x="1667063" y="6172200"/>
            <a:ext cx="58767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[No Relation to the Company] Nestle</a:t>
            </a:r>
          </a:p>
        </p:txBody>
      </p:sp>
    </p:spTree>
    <p:extLst>
      <p:ext uri="{BB962C8B-B14F-4D97-AF65-F5344CB8AC3E}">
        <p14:creationId xmlns:p14="http://schemas.microsoft.com/office/powerpoint/2010/main" val="1255055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Subtitle 2"/>
          <p:cNvSpPr txBox="1">
            <a:spLocks/>
          </p:cNvSpPr>
          <p:nvPr/>
        </p:nvSpPr>
        <p:spPr bwMode="auto">
          <a:xfrm>
            <a:off x="914400" y="1924050"/>
            <a:ext cx="7315200" cy="4185761"/>
          </a:xfrm>
          <a:prstGeom prst="rect">
            <a:avLst/>
          </a:prstGeom>
          <a:noFill/>
          <a:ln w="9525">
            <a:noFill/>
            <a:miter lim="800000"/>
            <a:headEnd/>
            <a:tailEnd/>
          </a:ln>
        </p:spPr>
        <p:txBody>
          <a:bodyPr>
            <a:spAutoFit/>
          </a:bodyPr>
          <a:lstStyle/>
          <a:p>
            <a:pPr marL="682625" lvl="1" indent="-225425" fontAlgn="base">
              <a:spcBef>
                <a:spcPct val="0"/>
              </a:spcBef>
              <a:spcAft>
                <a:spcPct val="0"/>
              </a:spcAft>
              <a:buFont typeface="Arial" charset="0"/>
              <a:buChar char="•"/>
            </a:pPr>
            <a:r>
              <a:rPr lang="en-US" b="1" dirty="0">
                <a:solidFill>
                  <a:srgbClr val="D79694"/>
                </a:solidFill>
              </a:rPr>
              <a:t>Exploring the Diets of Extinct Humans</a:t>
            </a:r>
            <a:br>
              <a:rPr lang="en-US" b="1" dirty="0">
                <a:solidFill>
                  <a:srgbClr val="D79694"/>
                </a:solidFill>
              </a:rPr>
            </a:br>
            <a:r>
              <a:rPr lang="en-US" b="1" dirty="0">
                <a:solidFill>
                  <a:srgbClr val="D79694"/>
                </a:solidFill>
              </a:rPr>
              <a:t>Through Paleontology</a:t>
            </a:r>
          </a:p>
          <a:p>
            <a:pPr marL="1139825" lvl="3" indent="-225425" fontAlgn="base">
              <a:spcBef>
                <a:spcPct val="0"/>
              </a:spcBef>
              <a:spcAft>
                <a:spcPct val="0"/>
              </a:spcAft>
              <a:buFont typeface="Arial" charset="0"/>
              <a:buChar char="•"/>
            </a:pPr>
            <a:r>
              <a:rPr lang="en-US" b="1" dirty="0">
                <a:solidFill>
                  <a:srgbClr val="D79694"/>
                </a:solidFill>
              </a:rPr>
              <a:t>Teeth</a:t>
            </a:r>
          </a:p>
          <a:p>
            <a:pPr marL="1139825" lvl="3" indent="-225425" fontAlgn="base">
              <a:spcBef>
                <a:spcPct val="0"/>
              </a:spcBef>
              <a:spcAft>
                <a:spcPct val="0"/>
              </a:spcAft>
              <a:buFont typeface="Arial" charset="0"/>
              <a:buChar char="•"/>
            </a:pPr>
            <a:r>
              <a:rPr lang="en-US" b="1" dirty="0">
                <a:solidFill>
                  <a:srgbClr val="D79694"/>
                </a:solidFill>
              </a:rPr>
              <a:t>Skulls and Jaws</a:t>
            </a:r>
          </a:p>
          <a:p>
            <a:pPr marL="1139825" lvl="3" indent="-225425" fontAlgn="base">
              <a:spcBef>
                <a:spcPct val="0"/>
              </a:spcBef>
              <a:spcAft>
                <a:spcPct val="0"/>
              </a:spcAft>
              <a:buFont typeface="Arial" charset="0"/>
              <a:buChar char="•"/>
            </a:pPr>
            <a:r>
              <a:rPr lang="en-US" b="1" dirty="0">
                <a:solidFill>
                  <a:srgbClr val="D79694"/>
                </a:solidFill>
              </a:rPr>
              <a:t>The Postcranial Skeleton</a:t>
            </a:r>
          </a:p>
          <a:p>
            <a:pPr marL="682625" lvl="1" indent="-225425" fontAlgn="base">
              <a:spcBef>
                <a:spcPct val="0"/>
              </a:spcBef>
              <a:spcAft>
                <a:spcPct val="0"/>
              </a:spcAft>
              <a:buFont typeface="Arial" charset="0"/>
              <a:buChar char="•"/>
            </a:pPr>
            <a:r>
              <a:rPr lang="en-US" b="1" dirty="0">
                <a:solidFill>
                  <a:srgbClr val="D79694"/>
                </a:solidFill>
              </a:rPr>
              <a:t>What Is Adaptation?</a:t>
            </a:r>
          </a:p>
          <a:p>
            <a:pPr marL="682625" lvl="1" indent="-225425" fontAlgn="base">
              <a:spcBef>
                <a:spcPct val="0"/>
              </a:spcBef>
              <a:spcAft>
                <a:spcPct val="0"/>
              </a:spcAft>
              <a:buFont typeface="Arial" charset="0"/>
              <a:buChar char="•"/>
            </a:pPr>
            <a:r>
              <a:rPr lang="en-US" b="1" dirty="0">
                <a:solidFill>
                  <a:srgbClr val="D79694"/>
                </a:solidFill>
              </a:rPr>
              <a:t>Using Chemistry to Infer the Diets </a:t>
            </a:r>
            <a:br>
              <a:rPr lang="en-US" b="1" dirty="0">
                <a:solidFill>
                  <a:srgbClr val="D79694"/>
                </a:solidFill>
              </a:rPr>
            </a:br>
            <a:r>
              <a:rPr lang="en-US" b="1" dirty="0">
                <a:solidFill>
                  <a:srgbClr val="D79694"/>
                </a:solidFill>
              </a:rPr>
              <a:t>of Extinct Hominids</a:t>
            </a:r>
          </a:p>
          <a:p>
            <a:pPr marL="682625" lvl="1" indent="-225425" fontAlgn="base">
              <a:spcBef>
                <a:spcPct val="0"/>
              </a:spcBef>
              <a:spcAft>
                <a:spcPct val="0"/>
              </a:spcAft>
              <a:buFont typeface="Arial" charset="0"/>
              <a:buChar char="•"/>
            </a:pPr>
            <a:r>
              <a:rPr lang="en-US" b="1" dirty="0">
                <a:solidFill>
                  <a:srgbClr val="D79694"/>
                </a:solidFill>
              </a:rPr>
              <a:t>Our Place in Nature</a:t>
            </a:r>
          </a:p>
          <a:p>
            <a:pPr marL="682625" lvl="1" indent="-225425" fontAlgn="base">
              <a:spcBef>
                <a:spcPct val="0"/>
              </a:spcBef>
              <a:spcAft>
                <a:spcPct val="0"/>
              </a:spcAft>
              <a:buFont typeface="Arial" charset="0"/>
              <a:buChar char="•"/>
            </a:pPr>
            <a:r>
              <a:rPr lang="en-US" b="1" dirty="0">
                <a:solidFill>
                  <a:srgbClr val="D79694"/>
                </a:solidFill>
              </a:rPr>
              <a:t>A Brief Who's Who of the Early Hominids</a:t>
            </a:r>
          </a:p>
          <a:p>
            <a:pPr marL="682625" lvl="1" indent="-225425" fontAlgn="base">
              <a:spcBef>
                <a:spcPct val="0"/>
              </a:spcBef>
              <a:spcAft>
                <a:spcPct val="0"/>
              </a:spcAft>
              <a:buFont typeface="Arial" charset="0"/>
              <a:buChar char="•"/>
            </a:pPr>
            <a:r>
              <a:rPr lang="en-US" b="1" dirty="0">
                <a:solidFill>
                  <a:srgbClr val="D79694"/>
                </a:solidFill>
              </a:rPr>
              <a:t>What Did Early Hominids Eat?</a:t>
            </a:r>
          </a:p>
          <a:p>
            <a:pPr marL="682625" lvl="1" indent="-225425" fontAlgn="base">
              <a:spcBef>
                <a:spcPct val="0"/>
              </a:spcBef>
              <a:spcAft>
                <a:spcPct val="0"/>
              </a:spcAft>
              <a:buFont typeface="Arial" charset="0"/>
              <a:buChar char="•"/>
            </a:pPr>
            <a:r>
              <a:rPr lang="en-US" b="1" dirty="0">
                <a:solidFill>
                  <a:srgbClr val="D79694"/>
                </a:solidFill>
              </a:rPr>
              <a:t>What Can We Say About the Diets of Fossil </a:t>
            </a:r>
            <a:r>
              <a:rPr lang="en-US" b="1" i="1" dirty="0">
                <a:solidFill>
                  <a:srgbClr val="D79694"/>
                </a:solidFill>
              </a:rPr>
              <a:t>Homo</a:t>
            </a:r>
            <a:r>
              <a:rPr lang="en-US" b="1" dirty="0">
                <a:solidFill>
                  <a:srgbClr val="D79694"/>
                </a:solidFill>
              </a:rPr>
              <a:t>?</a:t>
            </a:r>
          </a:p>
          <a:p>
            <a:pPr marL="682625" lvl="1" indent="-225425" fontAlgn="base">
              <a:spcBef>
                <a:spcPct val="0"/>
              </a:spcBef>
              <a:spcAft>
                <a:spcPct val="0"/>
              </a:spcAft>
              <a:buFont typeface="Arial" charset="0"/>
              <a:buChar char="•"/>
            </a:pPr>
            <a:r>
              <a:rPr lang="en-US" b="1" dirty="0">
                <a:solidFill>
                  <a:srgbClr val="D79694"/>
                </a:solidFill>
              </a:rPr>
              <a:t>Summary</a:t>
            </a:r>
          </a:p>
          <a:p>
            <a:pPr marL="682625" lvl="1" indent="-225425" fontAlgn="base">
              <a:spcBef>
                <a:spcPct val="0"/>
              </a:spcBef>
              <a:spcAft>
                <a:spcPct val="0"/>
              </a:spcAft>
              <a:buFont typeface="Arial" charset="0"/>
              <a:buChar char="•"/>
            </a:pPr>
            <a:r>
              <a:rPr lang="en-US" sz="3200" b="1" dirty="0">
                <a:solidFill>
                  <a:srgbClr val="000000"/>
                </a:solidFill>
              </a:rPr>
              <a:t>Highlight: Lactose Intolerance</a:t>
            </a:r>
          </a:p>
        </p:txBody>
      </p:sp>
      <p:sp>
        <p:nvSpPr>
          <p:cNvPr id="748547" name="Subtitle 2"/>
          <p:cNvSpPr txBox="1">
            <a:spLocks/>
          </p:cNvSpPr>
          <p:nvPr/>
        </p:nvSpPr>
        <p:spPr bwMode="auto">
          <a:xfrm>
            <a:off x="914400" y="1296809"/>
            <a:ext cx="7315200" cy="646331"/>
          </a:xfrm>
          <a:prstGeom prst="rect">
            <a:avLst/>
          </a:prstGeom>
          <a:noFill/>
          <a:ln w="9525">
            <a:noFill/>
            <a:miter lim="800000"/>
            <a:headEnd/>
            <a:tailEnd/>
          </a:ln>
        </p:spPr>
        <p:txBody>
          <a:bodyPr>
            <a:spAutoFit/>
          </a:bodyPr>
          <a:lstStyle/>
          <a:p>
            <a:pPr marL="342900" indent="-342900" algn="ctr" fontAlgn="base">
              <a:spcBef>
                <a:spcPct val="20000"/>
              </a:spcBef>
              <a:spcAft>
                <a:spcPct val="0"/>
              </a:spcAft>
            </a:pPr>
            <a:r>
              <a:rPr lang="en-US" sz="3600" dirty="0">
                <a:solidFill>
                  <a:srgbClr val="000000"/>
                </a:solidFill>
              </a:rPr>
              <a:t>“</a:t>
            </a:r>
            <a:r>
              <a:rPr lang="en-US" sz="3600" b="1" dirty="0">
                <a:solidFill>
                  <a:srgbClr val="000000"/>
                </a:solidFill>
              </a:rPr>
              <a:t>Diet and Human Evolution</a:t>
            </a:r>
            <a:r>
              <a:rPr lang="en-US" sz="3600" dirty="0">
                <a:solidFill>
                  <a:srgbClr val="000000"/>
                </a:solidFill>
              </a:rPr>
              <a:t>”</a:t>
            </a:r>
          </a:p>
        </p:txBody>
      </p:sp>
      <p:sp>
        <p:nvSpPr>
          <p:cNvPr id="5" name="Subtitle 2"/>
          <p:cNvSpPr txBox="1">
            <a:spLocks/>
          </p:cNvSpPr>
          <p:nvPr/>
        </p:nvSpPr>
        <p:spPr>
          <a:xfrm>
            <a:off x="0" y="392329"/>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fontAlgn="base" hangingPunct="0">
              <a:spcBef>
                <a:spcPct val="20000"/>
              </a:spcBef>
              <a:spcAft>
                <a:spcPct val="0"/>
              </a:spcAft>
            </a:pPr>
            <a:r>
              <a:rPr lang="en-US" sz="2000" dirty="0">
                <a:solidFill>
                  <a:prstClr val="black"/>
                </a:solidFill>
              </a:rPr>
              <a:t>“Diet and Human Evolution”</a:t>
            </a:r>
          </a:p>
          <a:p>
            <a:pPr marL="342900" indent="-342900" algn="ctr" eaLnBrk="0" fontAlgn="base" hangingPunct="0">
              <a:spcBef>
                <a:spcPct val="20000"/>
              </a:spcBef>
              <a:spcAft>
                <a:spcPct val="0"/>
              </a:spcAft>
            </a:pPr>
            <a:endParaRPr lang="en-US" sz="2000" dirty="0">
              <a:solidFill>
                <a:prstClr val="black"/>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914400" y="2423886"/>
            <a:ext cx="7315200" cy="341632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4800" b="1" dirty="0">
                <a:solidFill>
                  <a:srgbClr val="FF0000"/>
                </a:solidFill>
              </a:rPr>
              <a:t>back to the question of whether milk should be promoted so widely by the Government . . .</a:t>
            </a:r>
          </a:p>
          <a:p>
            <a:pPr algn="ctr" fontAlgn="base">
              <a:spcBef>
                <a:spcPct val="0"/>
              </a:spcBef>
              <a:spcAft>
                <a:spcPct val="0"/>
              </a:spcAft>
            </a:pPr>
            <a:endParaRPr lang="en-US" sz="2000" b="1" dirty="0">
              <a:solidFill>
                <a:srgbClr val="FF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TextBox 1"/>
          <p:cNvSpPr txBox="1">
            <a:spLocks noChangeArrowheads="1"/>
          </p:cNvSpPr>
          <p:nvPr/>
        </p:nvSpPr>
        <p:spPr bwMode="auto">
          <a:xfrm>
            <a:off x="914400" y="1277938"/>
            <a:ext cx="7315200" cy="15700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p:txBody>
      </p:sp>
      <p:sp>
        <p:nvSpPr>
          <p:cNvPr id="626691"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26692"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5270674"/>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800" b="1" dirty="0">
                <a:solidFill>
                  <a:prstClr val="black"/>
                </a:solidFill>
              </a:rPr>
              <a:t>“Dairy products have much to recommend them.“</a:t>
            </a:r>
          </a:p>
          <a:p>
            <a:pPr marL="682625" lvl="3" indent="-219075">
              <a:buFont typeface="Arial" pitchFamily="34" charset="0"/>
              <a:buChar char="•"/>
              <a:defRPr/>
            </a:pPr>
            <a:endParaRPr lang="en-US" sz="1050" dirty="0">
              <a:solidFill>
                <a:prstClr val="black"/>
              </a:solidFill>
            </a:endParaRPr>
          </a:p>
          <a:p>
            <a:pPr marL="1139825" lvl="4" indent="-219075">
              <a:buFont typeface="Arial" pitchFamily="34" charset="0"/>
              <a:buChar char="•"/>
              <a:defRPr/>
            </a:pPr>
            <a:r>
              <a:rPr lang="en-US" sz="2400" b="1" dirty="0">
                <a:solidFill>
                  <a:prstClr val="black"/>
                </a:solidFill>
              </a:rPr>
              <a:t>they are one of the most concentrated food sources of calcium, as well as one of the best absorbed</a:t>
            </a:r>
          </a:p>
          <a:p>
            <a:pPr marL="1139825" lvl="4" indent="-219075">
              <a:buFont typeface="Arial" pitchFamily="34" charset="0"/>
              <a:buChar char="•"/>
              <a:defRPr/>
            </a:pPr>
            <a:endParaRPr lang="en-US" sz="400" dirty="0">
              <a:solidFill>
                <a:prstClr val="black"/>
              </a:solidFill>
            </a:endParaRPr>
          </a:p>
          <a:p>
            <a:pPr marL="1377950" lvl="5" indent="-231775">
              <a:buFont typeface="Arial" pitchFamily="34" charset="0"/>
              <a:buChar char="•"/>
              <a:defRPr/>
            </a:pPr>
            <a:r>
              <a:rPr lang="en-US" sz="2000" b="1" dirty="0">
                <a:solidFill>
                  <a:prstClr val="black"/>
                </a:solidFill>
              </a:rPr>
              <a:t>dairy products provide 73% of the calcium in the U.S. food supply</a:t>
            </a:r>
          </a:p>
          <a:p>
            <a:pPr marL="1377950" lvl="5" indent="-231775">
              <a:buFont typeface="Arial" pitchFamily="34" charset="0"/>
              <a:buChar char="•"/>
              <a:defRPr/>
            </a:pPr>
            <a:endParaRPr lang="en-US" sz="1000" dirty="0">
              <a:solidFill>
                <a:prstClr val="black"/>
              </a:solidFill>
            </a:endParaRPr>
          </a:p>
          <a:p>
            <a:pPr marL="1377950" lvl="5" indent="-231775">
              <a:buFont typeface="Arial" pitchFamily="34" charset="0"/>
              <a:buChar char="•"/>
              <a:defRPr/>
            </a:pPr>
            <a:r>
              <a:rPr lang="en-US" sz="2000" b="1" dirty="0">
                <a:solidFill>
                  <a:prstClr val="black"/>
                </a:solidFill>
              </a:rPr>
              <a:t>when dairy products are eliminated, calcium intake is often compromised</a:t>
            </a:r>
          </a:p>
        </p:txBody>
      </p:sp>
      <p:sp>
        <p:nvSpPr>
          <p:cNvPr id="627715"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27716"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5209118"/>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srgbClr val="D79694"/>
              </a:solidFill>
            </a:endParaRPr>
          </a:p>
          <a:p>
            <a:pPr marL="682625" lvl="3" indent="-219075">
              <a:buFont typeface="Arial" pitchFamily="34" charset="0"/>
              <a:buChar char="•"/>
              <a:defRPr/>
            </a:pPr>
            <a:r>
              <a:rPr lang="en-US" sz="2400" b="1" dirty="0">
                <a:solidFill>
                  <a:srgbClr val="D79694"/>
                </a:solidFill>
              </a:rPr>
              <a:t>“Dairy products have much to recommend them. “</a:t>
            </a:r>
          </a:p>
          <a:p>
            <a:pPr marL="682625" lvl="3" indent="-219075">
              <a:buFont typeface="Arial" pitchFamily="34" charset="0"/>
              <a:buChar char="•"/>
              <a:defRPr/>
            </a:pPr>
            <a:endParaRPr lang="en-US" sz="1050" dirty="0">
              <a:solidFill>
                <a:srgbClr val="D79694"/>
              </a:solidFill>
            </a:endParaRPr>
          </a:p>
          <a:p>
            <a:pPr marL="1139825" lvl="4" indent="-219075">
              <a:buFont typeface="Arial" pitchFamily="34" charset="0"/>
              <a:buChar char="•"/>
              <a:defRPr/>
            </a:pPr>
            <a:r>
              <a:rPr lang="en-US" sz="2400" b="1" dirty="0">
                <a:solidFill>
                  <a:srgbClr val="D79694"/>
                </a:solidFill>
              </a:rPr>
              <a:t>they are one of the most concentrated food </a:t>
            </a:r>
            <a:r>
              <a:rPr lang="en-US" sz="3600" b="1" dirty="0">
                <a:solidFill>
                  <a:prstClr val="black"/>
                </a:solidFill>
              </a:rPr>
              <a:t>sources of calcium</a:t>
            </a:r>
            <a:r>
              <a:rPr lang="en-US" sz="2400" b="1" dirty="0">
                <a:solidFill>
                  <a:srgbClr val="D79694"/>
                </a:solidFill>
              </a:rPr>
              <a:t>, as well as one of the best absorbed</a:t>
            </a:r>
          </a:p>
          <a:p>
            <a:pPr marL="1139825" lvl="4" indent="-219075">
              <a:buFont typeface="Arial" pitchFamily="34" charset="0"/>
              <a:buChar char="•"/>
              <a:defRPr/>
            </a:pPr>
            <a:endParaRPr lang="en-US" sz="400" dirty="0">
              <a:solidFill>
                <a:prstClr val="black"/>
              </a:solidFill>
            </a:endParaRPr>
          </a:p>
          <a:p>
            <a:pPr marL="1377950" lvl="5" indent="-231775">
              <a:buFont typeface="Arial" pitchFamily="34" charset="0"/>
              <a:buChar char="•"/>
              <a:defRPr/>
            </a:pPr>
            <a:r>
              <a:rPr lang="en-US" sz="3200" b="1" dirty="0">
                <a:solidFill>
                  <a:prstClr val="black"/>
                </a:solidFill>
              </a:rPr>
              <a:t>dairy products provide 73% of the calcium </a:t>
            </a:r>
            <a:r>
              <a:rPr lang="en-US" sz="2000" b="1" dirty="0">
                <a:solidFill>
                  <a:srgbClr val="D79694"/>
                </a:solidFill>
              </a:rPr>
              <a:t>in the U.S. food supply</a:t>
            </a:r>
          </a:p>
          <a:p>
            <a:pPr marL="1377950" lvl="5" indent="-231775">
              <a:buFont typeface="Arial" pitchFamily="34" charset="0"/>
              <a:buChar char="•"/>
              <a:defRPr/>
            </a:pPr>
            <a:endParaRPr lang="en-US" sz="1000" dirty="0">
              <a:solidFill>
                <a:srgbClr val="D79694"/>
              </a:solidFill>
            </a:endParaRPr>
          </a:p>
          <a:p>
            <a:pPr marL="1377950" lvl="5" indent="-231775">
              <a:buFont typeface="Arial" pitchFamily="34" charset="0"/>
              <a:buChar char="•"/>
              <a:defRPr/>
            </a:pPr>
            <a:r>
              <a:rPr lang="en-US" sz="2000" b="1" dirty="0">
                <a:solidFill>
                  <a:srgbClr val="D79694"/>
                </a:solidFill>
              </a:rPr>
              <a:t>when dairy products are eliminated, calcium intake is often compromised</a:t>
            </a:r>
          </a:p>
        </p:txBody>
      </p:sp>
      <p:sp>
        <p:nvSpPr>
          <p:cNvPr id="628739"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28740"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4708981"/>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400" b="1" dirty="0">
                <a:solidFill>
                  <a:srgbClr val="C0504D">
                    <a:lumMod val="60000"/>
                    <a:lumOff val="40000"/>
                  </a:srgbClr>
                </a:solidFill>
              </a:rPr>
              <a:t>“Dairy products have much to recommend them. “</a:t>
            </a:r>
          </a:p>
          <a:p>
            <a:pPr marL="682625" lvl="3" indent="-219075">
              <a:buFont typeface="Arial" pitchFamily="34" charset="0"/>
              <a:buChar char="•"/>
              <a:defRPr/>
            </a:pPr>
            <a:endParaRPr lang="en-US" sz="1000" b="1" dirty="0">
              <a:solidFill>
                <a:srgbClr val="C0504D">
                  <a:lumMod val="60000"/>
                  <a:lumOff val="40000"/>
                </a:srgbClr>
              </a:solidFill>
            </a:endParaRPr>
          </a:p>
          <a:p>
            <a:pPr marL="1139825" lvl="4" indent="-219075">
              <a:buFont typeface="Arial" pitchFamily="34" charset="0"/>
              <a:buChar char="•"/>
              <a:defRPr/>
            </a:pPr>
            <a:r>
              <a:rPr lang="en-US" sz="2800" dirty="0">
                <a:solidFill>
                  <a:srgbClr val="C0504D">
                    <a:lumMod val="60000"/>
                    <a:lumOff val="40000"/>
                  </a:srgbClr>
                </a:solidFill>
              </a:rPr>
              <a:t>they also provide </a:t>
            </a:r>
          </a:p>
          <a:p>
            <a:pPr marL="2060575" lvl="6" indent="-285750">
              <a:defRPr/>
            </a:pPr>
            <a:endParaRPr lang="en-US" sz="100" dirty="0">
              <a:solidFill>
                <a:prstClr val="black"/>
              </a:solidFill>
            </a:endParaRPr>
          </a:p>
          <a:p>
            <a:pPr marL="2517775" lvl="8" indent="-285750">
              <a:buFont typeface="Arial" pitchFamily="34" charset="0"/>
              <a:buChar char="•"/>
              <a:defRPr/>
            </a:pPr>
            <a:r>
              <a:rPr lang="en-US" sz="2800" b="1" dirty="0">
                <a:solidFill>
                  <a:prstClr val="black"/>
                </a:solidFill>
              </a:rPr>
              <a:t>protein</a:t>
            </a:r>
          </a:p>
          <a:p>
            <a:pPr marL="2517775" lvl="8" indent="-285750">
              <a:buFont typeface="Arial" pitchFamily="34" charset="0"/>
              <a:buChar char="•"/>
              <a:defRPr/>
            </a:pPr>
            <a:r>
              <a:rPr lang="en-US" sz="2800" b="1" dirty="0">
                <a:solidFill>
                  <a:prstClr val="black"/>
                </a:solidFill>
              </a:rPr>
              <a:t>riboflavin </a:t>
            </a:r>
            <a:r>
              <a:rPr lang="en-US" sz="2400" dirty="0">
                <a:solidFill>
                  <a:prstClr val="black"/>
                </a:solidFill>
              </a:rPr>
              <a:t>(vitamin B</a:t>
            </a:r>
            <a:r>
              <a:rPr lang="en-US" sz="2400" baseline="-25000" dirty="0">
                <a:solidFill>
                  <a:prstClr val="black"/>
                </a:solidFill>
              </a:rPr>
              <a:t>2</a:t>
            </a:r>
            <a:r>
              <a:rPr lang="en-US" sz="2400" dirty="0">
                <a:solidFill>
                  <a:prstClr val="black"/>
                </a:solidFill>
              </a:rPr>
              <a:t>)</a:t>
            </a:r>
            <a:endParaRPr lang="en-US" sz="2800" dirty="0">
              <a:solidFill>
                <a:prstClr val="black"/>
              </a:solidFill>
            </a:endParaRPr>
          </a:p>
          <a:p>
            <a:pPr marL="2517775" lvl="8" indent="-285750">
              <a:buFont typeface="Arial" pitchFamily="34" charset="0"/>
              <a:buChar char="•"/>
              <a:defRPr/>
            </a:pPr>
            <a:r>
              <a:rPr lang="en-US" sz="2800" b="1" dirty="0">
                <a:solidFill>
                  <a:prstClr val="black"/>
                </a:solidFill>
              </a:rPr>
              <a:t>phosphorus</a:t>
            </a:r>
          </a:p>
          <a:p>
            <a:pPr marL="2517775" lvl="8" indent="-285750">
              <a:buFont typeface="Arial" pitchFamily="34" charset="0"/>
              <a:buChar char="•"/>
              <a:defRPr/>
            </a:pPr>
            <a:r>
              <a:rPr lang="en-US" sz="2800" b="1" dirty="0">
                <a:solidFill>
                  <a:prstClr val="black"/>
                </a:solidFill>
              </a:rPr>
              <a:t>vitamin A</a:t>
            </a:r>
          </a:p>
          <a:p>
            <a:pPr marL="2517775" lvl="8" indent="-285750">
              <a:buFont typeface="Arial" pitchFamily="34" charset="0"/>
              <a:buChar char="•"/>
              <a:defRPr/>
            </a:pPr>
            <a:r>
              <a:rPr lang="en-US" sz="2800" b="1" dirty="0">
                <a:solidFill>
                  <a:prstClr val="black"/>
                </a:solidFill>
              </a:rPr>
              <a:t>vitamin D</a:t>
            </a:r>
          </a:p>
        </p:txBody>
      </p:sp>
      <p:sp>
        <p:nvSpPr>
          <p:cNvPr id="629763"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29764" name="Rectangle 6"/>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pp.  43-44</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4624343"/>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400" b="1" dirty="0">
                <a:solidFill>
                  <a:srgbClr val="C0504D">
                    <a:lumMod val="60000"/>
                    <a:lumOff val="40000"/>
                  </a:srgbClr>
                </a:solidFill>
              </a:rPr>
              <a:t>“Dairy products have much to recommend them.“</a:t>
            </a:r>
          </a:p>
          <a:p>
            <a:pPr marL="682625" lvl="3" indent="-219075">
              <a:buFont typeface="Arial" pitchFamily="34" charset="0"/>
              <a:buChar char="•"/>
              <a:defRPr/>
            </a:pPr>
            <a:endParaRPr lang="en-US" sz="1050" dirty="0">
              <a:solidFill>
                <a:prstClr val="black"/>
              </a:solidFill>
            </a:endParaRPr>
          </a:p>
          <a:p>
            <a:pPr marL="1139825" lvl="4" indent="-219075">
              <a:buFont typeface="Arial" pitchFamily="34" charset="0"/>
              <a:buChar char="•"/>
              <a:defRPr/>
            </a:pPr>
            <a:r>
              <a:rPr lang="en-US" sz="2400" b="1" dirty="0">
                <a:solidFill>
                  <a:prstClr val="black"/>
                </a:solidFill>
              </a:rPr>
              <a:t>calcium is importance in the prevention of . . .</a:t>
            </a:r>
          </a:p>
          <a:p>
            <a:pPr marL="2054225" lvl="6" indent="-219075">
              <a:buFont typeface="Arial" pitchFamily="34" charset="0"/>
              <a:buChar char="•"/>
              <a:defRPr/>
            </a:pPr>
            <a:r>
              <a:rPr lang="en-US" sz="2800" b="1" dirty="0">
                <a:solidFill>
                  <a:prstClr val="black"/>
                </a:solidFill>
              </a:rPr>
              <a:t>hypertension</a:t>
            </a:r>
          </a:p>
          <a:p>
            <a:pPr marL="2054225" lvl="6" indent="-219075">
              <a:buFont typeface="Arial" pitchFamily="34" charset="0"/>
              <a:buChar char="•"/>
              <a:defRPr/>
            </a:pPr>
            <a:r>
              <a:rPr lang="en-US" sz="2800" b="1" dirty="0">
                <a:solidFill>
                  <a:prstClr val="black"/>
                </a:solidFill>
              </a:rPr>
              <a:t>osteoporosis</a:t>
            </a:r>
          </a:p>
          <a:p>
            <a:pPr marL="2054225" lvl="6" indent="-219075">
              <a:buFont typeface="Arial" pitchFamily="34" charset="0"/>
              <a:buChar char="•"/>
              <a:defRPr/>
            </a:pPr>
            <a:r>
              <a:rPr lang="en-US" sz="2800" b="1" dirty="0">
                <a:solidFill>
                  <a:prstClr val="black"/>
                </a:solidFill>
              </a:rPr>
              <a:t>periodontal (gum) disease </a:t>
            </a:r>
          </a:p>
          <a:p>
            <a:pPr marL="2054225" lvl="6" indent="-219075">
              <a:buFont typeface="Arial" pitchFamily="34" charset="0"/>
              <a:buChar char="•"/>
              <a:defRPr/>
            </a:pPr>
            <a:r>
              <a:rPr lang="en-US" sz="2800" b="1" dirty="0">
                <a:solidFill>
                  <a:prstClr val="black"/>
                </a:solidFill>
              </a:rPr>
              <a:t>possibly some types of cancer</a:t>
            </a:r>
          </a:p>
          <a:p>
            <a:pPr marL="2054225" lvl="6" indent="-219075">
              <a:buFont typeface="Arial" pitchFamily="34" charset="0"/>
              <a:buChar char="•"/>
              <a:defRPr/>
            </a:pPr>
            <a:r>
              <a:rPr lang="en-US" sz="2800" b="1" dirty="0">
                <a:solidFill>
                  <a:prstClr val="black"/>
                </a:solidFill>
              </a:rPr>
              <a:t>and in weight loss programs</a:t>
            </a:r>
            <a:endParaRPr lang="en-US" sz="2400" b="1" dirty="0">
              <a:solidFill>
                <a:prstClr val="black"/>
              </a:solidFill>
            </a:endParaRPr>
          </a:p>
        </p:txBody>
      </p:sp>
      <p:sp>
        <p:nvSpPr>
          <p:cNvPr id="630787"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30788"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7938"/>
            <a:ext cx="7315200" cy="4686300"/>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800" b="1" dirty="0">
                <a:solidFill>
                  <a:prstClr val="black"/>
                </a:solidFill>
              </a:rPr>
              <a:t>the recommendations for calcium intake have continued to rise over the years</a:t>
            </a:r>
          </a:p>
          <a:p>
            <a:pPr marL="682625" lvl="3" indent="-219075">
              <a:buFont typeface="Arial" pitchFamily="34" charset="0"/>
              <a:buChar char="•"/>
              <a:defRPr/>
            </a:pPr>
            <a:endParaRPr lang="en-US" sz="1050" dirty="0">
              <a:solidFill>
                <a:prstClr val="black"/>
              </a:solidFill>
            </a:endParaRPr>
          </a:p>
          <a:p>
            <a:pPr marL="1139825" lvl="4" indent="-219075">
              <a:buFont typeface="Arial" pitchFamily="34" charset="0"/>
              <a:buChar char="•"/>
              <a:defRPr/>
            </a:pPr>
            <a:r>
              <a:rPr lang="en-US" sz="2400" b="1" dirty="0">
                <a:solidFill>
                  <a:prstClr val="black"/>
                </a:solidFill>
              </a:rPr>
              <a:t>1000 mg / day for adults 19-50</a:t>
            </a:r>
          </a:p>
          <a:p>
            <a:pPr marL="1139825" lvl="4" indent="-219075">
              <a:defRPr/>
            </a:pPr>
            <a:endParaRPr lang="en-US" sz="1600" b="1" dirty="0">
              <a:solidFill>
                <a:prstClr val="black"/>
              </a:solidFill>
            </a:endParaRPr>
          </a:p>
          <a:p>
            <a:pPr marL="1139825" lvl="4" indent="-219075">
              <a:buFont typeface="Arial" pitchFamily="34" charset="0"/>
              <a:buChar char="•"/>
              <a:defRPr/>
            </a:pPr>
            <a:r>
              <a:rPr lang="en-US" sz="2400" b="1" dirty="0">
                <a:solidFill>
                  <a:prstClr val="black"/>
                </a:solidFill>
              </a:rPr>
              <a:t>1200 mg / day for those over age 50</a:t>
            </a:r>
          </a:p>
          <a:p>
            <a:pPr marL="1139825" lvl="4" indent="-219075">
              <a:defRPr/>
            </a:pPr>
            <a:endParaRPr lang="en-US" sz="1600" b="1" dirty="0">
              <a:solidFill>
                <a:prstClr val="black"/>
              </a:solidFill>
            </a:endParaRPr>
          </a:p>
          <a:p>
            <a:pPr marL="1139825" lvl="4" indent="-219075">
              <a:buFont typeface="Arial" pitchFamily="34" charset="0"/>
              <a:buChar char="•"/>
              <a:defRPr/>
            </a:pPr>
            <a:r>
              <a:rPr lang="en-US" sz="2400" b="1" dirty="0">
                <a:solidFill>
                  <a:prstClr val="black"/>
                </a:solidFill>
              </a:rPr>
              <a:t>1300 mg / day for pregnant and nursing women</a:t>
            </a:r>
          </a:p>
        </p:txBody>
      </p:sp>
      <p:sp>
        <p:nvSpPr>
          <p:cNvPr id="631811"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31812"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31813" name="Rectangle 6"/>
          <p:cNvSpPr>
            <a:spLocks noChangeArrowheads="1"/>
          </p:cNvSpPr>
          <p:nvPr/>
        </p:nvSpPr>
        <p:spPr bwMode="auto">
          <a:xfrm>
            <a:off x="3827463" y="5791200"/>
            <a:ext cx="1430337"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i="1">
                <a:solidFill>
                  <a:prstClr val="black"/>
                </a:solidFill>
              </a:rPr>
              <a:t>cf</a:t>
            </a:r>
            <a:r>
              <a:rPr lang="en-US" sz="1600">
                <a:solidFill>
                  <a:prstClr val="black"/>
                </a:solidFill>
              </a:rPr>
              <a:t>., Table, p. 44</a:t>
            </a:r>
          </a:p>
        </p:txBody>
      </p:sp>
      <p:sp>
        <p:nvSpPr>
          <p:cNvPr id="7"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pp.  43-44</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2834" name="TextBox 8"/>
          <p:cNvSpPr txBox="1">
            <a:spLocks noChangeArrowheads="1"/>
          </p:cNvSpPr>
          <p:nvPr/>
        </p:nvSpPr>
        <p:spPr bwMode="auto">
          <a:xfrm>
            <a:off x="885146" y="6337887"/>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a:t>
            </a:r>
            <a:r>
              <a:rPr lang="en-US" sz="1200" dirty="0">
                <a:solidFill>
                  <a:srgbClr val="FFFFFF"/>
                </a:solidFill>
              </a:rPr>
              <a:t>, 2</a:t>
            </a:r>
            <a:r>
              <a:rPr lang="en-US" sz="1200" baseline="30000" dirty="0">
                <a:solidFill>
                  <a:srgbClr val="FFFFFF"/>
                </a:solidFill>
              </a:rPr>
              <a:t>nd</a:t>
            </a:r>
            <a:r>
              <a:rPr lang="en-US" sz="1200" dirty="0">
                <a:solidFill>
                  <a:srgbClr val="FFFFFF"/>
                </a:solidFill>
              </a:rPr>
              <a:t> ed., p. 44</a:t>
            </a:r>
          </a:p>
        </p:txBody>
      </p:sp>
      <p:pic>
        <p:nvPicPr>
          <p:cNvPr id="632835" name="Picture 6" descr="chart_calcium_requirements.jpg"/>
          <p:cNvPicPr>
            <a:picLocks noChangeAspect="1"/>
          </p:cNvPicPr>
          <p:nvPr/>
        </p:nvPicPr>
        <p:blipFill>
          <a:blip r:embed="rId2" cstate="print"/>
          <a:srcRect/>
          <a:stretch>
            <a:fillRect/>
          </a:stretch>
        </p:blipFill>
        <p:spPr bwMode="auto">
          <a:xfrm>
            <a:off x="914400" y="914400"/>
            <a:ext cx="7315200" cy="4289425"/>
          </a:xfrm>
          <a:prstGeom prst="rect">
            <a:avLst/>
          </a:prstGeom>
          <a:noFill/>
          <a:ln w="9525">
            <a:no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44638"/>
            <a:ext cx="7315200" cy="4402137"/>
          </a:xfrm>
          <a:prstGeom prst="rect">
            <a:avLst/>
          </a:prstGeom>
          <a:noFill/>
        </p:spPr>
        <p:txBody>
          <a:bodyPr>
            <a:spAutoFit/>
          </a:bodyPr>
          <a:lstStyle/>
          <a:p>
            <a:pPr algn="ctr">
              <a:defRPr/>
            </a:pPr>
            <a:r>
              <a:rPr lang="en-US" sz="4000" b="1" dirty="0">
                <a:solidFill>
                  <a:prstClr val="black"/>
                </a:solidFill>
              </a:rPr>
              <a:t>lactose tolerance </a:t>
            </a:r>
          </a:p>
          <a:p>
            <a:pPr algn="ctr">
              <a:defRPr/>
            </a:pPr>
            <a:r>
              <a:rPr lang="en-US" sz="4000" b="1" dirty="0">
                <a:solidFill>
                  <a:prstClr val="black"/>
                </a:solidFill>
              </a:rPr>
              <a:t>is not always predictable</a:t>
            </a:r>
          </a:p>
          <a:p>
            <a:pPr algn="ctr">
              <a:defRPr/>
            </a:pPr>
            <a:endParaRPr lang="en-US" dirty="0">
              <a:solidFill>
                <a:prstClr val="black"/>
              </a:solidFill>
            </a:endParaRPr>
          </a:p>
          <a:p>
            <a:pPr marL="914400" lvl="3" indent="-231775">
              <a:buFont typeface="Arial" pitchFamily="34" charset="0"/>
              <a:buChar char="•"/>
              <a:defRPr/>
            </a:pPr>
            <a:r>
              <a:rPr lang="en-US" sz="2800" dirty="0">
                <a:solidFill>
                  <a:prstClr val="black"/>
                </a:solidFill>
              </a:rPr>
              <a:t>“In the Tokelauans of the Pacific, for e.g., there is a wide range in ability to handle lactose”</a:t>
            </a:r>
          </a:p>
          <a:p>
            <a:pPr marL="1146175" lvl="3" indent="-231775">
              <a:buFont typeface="Arial" pitchFamily="34" charset="0"/>
              <a:buChar char="•"/>
              <a:defRPr/>
            </a:pPr>
            <a:endParaRPr lang="en-US" dirty="0">
              <a:solidFill>
                <a:prstClr val="black"/>
              </a:solidFill>
            </a:endParaRPr>
          </a:p>
          <a:p>
            <a:pPr marL="1377950" lvl="4" indent="-231775">
              <a:buFont typeface="Arial" pitchFamily="34" charset="0"/>
              <a:buChar char="•"/>
              <a:defRPr/>
            </a:pPr>
            <a:r>
              <a:rPr lang="en-US" sz="2000" dirty="0">
                <a:solidFill>
                  <a:prstClr val="black"/>
                </a:solidFill>
              </a:rPr>
              <a:t>Those who have some European ancestors,</a:t>
            </a:r>
          </a:p>
          <a:p>
            <a:pPr marL="1377950" lvl="4" indent="-231775">
              <a:defRPr/>
            </a:pPr>
            <a:r>
              <a:rPr lang="en-US" sz="2000" dirty="0">
                <a:solidFill>
                  <a:prstClr val="black"/>
                </a:solidFill>
              </a:rPr>
              <a:t>	determined by constructing detailed genealogies, </a:t>
            </a:r>
          </a:p>
          <a:p>
            <a:pPr marL="1377950" lvl="4" indent="-231775">
              <a:defRPr/>
            </a:pPr>
            <a:r>
              <a:rPr lang="en-US" sz="2000" dirty="0">
                <a:solidFill>
                  <a:prstClr val="black"/>
                </a:solidFill>
              </a:rPr>
              <a:t>	are more likely to be lactose absorbers than those who are not.”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6" name="TextBox 5"/>
          <p:cNvSpPr txBox="1">
            <a:spLocks noChangeArrowheads="1"/>
          </p:cNvSpPr>
          <p:nvPr/>
        </p:nvSpPr>
        <p:spPr bwMode="auto">
          <a:xfrm>
            <a:off x="914174" y="609600"/>
            <a:ext cx="7315200" cy="52322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800" b="1" dirty="0">
                <a:solidFill>
                  <a:srgbClr val="000000"/>
                </a:solidFill>
              </a:rPr>
              <a:t>other things to consider . .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44638"/>
            <a:ext cx="7315200" cy="4647426"/>
          </a:xfrm>
          <a:prstGeom prst="rect">
            <a:avLst/>
          </a:prstGeom>
          <a:noFill/>
        </p:spPr>
        <p:txBody>
          <a:bodyPr>
            <a:spAutoFit/>
          </a:bodyPr>
          <a:lstStyle/>
          <a:p>
            <a:pPr algn="ctr">
              <a:defRPr/>
            </a:pPr>
            <a:r>
              <a:rPr lang="en-US" sz="4000" b="1" dirty="0">
                <a:solidFill>
                  <a:prstClr val="black"/>
                </a:solidFill>
              </a:rPr>
              <a:t>lactose tolerance </a:t>
            </a:r>
          </a:p>
          <a:p>
            <a:pPr algn="ctr">
              <a:defRPr/>
            </a:pPr>
            <a:r>
              <a:rPr lang="en-US" sz="4000" b="1" dirty="0">
                <a:solidFill>
                  <a:srgbClr val="D79694"/>
                </a:solidFill>
              </a:rPr>
              <a:t>is not always predictable</a:t>
            </a:r>
          </a:p>
          <a:p>
            <a:pPr algn="ctr">
              <a:defRPr/>
            </a:pPr>
            <a:endParaRPr lang="en-US" dirty="0">
              <a:solidFill>
                <a:srgbClr val="D79694"/>
              </a:solidFill>
            </a:endParaRPr>
          </a:p>
          <a:p>
            <a:pPr marL="914400" lvl="3" indent="-231775">
              <a:buFont typeface="Arial" pitchFamily="34" charset="0"/>
              <a:buChar char="•"/>
              <a:defRPr/>
            </a:pPr>
            <a:r>
              <a:rPr lang="en-US" sz="2400" dirty="0">
                <a:solidFill>
                  <a:srgbClr val="D79694"/>
                </a:solidFill>
              </a:rPr>
              <a:t>“In the Tokelauans of the Pacific, for e.g., there is a wide range in ability to handle lactose”</a:t>
            </a:r>
          </a:p>
          <a:p>
            <a:pPr marL="1146175" lvl="3" indent="-231775">
              <a:buFont typeface="Arial" pitchFamily="34" charset="0"/>
              <a:buChar char="•"/>
              <a:defRPr/>
            </a:pPr>
            <a:endParaRPr lang="en-US" dirty="0">
              <a:solidFill>
                <a:srgbClr val="D79694"/>
              </a:solidFill>
            </a:endParaRPr>
          </a:p>
          <a:p>
            <a:pPr marL="1377950" lvl="4" indent="-231775">
              <a:buFont typeface="Arial" pitchFamily="34" charset="0"/>
              <a:buChar char="•"/>
              <a:defRPr/>
            </a:pPr>
            <a:r>
              <a:rPr lang="en-US" sz="2000" dirty="0">
                <a:solidFill>
                  <a:srgbClr val="D79694"/>
                </a:solidFill>
              </a:rPr>
              <a:t>Those who have some European ancestors,</a:t>
            </a:r>
          </a:p>
          <a:p>
            <a:pPr marL="1377950" lvl="4" indent="-231775" algn="ctr">
              <a:defRPr/>
            </a:pPr>
            <a:r>
              <a:rPr lang="en-US" sz="2000" dirty="0">
                <a:solidFill>
                  <a:prstClr val="black"/>
                </a:solidFill>
              </a:rPr>
              <a:t>	</a:t>
            </a:r>
            <a:r>
              <a:rPr lang="en-US" sz="2800" b="1" dirty="0">
                <a:solidFill>
                  <a:prstClr val="black"/>
                </a:solidFill>
              </a:rPr>
              <a:t> </a:t>
            </a:r>
            <a:r>
              <a:rPr lang="en-US" sz="3600" b="1" dirty="0">
                <a:solidFill>
                  <a:prstClr val="black"/>
                </a:solidFill>
              </a:rPr>
              <a:t>determined by constructing detailed genealogies</a:t>
            </a:r>
            <a:r>
              <a:rPr lang="en-US" sz="3200" dirty="0">
                <a:solidFill>
                  <a:srgbClr val="D79694"/>
                </a:solidFill>
              </a:rPr>
              <a:t>, </a:t>
            </a:r>
            <a:endParaRPr lang="en-US" sz="2000" dirty="0">
              <a:solidFill>
                <a:srgbClr val="D79694"/>
              </a:solidFill>
            </a:endParaRPr>
          </a:p>
          <a:p>
            <a:pPr marL="1377950" lvl="4" indent="-231775">
              <a:defRPr/>
            </a:pPr>
            <a:r>
              <a:rPr lang="en-US" sz="2000" dirty="0">
                <a:solidFill>
                  <a:srgbClr val="D79694"/>
                </a:solidFill>
              </a:rPr>
              <a:t>	are more likely to be lactose absorbers than those who are not.”</a:t>
            </a:r>
          </a:p>
        </p:txBody>
      </p:sp>
      <p:sp>
        <p:nvSpPr>
          <p:cNvPr id="3" name="TextBox 2"/>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10" name="Subtitle 2">
            <a:extLst>
              <a:ext uri="{FF2B5EF4-FFF2-40B4-BE49-F238E27FC236}">
                <a16:creationId xmlns:a16="http://schemas.microsoft.com/office/drawing/2014/main" id="{DC1C6089-FAC4-4EBF-B120-33EF42D67858}"/>
              </a:ext>
            </a:extLst>
          </p:cNvPr>
          <p:cNvSpPr txBox="1">
            <a:spLocks/>
          </p:cNvSpPr>
          <p:nvPr/>
        </p:nvSpPr>
        <p:spPr>
          <a:xfrm>
            <a:off x="2511552" y="344425"/>
            <a:ext cx="4041648" cy="50657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TextBox 10">
            <a:extLst>
              <a:ext uri="{FF2B5EF4-FFF2-40B4-BE49-F238E27FC236}">
                <a16:creationId xmlns:a16="http://schemas.microsoft.com/office/drawing/2014/main" id="{580519AE-FAF1-49E4-AA50-79C7667F8D8A}"/>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4B3A5E4E-8597-4D72-B503-7D9548461E5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3886975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6641" name="TextBox 1"/>
          <p:cNvSpPr txBox="1">
            <a:spLocks noChangeArrowheads="1"/>
          </p:cNvSpPr>
          <p:nvPr/>
        </p:nvSpPr>
        <p:spPr bwMode="auto">
          <a:xfrm>
            <a:off x="914400" y="1371600"/>
            <a:ext cx="7315200" cy="403225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prstClr val="black"/>
                </a:solidFill>
              </a:rPr>
              <a:t>“Within a narrow range of variation, humans around the world share similar nutrient requirements and restrictions.”</a:t>
            </a:r>
          </a:p>
          <a:p>
            <a:pPr algn="ctr" fontAlgn="base">
              <a:spcBef>
                <a:spcPct val="0"/>
              </a:spcBef>
              <a:spcAft>
                <a:spcPct val="0"/>
              </a:spcAft>
            </a:pPr>
            <a:endParaRPr lang="en-US" b="1" dirty="0">
              <a:solidFill>
                <a:prstClr val="black"/>
              </a:solidFill>
            </a:endParaRPr>
          </a:p>
          <a:p>
            <a:pPr marL="682625" lvl="1" indent="-225425" fontAlgn="base">
              <a:spcBef>
                <a:spcPct val="0"/>
              </a:spcBef>
              <a:spcAft>
                <a:spcPct val="0"/>
              </a:spcAft>
              <a:buFont typeface="Arial" charset="0"/>
              <a:buChar char="•"/>
            </a:pPr>
            <a:r>
              <a:rPr lang="en-US" sz="2800" dirty="0">
                <a:solidFill>
                  <a:prstClr val="black"/>
                </a:solidFill>
              </a:rPr>
              <a:t>no human can digest cellulose</a:t>
            </a:r>
          </a:p>
          <a:p>
            <a:pPr marL="682625" lvl="1" indent="-225425" fontAlgn="base">
              <a:spcBef>
                <a:spcPct val="0"/>
              </a:spcBef>
              <a:spcAft>
                <a:spcPct val="0"/>
              </a:spcAft>
              <a:buFont typeface="Arial" charset="0"/>
              <a:buChar char="•"/>
            </a:pPr>
            <a:r>
              <a:rPr lang="en-US" sz="2800" dirty="0">
                <a:solidFill>
                  <a:prstClr val="black"/>
                </a:solidFill>
              </a:rPr>
              <a:t>no human can avoid toxic reactions caused by eating  certain poisonous plants</a:t>
            </a:r>
          </a:p>
          <a:p>
            <a:pPr marL="682625" lvl="1" indent="-225425" fontAlgn="base">
              <a:spcBef>
                <a:spcPct val="0"/>
              </a:spcBef>
              <a:spcAft>
                <a:spcPct val="0"/>
              </a:spcAft>
              <a:buFont typeface="Arial" charset="0"/>
              <a:buChar char="•"/>
            </a:pPr>
            <a:r>
              <a:rPr lang="en-US" sz="2800" dirty="0">
                <a:solidFill>
                  <a:prstClr val="black"/>
                </a:solidFill>
              </a:rPr>
              <a:t>all humans require the same 50 or so essential nutrients to stay healthy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4613"/>
            <a:ext cx="7315200" cy="4832350"/>
          </a:xfrm>
          <a:prstGeom prst="rect">
            <a:avLst/>
          </a:prstGeom>
          <a:noFill/>
        </p:spPr>
        <p:txBody>
          <a:bodyPr>
            <a:spAutoFit/>
          </a:bodyPr>
          <a:lstStyle/>
          <a:p>
            <a:pPr algn="ctr">
              <a:defRPr/>
            </a:pPr>
            <a:r>
              <a:rPr lang="en-US" sz="4000" b="1" dirty="0">
                <a:solidFill>
                  <a:prstClr val="black"/>
                </a:solidFill>
              </a:rPr>
              <a:t>lactose digestion is not an </a:t>
            </a:r>
          </a:p>
          <a:p>
            <a:pPr algn="ctr">
              <a:defRPr/>
            </a:pPr>
            <a:r>
              <a:rPr lang="en-US" sz="4000" b="1" dirty="0">
                <a:solidFill>
                  <a:prstClr val="black"/>
                </a:solidFill>
              </a:rPr>
              <a:t>all-or-none phenomenon</a:t>
            </a:r>
          </a:p>
          <a:p>
            <a:pPr algn="ctr">
              <a:defRPr/>
            </a:pPr>
            <a:endParaRPr lang="en-US" dirty="0">
              <a:solidFill>
                <a:prstClr val="black"/>
              </a:solidFill>
            </a:endParaRPr>
          </a:p>
          <a:p>
            <a:pPr marL="914400" lvl="3" indent="-231775">
              <a:buFont typeface="Arial" pitchFamily="34" charset="0"/>
              <a:buChar char="•"/>
              <a:defRPr/>
            </a:pPr>
            <a:r>
              <a:rPr lang="en-US" sz="3200" dirty="0">
                <a:solidFill>
                  <a:srgbClr val="C0504D">
                    <a:lumMod val="60000"/>
                    <a:lumOff val="40000"/>
                  </a:srgbClr>
                </a:solidFill>
              </a:rPr>
              <a:t>“recent evidence shows that </a:t>
            </a:r>
            <a:r>
              <a:rPr lang="en-US" sz="3200" dirty="0">
                <a:solidFill>
                  <a:prstClr val="black"/>
                </a:solidFill>
              </a:rPr>
              <a:t>people with low levels of lactase may be able to drink their milk and tolerate it too</a:t>
            </a:r>
            <a:r>
              <a:rPr lang="en-US" sz="3200" dirty="0">
                <a:solidFill>
                  <a:srgbClr val="C0504D">
                    <a:lumMod val="60000"/>
                    <a:lumOff val="40000"/>
                  </a:srgbClr>
                </a:solidFill>
              </a:rPr>
              <a:t>”</a:t>
            </a:r>
          </a:p>
          <a:p>
            <a:pPr marL="1146175" lvl="3" indent="-231775">
              <a:buFont typeface="Arial" pitchFamily="34" charset="0"/>
              <a:buChar char="•"/>
              <a:defRPr/>
            </a:pPr>
            <a:endParaRPr lang="en-US" dirty="0">
              <a:solidFill>
                <a:prstClr val="black"/>
              </a:solidFill>
            </a:endParaRPr>
          </a:p>
          <a:p>
            <a:pPr marL="1377950" lvl="4" indent="-231775">
              <a:buFont typeface="Arial" pitchFamily="34" charset="0"/>
              <a:buChar char="•"/>
              <a:defRPr/>
            </a:pPr>
            <a:r>
              <a:rPr lang="en-US" sz="2400" dirty="0">
                <a:solidFill>
                  <a:srgbClr val="C0504D">
                    <a:lumMod val="60000"/>
                    <a:lumOff val="40000"/>
                  </a:srgbClr>
                </a:solidFill>
              </a:rPr>
              <a:t>one serving of milk with a meal or two servings of milk divided between meals throughout the day without experiencing  lactose intolerant symptoms</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5" name="TextBox 4"/>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9375"/>
            <a:ext cx="7315200" cy="5118100"/>
          </a:xfrm>
          <a:prstGeom prst="rect">
            <a:avLst/>
          </a:prstGeom>
          <a:noFill/>
        </p:spPr>
        <p:txBody>
          <a:bodyPr>
            <a:spAutoFit/>
          </a:bodyPr>
          <a:lstStyle/>
          <a:p>
            <a:pPr algn="ctr">
              <a:defRPr/>
            </a:pPr>
            <a:r>
              <a:rPr lang="en-US" sz="4000" b="1" dirty="0">
                <a:solidFill>
                  <a:prstClr val="black"/>
                </a:solidFill>
              </a:rPr>
              <a:t>lactose digestion is not an</a:t>
            </a:r>
          </a:p>
          <a:p>
            <a:pPr algn="ctr">
              <a:defRPr/>
            </a:pPr>
            <a:r>
              <a:rPr lang="en-US" sz="4000" b="1" dirty="0">
                <a:solidFill>
                  <a:prstClr val="black"/>
                </a:solidFill>
              </a:rPr>
              <a:t>all-or-none phenomenon</a:t>
            </a:r>
          </a:p>
          <a:p>
            <a:pPr algn="ctr">
              <a:defRPr/>
            </a:pPr>
            <a:endParaRPr lang="en-US" sz="1200" dirty="0">
              <a:solidFill>
                <a:prstClr val="black"/>
              </a:solidFill>
            </a:endParaRPr>
          </a:p>
          <a:p>
            <a:pPr marL="914400" lvl="3" indent="-231775">
              <a:buFont typeface="Arial" pitchFamily="34" charset="0"/>
              <a:buChar char="•"/>
              <a:defRPr/>
            </a:pPr>
            <a:r>
              <a:rPr lang="en-US" sz="2800" dirty="0">
                <a:solidFill>
                  <a:srgbClr val="C0504D">
                    <a:lumMod val="60000"/>
                    <a:lumOff val="40000"/>
                  </a:srgbClr>
                </a:solidFill>
              </a:rPr>
              <a:t>“in fact, </a:t>
            </a:r>
            <a:r>
              <a:rPr lang="en-US" sz="2800" dirty="0">
                <a:solidFill>
                  <a:prstClr val="black"/>
                </a:solidFill>
              </a:rPr>
              <a:t>only a small fraction of the lactose </a:t>
            </a:r>
            <a:r>
              <a:rPr lang="en-US" sz="2800" dirty="0" err="1">
                <a:solidFill>
                  <a:prstClr val="black"/>
                </a:solidFill>
              </a:rPr>
              <a:t>maldigesters</a:t>
            </a:r>
            <a:r>
              <a:rPr lang="en-US" sz="2800" dirty="0">
                <a:solidFill>
                  <a:prstClr val="black"/>
                </a:solidFill>
              </a:rPr>
              <a:t> have complete intolerance</a:t>
            </a:r>
            <a:r>
              <a:rPr lang="en-US" sz="2800" dirty="0">
                <a:solidFill>
                  <a:srgbClr val="C0504D">
                    <a:lumMod val="60000"/>
                    <a:lumOff val="40000"/>
                  </a:srgbClr>
                </a:solidFill>
              </a:rPr>
              <a:t>”</a:t>
            </a:r>
          </a:p>
          <a:p>
            <a:pPr marL="1146175" lvl="3" indent="-231775">
              <a:buFont typeface="Arial" pitchFamily="34" charset="0"/>
              <a:buChar char="•"/>
              <a:defRPr/>
            </a:pPr>
            <a:endParaRPr lang="en-US" sz="1200" dirty="0">
              <a:solidFill>
                <a:prstClr val="black"/>
              </a:solidFill>
            </a:endParaRPr>
          </a:p>
          <a:p>
            <a:pPr marL="1146175" lvl="4" indent="-231775">
              <a:buFont typeface="Arial" pitchFamily="34" charset="0"/>
              <a:buChar char="•"/>
              <a:defRPr/>
            </a:pPr>
            <a:r>
              <a:rPr lang="en-US" sz="2400" dirty="0">
                <a:solidFill>
                  <a:prstClr val="black"/>
                </a:solidFill>
              </a:rPr>
              <a:t>many still make lactase in reduced amounts, which allows at least some dairy products to be digested</a:t>
            </a:r>
          </a:p>
          <a:p>
            <a:pPr marL="1146175" lvl="4" indent="-231775">
              <a:buFont typeface="Arial" pitchFamily="34" charset="0"/>
              <a:buChar char="•"/>
              <a:defRPr/>
            </a:pPr>
            <a:endParaRPr lang="en-US" sz="1000" dirty="0">
              <a:solidFill>
                <a:prstClr val="black"/>
              </a:solidFill>
            </a:endParaRPr>
          </a:p>
          <a:p>
            <a:pPr marL="1146175" lvl="4" indent="-231775">
              <a:buFont typeface="Arial" pitchFamily="34" charset="0"/>
              <a:buChar char="•"/>
              <a:defRPr/>
            </a:pPr>
            <a:r>
              <a:rPr lang="en-US" sz="2400" dirty="0">
                <a:solidFill>
                  <a:prstClr val="black"/>
                </a:solidFill>
              </a:rPr>
              <a:t>there are also bacteria in the gut that digest a portion of the lactose, even when no lactase is present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5" name="TextBox 4"/>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9375"/>
            <a:ext cx="7315200" cy="5118100"/>
          </a:xfrm>
          <a:prstGeom prst="rect">
            <a:avLst/>
          </a:prstGeom>
          <a:noFill/>
        </p:spPr>
        <p:txBody>
          <a:bodyPr>
            <a:spAutoFit/>
          </a:bodyPr>
          <a:lstStyle/>
          <a:p>
            <a:pPr algn="ctr">
              <a:defRPr/>
            </a:pPr>
            <a:r>
              <a:rPr lang="en-US" sz="4000" b="1" dirty="0">
                <a:solidFill>
                  <a:srgbClr val="D79694"/>
                </a:solidFill>
              </a:rPr>
              <a:t>lactose digestion is not an</a:t>
            </a:r>
          </a:p>
          <a:p>
            <a:pPr algn="ctr">
              <a:defRPr/>
            </a:pPr>
            <a:r>
              <a:rPr lang="en-US" sz="4000" b="1" dirty="0">
                <a:solidFill>
                  <a:srgbClr val="D79694"/>
                </a:solidFill>
              </a:rPr>
              <a:t>all-or-none phenomenon</a:t>
            </a:r>
          </a:p>
          <a:p>
            <a:pPr algn="ctr">
              <a:defRPr/>
            </a:pPr>
            <a:endParaRPr lang="en-US" sz="1200" dirty="0">
              <a:solidFill>
                <a:srgbClr val="D79694"/>
              </a:solidFill>
            </a:endParaRPr>
          </a:p>
          <a:p>
            <a:pPr marL="914400" lvl="3" indent="-231775">
              <a:buFont typeface="Arial" pitchFamily="34" charset="0"/>
              <a:buChar char="•"/>
              <a:defRPr/>
            </a:pPr>
            <a:r>
              <a:rPr lang="en-US" sz="2800" dirty="0">
                <a:solidFill>
                  <a:srgbClr val="D79694"/>
                </a:solidFill>
              </a:rPr>
              <a:t>“in fact, only a small fraction of the lactose </a:t>
            </a:r>
            <a:r>
              <a:rPr lang="en-US" sz="2800" dirty="0" err="1">
                <a:solidFill>
                  <a:srgbClr val="D79694"/>
                </a:solidFill>
              </a:rPr>
              <a:t>maldigesters</a:t>
            </a:r>
            <a:r>
              <a:rPr lang="en-US" sz="2800" dirty="0">
                <a:solidFill>
                  <a:srgbClr val="D79694"/>
                </a:solidFill>
              </a:rPr>
              <a:t> have complete intolerance”</a:t>
            </a:r>
          </a:p>
          <a:p>
            <a:pPr marL="1146175" lvl="3" indent="-231775">
              <a:buFont typeface="Arial" pitchFamily="34" charset="0"/>
              <a:buChar char="•"/>
              <a:defRPr/>
            </a:pPr>
            <a:endParaRPr lang="en-US" sz="1200" dirty="0">
              <a:solidFill>
                <a:prstClr val="black"/>
              </a:solidFill>
            </a:endParaRPr>
          </a:p>
          <a:p>
            <a:pPr marL="1146175" lvl="4" indent="-231775">
              <a:buFont typeface="Arial" pitchFamily="34" charset="0"/>
              <a:buChar char="•"/>
              <a:defRPr/>
            </a:pPr>
            <a:r>
              <a:rPr lang="en-US" sz="2400" b="1" dirty="0">
                <a:solidFill>
                  <a:prstClr val="black"/>
                </a:solidFill>
              </a:rPr>
              <a:t>many still make lactase in reduced amounts</a:t>
            </a:r>
            <a:r>
              <a:rPr lang="en-US" sz="2400" b="1" dirty="0">
                <a:solidFill>
                  <a:srgbClr val="D79694"/>
                </a:solidFill>
              </a:rPr>
              <a:t>, </a:t>
            </a:r>
            <a:r>
              <a:rPr lang="en-US" sz="2400" dirty="0">
                <a:solidFill>
                  <a:srgbClr val="D79694"/>
                </a:solidFill>
              </a:rPr>
              <a:t>which allows at least some dairy products to be digested</a:t>
            </a:r>
          </a:p>
          <a:p>
            <a:pPr marL="1146175" lvl="4" indent="-231775">
              <a:buFont typeface="Arial" pitchFamily="34" charset="0"/>
              <a:buChar char="•"/>
              <a:defRPr/>
            </a:pPr>
            <a:endParaRPr lang="en-US" sz="100" dirty="0">
              <a:solidFill>
                <a:prstClr val="black"/>
              </a:solidFill>
            </a:endParaRPr>
          </a:p>
          <a:p>
            <a:pPr marL="1146175" lvl="4" indent="-231775">
              <a:buFont typeface="Arial" pitchFamily="34" charset="0"/>
              <a:buChar char="•"/>
              <a:defRPr/>
            </a:pPr>
            <a:r>
              <a:rPr lang="en-US" sz="2400" dirty="0">
                <a:solidFill>
                  <a:srgbClr val="D79694"/>
                </a:solidFill>
              </a:rPr>
              <a:t>there are also </a:t>
            </a:r>
            <a:r>
              <a:rPr lang="en-US" sz="3600" b="1" dirty="0">
                <a:solidFill>
                  <a:prstClr val="black"/>
                </a:solidFill>
              </a:rPr>
              <a:t>bacteria in the gut </a:t>
            </a:r>
            <a:r>
              <a:rPr lang="en-US" sz="2400" dirty="0">
                <a:solidFill>
                  <a:srgbClr val="D79694"/>
                </a:solidFill>
              </a:rPr>
              <a:t>that digest a portion of the lactose, even when no lactase is present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5" name="TextBox 4"/>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14400" y="1173163"/>
            <a:ext cx="7315200" cy="2800350"/>
          </a:xfrm>
          <a:prstGeom prst="rect">
            <a:avLst/>
          </a:prstGeom>
          <a:noFill/>
        </p:spPr>
        <p:txBody>
          <a:bodyPr>
            <a:spAutoFit/>
          </a:bodyPr>
          <a:lstStyle/>
          <a:p>
            <a:pPr algn="ctr">
              <a:defRPr/>
            </a:pPr>
            <a:r>
              <a:rPr lang="en-US" sz="4000" b="1" dirty="0">
                <a:solidFill>
                  <a:prstClr val="black"/>
                </a:solidFill>
              </a:rPr>
              <a:t>is used to be thought that </a:t>
            </a:r>
          </a:p>
          <a:p>
            <a:pPr algn="ctr">
              <a:defRPr/>
            </a:pPr>
            <a:r>
              <a:rPr lang="en-US" sz="4000" b="1" dirty="0">
                <a:solidFill>
                  <a:prstClr val="black"/>
                </a:solidFill>
              </a:rPr>
              <a:t>milk aversion was due to </a:t>
            </a:r>
            <a:r>
              <a:rPr lang="en-US" sz="4000" b="1" i="1" dirty="0">
                <a:solidFill>
                  <a:prstClr val="black"/>
                </a:solidFill>
              </a:rPr>
              <a:t>psychosomatic</a:t>
            </a:r>
            <a:r>
              <a:rPr lang="en-US" sz="4000" b="1" dirty="0">
                <a:solidFill>
                  <a:prstClr val="black"/>
                </a:solidFill>
              </a:rPr>
              <a:t> reasons</a:t>
            </a:r>
          </a:p>
          <a:p>
            <a:pPr algn="ctr">
              <a:defRPr/>
            </a:pPr>
            <a:endParaRPr lang="en-US" sz="2400" b="1" dirty="0">
              <a:solidFill>
                <a:prstClr val="black"/>
              </a:solidFill>
            </a:endParaRPr>
          </a:p>
          <a:p>
            <a:pPr marL="231775" indent="-231775">
              <a:defRPr/>
            </a:pP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3385542"/>
          </a:xfrm>
          <a:prstGeom prst="rect">
            <a:avLst/>
          </a:prstGeom>
          <a:noFill/>
        </p:spPr>
        <p:txBody>
          <a:bodyPr>
            <a:spAutoFit/>
          </a:bodyPr>
          <a:lstStyle/>
          <a:p>
            <a:pPr algn="ctr">
              <a:defRPr/>
            </a:pPr>
            <a:r>
              <a:rPr lang="en-US" sz="4000" b="1" dirty="0">
                <a:solidFill>
                  <a:srgbClr val="D79694"/>
                </a:solidFill>
              </a:rPr>
              <a:t>is used to be thought that </a:t>
            </a:r>
          </a:p>
          <a:p>
            <a:pPr algn="ctr">
              <a:defRPr/>
            </a:pPr>
            <a:r>
              <a:rPr lang="en-US" sz="4000" b="1" dirty="0">
                <a:solidFill>
                  <a:srgbClr val="D79694"/>
                </a:solidFill>
              </a:rPr>
              <a:t>milk aversion was due to </a:t>
            </a:r>
            <a:r>
              <a:rPr lang="en-US" sz="5400" b="1" i="1" dirty="0">
                <a:solidFill>
                  <a:prstClr val="black"/>
                </a:solidFill>
              </a:rPr>
              <a:t>psychosomatic</a:t>
            </a:r>
            <a:r>
              <a:rPr lang="en-US" sz="5400" b="1" dirty="0">
                <a:solidFill>
                  <a:prstClr val="black"/>
                </a:solidFill>
              </a:rPr>
              <a:t> reasons</a:t>
            </a:r>
          </a:p>
          <a:p>
            <a:pPr algn="ctr">
              <a:defRPr/>
            </a:pPr>
            <a:r>
              <a:rPr lang="en-US" sz="2400" dirty="0">
                <a:solidFill>
                  <a:prstClr val="black"/>
                </a:solidFill>
              </a:rPr>
              <a:t>(that is, that it was “all in your mind”)</a:t>
            </a:r>
          </a:p>
          <a:p>
            <a:pPr algn="ctr">
              <a:defRPr/>
            </a:pPr>
            <a:endParaRPr lang="en-US" sz="2400" b="1" dirty="0">
              <a:solidFill>
                <a:prstClr val="black"/>
              </a:solidFill>
            </a:endParaRPr>
          </a:p>
          <a:p>
            <a:pPr marL="231775" indent="-231775">
              <a:defRPr/>
            </a:pP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4770437"/>
          </a:xfrm>
          <a:prstGeom prst="rect">
            <a:avLst/>
          </a:prstGeom>
          <a:noFill/>
        </p:spPr>
        <p:txBody>
          <a:bodyPr>
            <a:spAutoFit/>
          </a:bodyPr>
          <a:lstStyle/>
          <a:p>
            <a:pPr algn="ctr">
              <a:defRPr/>
            </a:pPr>
            <a:r>
              <a:rPr lang="en-US" sz="4000" b="1" dirty="0">
                <a:solidFill>
                  <a:srgbClr val="D79694"/>
                </a:solidFill>
              </a:rPr>
              <a:t>is used to be thought that </a:t>
            </a:r>
          </a:p>
          <a:p>
            <a:pPr algn="ctr">
              <a:defRPr/>
            </a:pPr>
            <a:r>
              <a:rPr lang="en-US" sz="4000" b="1" dirty="0">
                <a:solidFill>
                  <a:srgbClr val="D79694"/>
                </a:solidFill>
              </a:rPr>
              <a:t>milk aversion was due to </a:t>
            </a:r>
            <a:r>
              <a:rPr lang="en-US" sz="4000" b="1" i="1" dirty="0">
                <a:solidFill>
                  <a:prstClr val="black"/>
                </a:solidFill>
              </a:rPr>
              <a:t>psychosomatic</a:t>
            </a:r>
            <a:r>
              <a:rPr lang="en-US" sz="4000" b="1" dirty="0">
                <a:solidFill>
                  <a:prstClr val="black"/>
                </a:solidFill>
              </a:rPr>
              <a:t> reasons</a:t>
            </a:r>
          </a:p>
          <a:p>
            <a:pPr algn="ctr">
              <a:defRPr/>
            </a:pPr>
            <a:endParaRPr lang="en-US" sz="2400" b="1" dirty="0">
              <a:solidFill>
                <a:prstClr val="black"/>
              </a:solidFill>
            </a:endParaRPr>
          </a:p>
          <a:p>
            <a:pPr marL="231775" indent="-231775">
              <a:buFont typeface="Arial" pitchFamily="34" charset="0"/>
              <a:buChar char="•"/>
              <a:defRPr/>
            </a:pPr>
            <a:r>
              <a:rPr lang="en-US" sz="2800" b="1" dirty="0">
                <a:solidFill>
                  <a:prstClr val="black"/>
                </a:solidFill>
              </a:rPr>
              <a:t> and still, some individuals </a:t>
            </a:r>
            <a:r>
              <a:rPr lang="en-US" sz="2800" b="1" i="1" dirty="0">
                <a:solidFill>
                  <a:prstClr val="black"/>
                </a:solidFill>
              </a:rPr>
              <a:t>think</a:t>
            </a:r>
            <a:r>
              <a:rPr lang="en-US" sz="2800" b="1" dirty="0">
                <a:solidFill>
                  <a:prstClr val="black"/>
                </a:solidFill>
              </a:rPr>
              <a:t> they are lactose intolerant because of </a:t>
            </a:r>
            <a:r>
              <a:rPr lang="en-US" sz="2800" b="1" i="1" dirty="0">
                <a:solidFill>
                  <a:prstClr val="black"/>
                </a:solidFill>
              </a:rPr>
              <a:t>a belief</a:t>
            </a:r>
            <a:r>
              <a:rPr lang="en-US" sz="2800" b="1" dirty="0">
                <a:solidFill>
                  <a:prstClr val="black"/>
                </a:solidFill>
              </a:rPr>
              <a:t> that milk products disagree with them</a:t>
            </a:r>
          </a:p>
          <a:p>
            <a:pPr marL="231775" indent="-231775">
              <a:buFont typeface="Arial" pitchFamily="34" charset="0"/>
              <a:buChar char="•"/>
              <a:defRPr/>
            </a:pPr>
            <a:endParaRPr lang="en-US" sz="2000" b="1" dirty="0">
              <a:solidFill>
                <a:prstClr val="black"/>
              </a:solidFill>
            </a:endParaRPr>
          </a:p>
          <a:p>
            <a:pPr marL="231775" indent="-231775">
              <a:buFont typeface="Arial" pitchFamily="34" charset="0"/>
              <a:buChar char="•"/>
              <a:defRPr/>
            </a:pPr>
            <a:r>
              <a:rPr lang="en-US" sz="2800" b="1" dirty="0">
                <a:solidFill>
                  <a:prstClr val="black"/>
                </a:solidFill>
              </a:rPr>
              <a:t>for some, the </a:t>
            </a:r>
            <a:r>
              <a:rPr lang="en-US" sz="2800" b="1" i="1" dirty="0">
                <a:solidFill>
                  <a:prstClr val="black"/>
                </a:solidFill>
              </a:rPr>
              <a:t>idea</a:t>
            </a:r>
            <a:r>
              <a:rPr lang="en-US" sz="2800" b="1" dirty="0">
                <a:solidFill>
                  <a:prstClr val="black"/>
                </a:solidFill>
              </a:rPr>
              <a:t> of milk makes them sick, rather than the actual lactose level</a:t>
            </a: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5463034"/>
          </a:xfrm>
          <a:prstGeom prst="rect">
            <a:avLst/>
          </a:prstGeom>
          <a:noFill/>
        </p:spPr>
        <p:txBody>
          <a:bodyPr>
            <a:spAutoFit/>
          </a:bodyPr>
          <a:lstStyle/>
          <a:p>
            <a:pPr algn="ctr">
              <a:defRPr/>
            </a:pPr>
            <a:r>
              <a:rPr lang="en-US" sz="3600" b="1" dirty="0">
                <a:solidFill>
                  <a:srgbClr val="D79694"/>
                </a:solidFill>
              </a:rPr>
              <a:t>is used to be thought that milk aversion was due to </a:t>
            </a:r>
            <a:r>
              <a:rPr lang="en-US" sz="3600" b="1" i="1" dirty="0">
                <a:solidFill>
                  <a:srgbClr val="D79694"/>
                </a:solidFill>
              </a:rPr>
              <a:t>psychosomatic</a:t>
            </a:r>
            <a:r>
              <a:rPr lang="en-US" sz="3600" b="1" dirty="0">
                <a:solidFill>
                  <a:srgbClr val="D79694"/>
                </a:solidFill>
              </a:rPr>
              <a:t> reasons</a:t>
            </a:r>
          </a:p>
          <a:p>
            <a:pPr algn="ctr">
              <a:defRPr/>
            </a:pPr>
            <a:endParaRPr lang="en-US" sz="700" b="1" dirty="0">
              <a:solidFill>
                <a:srgbClr val="D79694"/>
              </a:solidFill>
            </a:endParaRPr>
          </a:p>
          <a:p>
            <a:pPr marL="231775" indent="-231775">
              <a:buFont typeface="Arial" pitchFamily="34" charset="0"/>
              <a:buChar char="•"/>
              <a:defRPr/>
            </a:pPr>
            <a:r>
              <a:rPr lang="en-US" sz="2800" b="1" dirty="0">
                <a:solidFill>
                  <a:srgbClr val="D79694"/>
                </a:solidFill>
              </a:rPr>
              <a:t> and still, some individuals </a:t>
            </a:r>
            <a:r>
              <a:rPr lang="en-US" sz="4000" b="1" i="1" dirty="0">
                <a:solidFill>
                  <a:prstClr val="black"/>
                </a:solidFill>
              </a:rPr>
              <a:t>think</a:t>
            </a:r>
            <a:r>
              <a:rPr lang="en-US" sz="4000" b="1" dirty="0">
                <a:solidFill>
                  <a:srgbClr val="D79694"/>
                </a:solidFill>
              </a:rPr>
              <a:t> </a:t>
            </a:r>
            <a:r>
              <a:rPr lang="en-US" sz="2800" b="1" dirty="0">
                <a:solidFill>
                  <a:srgbClr val="D79694"/>
                </a:solidFill>
              </a:rPr>
              <a:t>they are lactose intolerant because of </a:t>
            </a:r>
            <a:r>
              <a:rPr lang="en-US" sz="4000" b="1" i="1" dirty="0">
                <a:solidFill>
                  <a:prstClr val="black"/>
                </a:solidFill>
              </a:rPr>
              <a:t>a belief</a:t>
            </a:r>
            <a:r>
              <a:rPr lang="en-US" sz="4000" b="1" dirty="0">
                <a:solidFill>
                  <a:prstClr val="black"/>
                </a:solidFill>
              </a:rPr>
              <a:t> </a:t>
            </a:r>
            <a:r>
              <a:rPr lang="en-US" sz="2800" b="1" dirty="0">
                <a:solidFill>
                  <a:srgbClr val="D79694"/>
                </a:solidFill>
              </a:rPr>
              <a:t>that milk products disagree with them</a:t>
            </a:r>
          </a:p>
          <a:p>
            <a:pPr marL="231775" indent="-231775">
              <a:buFont typeface="Arial" pitchFamily="34" charset="0"/>
              <a:buChar char="•"/>
              <a:defRPr/>
            </a:pPr>
            <a:endParaRPr lang="en-US" sz="700" b="1" dirty="0">
              <a:solidFill>
                <a:srgbClr val="9BBB59">
                  <a:lumMod val="40000"/>
                  <a:lumOff val="60000"/>
                </a:srgbClr>
              </a:solidFill>
            </a:endParaRPr>
          </a:p>
          <a:p>
            <a:pPr marL="231775" indent="-231775">
              <a:buFont typeface="Arial" pitchFamily="34" charset="0"/>
              <a:buChar char="•"/>
              <a:defRPr/>
            </a:pPr>
            <a:r>
              <a:rPr lang="en-US" sz="2800" b="1" dirty="0">
                <a:solidFill>
                  <a:srgbClr val="D79694"/>
                </a:solidFill>
              </a:rPr>
              <a:t>for some, </a:t>
            </a:r>
            <a:r>
              <a:rPr lang="en-US" sz="4000" b="1" dirty="0">
                <a:solidFill>
                  <a:prstClr val="black"/>
                </a:solidFill>
              </a:rPr>
              <a:t>the </a:t>
            </a:r>
            <a:r>
              <a:rPr lang="en-US" sz="4000" b="1" i="1" dirty="0">
                <a:solidFill>
                  <a:srgbClr val="FF0000"/>
                </a:solidFill>
              </a:rPr>
              <a:t>idea</a:t>
            </a:r>
            <a:r>
              <a:rPr lang="en-US" sz="4000" b="1" dirty="0">
                <a:solidFill>
                  <a:prstClr val="black"/>
                </a:solidFill>
              </a:rPr>
              <a:t> of milk makes them sick</a:t>
            </a:r>
            <a:r>
              <a:rPr lang="en-US" sz="2800" b="1" dirty="0">
                <a:solidFill>
                  <a:srgbClr val="D79694"/>
                </a:solidFill>
              </a:rPr>
              <a:t>, rather than the actual lactose level</a:t>
            </a:r>
            <a:endParaRPr lang="en-US" sz="32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54125"/>
            <a:ext cx="7315200" cy="4862513"/>
          </a:xfrm>
          <a:prstGeom prst="rect">
            <a:avLst/>
          </a:prstGeom>
          <a:noFill/>
        </p:spPr>
        <p:txBody>
          <a:bodyPr>
            <a:spAutoFit/>
          </a:bodyPr>
          <a:lstStyle/>
          <a:p>
            <a:pPr algn="ctr">
              <a:defRPr/>
            </a:pPr>
            <a:r>
              <a:rPr lang="en-US" sz="3600" b="1" dirty="0">
                <a:solidFill>
                  <a:srgbClr val="C0504D">
                    <a:lumMod val="60000"/>
                    <a:lumOff val="40000"/>
                  </a:srgbClr>
                </a:solidFill>
              </a:rPr>
              <a:t>although adult lactase persistence is the result of </a:t>
            </a:r>
            <a:r>
              <a:rPr lang="en-US" sz="3600" b="1" i="1" dirty="0">
                <a:solidFill>
                  <a:srgbClr val="C0504D">
                    <a:lumMod val="60000"/>
                    <a:lumOff val="40000"/>
                  </a:srgbClr>
                </a:solidFill>
              </a:rPr>
              <a:t>genetics</a:t>
            </a:r>
            <a:r>
              <a:rPr lang="en-US" sz="3600" b="1" dirty="0">
                <a:solidFill>
                  <a:srgbClr val="C0504D">
                    <a:lumMod val="60000"/>
                    <a:lumOff val="40000"/>
                  </a:srgbClr>
                </a:solidFill>
              </a:rPr>
              <a:t>, </a:t>
            </a:r>
            <a:r>
              <a:rPr lang="en-US" sz="3600" b="1" dirty="0">
                <a:solidFill>
                  <a:prstClr val="black"/>
                </a:solidFill>
              </a:rPr>
              <a:t>biology alone does not entirely predict the variation in milk drinking in human populations</a:t>
            </a:r>
          </a:p>
          <a:p>
            <a:pPr algn="ctr">
              <a:defRPr/>
            </a:pPr>
            <a:endParaRPr lang="en-US" dirty="0">
              <a:solidFill>
                <a:prstClr val="black"/>
              </a:solidFill>
            </a:endParaRPr>
          </a:p>
          <a:p>
            <a:pPr marL="914400" lvl="3" indent="-231775">
              <a:buFont typeface="Arial" pitchFamily="34" charset="0"/>
              <a:buChar char="•"/>
              <a:defRPr/>
            </a:pPr>
            <a:r>
              <a:rPr lang="en-US" sz="2800" dirty="0">
                <a:solidFill>
                  <a:prstClr val="black"/>
                </a:solidFill>
              </a:rPr>
              <a:t>the great deal of variation seen in milk drinking practices reflects a more complex </a:t>
            </a:r>
            <a:r>
              <a:rPr lang="en-US" sz="2800" dirty="0" err="1">
                <a:solidFill>
                  <a:prstClr val="black"/>
                </a:solidFill>
              </a:rPr>
              <a:t>biocultural</a:t>
            </a:r>
            <a:r>
              <a:rPr lang="en-US" sz="2800" dirty="0">
                <a:solidFill>
                  <a:prstClr val="black"/>
                </a:solidFill>
              </a:rPr>
              <a:t> interaction than would be implied by a single genetic trait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Box 1"/>
          <p:cNvSpPr txBox="1">
            <a:spLocks noChangeArrowheads="1"/>
          </p:cNvSpPr>
          <p:nvPr/>
        </p:nvSpPr>
        <p:spPr bwMode="auto">
          <a:xfrm>
            <a:off x="914400" y="1254125"/>
            <a:ext cx="7315200" cy="498598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although adult lactase persistence is the result of </a:t>
            </a:r>
            <a:r>
              <a:rPr lang="en-US" sz="3200" b="1" i="1" dirty="0">
                <a:solidFill>
                  <a:srgbClr val="D79694"/>
                </a:solidFill>
              </a:rPr>
              <a:t>genetics</a:t>
            </a:r>
            <a:r>
              <a:rPr lang="en-US" sz="3200" b="1" dirty="0">
                <a:solidFill>
                  <a:srgbClr val="D79694"/>
                </a:solidFill>
              </a:rPr>
              <a:t>, biology alone does not entirely predict the variation in milk drinking in human populations</a:t>
            </a:r>
          </a:p>
          <a:p>
            <a:pPr algn="ctr" fontAlgn="base">
              <a:spcBef>
                <a:spcPct val="0"/>
              </a:spcBef>
              <a:spcAft>
                <a:spcPct val="0"/>
              </a:spcAft>
            </a:pPr>
            <a:endParaRPr lang="en-US" sz="1100" dirty="0">
              <a:solidFill>
                <a:srgbClr val="D79694"/>
              </a:solidFill>
            </a:endParaRPr>
          </a:p>
          <a:p>
            <a:pPr marL="914400" lvl="3" indent="-231775" fontAlgn="base">
              <a:spcBef>
                <a:spcPct val="0"/>
              </a:spcBef>
              <a:spcAft>
                <a:spcPct val="0"/>
              </a:spcAft>
              <a:buFont typeface="Arial" charset="0"/>
              <a:buChar char="•"/>
            </a:pPr>
            <a:r>
              <a:rPr lang="en-US" sz="2800" dirty="0">
                <a:solidFill>
                  <a:srgbClr val="D79694"/>
                </a:solidFill>
              </a:rPr>
              <a:t>the </a:t>
            </a:r>
            <a:r>
              <a:rPr lang="en-US" sz="3600" b="1" dirty="0">
                <a:solidFill>
                  <a:srgbClr val="000000"/>
                </a:solidFill>
              </a:rPr>
              <a:t>great deal of variation seen in milk drinking practices </a:t>
            </a:r>
            <a:r>
              <a:rPr lang="en-US" sz="2800" dirty="0">
                <a:solidFill>
                  <a:srgbClr val="D79694"/>
                </a:solidFill>
              </a:rPr>
              <a:t>reflects a </a:t>
            </a:r>
            <a:r>
              <a:rPr lang="en-US" sz="3600" b="1" dirty="0">
                <a:solidFill>
                  <a:srgbClr val="000000"/>
                </a:solidFill>
              </a:rPr>
              <a:t>more complex </a:t>
            </a:r>
            <a:r>
              <a:rPr lang="en-US" sz="3600" b="1" dirty="0" err="1">
                <a:solidFill>
                  <a:srgbClr val="000000"/>
                </a:solidFill>
              </a:rPr>
              <a:t>biocultural</a:t>
            </a:r>
            <a:r>
              <a:rPr lang="en-US" sz="3600" b="1" dirty="0">
                <a:solidFill>
                  <a:srgbClr val="000000"/>
                </a:solidFill>
              </a:rPr>
              <a:t> interaction</a:t>
            </a:r>
            <a:r>
              <a:rPr lang="en-US" sz="3600" dirty="0">
                <a:solidFill>
                  <a:srgbClr val="000000"/>
                </a:solidFill>
              </a:rPr>
              <a:t> </a:t>
            </a:r>
            <a:r>
              <a:rPr lang="en-US" sz="2800" dirty="0">
                <a:solidFill>
                  <a:srgbClr val="D79694"/>
                </a:solidFill>
              </a:rPr>
              <a:t>than would be implied by a single genetic trait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46</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22" name="Text Box 2"/>
          <p:cNvSpPr txBox="1">
            <a:spLocks noChangeArrowheads="1"/>
          </p:cNvSpPr>
          <p:nvPr/>
        </p:nvSpPr>
        <p:spPr bwMode="auto">
          <a:xfrm>
            <a:off x="1731963" y="2706688"/>
            <a:ext cx="5686425" cy="923925"/>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5400" b="1">
                <a:solidFill>
                  <a:srgbClr val="FF0000"/>
                </a:solidFill>
              </a:rPr>
              <a:t>some definitions</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8689" name="TextBox 1"/>
          <p:cNvSpPr txBox="1">
            <a:spLocks noChangeArrowheads="1"/>
          </p:cNvSpPr>
          <p:nvPr/>
        </p:nvSpPr>
        <p:spPr bwMode="auto">
          <a:xfrm>
            <a:off x="914400" y="1641475"/>
            <a:ext cx="7315200" cy="3540125"/>
          </a:xfrm>
          <a:prstGeom prst="rect">
            <a:avLst/>
          </a:prstGeom>
          <a:noFill/>
          <a:ln w="9525">
            <a:noFill/>
            <a:miter lim="800000"/>
            <a:headEnd/>
            <a:tailEnd/>
          </a:ln>
        </p:spPr>
        <p:txBody>
          <a:bodyPr>
            <a:spAutoFit/>
          </a:bodyPr>
          <a:lstStyle/>
          <a:p>
            <a:pPr algn="ctr" fontAlgn="base">
              <a:spcBef>
                <a:spcPct val="0"/>
              </a:spcBef>
              <a:spcAft>
                <a:spcPct val="0"/>
              </a:spcAft>
            </a:pPr>
            <a:r>
              <a:rPr lang="en-US" sz="3200" b="1">
                <a:solidFill>
                  <a:prstClr val="black"/>
                </a:solidFill>
              </a:rPr>
              <a:t>“Although there have been some specific adaptations of populations in particular environments, on the whole, humans are physiologically the same animals we were 10,000 years ago before the adoption of agriculture, animal husbandry, and food production technology.”</a:t>
            </a:r>
            <a:endParaRPr lang="en-US" sz="280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6146" name="Text Box 2"/>
          <p:cNvSpPr txBox="1">
            <a:spLocks noChangeArrowheads="1"/>
          </p:cNvSpPr>
          <p:nvPr/>
        </p:nvSpPr>
        <p:spPr bwMode="auto">
          <a:xfrm>
            <a:off x="1219200" y="1981200"/>
            <a:ext cx="6699250" cy="397033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36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secondary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congenital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milk allergy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7170" name="Text Box 2"/>
          <p:cNvSpPr txBox="1">
            <a:spLocks noChangeArrowheads="1"/>
          </p:cNvSpPr>
          <p:nvPr/>
        </p:nvSpPr>
        <p:spPr bwMode="auto">
          <a:xfrm>
            <a:off x="866529" y="1981200"/>
            <a:ext cx="7404592" cy="409342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4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C00000"/>
                </a:solidFill>
              </a:rPr>
              <a:t>secondary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congenital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milk allergy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8194" name="Text Box 2"/>
          <p:cNvSpPr txBox="1">
            <a:spLocks noChangeArrowheads="1"/>
          </p:cNvSpPr>
          <p:nvPr/>
        </p:nvSpPr>
        <p:spPr bwMode="auto">
          <a:xfrm>
            <a:off x="866529" y="1981200"/>
            <a:ext cx="7404592" cy="409342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4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C00000"/>
                </a:solidFill>
              </a:rPr>
              <a:t>secondary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congenital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milk allergy</a:t>
            </a:r>
          </a:p>
        </p:txBody>
      </p:sp>
      <p:sp>
        <p:nvSpPr>
          <p:cNvPr id="648196" name="Text Box 2"/>
          <p:cNvSpPr txBox="1">
            <a:spLocks noChangeArrowheads="1"/>
          </p:cNvSpPr>
          <p:nvPr/>
        </p:nvSpPr>
        <p:spPr bwMode="auto">
          <a:xfrm>
            <a:off x="914400" y="3048000"/>
            <a:ext cx="7315200" cy="3108325"/>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800" b="1">
                <a:solidFill>
                  <a:srgbClr val="FFFFFF"/>
                </a:solidFill>
              </a:rPr>
              <a:t>the most common type</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occurs as a normal physiological process in most mammals</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the production of lactase in the small intestine is reduced between the ages of 3 and 7 years</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9218" name="Text Box 2"/>
          <p:cNvSpPr txBox="1">
            <a:spLocks noChangeArrowheads="1"/>
          </p:cNvSpPr>
          <p:nvPr/>
        </p:nvSpPr>
        <p:spPr bwMode="auto">
          <a:xfrm>
            <a:off x="914046" y="1973263"/>
            <a:ext cx="7427033" cy="4031873"/>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000" b="1" dirty="0">
                <a:solidFill>
                  <a:srgbClr val="FF0000"/>
                </a:solidFill>
              </a:rPr>
              <a:t>secondary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49220" name="Text Box 2"/>
          <p:cNvSpPr txBox="1">
            <a:spLocks noChangeArrowheads="1"/>
          </p:cNvSpPr>
          <p:nvPr/>
        </p:nvSpPr>
        <p:spPr bwMode="auto">
          <a:xfrm>
            <a:off x="914400" y="2679700"/>
            <a:ext cx="7315200" cy="3478213"/>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800" b="1">
                <a:solidFill>
                  <a:srgbClr val="FFFFFF"/>
                </a:solidFill>
              </a:rPr>
              <a:t>usually temporary </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low levels of lactase occur as a result of an underlying disease that affects the gastrointestinal tract</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even having stomach flu can temporarily decrease the amount of lactase made in the intestine</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0242" name="Text Box 2"/>
          <p:cNvSpPr txBox="1">
            <a:spLocks noChangeArrowheads="1"/>
          </p:cNvSpPr>
          <p:nvPr/>
        </p:nvSpPr>
        <p:spPr bwMode="auto">
          <a:xfrm>
            <a:off x="914848" y="1973263"/>
            <a:ext cx="7425431" cy="4031873"/>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000" b="1" dirty="0">
                <a:solidFill>
                  <a:srgbClr val="FF0000"/>
                </a:solidFill>
              </a:rPr>
              <a:t>congenital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50244" name="Text Box 2"/>
          <p:cNvSpPr txBox="1">
            <a:spLocks noChangeArrowheads="1"/>
          </p:cNvSpPr>
          <p:nvPr/>
        </p:nvSpPr>
        <p:spPr bwMode="auto">
          <a:xfrm>
            <a:off x="914400" y="3429000"/>
            <a:ext cx="7315200" cy="1384300"/>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800" b="1">
                <a:solidFill>
                  <a:srgbClr val="FFFFFF"/>
                </a:solidFill>
              </a:rPr>
              <a:t>very rare genetic abnormality in which the enzyme lactase is very low or absent at birth</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1266" name="Text Box 2"/>
          <p:cNvSpPr txBox="1">
            <a:spLocks noChangeArrowheads="1"/>
          </p:cNvSpPr>
          <p:nvPr/>
        </p:nvSpPr>
        <p:spPr bwMode="auto">
          <a:xfrm>
            <a:off x="1342048" y="1864816"/>
            <a:ext cx="6571030" cy="4154984"/>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800" b="1" dirty="0">
                <a:solidFill>
                  <a:srgbClr val="FF0000"/>
                </a:solidFill>
              </a:rPr>
              <a:t>milk allergy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51268" name="Text Box 2"/>
          <p:cNvSpPr txBox="1">
            <a:spLocks noChangeArrowheads="1"/>
          </p:cNvSpPr>
          <p:nvPr/>
        </p:nvSpPr>
        <p:spPr bwMode="auto">
          <a:xfrm>
            <a:off x="914400" y="2803525"/>
            <a:ext cx="7315200" cy="3292475"/>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400" b="1">
                <a:solidFill>
                  <a:srgbClr val="FFFFFF"/>
                </a:solidFill>
              </a:rPr>
              <a:t>some individuals have trouble digesting milk because they are allergic to milk protein</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their immune system responds to the proteins in dairy products</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603375" lvl="3" indent="-231775" fontAlgn="base">
              <a:spcBef>
                <a:spcPct val="0"/>
              </a:spcBef>
              <a:spcAft>
                <a:spcPct val="0"/>
              </a:spcAft>
              <a:buFont typeface="Arial" charset="0"/>
              <a:buChar char="•"/>
              <a:tabLst>
                <a:tab pos="231775" algn="l"/>
              </a:tabLst>
            </a:pPr>
            <a:r>
              <a:rPr lang="en-US" sz="2000" b="1">
                <a:solidFill>
                  <a:srgbClr val="FFFFFF"/>
                </a:solidFill>
              </a:rPr>
              <a:t>rash,  hives,  wheezing,  redness,  stuffy nose,  runny eyes</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2290" name="Text Box 2"/>
          <p:cNvSpPr txBox="1">
            <a:spLocks noChangeArrowheads="1"/>
          </p:cNvSpPr>
          <p:nvPr/>
        </p:nvSpPr>
        <p:spPr bwMode="auto">
          <a:xfrm>
            <a:off x="1342048" y="1864816"/>
            <a:ext cx="6571030" cy="4154984"/>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800" b="1" dirty="0">
                <a:solidFill>
                  <a:srgbClr val="FF0000"/>
                </a:solidFill>
              </a:rPr>
              <a:t>milk allergy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52292" name="Text Box 2"/>
          <p:cNvSpPr txBox="1">
            <a:spLocks noChangeArrowheads="1"/>
          </p:cNvSpPr>
          <p:nvPr/>
        </p:nvSpPr>
        <p:spPr bwMode="auto">
          <a:xfrm>
            <a:off x="914400" y="2803525"/>
            <a:ext cx="7315200" cy="3662541"/>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400" b="1" dirty="0">
                <a:solidFill>
                  <a:srgbClr val="C80000"/>
                </a:solidFill>
              </a:rPr>
              <a:t>some individuals have trouble digesting milk </a:t>
            </a:r>
            <a:r>
              <a:rPr lang="en-US" sz="3600" b="1" dirty="0">
                <a:solidFill>
                  <a:srgbClr val="FFFFFF"/>
                </a:solidFill>
              </a:rPr>
              <a:t>because they are allergic to milk protein</a:t>
            </a:r>
            <a:endParaRPr lang="en-US" sz="2400" b="1" dirty="0">
              <a:solidFill>
                <a:srgbClr val="FFFFFF"/>
              </a:solidFill>
            </a:endParaRPr>
          </a:p>
          <a:p>
            <a:pPr marL="1146175" lvl="2" indent="-231775" fontAlgn="base">
              <a:spcBef>
                <a:spcPct val="0"/>
              </a:spcBef>
              <a:spcAft>
                <a:spcPct val="0"/>
              </a:spcAft>
              <a:buFont typeface="Arial" charset="0"/>
              <a:buChar char="•"/>
              <a:tabLst>
                <a:tab pos="231775" algn="l"/>
              </a:tabLst>
            </a:pPr>
            <a:endParaRPr lang="en-US" sz="2400" b="1" dirty="0">
              <a:solidFill>
                <a:srgbClr val="FFFFFF"/>
              </a:solidFill>
            </a:endParaRPr>
          </a:p>
          <a:p>
            <a:pPr marL="1146175" lvl="2" indent="-231775" fontAlgn="base">
              <a:spcBef>
                <a:spcPct val="0"/>
              </a:spcBef>
              <a:spcAft>
                <a:spcPct val="0"/>
              </a:spcAft>
              <a:buFont typeface="Arial" charset="0"/>
              <a:buChar char="•"/>
              <a:tabLst>
                <a:tab pos="231775" algn="l"/>
              </a:tabLst>
            </a:pPr>
            <a:r>
              <a:rPr lang="en-US" sz="2400" b="1" dirty="0">
                <a:solidFill>
                  <a:srgbClr val="C80000"/>
                </a:solidFill>
              </a:rPr>
              <a:t>their immune system responds to the proteins in dairy products</a:t>
            </a:r>
          </a:p>
          <a:p>
            <a:pPr marL="1146175" lvl="2" indent="-231775" fontAlgn="base">
              <a:spcBef>
                <a:spcPct val="0"/>
              </a:spcBef>
              <a:spcAft>
                <a:spcPct val="0"/>
              </a:spcAft>
              <a:buFont typeface="Arial" charset="0"/>
              <a:buChar char="•"/>
              <a:tabLst>
                <a:tab pos="231775" algn="l"/>
              </a:tabLst>
            </a:pPr>
            <a:endParaRPr lang="en-US" sz="2400" b="1" dirty="0">
              <a:solidFill>
                <a:srgbClr val="C80000"/>
              </a:solidFill>
            </a:endParaRPr>
          </a:p>
          <a:p>
            <a:pPr marL="1603375" lvl="3" indent="-231775" fontAlgn="base">
              <a:spcBef>
                <a:spcPct val="0"/>
              </a:spcBef>
              <a:spcAft>
                <a:spcPct val="0"/>
              </a:spcAft>
              <a:buFont typeface="Arial" charset="0"/>
              <a:buChar char="•"/>
              <a:tabLst>
                <a:tab pos="231775" algn="l"/>
              </a:tabLst>
            </a:pPr>
            <a:r>
              <a:rPr lang="en-US" sz="2000" b="1" dirty="0">
                <a:solidFill>
                  <a:srgbClr val="C80000"/>
                </a:solidFill>
              </a:rPr>
              <a:t>rash,  hives,  wheezing,  redness,  stuffy nose,  runny eyes</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3314" name="Text Box 2"/>
          <p:cNvSpPr txBox="1">
            <a:spLocks noChangeArrowheads="1"/>
          </p:cNvSpPr>
          <p:nvPr/>
        </p:nvSpPr>
        <p:spPr bwMode="auto">
          <a:xfrm>
            <a:off x="1231097" y="1981200"/>
            <a:ext cx="6699270" cy="397031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36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secondary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congenital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milk allergy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3355975"/>
          </a:xfrm>
          <a:prstGeom prst="rect">
            <a:avLst/>
          </a:prstGeom>
          <a:noFill/>
        </p:spPr>
        <p:txBody>
          <a:bodyPr>
            <a:spAutoFit/>
          </a:bodyPr>
          <a:lstStyle/>
          <a:p>
            <a:pPr algn="ctr">
              <a:defRPr/>
            </a:pPr>
            <a:endParaRPr lang="en-US" b="1" dirty="0">
              <a:solidFill>
                <a:prstClr val="black"/>
              </a:solidFill>
            </a:endParaRPr>
          </a:p>
          <a:p>
            <a:pPr algn="ctr">
              <a:defRPr/>
            </a:pPr>
            <a:r>
              <a:rPr lang="en-US" sz="3200" b="1" dirty="0">
                <a:solidFill>
                  <a:srgbClr val="D79694"/>
                </a:solidFill>
              </a:rPr>
              <a:t>brief parting notes on other </a:t>
            </a:r>
          </a:p>
          <a:p>
            <a:pPr algn="ctr">
              <a:defRPr/>
            </a:pPr>
            <a:endParaRPr lang="en-US" sz="3200" b="1" dirty="0">
              <a:solidFill>
                <a:prstClr val="black"/>
              </a:solidFill>
            </a:endParaRPr>
          </a:p>
          <a:p>
            <a:pPr algn="ctr">
              <a:defRPr/>
            </a:pPr>
            <a:r>
              <a:rPr lang="en-US" sz="4400" b="1" dirty="0">
                <a:solidFill>
                  <a:prstClr val="black"/>
                </a:solidFill>
              </a:rPr>
              <a:t>population-level differences</a:t>
            </a:r>
          </a:p>
          <a:p>
            <a:pPr algn="ctr">
              <a:defRPr/>
            </a:pPr>
            <a:endParaRPr lang="en-US" sz="3200" b="1" dirty="0">
              <a:solidFill>
                <a:prstClr val="black"/>
              </a:solidFill>
            </a:endParaRPr>
          </a:p>
          <a:p>
            <a:pPr algn="ctr">
              <a:defRPr/>
            </a:pPr>
            <a:endParaRPr lang="en-US" sz="3200" dirty="0">
              <a:solidFill>
                <a:prstClr val="black"/>
              </a:solidFill>
            </a:endParaRP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8</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3847207"/>
          </a:xfrm>
          <a:prstGeom prst="rect">
            <a:avLst/>
          </a:prstGeom>
          <a:noFill/>
        </p:spPr>
        <p:txBody>
          <a:bodyPr>
            <a:spAutoFit/>
          </a:bodyPr>
          <a:lstStyle/>
          <a:p>
            <a:pPr algn="ctr">
              <a:defRPr/>
            </a:pPr>
            <a:r>
              <a:rPr lang="en-US" sz="4000" b="1" dirty="0">
                <a:solidFill>
                  <a:srgbClr val="C00000"/>
                </a:solidFill>
              </a:rPr>
              <a:t>population-level difference</a:t>
            </a:r>
          </a:p>
          <a:p>
            <a:pPr algn="ctr">
              <a:defRPr/>
            </a:pPr>
            <a:endParaRPr lang="en-US" b="1" dirty="0">
              <a:solidFill>
                <a:srgbClr val="C00000"/>
              </a:solidFill>
            </a:endParaRPr>
          </a:p>
          <a:p>
            <a:pPr algn="ctr">
              <a:defRPr/>
            </a:pPr>
            <a:r>
              <a:rPr lang="en-US" sz="3200" b="1" dirty="0">
                <a:solidFill>
                  <a:srgbClr val="C00000"/>
                </a:solidFill>
              </a:rPr>
              <a:t>“in biological terms, these are differences in the frequency of genetic traits”</a:t>
            </a:r>
          </a:p>
          <a:p>
            <a:pPr algn="ctr">
              <a:defRPr/>
            </a:pPr>
            <a:endParaRPr lang="en-US" sz="3200" b="1" dirty="0">
              <a:solidFill>
                <a:srgbClr val="C00000"/>
              </a:solidFill>
            </a:endParaRPr>
          </a:p>
          <a:p>
            <a:pPr marL="688975" lvl="1" indent="-231775">
              <a:buFont typeface="Arial" pitchFamily="34" charset="0"/>
              <a:buChar char="•"/>
              <a:defRPr/>
            </a:pPr>
            <a:r>
              <a:rPr lang="en-US" sz="3200" dirty="0">
                <a:solidFill>
                  <a:srgbClr val="C00000"/>
                </a:solidFill>
              </a:rPr>
              <a:t>another example besides lactose intolerance is </a:t>
            </a:r>
            <a:r>
              <a:rPr lang="en-US" sz="4000" b="1" dirty="0">
                <a:solidFill>
                  <a:prstClr val="black"/>
                </a:solidFill>
              </a:rPr>
              <a:t>energy metabolism</a:t>
            </a:r>
            <a:endParaRPr lang="en-US" sz="3200" b="1" dirty="0">
              <a:solidFill>
                <a:prstClr val="black"/>
              </a:solidFill>
            </a:endParaRP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7" name="TextBox 1"/>
          <p:cNvSpPr txBox="1">
            <a:spLocks noChangeArrowheads="1"/>
          </p:cNvSpPr>
          <p:nvPr/>
        </p:nvSpPr>
        <p:spPr bwMode="auto">
          <a:xfrm>
            <a:off x="914400" y="1641475"/>
            <a:ext cx="7315200" cy="4216539"/>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“Although there have been some specific adaptations of populations in particular environments, on the whole, humans are physiologically the same animals we were </a:t>
            </a:r>
            <a:r>
              <a:rPr lang="en-US" sz="4400" b="1" dirty="0">
                <a:solidFill>
                  <a:prstClr val="black"/>
                </a:solidFill>
              </a:rPr>
              <a:t>10,000 years ago </a:t>
            </a:r>
            <a:r>
              <a:rPr lang="en-US" sz="3200" b="1" dirty="0"/>
              <a:t>before</a:t>
            </a:r>
            <a:r>
              <a:rPr lang="en-US" sz="3200" b="1" dirty="0">
                <a:solidFill>
                  <a:srgbClr val="D79694"/>
                </a:solidFill>
              </a:rPr>
              <a:t> </a:t>
            </a:r>
          </a:p>
          <a:p>
            <a:pPr algn="ctr" fontAlgn="base">
              <a:spcBef>
                <a:spcPct val="0"/>
              </a:spcBef>
              <a:spcAft>
                <a:spcPct val="0"/>
              </a:spcAft>
            </a:pPr>
            <a:r>
              <a:rPr lang="en-US" sz="3200" dirty="0"/>
              <a:t>the adoption of agriculture, animal husbandry, and food production technology</a:t>
            </a:r>
            <a:r>
              <a:rPr lang="en-US" sz="3200" b="1" dirty="0">
                <a:solidFill>
                  <a:srgbClr val="D79694"/>
                </a:solidFill>
              </a:rPr>
              <a:t>.”</a:t>
            </a:r>
            <a:endParaRPr lang="en-US" sz="2800"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4" name="Left Arrow 3"/>
          <p:cNvSpPr/>
          <p:nvPr/>
        </p:nvSpPr>
        <p:spPr>
          <a:xfrm rot="1745481">
            <a:off x="4644880" y="3536758"/>
            <a:ext cx="2895600" cy="304800"/>
          </a:xfrm>
          <a:prstGeom prst="leftArrow">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 name="Rectangle 4"/>
          <p:cNvSpPr/>
          <p:nvPr/>
        </p:nvSpPr>
        <p:spPr>
          <a:xfrm>
            <a:off x="2667000" y="3828871"/>
            <a:ext cx="4572000" cy="1200329"/>
          </a:xfrm>
          <a:prstGeom prst="rect">
            <a:avLst/>
          </a:prstGeom>
        </p:spPr>
        <p:txBody>
          <a:bodyPr wrap="square">
            <a:spAutoFit/>
          </a:bodyPr>
          <a:lstStyle/>
          <a:p>
            <a:pPr algn="ctr"/>
            <a:r>
              <a:rPr lang="en-US" sz="2400" b="1" dirty="0">
                <a:solidFill>
                  <a:prstClr val="black"/>
                </a:solidFill>
              </a:rPr>
              <a:t>energy metabolism</a:t>
            </a:r>
          </a:p>
          <a:p>
            <a:pPr algn="ctr"/>
            <a:r>
              <a:rPr lang="en-US" sz="2400" b="1" dirty="0">
                <a:solidFill>
                  <a:prstClr val="black"/>
                </a:solidFill>
              </a:rPr>
              <a:t>is often discussed nowadays as “bioenergetics”</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3" name="Rectangle 2"/>
          <p:cNvSpPr/>
          <p:nvPr/>
        </p:nvSpPr>
        <p:spPr>
          <a:xfrm>
            <a:off x="3429000" y="4590871"/>
            <a:ext cx="4572000" cy="1200329"/>
          </a:xfrm>
          <a:prstGeom prst="rect">
            <a:avLst/>
          </a:prstGeom>
          <a:solidFill>
            <a:srgbClr val="FFC000"/>
          </a:solidFill>
          <a:ln w="76200">
            <a:solidFill>
              <a:srgbClr val="000000"/>
            </a:solidFill>
          </a:ln>
        </p:spPr>
        <p:txBody>
          <a:bodyPr wrap="square" lIns="228600" tIns="228600" rIns="228600" bIns="228600">
            <a:spAutoFit/>
          </a:bodyPr>
          <a:lstStyle/>
          <a:p>
            <a:pPr algn="ctr"/>
            <a:r>
              <a:rPr lang="en-US" sz="2400" b="1" dirty="0">
                <a:solidFill>
                  <a:prstClr val="black"/>
                </a:solidFill>
              </a:rPr>
              <a:t>and you might see this term in some Anth of Food research</a:t>
            </a: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3970318"/>
          </a:xfrm>
          <a:prstGeom prst="rect">
            <a:avLst/>
          </a:prstGeom>
          <a:noFill/>
        </p:spPr>
        <p:txBody>
          <a:bodyPr>
            <a:spAutoFit/>
          </a:bodyPr>
          <a:lstStyle/>
          <a:p>
            <a:pPr algn="ctr">
              <a:defRPr/>
            </a:pPr>
            <a:r>
              <a:rPr lang="en-US" sz="4000" b="1" dirty="0">
                <a:solidFill>
                  <a:srgbClr val="C00000"/>
                </a:solidFill>
              </a:rPr>
              <a:t>population-level difference</a:t>
            </a:r>
          </a:p>
          <a:p>
            <a:pPr algn="ctr">
              <a:defRPr/>
            </a:pPr>
            <a:endParaRPr lang="en-US" b="1" dirty="0">
              <a:solidFill>
                <a:srgbClr val="C00000"/>
              </a:solidFill>
            </a:endParaRPr>
          </a:p>
          <a:p>
            <a:pPr algn="ctr">
              <a:defRPr/>
            </a:pPr>
            <a:r>
              <a:rPr lang="en-US" sz="3200" b="1" dirty="0">
                <a:solidFill>
                  <a:srgbClr val="C00000"/>
                </a:solidFill>
              </a:rPr>
              <a:t>“in biological terms, these are differences in the frequency of genetic traits”</a:t>
            </a:r>
          </a:p>
          <a:p>
            <a:pPr algn="ctr">
              <a:defRPr/>
            </a:pPr>
            <a:endParaRPr lang="en-US" sz="3200" b="1" dirty="0">
              <a:solidFill>
                <a:srgbClr val="C00000"/>
              </a:solidFill>
            </a:endParaRPr>
          </a:p>
          <a:p>
            <a:pPr marL="688975" lvl="1" indent="-231775">
              <a:buFont typeface="Arial" pitchFamily="34" charset="0"/>
              <a:buChar char="•"/>
              <a:defRPr/>
            </a:pPr>
            <a:r>
              <a:rPr lang="en-US" sz="3200" dirty="0">
                <a:solidFill>
                  <a:srgbClr val="C00000"/>
                </a:solidFill>
              </a:rPr>
              <a:t>another example: </a:t>
            </a:r>
          </a:p>
          <a:p>
            <a:pPr marL="688975" lvl="1" indent="-231775">
              <a:defRPr/>
            </a:pPr>
            <a:r>
              <a:rPr lang="en-US" sz="3200" b="1" dirty="0">
                <a:solidFill>
                  <a:srgbClr val="C00000"/>
                </a:solidFill>
              </a:rPr>
              <a:t>	</a:t>
            </a:r>
            <a:r>
              <a:rPr lang="en-US" sz="4000" b="1" dirty="0">
                <a:solidFill>
                  <a:prstClr val="black"/>
                </a:solidFill>
              </a:rPr>
              <a:t>distribution of skin color</a:t>
            </a:r>
            <a:endParaRPr lang="en-US" sz="3200" b="1" dirty="0">
              <a:solidFill>
                <a:prstClr val="black"/>
              </a:solidFill>
            </a:endParaRP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033838" y="97980"/>
            <a:ext cx="5379067" cy="6760020"/>
          </a:xfrm>
          <a:prstGeom prst="rect">
            <a:avLst/>
          </a:prstGeom>
          <a:noFill/>
          <a:ln w="9525">
            <a:noFill/>
            <a:miter lim="800000"/>
            <a:headEnd/>
            <a:tailEnd/>
          </a:ln>
          <a:effectLst/>
        </p:spPr>
      </p:pic>
      <p:sp>
        <p:nvSpPr>
          <p:cNvPr id="6" name="Cloud Callout 5"/>
          <p:cNvSpPr/>
          <p:nvPr/>
        </p:nvSpPr>
        <p:spPr>
          <a:xfrm>
            <a:off x="6057900" y="304800"/>
            <a:ext cx="2781300" cy="1752600"/>
          </a:xfrm>
          <a:prstGeom prst="cloudCallout">
            <a:avLst>
              <a:gd name="adj1" fmla="val -83765"/>
              <a:gd name="adj2" fmla="val -23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 hope they paid  attention to the lactose intolerance part”</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Carol A. Bryant, Kathleen M. </a:t>
            </a:r>
            <a:r>
              <a:rPr kumimoji="0" lang="en-US" sz="1200" b="0" i="0" u="none" strike="noStrike" kern="1200" cap="none" spc="0" normalizeH="0" baseline="0" noProof="0" dirty="0" err="1">
                <a:ln>
                  <a:noFill/>
                </a:ln>
                <a:solidFill>
                  <a:srgbClr val="FFFFFF"/>
                </a:solidFill>
                <a:effectLst/>
                <a:uLnTx/>
                <a:uFillTx/>
                <a:latin typeface="Arial"/>
                <a:ea typeface="+mn-ea"/>
                <a:cs typeface="+mn-cs"/>
              </a:rPr>
              <a:t>DeWalt</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Anita Courtney and Jeffrey Schwartz</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1" u="none" strike="noStrike" kern="1200" cap="none" spc="0" normalizeH="0" baseline="0" noProof="0" dirty="0">
                <a:ln>
                  <a:noFill/>
                </a:ln>
                <a:solidFill>
                  <a:srgbClr val="FFFFFF"/>
                </a:solidFill>
                <a:effectLst/>
                <a:uLnTx/>
                <a:uFillTx/>
                <a:latin typeface="Arial"/>
                <a:ea typeface="+mn-ea"/>
                <a:cs typeface="+mn-cs"/>
              </a:rPr>
              <a:t>The Cultural Feast: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a:ea typeface="+mn-ea"/>
                <a:cs typeface="+mn-cs"/>
              </a:rPr>
              <a:t>An Introduction to Food and Society, 2</a:t>
            </a:r>
            <a:r>
              <a:rPr kumimoji="0" lang="en-US" sz="1600" b="1" i="1" u="none" strike="noStrike" kern="1200" cap="none" spc="0" normalizeH="0" baseline="30000" noProof="0" dirty="0">
                <a:ln>
                  <a:noFill/>
                </a:ln>
                <a:solidFill>
                  <a:srgbClr val="FFFFFF"/>
                </a:solidFill>
                <a:effectLst/>
                <a:uLnTx/>
                <a:uFillTx/>
                <a:latin typeface="Arial"/>
                <a:ea typeface="+mn-ea"/>
                <a:cs typeface="+mn-cs"/>
              </a:rPr>
              <a:t>nd </a:t>
            </a:r>
            <a:r>
              <a:rPr kumimoji="0" lang="en-US" sz="1600" b="1" i="1" u="none" strike="noStrike" kern="1200" cap="none" spc="0" normalizeH="0" baseline="0" noProof="0" dirty="0">
                <a:ln>
                  <a:noFill/>
                </a:ln>
                <a:solidFill>
                  <a:srgbClr val="FFFFFF"/>
                </a:solidFill>
                <a:effectLst/>
                <a:uLnTx/>
                <a:uFillTx/>
                <a:latin typeface="Arial"/>
                <a:ea typeface="+mn-ea"/>
                <a:cs typeface="+mn-cs"/>
              </a:rPr>
              <a:t>Ed</a:t>
            </a:r>
            <a:r>
              <a:rPr kumimoji="0" lang="en-US" sz="1600" b="1" i="0" u="none" strike="noStrike" kern="1200" cap="none" spc="0" normalizeH="0" baseline="0" noProof="0" dirty="0">
                <a:ln>
                  <a:noFill/>
                </a:ln>
                <a:solidFill>
                  <a:srgbClr val="FFFFFF"/>
                </a:solidFill>
                <a:effectLst/>
                <a:uLnTx/>
                <a:uFillTx/>
                <a:latin typeface="Arial"/>
                <a:ea typeface="+mn-ea"/>
                <a:cs typeface="+mn-cs"/>
              </a:rPr>
              <a:t>.</a:t>
            </a:r>
            <a:br>
              <a:rPr kumimoji="0" lang="en-US" sz="900" b="0" i="0" u="none" strike="noStrike" kern="1200" cap="none" spc="0" normalizeH="0" baseline="0" noProof="0" dirty="0">
                <a:ln>
                  <a:noFill/>
                </a:ln>
                <a:solidFill>
                  <a:srgbClr val="FFFFFF"/>
                </a:solidFill>
                <a:effectLst/>
                <a:uLnTx/>
                <a:uFillTx/>
                <a:latin typeface="Arial"/>
                <a:ea typeface="+mn-ea"/>
                <a:cs typeface="+mn-cs"/>
              </a:rPr>
            </a:br>
            <a:r>
              <a:rPr kumimoji="0" lang="en-US" sz="1100" b="0" i="0" u="none" strike="noStrike" kern="1200" cap="none" spc="0" normalizeH="0" baseline="0" noProof="0" dirty="0">
                <a:ln>
                  <a:noFill/>
                </a:ln>
                <a:solidFill>
                  <a:srgbClr val="FFFFFF"/>
                </a:solidFill>
                <a:effectLst/>
                <a:uLnTx/>
                <a:uFillTx/>
                <a:latin typeface="Arial"/>
                <a:ea typeface="+mn-ea"/>
                <a:cs typeface="+mn-cs"/>
              </a:rPr>
              <a:t>Belmont, CA: Thompson Wadsworth, 2003</a:t>
            </a:r>
          </a:p>
        </p:txBody>
      </p:sp>
      <p:sp>
        <p:nvSpPr>
          <p:cNvPr id="10" name="Subtitle 2">
            <a:extLst>
              <a:ext uri="{FF2B5EF4-FFF2-40B4-BE49-F238E27FC236}">
                <a16:creationId xmlns:a16="http://schemas.microsoft.com/office/drawing/2014/main" id="{DC1C6089-FAC4-4EBF-B120-33EF42D67858}"/>
              </a:ext>
            </a:extLst>
          </p:cNvPr>
          <p:cNvSpPr txBox="1">
            <a:spLocks/>
          </p:cNvSpPr>
          <p:nvPr/>
        </p:nvSpPr>
        <p:spPr>
          <a:xfrm>
            <a:off x="2511552" y="344425"/>
            <a:ext cx="4041648" cy="50657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TextBox 10">
            <a:extLst>
              <a:ext uri="{FF2B5EF4-FFF2-40B4-BE49-F238E27FC236}">
                <a16:creationId xmlns:a16="http://schemas.microsoft.com/office/drawing/2014/main" id="{580519AE-FAF1-49E4-AA50-79C7667F8D8A}"/>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4B3A5E4E-8597-4D72-B503-7D9548461E5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525758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7" name="TextBox 1"/>
          <p:cNvSpPr txBox="1">
            <a:spLocks noChangeArrowheads="1"/>
          </p:cNvSpPr>
          <p:nvPr/>
        </p:nvSpPr>
        <p:spPr bwMode="auto">
          <a:xfrm>
            <a:off x="914400" y="1641475"/>
            <a:ext cx="7315200" cy="4216539"/>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“Although there have been some specific adaptations of populations in particular environments, on the whole, humans are physiologically the same animals we were </a:t>
            </a:r>
            <a:r>
              <a:rPr lang="en-US" sz="4400" b="1" dirty="0">
                <a:solidFill>
                  <a:prstClr val="black"/>
                </a:solidFill>
              </a:rPr>
              <a:t>10,000 years ago </a:t>
            </a:r>
            <a:r>
              <a:rPr lang="en-US" sz="3200" b="1" dirty="0"/>
              <a:t>before</a:t>
            </a:r>
            <a:r>
              <a:rPr lang="en-US" sz="3200" b="1" dirty="0">
                <a:solidFill>
                  <a:srgbClr val="D79694"/>
                </a:solidFill>
              </a:rPr>
              <a:t> </a:t>
            </a:r>
          </a:p>
          <a:p>
            <a:pPr algn="ctr" fontAlgn="base">
              <a:spcBef>
                <a:spcPct val="0"/>
              </a:spcBef>
              <a:spcAft>
                <a:spcPct val="0"/>
              </a:spcAft>
            </a:pPr>
            <a:r>
              <a:rPr lang="en-US" sz="3200" dirty="0"/>
              <a:t>the adoption of agriculture, animal husbandry, and food production technology</a:t>
            </a:r>
            <a:r>
              <a:rPr lang="en-US" sz="3200" b="1" dirty="0">
                <a:solidFill>
                  <a:srgbClr val="D79694"/>
                </a:solidFill>
              </a:rPr>
              <a:t>.”</a:t>
            </a:r>
            <a:endParaRPr lang="en-US" sz="2800" dirty="0">
              <a:solidFill>
                <a:srgbClr val="D79694"/>
              </a:solidFill>
            </a:endParaRPr>
          </a:p>
        </p:txBody>
      </p:sp>
      <p:sp>
        <p:nvSpPr>
          <p:cNvPr id="4" name="Rectangle 3"/>
          <p:cNvSpPr/>
          <p:nvPr/>
        </p:nvSpPr>
        <p:spPr>
          <a:xfrm>
            <a:off x="914400" y="2590800"/>
            <a:ext cx="7315200" cy="830997"/>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this is one of the important dates to remember . . .</a:t>
            </a:r>
            <a:endParaRPr lang="en-US" sz="36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43000" y="1573303"/>
            <a:ext cx="68580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fontAlgn="base">
              <a:tabLst>
                <a:tab pos="0" algn="l"/>
              </a:tabLst>
              <a:defRPr/>
            </a:pPr>
            <a:r>
              <a:rPr lang="en-US" sz="3600" b="1" i="1" dirty="0">
                <a:solidFill>
                  <a:srgbClr val="000000"/>
                </a:solidFill>
                <a:latin typeface="Arial" charset="0"/>
              </a:rPr>
              <a:t>ca</a:t>
            </a:r>
            <a:r>
              <a:rPr lang="en-US" sz="3600" b="1" dirty="0">
                <a:solidFill>
                  <a:srgbClr val="000000"/>
                </a:solidFill>
                <a:latin typeface="Arial" charset="0"/>
              </a:rPr>
              <a:t>. 10,000 years ago</a:t>
            </a:r>
            <a:br>
              <a:rPr lang="en-US" sz="3600" b="1" dirty="0">
                <a:solidFill>
                  <a:srgbClr val="000000"/>
                </a:solidFill>
                <a:latin typeface="Arial" charset="0"/>
              </a:rPr>
            </a:br>
            <a:r>
              <a:rPr lang="en-US" dirty="0">
                <a:solidFill>
                  <a:srgbClr val="000000"/>
                </a:solidFill>
                <a:latin typeface="Arial" charset="0"/>
              </a:rPr>
              <a:t>(</a:t>
            </a:r>
            <a:r>
              <a:rPr lang="en-US" i="1" dirty="0">
                <a:solidFill>
                  <a:srgbClr val="000000"/>
                </a:solidFill>
                <a:latin typeface="Arial" charset="0"/>
              </a:rPr>
              <a:t>ca</a:t>
            </a:r>
            <a:r>
              <a:rPr lang="en-US" dirty="0">
                <a:solidFill>
                  <a:srgbClr val="000000"/>
                </a:solidFill>
                <a:latin typeface="Arial" charset="0"/>
              </a:rPr>
              <a:t>. 10,000 </a:t>
            </a:r>
            <a:r>
              <a:rPr lang="en-US" dirty="0" err="1">
                <a:solidFill>
                  <a:srgbClr val="000000"/>
                </a:solidFill>
                <a:latin typeface="Arial" charset="0"/>
              </a:rPr>
              <a:t>ybp</a:t>
            </a:r>
            <a:r>
              <a:rPr lang="en-US" dirty="0">
                <a:solidFill>
                  <a:srgbClr val="000000"/>
                </a:solidFill>
                <a:latin typeface="Arial" charset="0"/>
              </a:rPr>
              <a:t>)</a:t>
            </a:r>
          </a:p>
          <a:p>
            <a:pPr indent="-514350" algn="ctr" fontAlgn="base">
              <a:tabLst>
                <a:tab pos="0" algn="l"/>
              </a:tabLst>
              <a:defRPr/>
            </a:pPr>
            <a:r>
              <a:rPr lang="en-US" sz="2400" b="1" dirty="0">
                <a:solidFill>
                  <a:srgbClr val="000000"/>
                </a:solidFill>
                <a:latin typeface="Arial" charset="0"/>
              </a:rPr>
              <a:t>or</a:t>
            </a:r>
          </a:p>
          <a:p>
            <a:pPr indent="-514350" algn="ctr" fontAlgn="base">
              <a:tabLst>
                <a:tab pos="0" algn="l"/>
              </a:tabLst>
              <a:defRPr/>
            </a:pPr>
            <a:r>
              <a:rPr lang="en-US" sz="3600" b="1" dirty="0">
                <a:solidFill>
                  <a:srgbClr val="000000"/>
                </a:solidFill>
                <a:latin typeface="Arial" charset="0"/>
              </a:rPr>
              <a:t>10,000 B.C.</a:t>
            </a:r>
            <a:br>
              <a:rPr lang="en-US" sz="2400" b="1" dirty="0">
                <a:solidFill>
                  <a:srgbClr val="000000"/>
                </a:solidFill>
                <a:latin typeface="Arial" charset="0"/>
              </a:rPr>
            </a:br>
            <a:r>
              <a:rPr lang="en-US" dirty="0">
                <a:solidFill>
                  <a:srgbClr val="000000"/>
                </a:solidFill>
                <a:latin typeface="Arial" charset="0"/>
              </a:rPr>
              <a:t>(10,000 B.C.E)</a:t>
            </a:r>
          </a:p>
          <a:p>
            <a:pPr indent="-514350" algn="ctr" fontAlgn="base">
              <a:tabLst>
                <a:tab pos="0" algn="l"/>
              </a:tabLst>
              <a:defRPr/>
            </a:pPr>
            <a:endParaRPr lang="en-US" sz="2400" b="1" dirty="0">
              <a:solidFill>
                <a:srgbClr val="000000"/>
              </a:solidFill>
              <a:latin typeface="Arial" charset="0"/>
            </a:endParaRPr>
          </a:p>
          <a:p>
            <a:pPr indent="-514350" algn="ctr" fontAlgn="base">
              <a:tabLst>
                <a:tab pos="0" algn="l"/>
              </a:tabLst>
              <a:defRPr/>
            </a:pPr>
            <a:r>
              <a:rPr lang="en-US" sz="2400" dirty="0">
                <a:solidFill>
                  <a:srgbClr val="000000"/>
                </a:solidFill>
                <a:latin typeface="Arial" charset="0"/>
              </a:rPr>
              <a:t>is one of those</a:t>
            </a:r>
          </a:p>
          <a:p>
            <a:pPr indent="-514350" algn="ctr" fontAlgn="base">
              <a:tabLst>
                <a:tab pos="0" algn="l"/>
              </a:tabLst>
              <a:defRPr/>
            </a:pPr>
            <a:r>
              <a:rPr lang="en-US" sz="3600" b="1" dirty="0">
                <a:solidFill>
                  <a:srgbClr val="000000"/>
                </a:solidFill>
                <a:latin typeface="Arial" charset="0"/>
              </a:rPr>
              <a:t>“Dates to Remember” . . .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43000" y="2130147"/>
            <a:ext cx="6858000" cy="350865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fontAlgn="base">
              <a:tabLst>
                <a:tab pos="0" algn="l"/>
              </a:tabLst>
              <a:defRPr/>
            </a:pPr>
            <a:r>
              <a:rPr lang="en-US" sz="2400" b="1" i="1" dirty="0">
                <a:solidFill>
                  <a:srgbClr val="000000"/>
                </a:solidFill>
                <a:latin typeface="Arial" charset="0"/>
              </a:rPr>
              <a:t>ca</a:t>
            </a:r>
            <a:r>
              <a:rPr lang="en-US" sz="2400" b="1" dirty="0">
                <a:solidFill>
                  <a:srgbClr val="000000"/>
                </a:solidFill>
                <a:latin typeface="Arial" charset="0"/>
              </a:rPr>
              <a:t>. 10,000 B.C. is usually one of the very first dates that you will see on any food timeline . . .</a:t>
            </a:r>
          </a:p>
          <a:p>
            <a:pPr indent="-514350" algn="ctr" fontAlgn="base">
              <a:tabLst>
                <a:tab pos="0" algn="l"/>
              </a:tabLst>
              <a:defRPr/>
            </a:pPr>
            <a:endParaRPr lang="en-US" sz="2400" b="1" dirty="0">
              <a:solidFill>
                <a:srgbClr val="000000"/>
              </a:solidFill>
              <a:latin typeface="Arial" charset="0"/>
            </a:endParaRPr>
          </a:p>
          <a:p>
            <a:pPr indent="-514350" algn="ctr" fontAlgn="base">
              <a:tabLst>
                <a:tab pos="0" algn="l"/>
              </a:tabLst>
              <a:defRPr/>
            </a:pPr>
            <a:r>
              <a:rPr lang="en-US" sz="2400" b="1" dirty="0">
                <a:solidFill>
                  <a:srgbClr val="000000"/>
                </a:solidFill>
                <a:latin typeface="Arial" charset="0"/>
              </a:rPr>
              <a:t>and it virtually always appears on any prehistoric timeline chronicling events of that era . .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3824514" y="6548212"/>
            <a:ext cx="1457450" cy="215444"/>
          </a:xfrm>
          <a:prstGeom prst="rect">
            <a:avLst/>
          </a:prstGeom>
        </p:spPr>
        <p:txBody>
          <a:bodyPr wrap="none">
            <a:spAutoFit/>
          </a:bodyPr>
          <a:lstStyle/>
          <a:p>
            <a:pPr fontAlgn="base">
              <a:spcBef>
                <a:spcPct val="0"/>
              </a:spcBef>
              <a:spcAft>
                <a:spcPct val="0"/>
              </a:spcAft>
            </a:pPr>
            <a:r>
              <a:rPr lang="en-US" sz="800" dirty="0">
                <a:solidFill>
                  <a:srgbClr val="FFFFFF"/>
                </a:solidFill>
                <a:latin typeface="Arial" charset="0"/>
                <a:hlinkClick r:id="rId3"/>
              </a:rPr>
              <a:t>http://www.foodtimeline.org/</a:t>
            </a:r>
            <a:endParaRPr lang="en-US" sz="800" dirty="0">
              <a:solidFill>
                <a:srgbClr val="FFFFFF"/>
              </a:solidFill>
              <a:latin typeface="Arial" charset="0"/>
            </a:endParaRPr>
          </a:p>
        </p:txBody>
      </p:sp>
      <p:sp>
        <p:nvSpPr>
          <p:cNvPr id="6" name="Up Arrow 5"/>
          <p:cNvSpPr/>
          <p:nvPr/>
        </p:nvSpPr>
        <p:spPr>
          <a:xfrm rot="15692657">
            <a:off x="7254372" y="2910170"/>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6"/>
          <p:cNvSpPr/>
          <p:nvPr/>
        </p:nvSpPr>
        <p:spPr>
          <a:xfrm>
            <a:off x="3791856" y="4490966"/>
            <a:ext cx="4466772" cy="2000548"/>
          </a:xfrm>
          <a:prstGeom prst="rect">
            <a:avLst/>
          </a:prstGeom>
          <a:solidFill>
            <a:srgbClr val="FFC000"/>
          </a:solidFill>
          <a:ln w="76200">
            <a:solidFill>
              <a:schemeClr val="tx1"/>
            </a:solidFill>
          </a:ln>
        </p:spPr>
        <p:txBody>
          <a:bodyPr wrap="square" lIns="228600" tIns="228600" rIns="228600" bIns="228600">
            <a:spAutoFit/>
          </a:bodyPr>
          <a:lstStyle/>
          <a:p>
            <a:pPr algn="ctr" fontAlgn="base">
              <a:spcBef>
                <a:spcPct val="0"/>
              </a:spcBef>
              <a:spcAft>
                <a:spcPct val="0"/>
              </a:spcAft>
            </a:pPr>
            <a:r>
              <a:rPr lang="en-US" sz="2000" dirty="0">
                <a:solidFill>
                  <a:srgbClr val="000000"/>
                </a:solidFill>
                <a:latin typeface="Arial" charset="0"/>
              </a:rPr>
              <a:t>  and 10,000 B.C. represents the </a:t>
            </a:r>
          </a:p>
          <a:p>
            <a:pPr algn="ctr" fontAlgn="base">
              <a:spcBef>
                <a:spcPct val="0"/>
              </a:spcBef>
              <a:spcAft>
                <a:spcPct val="0"/>
              </a:spcAft>
            </a:pPr>
            <a:r>
              <a:rPr lang="en-US" sz="2000" dirty="0">
                <a:solidFill>
                  <a:srgbClr val="000000"/>
                </a:solidFill>
                <a:latin typeface="Arial" charset="0"/>
              </a:rPr>
              <a:t>commonly accepted date for the “beginnings of agriculture”, </a:t>
            </a:r>
            <a:r>
              <a:rPr lang="en-US" sz="2000" i="1" dirty="0">
                <a:solidFill>
                  <a:srgbClr val="000000"/>
                </a:solidFill>
                <a:latin typeface="Arial" charset="0"/>
              </a:rPr>
              <a:t>i.e.</a:t>
            </a:r>
            <a:r>
              <a:rPr lang="en-US" sz="2000" dirty="0">
                <a:solidFill>
                  <a:srgbClr val="000000"/>
                </a:solidFill>
                <a:latin typeface="Arial" charset="0"/>
              </a:rPr>
              <a:t>, </a:t>
            </a:r>
          </a:p>
          <a:p>
            <a:pPr algn="ctr" fontAlgn="base">
              <a:spcBef>
                <a:spcPct val="0"/>
              </a:spcBef>
              <a:spcAft>
                <a:spcPct val="0"/>
              </a:spcAft>
            </a:pPr>
            <a:r>
              <a:rPr lang="en-US" sz="2000" dirty="0">
                <a:solidFill>
                  <a:srgbClr val="000000"/>
                </a:solidFill>
                <a:latin typeface="Arial" charset="0"/>
              </a:rPr>
              <a:t>the beginnings of </a:t>
            </a:r>
          </a:p>
          <a:p>
            <a:pPr algn="ctr" fontAlgn="base">
              <a:spcBef>
                <a:spcPct val="0"/>
              </a:spcBef>
              <a:spcAft>
                <a:spcPct val="0"/>
              </a:spcAft>
            </a:pPr>
            <a:r>
              <a:rPr lang="en-US" sz="2000" dirty="0">
                <a:solidFill>
                  <a:srgbClr val="000000"/>
                </a:solidFill>
                <a:latin typeface="Arial" charset="0"/>
              </a:rPr>
              <a:t>“The Agricultural Revolution”</a:t>
            </a:r>
            <a:endParaRPr lang="en-US" sz="2000" dirty="0">
              <a:solidFill>
                <a:prstClr val="black"/>
              </a:solidFill>
              <a:latin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Box 1"/>
          <p:cNvSpPr txBox="1">
            <a:spLocks noChangeArrowheads="1"/>
          </p:cNvSpPr>
          <p:nvPr/>
        </p:nvSpPr>
        <p:spPr bwMode="auto">
          <a:xfrm>
            <a:off x="914400" y="2322513"/>
            <a:ext cx="7315200" cy="304698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“This </a:t>
            </a:r>
            <a:r>
              <a:rPr lang="en-US" sz="2000" dirty="0">
                <a:solidFill>
                  <a:srgbClr val="D79694"/>
                </a:solidFill>
              </a:rPr>
              <a:t>[basic ancient physiology] </a:t>
            </a:r>
            <a:r>
              <a:rPr lang="en-US" sz="3200" b="1" dirty="0">
                <a:solidFill>
                  <a:srgbClr val="D79694"/>
                </a:solidFill>
              </a:rPr>
              <a:t>has some interesting implications regarding </a:t>
            </a:r>
          </a:p>
          <a:p>
            <a:pPr algn="ctr" fontAlgn="base">
              <a:spcBef>
                <a:spcPct val="0"/>
              </a:spcBef>
              <a:spcAft>
                <a:spcPct val="0"/>
              </a:spcAft>
            </a:pPr>
            <a:r>
              <a:rPr lang="en-US" sz="3200" b="1" dirty="0">
                <a:solidFill>
                  <a:prstClr val="black"/>
                </a:solidFill>
              </a:rPr>
              <a:t>the impact that diets based on agriculture, animal husbandry, and food technology have on humans’ health and nutritional status.”</a:t>
            </a:r>
            <a:endParaRPr lang="en-US" sz="2800" dirty="0">
              <a:solidFill>
                <a:prstClr val="black"/>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1286" y="1158420"/>
            <a:ext cx="7772400" cy="4857750"/>
          </a:xfrm>
          <a:prstGeom prst="rect">
            <a:avLst/>
          </a:prstGeom>
          <a:noFill/>
          <a:ln w="9525">
            <a:noFill/>
            <a:miter lim="800000"/>
            <a:headEnd/>
            <a:tailEnd/>
          </a:ln>
        </p:spPr>
      </p:pic>
      <p:sp>
        <p:nvSpPr>
          <p:cNvPr id="3" name="TextBox 5"/>
          <p:cNvSpPr txBox="1">
            <a:spLocks noChangeArrowheads="1"/>
          </p:cNvSpPr>
          <p:nvPr/>
        </p:nvSpPr>
        <p:spPr bwMode="auto">
          <a:xfrm>
            <a:off x="914400" y="624114"/>
            <a:ext cx="7315200" cy="40011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Cows were central in some regions — prehistoric and modern . .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286000"/>
            <a:ext cx="7315200" cy="3416320"/>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000000"/>
                </a:solidFill>
              </a:rPr>
              <a:t> “Diet and Human Evolution,  highlights the importance of </a:t>
            </a:r>
          </a:p>
          <a:p>
            <a:pPr algn="ctr" fontAlgn="base">
              <a:spcBef>
                <a:spcPct val="0"/>
              </a:spcBef>
              <a:spcAft>
                <a:spcPct val="0"/>
              </a:spcAft>
            </a:pPr>
            <a:r>
              <a:rPr lang="en-US" sz="3600" dirty="0">
                <a:solidFill>
                  <a:srgbClr val="000000"/>
                </a:solidFill>
              </a:rPr>
              <a:t>lactose intolerance / </a:t>
            </a:r>
          </a:p>
          <a:p>
            <a:pPr algn="ctr" fontAlgn="base">
              <a:spcBef>
                <a:spcPct val="0"/>
              </a:spcBef>
              <a:spcAft>
                <a:spcPct val="0"/>
              </a:spcAft>
            </a:pPr>
            <a:r>
              <a:rPr lang="en-US" sz="3600" dirty="0">
                <a:solidFill>
                  <a:srgbClr val="000000"/>
                </a:solidFill>
              </a:rPr>
              <a:t>lactase deficiency </a:t>
            </a:r>
          </a:p>
          <a:p>
            <a:pPr algn="ctr" fontAlgn="base">
              <a:spcBef>
                <a:spcPct val="0"/>
              </a:spcBef>
              <a:spcAft>
                <a:spcPct val="0"/>
              </a:spcAft>
            </a:pPr>
            <a:r>
              <a:rPr lang="en-US" sz="3600" dirty="0">
                <a:solidFill>
                  <a:srgbClr val="000000"/>
                </a:solidFill>
              </a:rPr>
              <a:t>in both human evolution and in contemporary populations”</a:t>
            </a:r>
          </a:p>
        </p:txBody>
      </p:sp>
      <p:sp>
        <p:nvSpPr>
          <p:cNvPr id="3" name="TextBox 5"/>
          <p:cNvSpPr txBox="1">
            <a:spLocks noChangeArrowheads="1"/>
          </p:cNvSpPr>
          <p:nvPr/>
        </p:nvSpPr>
        <p:spPr bwMode="auto">
          <a:xfrm>
            <a:off x="914400" y="624114"/>
            <a:ext cx="7315200" cy="707886"/>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Cows and cows’ milk had an important impact on — prehistoric and modern humans . . .</a:t>
            </a:r>
          </a:p>
        </p:txBody>
      </p:sp>
      <p:sp>
        <p:nvSpPr>
          <p:cNvPr id="6" name="TextBox 5">
            <a:extLst>
              <a:ext uri="{FF2B5EF4-FFF2-40B4-BE49-F238E27FC236}">
                <a16:creationId xmlns:a16="http://schemas.microsoft.com/office/drawing/2014/main" id="{4E9CBF6F-E467-406A-867E-8786918E80E9}"/>
              </a:ext>
            </a:extLst>
          </p:cNvPr>
          <p:cNvSpPr txBox="1"/>
          <p:nvPr/>
        </p:nvSpPr>
        <p:spPr>
          <a:xfrm>
            <a:off x="2286000" y="6044625"/>
            <a:ext cx="4572000" cy="584775"/>
          </a:xfrm>
          <a:prstGeom prst="rect">
            <a:avLst/>
          </a:prstGeom>
          <a:noFill/>
        </p:spPr>
        <p:txBody>
          <a:bodyPr wrap="square">
            <a:spAutoFit/>
          </a:bodyPr>
          <a:lstStyle/>
          <a:p>
            <a:pPr algn="ctr" fontAlgn="base">
              <a:spcBef>
                <a:spcPct val="0"/>
              </a:spcBef>
              <a:spcAft>
                <a:spcPct val="0"/>
              </a:spcAft>
            </a:pPr>
            <a:r>
              <a:rPr lang="en-US" sz="1600" dirty="0">
                <a:solidFill>
                  <a:srgbClr val="000000"/>
                </a:solidFill>
              </a:rPr>
              <a:t>Chapter  2, pp. 40-47</a:t>
            </a:r>
          </a:p>
          <a:p>
            <a:pPr algn="ctr" fontAlgn="base">
              <a:spcBef>
                <a:spcPct val="0"/>
              </a:spcBef>
              <a:spcAft>
                <a:spcPct val="0"/>
              </a:spcAft>
            </a:pPr>
            <a:r>
              <a:rPr lang="en-US" sz="1600" dirty="0">
                <a:solidFill>
                  <a:srgbClr val="000000"/>
                </a:solidFill>
              </a:rPr>
              <a:t> of </a:t>
            </a:r>
            <a:r>
              <a:rPr lang="en-US" sz="1600" i="1" dirty="0">
                <a:solidFill>
                  <a:srgbClr val="000000"/>
                </a:solidFill>
              </a:rPr>
              <a:t>The Cultural Feast</a:t>
            </a:r>
            <a:r>
              <a:rPr lang="en-US" sz="1600" dirty="0">
                <a:solidFill>
                  <a:srgbClr val="000000"/>
                </a:solidFill>
              </a:rPr>
              <a:t>, 2</a:t>
            </a:r>
            <a:r>
              <a:rPr lang="en-US" sz="1600" baseline="30000" dirty="0">
                <a:solidFill>
                  <a:srgbClr val="000000"/>
                </a:solidFill>
              </a:rPr>
              <a:t>nd</a:t>
            </a:r>
            <a:r>
              <a:rPr lang="en-US" sz="1600" dirty="0">
                <a:solidFill>
                  <a:srgbClr val="000000"/>
                </a:solidFill>
              </a:rPr>
              <a:t> 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FDDE49B-4FE0-FC08-5DB5-3379F6FEB311}"/>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CCEA85BC-330F-7462-D679-465E017EDFA3}"/>
              </a:ext>
            </a:extLst>
          </p:cNvPr>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a:extLst>
              <a:ext uri="{FF2B5EF4-FFF2-40B4-BE49-F238E27FC236}">
                <a16:creationId xmlns:a16="http://schemas.microsoft.com/office/drawing/2014/main" id="{C4CC9D37-F3FE-F68E-4859-8D38D6D07624}"/>
              </a:ext>
            </a:extLst>
          </p:cNvPr>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11" name="TextBox 10">
            <a:extLst>
              <a:ext uri="{FF2B5EF4-FFF2-40B4-BE49-F238E27FC236}">
                <a16:creationId xmlns:a16="http://schemas.microsoft.com/office/drawing/2014/main" id="{C79D9C92-BD60-A488-D97D-4A90CA798866}"/>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3A2FE610-C593-9E1E-0D4D-781AB0095FD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5851899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286000"/>
            <a:ext cx="7315200" cy="3785652"/>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000000"/>
                </a:solidFill>
              </a:rPr>
              <a:t> </a:t>
            </a:r>
            <a:r>
              <a:rPr lang="en-US" sz="3600" dirty="0">
                <a:solidFill>
                  <a:srgbClr val="D79694"/>
                </a:solidFill>
              </a:rPr>
              <a:t>“Diet and Human Evolution,  highlights the importance of </a:t>
            </a:r>
          </a:p>
          <a:p>
            <a:pPr algn="ctr" fontAlgn="base">
              <a:spcBef>
                <a:spcPct val="0"/>
              </a:spcBef>
              <a:spcAft>
                <a:spcPct val="0"/>
              </a:spcAft>
            </a:pPr>
            <a:r>
              <a:rPr lang="en-US" sz="4800" b="1" dirty="0">
                <a:solidFill>
                  <a:srgbClr val="000000"/>
                </a:solidFill>
              </a:rPr>
              <a:t>lactose intolerance / </a:t>
            </a:r>
          </a:p>
          <a:p>
            <a:pPr algn="ctr" fontAlgn="base">
              <a:spcBef>
                <a:spcPct val="0"/>
              </a:spcBef>
              <a:spcAft>
                <a:spcPct val="0"/>
              </a:spcAft>
            </a:pPr>
            <a:r>
              <a:rPr lang="en-US" sz="4800" b="1" dirty="0">
                <a:solidFill>
                  <a:srgbClr val="000000"/>
                </a:solidFill>
              </a:rPr>
              <a:t>lactase deficiency </a:t>
            </a:r>
          </a:p>
          <a:p>
            <a:pPr algn="ctr" fontAlgn="base">
              <a:spcBef>
                <a:spcPct val="0"/>
              </a:spcBef>
              <a:spcAft>
                <a:spcPct val="0"/>
              </a:spcAft>
            </a:pPr>
            <a:r>
              <a:rPr lang="en-US" sz="3600" dirty="0">
                <a:solidFill>
                  <a:srgbClr val="D79694"/>
                </a:solidFill>
              </a:rPr>
              <a:t>in both human evolution and in contemporary populations”</a:t>
            </a:r>
          </a:p>
        </p:txBody>
      </p:sp>
      <p:sp>
        <p:nvSpPr>
          <p:cNvPr id="3" name="TextBox 5"/>
          <p:cNvSpPr txBox="1">
            <a:spLocks noChangeArrowheads="1"/>
          </p:cNvSpPr>
          <p:nvPr/>
        </p:nvSpPr>
        <p:spPr bwMode="auto">
          <a:xfrm>
            <a:off x="914400" y="624114"/>
            <a:ext cx="7315200" cy="707886"/>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Cows and cows’ milk had an important impact on — prehistoric and modern humans . . .</a:t>
            </a:r>
          </a:p>
        </p:txBody>
      </p:sp>
      <p:sp>
        <p:nvSpPr>
          <p:cNvPr id="5" name="TextBox 4">
            <a:extLst>
              <a:ext uri="{FF2B5EF4-FFF2-40B4-BE49-F238E27FC236}">
                <a16:creationId xmlns:a16="http://schemas.microsoft.com/office/drawing/2014/main" id="{51FEC999-0D49-48A8-AAAC-27A0E8196052}"/>
              </a:ext>
            </a:extLst>
          </p:cNvPr>
          <p:cNvSpPr txBox="1"/>
          <p:nvPr/>
        </p:nvSpPr>
        <p:spPr>
          <a:xfrm>
            <a:off x="2286000" y="6044625"/>
            <a:ext cx="4572000" cy="584775"/>
          </a:xfrm>
          <a:prstGeom prst="rect">
            <a:avLst/>
          </a:prstGeom>
          <a:noFill/>
        </p:spPr>
        <p:txBody>
          <a:bodyPr wrap="square">
            <a:spAutoFit/>
          </a:bodyPr>
          <a:lstStyle/>
          <a:p>
            <a:pPr algn="ctr" fontAlgn="base">
              <a:spcBef>
                <a:spcPct val="0"/>
              </a:spcBef>
              <a:spcAft>
                <a:spcPct val="0"/>
              </a:spcAft>
            </a:pPr>
            <a:r>
              <a:rPr lang="en-US" sz="1600" dirty="0">
                <a:solidFill>
                  <a:srgbClr val="000000"/>
                </a:solidFill>
              </a:rPr>
              <a:t>Chapter  2, pp. 40-47</a:t>
            </a:r>
          </a:p>
          <a:p>
            <a:pPr algn="ctr" fontAlgn="base">
              <a:spcBef>
                <a:spcPct val="0"/>
              </a:spcBef>
              <a:spcAft>
                <a:spcPct val="0"/>
              </a:spcAft>
            </a:pPr>
            <a:r>
              <a:rPr lang="en-US" sz="1600" dirty="0">
                <a:solidFill>
                  <a:srgbClr val="000000"/>
                </a:solidFill>
              </a:rPr>
              <a:t> of </a:t>
            </a:r>
            <a:r>
              <a:rPr lang="en-US" sz="1600" i="1" dirty="0">
                <a:solidFill>
                  <a:srgbClr val="000000"/>
                </a:solidFill>
              </a:rPr>
              <a:t>The Cultural Feast</a:t>
            </a:r>
            <a:r>
              <a:rPr lang="en-US" sz="1600" dirty="0">
                <a:solidFill>
                  <a:srgbClr val="000000"/>
                </a:solidFill>
              </a:rPr>
              <a:t>, 2</a:t>
            </a:r>
            <a:r>
              <a:rPr lang="en-US" sz="1600" baseline="30000" dirty="0">
                <a:solidFill>
                  <a:srgbClr val="000000"/>
                </a:solidFill>
              </a:rPr>
              <a:t>nd</a:t>
            </a:r>
            <a:r>
              <a:rPr lang="en-US" sz="1600" dirty="0">
                <a:solidFill>
                  <a:srgbClr val="000000"/>
                </a:solidFill>
              </a:rPr>
              <a:t> ed.</a:t>
            </a:r>
          </a:p>
        </p:txBody>
      </p:sp>
    </p:spTree>
    <p:extLst>
      <p:ext uri="{BB962C8B-B14F-4D97-AF65-F5344CB8AC3E}">
        <p14:creationId xmlns:p14="http://schemas.microsoft.com/office/powerpoint/2010/main" val="96845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339650"/>
          </a:xfrm>
          <a:prstGeom prst="rect">
            <a:avLst/>
          </a:prstGeom>
          <a:noFill/>
        </p:spPr>
        <p:txBody>
          <a:bodyPr>
            <a:spAutoFit/>
          </a:bodyPr>
          <a:lstStyle/>
          <a:p>
            <a:pPr algn="ctr">
              <a:defRPr/>
            </a:pPr>
            <a:r>
              <a:rPr lang="en-US" sz="4800" b="1" dirty="0">
                <a:solidFill>
                  <a:prstClr val="black"/>
                </a:solidFill>
              </a:rPr>
              <a:t>population-level difference</a:t>
            </a:r>
          </a:p>
          <a:p>
            <a:pPr algn="ctr">
              <a:defRPr/>
            </a:pPr>
            <a:endParaRPr lang="en-US" b="1" dirty="0">
              <a:solidFill>
                <a:prstClr val="black"/>
              </a:solidFill>
            </a:endParaRPr>
          </a:p>
          <a:p>
            <a:pPr algn="ctr">
              <a:defRPr/>
            </a:pPr>
            <a:r>
              <a:rPr lang="en-US" sz="3200" b="1" dirty="0">
                <a:solidFill>
                  <a:srgbClr val="4F81BD">
                    <a:lumMod val="20000"/>
                    <a:lumOff val="80000"/>
                  </a:srgbClr>
                </a:solidFill>
              </a:rPr>
              <a:t>“in biological terms, these are differences in the frequency of genetic traits”</a:t>
            </a:r>
          </a:p>
          <a:p>
            <a:pPr algn="ctr">
              <a:defRPr/>
            </a:pPr>
            <a:endParaRPr lang="en-US" sz="3200" b="1" dirty="0">
              <a:solidFill>
                <a:srgbClr val="4F81BD">
                  <a:lumMod val="20000"/>
                  <a:lumOff val="80000"/>
                </a:srgbClr>
              </a:solidFill>
            </a:endParaRPr>
          </a:p>
          <a:p>
            <a:pPr marL="688975" lvl="1" indent="-231775">
              <a:buFont typeface="Arial" pitchFamily="34" charset="0"/>
              <a:buChar char="•"/>
              <a:defRPr/>
            </a:pPr>
            <a:r>
              <a:rPr lang="en-US" sz="3200" dirty="0">
                <a:solidFill>
                  <a:srgbClr val="4F81BD">
                    <a:lumMod val="20000"/>
                    <a:lumOff val="80000"/>
                  </a:srgbClr>
                </a:solidFill>
              </a:rPr>
              <a:t>e.g., the prevalence of </a:t>
            </a:r>
          </a:p>
          <a:p>
            <a:pPr marL="688975" lvl="1" indent="-231775">
              <a:defRPr/>
            </a:pPr>
            <a:r>
              <a:rPr lang="en-US" sz="3200" dirty="0">
                <a:solidFill>
                  <a:srgbClr val="4F81BD">
                    <a:lumMod val="20000"/>
                    <a:lumOff val="80000"/>
                  </a:srgbClr>
                </a:solidFill>
              </a:rPr>
              <a:t>	lactase deficiency is different across populations</a:t>
            </a:r>
          </a:p>
          <a:p>
            <a:pPr marL="231775" indent="-231775">
              <a:defRPr/>
            </a:pPr>
            <a:endParaRPr lang="en-US" dirty="0">
              <a:solidFill>
                <a:prstClr val="black"/>
              </a:solidFill>
            </a:endParaRPr>
          </a:p>
        </p:txBody>
      </p:sp>
      <p:sp>
        <p:nvSpPr>
          <p:cNvPr id="4" name="Rectangle 3"/>
          <p:cNvSpPr/>
          <p:nvPr/>
        </p:nvSpPr>
        <p:spPr>
          <a:xfrm>
            <a:off x="3973510" y="1588625"/>
            <a:ext cx="1116011" cy="461665"/>
          </a:xfrm>
          <a:prstGeom prst="rect">
            <a:avLst/>
          </a:prstGeom>
        </p:spPr>
        <p:txBody>
          <a:bodyPr wrap="none">
            <a:spAutoFit/>
          </a:bodyPr>
          <a:lstStyle/>
          <a:p>
            <a:r>
              <a:rPr lang="en-US" sz="2400" dirty="0">
                <a:solidFill>
                  <a:prstClr val="black"/>
                </a:solidFill>
              </a:rPr>
              <a:t>this is a</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prstClr val="black"/>
                </a:solidFill>
              </a:rPr>
              <a:t>population-level difference</a:t>
            </a:r>
          </a:p>
          <a:p>
            <a:pPr algn="ctr">
              <a:defRPr/>
            </a:pPr>
            <a:endParaRPr lang="en-US" b="1" dirty="0">
              <a:solidFill>
                <a:prstClr val="black"/>
              </a:solidFill>
            </a:endParaRPr>
          </a:p>
          <a:p>
            <a:pPr algn="ctr">
              <a:defRPr/>
            </a:pPr>
            <a:r>
              <a:rPr lang="en-US" sz="3200" b="1" dirty="0">
                <a:solidFill>
                  <a:prstClr val="black"/>
                </a:solidFill>
              </a:rPr>
              <a:t>“in biological terms, these are differences in the frequency of genetic traits”</a:t>
            </a:r>
          </a:p>
          <a:p>
            <a:pPr algn="ctr">
              <a:defRPr/>
            </a:pPr>
            <a:endParaRPr lang="en-US" sz="3200" b="1" dirty="0">
              <a:solidFill>
                <a:prstClr val="black"/>
              </a:solidFill>
            </a:endParaRPr>
          </a:p>
          <a:p>
            <a:pPr marL="688975" lvl="1" indent="-231775">
              <a:buFont typeface="Arial" pitchFamily="34" charset="0"/>
              <a:buChar char="•"/>
              <a:defRPr/>
            </a:pPr>
            <a:r>
              <a:rPr lang="en-US" sz="3200" dirty="0">
                <a:solidFill>
                  <a:prstClr val="black"/>
                </a:solidFill>
              </a:rPr>
              <a:t>e.g., the prevalence of </a:t>
            </a:r>
          </a:p>
          <a:p>
            <a:pPr marL="688975" lvl="1" indent="-231775">
              <a:defRPr/>
            </a:pPr>
            <a:r>
              <a:rPr lang="en-US" sz="3200" dirty="0">
                <a:solidFill>
                  <a:prstClr val="black"/>
                </a:solidFill>
              </a:rPr>
              <a:t>	lactase deficiency is different across populations</a:t>
            </a: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46276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600" dirty="0">
                <a:solidFill>
                  <a:prstClr val="black"/>
                </a:solidFill>
              </a:rPr>
              <a:t>	</a:t>
            </a:r>
            <a:r>
              <a:rPr lang="en-US" sz="4800" b="1" dirty="0">
                <a:solidFill>
                  <a:prstClr val="black"/>
                </a:solidFill>
              </a:rPr>
              <a:t>lactase deficiency </a:t>
            </a:r>
            <a:r>
              <a:rPr lang="en-US" sz="3200" dirty="0">
                <a:solidFill>
                  <a:srgbClr val="D79694"/>
                </a:solidFill>
              </a:rPr>
              <a:t>is different across populations</a:t>
            </a: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200" dirty="0">
                <a:solidFill>
                  <a:srgbClr val="D79694"/>
                </a:solidFill>
              </a:rPr>
              <a:t>	lactase deficiency is different across populations</a:t>
            </a:r>
          </a:p>
          <a:p>
            <a:pPr marL="231775" indent="-231775">
              <a:defRPr/>
            </a:pPr>
            <a:endParaRPr lang="en-US" dirty="0">
              <a:solidFill>
                <a:srgbClr val="D79694"/>
              </a:solidFill>
            </a:endParaRPr>
          </a:p>
        </p:txBody>
      </p:sp>
      <p:sp>
        <p:nvSpPr>
          <p:cNvPr id="508931" name="TextBox 3"/>
          <p:cNvSpPr txBox="1">
            <a:spLocks noChangeArrowheads="1"/>
          </p:cNvSpPr>
          <p:nvPr/>
        </p:nvSpPr>
        <p:spPr bwMode="auto">
          <a:xfrm>
            <a:off x="1618344" y="1494972"/>
            <a:ext cx="5867400" cy="4343400"/>
          </a:xfrm>
          <a:prstGeom prst="rect">
            <a:avLst/>
          </a:prstGeom>
          <a:solidFill>
            <a:schemeClr val="bg1"/>
          </a:solidFill>
          <a:ln w="76200">
            <a:solidFill>
              <a:srgbClr val="FFC000"/>
            </a:solidFill>
            <a:miter lim="800000"/>
            <a:headEnd/>
            <a:tailEnd/>
          </a:ln>
        </p:spPr>
        <p:txBody>
          <a:bodyPr wrap="none" lIns="457200" tIns="457200" rIns="457200" bIns="457200"/>
          <a:lstStyle/>
          <a:p>
            <a:pPr algn="ctr" fontAlgn="base">
              <a:spcBef>
                <a:spcPct val="0"/>
              </a:spcBef>
              <a:spcAft>
                <a:spcPct val="0"/>
              </a:spcAft>
            </a:pPr>
            <a:r>
              <a:rPr lang="en-US" sz="4000" b="1" dirty="0">
                <a:solidFill>
                  <a:srgbClr val="C80000"/>
                </a:solidFill>
              </a:rPr>
              <a:t>people with</a:t>
            </a:r>
          </a:p>
          <a:p>
            <a:pPr algn="ctr" fontAlgn="base">
              <a:spcBef>
                <a:spcPct val="0"/>
              </a:spcBef>
              <a:spcAft>
                <a:spcPct val="0"/>
              </a:spcAft>
            </a:pPr>
            <a:r>
              <a:rPr lang="en-US" sz="4000" b="1" dirty="0">
                <a:solidFill>
                  <a:srgbClr val="C80000"/>
                </a:solidFill>
              </a:rPr>
              <a:t>lactase deficiency</a:t>
            </a:r>
          </a:p>
          <a:p>
            <a:pPr algn="ctr" fontAlgn="base">
              <a:spcBef>
                <a:spcPct val="0"/>
              </a:spcBef>
              <a:spcAft>
                <a:spcPct val="0"/>
              </a:spcAft>
            </a:pPr>
            <a:r>
              <a:rPr lang="en-US" sz="4000" b="1" dirty="0">
                <a:solidFill>
                  <a:srgbClr val="C80000"/>
                </a:solidFill>
              </a:rPr>
              <a:t>symptoms</a:t>
            </a:r>
          </a:p>
          <a:p>
            <a:pPr algn="ctr" fontAlgn="base">
              <a:spcBef>
                <a:spcPct val="0"/>
              </a:spcBef>
              <a:spcAft>
                <a:spcPct val="0"/>
              </a:spcAft>
            </a:pPr>
            <a:r>
              <a:rPr lang="en-US" sz="4000" b="1" dirty="0">
                <a:solidFill>
                  <a:srgbClr val="C80000"/>
                </a:solidFill>
              </a:rPr>
              <a:t>are known as</a:t>
            </a:r>
          </a:p>
          <a:p>
            <a:pPr algn="ctr" fontAlgn="base">
              <a:spcBef>
                <a:spcPct val="0"/>
              </a:spcBef>
              <a:spcAft>
                <a:spcPct val="0"/>
              </a:spcAft>
            </a:pPr>
            <a:r>
              <a:rPr lang="en-US" sz="4800" b="1" dirty="0">
                <a:solidFill>
                  <a:prstClr val="black"/>
                </a:solidFill>
              </a:rPr>
              <a:t>“lactose intolerant”</a:t>
            </a:r>
          </a:p>
          <a:p>
            <a:pPr algn="ctr" fontAlgn="base">
              <a:spcBef>
                <a:spcPct val="0"/>
              </a:spcBef>
              <a:spcAft>
                <a:spcPct val="0"/>
              </a:spcAft>
            </a:pPr>
            <a:endParaRPr lang="en-US" sz="4400" b="1"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016500"/>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FFFFFF"/>
                </a:solidFill>
              </a:rPr>
              <a:t>mammalian milk</a:t>
            </a:r>
          </a:p>
          <a:p>
            <a:pPr marL="0" lvl="2" algn="ctr" fontAlgn="base">
              <a:spcBef>
                <a:spcPct val="0"/>
              </a:spcBef>
              <a:spcAft>
                <a:spcPct val="0"/>
              </a:spcAft>
              <a:tabLst>
                <a:tab pos="231775" algn="l"/>
              </a:tabLst>
              <a:defRPr/>
            </a:pPr>
            <a:r>
              <a:rPr lang="en-US" sz="3600" b="1" dirty="0">
                <a:solidFill>
                  <a:srgbClr val="FFFFFF"/>
                </a:solidFill>
              </a:rPr>
              <a:t>contains the 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201424"/>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4800" b="1" dirty="0">
                <a:solidFill>
                  <a:srgbClr val="FFFFFF"/>
                </a:solidFill>
              </a:rPr>
              <a:t>sugar </a:t>
            </a:r>
            <a:r>
              <a:rPr lang="en-US" sz="48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86388"/>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3600" b="1" dirty="0">
                <a:solidFill>
                  <a:srgbClr val="FFFFFF"/>
                </a:solidFill>
              </a:rPr>
              <a:t>the body breaks this down with the </a:t>
            </a:r>
            <a:r>
              <a:rPr lang="en-US" sz="4400" b="1" dirty="0">
                <a:solidFill>
                  <a:srgbClr val="FFFFFF"/>
                </a:solidFill>
              </a:rPr>
              <a:t>enzyme </a:t>
            </a:r>
            <a:r>
              <a:rPr lang="en-US" sz="4400" b="1" i="1" dirty="0">
                <a:solidFill>
                  <a:srgbClr val="FFFFFF"/>
                </a:solidFill>
              </a:rPr>
              <a:t>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86090"/>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3600" b="1" dirty="0">
                <a:solidFill>
                  <a:srgbClr val="D79694"/>
                </a:solidFill>
              </a:rPr>
              <a:t>the body breaks this down with the </a:t>
            </a:r>
            <a:r>
              <a:rPr lang="en-US" sz="4400" b="1" dirty="0">
                <a:solidFill>
                  <a:srgbClr val="FFFFFF"/>
                </a:solidFill>
              </a:rPr>
              <a:t>enzyme </a:t>
            </a:r>
            <a:r>
              <a:rPr lang="en-US" sz="4400" b="1" i="1" dirty="0">
                <a:solidFill>
                  <a:srgbClr val="FFFFFF"/>
                </a:solidFill>
              </a:rPr>
              <a:t>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24535"/>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4000" b="1" dirty="0">
                <a:solidFill>
                  <a:srgbClr val="FFFFFF"/>
                </a:solidFill>
              </a:rPr>
              <a:t>sugar</a:t>
            </a:r>
            <a:r>
              <a:rPr lang="en-US" sz="4000" b="1" dirty="0">
                <a:solidFill>
                  <a:srgbClr val="D79694"/>
                </a:solidFill>
              </a:rPr>
              <a:t> </a:t>
            </a:r>
            <a:r>
              <a:rPr lang="en-US" sz="48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3600" b="1" dirty="0">
                <a:solidFill>
                  <a:srgbClr val="D79694"/>
                </a:solidFill>
              </a:rPr>
              <a:t>the body breaks this down with the </a:t>
            </a:r>
            <a:r>
              <a:rPr lang="en-US" sz="4000" b="1" dirty="0">
                <a:solidFill>
                  <a:srgbClr val="FFFFFF"/>
                </a:solidFill>
              </a:rPr>
              <a:t>enzyme</a:t>
            </a:r>
            <a:r>
              <a:rPr lang="en-US" sz="4000" b="1" dirty="0">
                <a:solidFill>
                  <a:srgbClr val="D79694"/>
                </a:solidFill>
              </a:rPr>
              <a:t> </a:t>
            </a:r>
            <a:r>
              <a:rPr lang="en-US" sz="4800" b="1" i="1" dirty="0">
                <a:solidFill>
                  <a:srgbClr val="FFFFFF"/>
                </a:solidFill>
              </a:rPr>
              <a:t>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000" b="1" dirty="0">
                <a:solidFill>
                  <a:srgbClr val="D79694"/>
                </a:solidFill>
              </a:rPr>
              <a:t>to the simple sugars</a:t>
            </a:r>
          </a:p>
          <a:p>
            <a:pPr marL="1603375" lvl="3" indent="-231775" fontAlgn="base">
              <a:spcBef>
                <a:spcPct val="0"/>
              </a:spcBef>
              <a:spcAft>
                <a:spcPct val="0"/>
              </a:spcAft>
              <a:tabLst>
                <a:tab pos="231775" algn="l"/>
              </a:tabLst>
              <a:defRPr/>
            </a:pPr>
            <a:r>
              <a:rPr lang="en-US" sz="2000" b="1" i="1" dirty="0">
                <a:solidFill>
                  <a:srgbClr val="D79694"/>
                </a:solidFill>
              </a:rPr>
              <a:t>	glucose</a:t>
            </a:r>
            <a:r>
              <a:rPr lang="en-US" sz="2000" b="1" dirty="0">
                <a:solidFill>
                  <a:srgbClr val="D79694"/>
                </a:solidFill>
              </a:rPr>
              <a:t> and </a:t>
            </a:r>
            <a:r>
              <a:rPr lang="en-US" sz="2000" b="1" i="1" dirty="0" err="1">
                <a:solidFill>
                  <a:srgbClr val="D79694"/>
                </a:solidFill>
              </a:rPr>
              <a:t>galactase</a:t>
            </a:r>
            <a:endParaRPr lang="en-US" sz="20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0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8" name="Rectangle 7">
            <a:extLst>
              <a:ext uri="{FF2B5EF4-FFF2-40B4-BE49-F238E27FC236}">
                <a16:creationId xmlns:a16="http://schemas.microsoft.com/office/drawing/2014/main" id="{DF7E62E0-83BA-415D-A930-A05D6F8DE2C6}"/>
              </a:ext>
            </a:extLst>
          </p:cNvPr>
          <p:cNvSpPr>
            <a:spLocks noChangeArrowheads="1"/>
          </p:cNvSpPr>
          <p:nvPr/>
        </p:nvSpPr>
        <p:spPr bwMode="auto">
          <a:xfrm>
            <a:off x="3747722" y="4810225"/>
            <a:ext cx="1644650" cy="392415"/>
          </a:xfrm>
          <a:prstGeom prst="rect">
            <a:avLst/>
          </a:prstGeom>
          <a:solidFill>
            <a:srgbClr val="C01C46"/>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833EC52F-D4F0-4384-A621-FDE5BB5D24E3}"/>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Tree>
    <p:extLst>
      <p:ext uri="{BB962C8B-B14F-4D97-AF65-F5344CB8AC3E}">
        <p14:creationId xmlns:p14="http://schemas.microsoft.com/office/powerpoint/2010/main" val="22810327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016758"/>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3600" b="1" dirty="0">
                <a:solidFill>
                  <a:srgbClr val="FFFFFF"/>
                </a:solidFill>
              </a:rPr>
              <a:t>to the simple sugars</a:t>
            </a:r>
          </a:p>
          <a:p>
            <a:pPr marL="1603375" lvl="3" indent="-231775" fontAlgn="base">
              <a:spcBef>
                <a:spcPct val="0"/>
              </a:spcBef>
              <a:spcAft>
                <a:spcPct val="0"/>
              </a:spcAft>
              <a:tabLst>
                <a:tab pos="231775" algn="l"/>
              </a:tabLst>
              <a:defRPr/>
            </a:pPr>
            <a:r>
              <a:rPr lang="en-US" sz="3600" b="1" i="1" dirty="0">
                <a:solidFill>
                  <a:srgbClr val="FFFFFF"/>
                </a:solidFill>
              </a:rPr>
              <a:t>	</a:t>
            </a:r>
            <a:r>
              <a:rPr lang="en-US" sz="4000" b="1" i="1" dirty="0">
                <a:solidFill>
                  <a:srgbClr val="FFFFFF"/>
                </a:solidFill>
              </a:rPr>
              <a:t>glucose</a:t>
            </a:r>
            <a:r>
              <a:rPr lang="en-US" sz="4000" b="1" dirty="0">
                <a:solidFill>
                  <a:srgbClr val="FFFFFF"/>
                </a:solidFill>
              </a:rPr>
              <a:t> and </a:t>
            </a:r>
            <a:r>
              <a:rPr lang="en-US" sz="4000" b="1" i="1" dirty="0" err="1">
                <a:solidFill>
                  <a:srgbClr val="FFFFFF"/>
                </a:solidFill>
              </a:rPr>
              <a:t>galactase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endParaRPr lang="en-US" sz="2400" b="1" dirty="0">
              <a:solidFill>
                <a:srgbClr val="FFFFFF"/>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262979"/>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3600" b="1" dirty="0">
                <a:solidFill>
                  <a:srgbClr val="FFFFFF"/>
                </a:solidFill>
              </a:rPr>
              <a:t>sugar</a:t>
            </a:r>
            <a:r>
              <a:rPr lang="en-US" sz="3600" b="1" dirty="0">
                <a:solidFill>
                  <a:srgbClr val="D79694"/>
                </a:solidFill>
              </a:rPr>
              <a:t> </a:t>
            </a:r>
            <a:r>
              <a:rPr lang="en-US" sz="44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a:t>
            </a:r>
            <a:r>
              <a:rPr lang="en-US" sz="2800" b="1" dirty="0">
                <a:solidFill>
                  <a:srgbClr val="FFFFFF"/>
                </a:solidFill>
              </a:rPr>
              <a:t>enzyme</a:t>
            </a:r>
            <a:r>
              <a:rPr lang="en-US" sz="2800" b="1" dirty="0">
                <a:solidFill>
                  <a:srgbClr val="D79694"/>
                </a:solidFill>
              </a:rPr>
              <a:t> </a:t>
            </a:r>
            <a:r>
              <a:rPr lang="en-US" sz="4000" b="1" i="1" dirty="0">
                <a:solidFill>
                  <a:srgbClr val="FFFFFF"/>
                </a:solidFill>
              </a:rPr>
              <a:t>lactase</a:t>
            </a:r>
            <a:endParaRPr lang="en-US" sz="28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3600" b="1" dirty="0">
                <a:solidFill>
                  <a:srgbClr val="D79694"/>
                </a:solidFill>
              </a:rPr>
              <a:t>to the simple sugars</a:t>
            </a:r>
          </a:p>
          <a:p>
            <a:pPr marL="1603375" lvl="3" indent="-231775" fontAlgn="base">
              <a:spcBef>
                <a:spcPct val="0"/>
              </a:spcBef>
              <a:spcAft>
                <a:spcPct val="0"/>
              </a:spcAft>
              <a:tabLst>
                <a:tab pos="231775" algn="l"/>
              </a:tabLst>
              <a:defRPr/>
            </a:pPr>
            <a:r>
              <a:rPr lang="en-US" sz="3600" b="1" i="1" dirty="0">
                <a:solidFill>
                  <a:srgbClr val="FFFFFF"/>
                </a:solidFill>
              </a:rPr>
              <a:t>	</a:t>
            </a:r>
            <a:r>
              <a:rPr lang="en-US" sz="4000" b="1" i="1" dirty="0">
                <a:solidFill>
                  <a:srgbClr val="FFFFFF"/>
                </a:solidFill>
              </a:rPr>
              <a:t>glucose</a:t>
            </a:r>
            <a:r>
              <a:rPr lang="en-US" sz="4000" b="1" dirty="0">
                <a:solidFill>
                  <a:srgbClr val="FFFFFF"/>
                </a:solidFill>
              </a:rPr>
              <a:t> </a:t>
            </a:r>
            <a:r>
              <a:rPr lang="en-US" sz="4000" b="1" dirty="0">
                <a:solidFill>
                  <a:srgbClr val="D79694"/>
                </a:solidFill>
              </a:rPr>
              <a:t>and</a:t>
            </a:r>
            <a:r>
              <a:rPr lang="en-US" sz="4000" b="1" dirty="0">
                <a:solidFill>
                  <a:srgbClr val="FFFFFF"/>
                </a:solidFill>
              </a:rPr>
              <a:t> </a:t>
            </a:r>
            <a:r>
              <a:rPr lang="en-US" sz="4000" b="1" i="1" dirty="0" err="1">
                <a:solidFill>
                  <a:srgbClr val="FFFFFF"/>
                </a:solidFill>
              </a:rPr>
              <a:t>galactase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0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endParaRPr lang="en-US" sz="2400" b="1" dirty="0">
              <a:solidFill>
                <a:srgbClr val="FFFF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24535"/>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44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4000" b="1" i="1" dirty="0">
                <a:solidFill>
                  <a:srgbClr val="FFFFFF"/>
                </a:solidFill>
              </a:rPr>
              <a:t>lactase</a:t>
            </a:r>
            <a:endParaRPr lang="en-US" sz="28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3600" b="1" dirty="0">
                <a:solidFill>
                  <a:srgbClr val="D79694"/>
                </a:solidFill>
              </a:rPr>
              <a:t>to the simple sugars</a:t>
            </a:r>
          </a:p>
          <a:p>
            <a:pPr marL="1603375" lvl="3" indent="-231775" fontAlgn="base">
              <a:spcBef>
                <a:spcPct val="0"/>
              </a:spcBef>
              <a:spcAft>
                <a:spcPct val="0"/>
              </a:spcAft>
              <a:tabLst>
                <a:tab pos="231775" algn="l"/>
              </a:tabLst>
              <a:defRPr/>
            </a:pPr>
            <a:r>
              <a:rPr lang="en-US" sz="3600" b="1" i="1" dirty="0">
                <a:solidFill>
                  <a:srgbClr val="FFFFFF"/>
                </a:solidFill>
              </a:rPr>
              <a:t>	</a:t>
            </a:r>
            <a:r>
              <a:rPr lang="en-US" sz="4000" b="1" i="1" dirty="0">
                <a:solidFill>
                  <a:srgbClr val="FFFFFF"/>
                </a:solidFill>
              </a:rPr>
              <a:t>glucose</a:t>
            </a:r>
            <a:r>
              <a:rPr lang="en-US" sz="4000" b="1" dirty="0">
                <a:solidFill>
                  <a:srgbClr val="FFFFFF"/>
                </a:solidFill>
              </a:rPr>
              <a:t> </a:t>
            </a:r>
            <a:r>
              <a:rPr lang="en-US" sz="4000" b="1" dirty="0">
                <a:solidFill>
                  <a:srgbClr val="D79694"/>
                </a:solidFill>
              </a:rPr>
              <a:t>and</a:t>
            </a:r>
            <a:r>
              <a:rPr lang="en-US" sz="4000" b="1" dirty="0">
                <a:solidFill>
                  <a:srgbClr val="FFFFFF"/>
                </a:solidFill>
              </a:rPr>
              <a:t> </a:t>
            </a:r>
            <a:r>
              <a:rPr lang="en-US" sz="4000" b="1" i="1" dirty="0" err="1">
                <a:solidFill>
                  <a:srgbClr val="FFFFFF"/>
                </a:solidFill>
              </a:rPr>
              <a:t>galactase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endParaRPr lang="en-US" sz="2400" b="1" dirty="0">
              <a:solidFill>
                <a:srgbClr val="FFFFFF"/>
              </a:solidFill>
            </a:endParaRPr>
          </a:p>
        </p:txBody>
      </p:sp>
      <p:sp>
        <p:nvSpPr>
          <p:cNvPr id="3" name="TextBox 2"/>
          <p:cNvSpPr txBox="1">
            <a:spLocks noChangeArrowheads="1"/>
          </p:cNvSpPr>
          <p:nvPr/>
        </p:nvSpPr>
        <p:spPr bwMode="auto">
          <a:xfrm>
            <a:off x="914400" y="1319213"/>
            <a:ext cx="7315200" cy="3724096"/>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3600" b="1" dirty="0">
                <a:solidFill>
                  <a:srgbClr val="FFFFFF"/>
                </a:solidFill>
              </a:rPr>
              <a:t>glucose is the</a:t>
            </a:r>
          </a:p>
          <a:p>
            <a:pPr algn="ctr" fontAlgn="base">
              <a:spcBef>
                <a:spcPct val="0"/>
              </a:spcBef>
              <a:spcAft>
                <a:spcPct val="0"/>
              </a:spcAft>
            </a:pPr>
            <a:r>
              <a:rPr lang="en-US" sz="3600" b="1" dirty="0">
                <a:solidFill>
                  <a:srgbClr val="FFFFFF"/>
                </a:solidFill>
              </a:rPr>
              <a:t>“blood sugar”</a:t>
            </a:r>
            <a:br>
              <a:rPr lang="en-US" sz="3600" b="1" dirty="0">
                <a:solidFill>
                  <a:srgbClr val="FFFFFF"/>
                </a:solidFill>
              </a:rPr>
            </a:br>
            <a:r>
              <a:rPr lang="en-US" sz="3600" b="1" dirty="0">
                <a:solidFill>
                  <a:srgbClr val="FFFFFF"/>
                </a:solidFill>
              </a:rPr>
              <a:t> that provides energy to the body</a:t>
            </a:r>
          </a:p>
          <a:p>
            <a:pPr algn="ctr" fontAlgn="base">
              <a:spcBef>
                <a:spcPct val="0"/>
              </a:spcBef>
              <a:spcAft>
                <a:spcPct val="0"/>
              </a:spcAft>
            </a:pPr>
            <a:endParaRPr lang="en-US" sz="3600" b="1" dirty="0">
              <a:solidFill>
                <a:srgbClr val="FFFFFF"/>
              </a:solidFill>
            </a:endParaRPr>
          </a:p>
          <a:p>
            <a:pPr algn="ctr" fontAlgn="base">
              <a:spcBef>
                <a:spcPct val="0"/>
              </a:spcBef>
              <a:spcAft>
                <a:spcPct val="0"/>
              </a:spcAft>
            </a:pPr>
            <a:r>
              <a:rPr lang="en-US" sz="2800" b="1" dirty="0">
                <a:solidFill>
                  <a:srgbClr val="FFFFFF"/>
                </a:solidFill>
              </a:rPr>
              <a:t>about 18% of that</a:t>
            </a:r>
          </a:p>
          <a:p>
            <a:pPr algn="ctr" fontAlgn="base">
              <a:spcBef>
                <a:spcPct val="0"/>
              </a:spcBef>
              <a:spcAft>
                <a:spcPct val="0"/>
              </a:spcAft>
            </a:pPr>
            <a:r>
              <a:rPr lang="en-US" sz="2800" b="1" dirty="0">
                <a:solidFill>
                  <a:srgbClr val="FFFFFF"/>
                </a:solidFill>
              </a:rPr>
              <a:t>is used by the brain</a:t>
            </a:r>
            <a:endParaRPr lang="en-US" sz="4000" b="1" dirty="0">
              <a:solidFill>
                <a:srgbClr val="FFFFFF"/>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18146" name="Picture 2" descr="16_58"/>
          <p:cNvPicPr>
            <a:picLocks noChangeAspect="1" noChangeArrowheads="1"/>
          </p:cNvPicPr>
          <p:nvPr/>
        </p:nvPicPr>
        <p:blipFill>
          <a:blip r:embed="rId3" cstate="print"/>
          <a:srcRect/>
          <a:stretch>
            <a:fillRect/>
          </a:stretch>
        </p:blipFill>
        <p:spPr bwMode="auto">
          <a:xfrm>
            <a:off x="730250" y="838200"/>
            <a:ext cx="7651750" cy="5486400"/>
          </a:xfrm>
          <a:prstGeom prst="rect">
            <a:avLst/>
          </a:prstGeom>
          <a:noFill/>
          <a:ln w="28575">
            <a:solidFill>
              <a:schemeClr val="tx1"/>
            </a:solidFill>
            <a:miter lim="800000"/>
            <a:headEnd/>
            <a:tailEnd/>
          </a:ln>
        </p:spPr>
      </p:pic>
      <p:sp>
        <p:nvSpPr>
          <p:cNvPr id="3" name="Rectangle 2"/>
          <p:cNvSpPr/>
          <p:nvPr/>
        </p:nvSpPr>
        <p:spPr>
          <a:xfrm>
            <a:off x="1676400" y="4494074"/>
            <a:ext cx="5791200" cy="1754326"/>
          </a:xfrm>
          <a:prstGeom prst="rect">
            <a:avLst/>
          </a:prstGeom>
          <a:solidFill>
            <a:srgbClr val="000000"/>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800" b="1" dirty="0">
                <a:solidFill>
                  <a:srgbClr val="FFFFFF"/>
                </a:solidFill>
              </a:rPr>
              <a:t>about 18% of a person’s glucose</a:t>
            </a:r>
          </a:p>
          <a:p>
            <a:pPr algn="ctr" fontAlgn="base">
              <a:spcBef>
                <a:spcPct val="0"/>
              </a:spcBef>
              <a:spcAft>
                <a:spcPct val="0"/>
              </a:spcAft>
            </a:pPr>
            <a:r>
              <a:rPr lang="en-US" sz="2800" b="1" dirty="0">
                <a:solidFill>
                  <a:srgbClr val="FFFFFF"/>
                </a:solidFill>
              </a:rPr>
              <a:t>is used by the brain</a:t>
            </a:r>
            <a:endParaRPr lang="en-US" sz="4000" b="1" dirty="0">
              <a:solidFill>
                <a:srgbClr val="FFFFFF"/>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447645"/>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3600" b="1" dirty="0">
                <a:solidFill>
                  <a:srgbClr val="FFFFFF"/>
                </a:solidFill>
              </a:rPr>
              <a:t>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a:t>
            </a:r>
            <a:r>
              <a:rPr lang="en-US" sz="3600" b="1" dirty="0">
                <a:solidFill>
                  <a:srgbClr val="FFFFFF"/>
                </a:solidFill>
              </a:rPr>
              <a:t>sugar</a:t>
            </a:r>
            <a:r>
              <a:rPr lang="en-US" sz="3600" b="1" dirty="0">
                <a:solidFill>
                  <a:srgbClr val="D79694"/>
                </a:solidFill>
              </a:rPr>
              <a:t>s</a:t>
            </a:r>
            <a:r>
              <a:rPr lang="en-US" sz="3600" b="1" dirty="0">
                <a:solidFill>
                  <a:srgbClr val="FFFFFF"/>
                </a:solidFill>
              </a:rPr>
              <a:t> </a:t>
            </a:r>
            <a:r>
              <a:rPr lang="en-US" sz="3600" b="1" i="1" dirty="0">
                <a:solidFill>
                  <a:srgbClr val="FFFFFF"/>
                </a:solidFill>
              </a:rPr>
              <a:t>glucose</a:t>
            </a:r>
            <a:r>
              <a:rPr lang="en-US" sz="3600" b="1" dirty="0">
                <a:solidFill>
                  <a:srgbClr val="FFFFFF"/>
                </a:solidFill>
              </a:rPr>
              <a:t> </a:t>
            </a:r>
            <a:r>
              <a:rPr lang="en-US" sz="2400" b="1" dirty="0">
                <a:solidFill>
                  <a:srgbClr val="D79694"/>
                </a:solidFill>
              </a:rPr>
              <a:t>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11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3200" b="1" dirty="0">
                <a:solidFill>
                  <a:srgbClr val="FFFFFF"/>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200650"/>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3600" b="1" dirty="0">
                <a:solidFill>
                  <a:srgbClr val="FFFFFF"/>
                </a:solidFill>
              </a:rPr>
              <a:t>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a:t>
            </a:r>
            <a:r>
              <a:rPr lang="en-US" sz="3600" b="1" dirty="0">
                <a:solidFill>
                  <a:srgbClr val="FFFFFF"/>
                </a:solidFill>
              </a:rPr>
              <a:t>sugars </a:t>
            </a:r>
            <a:r>
              <a:rPr lang="en-US" sz="3600" b="1" i="1" dirty="0">
                <a:solidFill>
                  <a:srgbClr val="D79694"/>
                </a:solidFill>
              </a:rPr>
              <a:t>glucose</a:t>
            </a:r>
            <a:r>
              <a:rPr lang="en-US" sz="3600" b="1" dirty="0">
                <a:solidFill>
                  <a:srgbClr val="D79694"/>
                </a:solidFill>
              </a:rPr>
              <a:t> </a:t>
            </a:r>
            <a:r>
              <a:rPr lang="en-US" sz="2400" b="1" dirty="0">
                <a:solidFill>
                  <a:srgbClr val="D79694"/>
                </a:solidFill>
              </a:rPr>
              <a:t>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D79694"/>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914400" y="533400"/>
            <a:ext cx="7315200" cy="5755422"/>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0" b="1" dirty="0">
                <a:solidFill>
                  <a:srgbClr val="FF0000"/>
                </a:solidFill>
              </a:rPr>
              <a:t>“sugar”</a:t>
            </a:r>
          </a:p>
          <a:p>
            <a:pPr algn="ctr" fontAlgn="base">
              <a:spcBef>
                <a:spcPct val="0"/>
              </a:spcBef>
              <a:spcAft>
                <a:spcPct val="0"/>
              </a:spcAft>
            </a:pPr>
            <a:endParaRPr lang="en-US" sz="2800" b="1" dirty="0">
              <a:solidFill>
                <a:srgbClr val="FF0000"/>
              </a:solidFill>
            </a:endParaRPr>
          </a:p>
          <a:p>
            <a:pPr algn="ctr" fontAlgn="base">
              <a:spcBef>
                <a:spcPct val="0"/>
              </a:spcBef>
              <a:spcAft>
                <a:spcPct val="0"/>
              </a:spcAft>
            </a:pPr>
            <a:r>
              <a:rPr lang="en-US" sz="4000" b="1" dirty="0">
                <a:solidFill>
                  <a:srgbClr val="FFFFFF"/>
                </a:solidFill>
              </a:rPr>
              <a:t>lactose</a:t>
            </a:r>
            <a:br>
              <a:rPr lang="en-US" sz="3600" b="1" dirty="0">
                <a:solidFill>
                  <a:srgbClr val="FF0000"/>
                </a:solidFill>
              </a:rPr>
            </a:br>
            <a:r>
              <a:rPr lang="en-US" sz="2000" dirty="0">
                <a:solidFill>
                  <a:srgbClr val="FF0000"/>
                </a:solidFill>
              </a:rPr>
              <a:t>(</a:t>
            </a:r>
            <a:r>
              <a:rPr lang="en-US" sz="2000" dirty="0">
                <a:solidFill>
                  <a:srgbClr val="FFFFFF"/>
                </a:solidFill>
              </a:rPr>
              <a:t>“milk sugar”</a:t>
            </a:r>
            <a:r>
              <a:rPr lang="en-US" sz="2000" dirty="0">
                <a:solidFill>
                  <a:srgbClr val="FF0000"/>
                </a:solidFill>
              </a:rPr>
              <a:t>)</a:t>
            </a:r>
            <a:endParaRPr lang="en-US" sz="2400" dirty="0">
              <a:solidFill>
                <a:srgbClr val="FF0000"/>
              </a:solidFill>
            </a:endParaRPr>
          </a:p>
          <a:p>
            <a:pPr algn="ctr" fontAlgn="base">
              <a:spcBef>
                <a:spcPct val="0"/>
              </a:spcBef>
              <a:spcAft>
                <a:spcPct val="0"/>
              </a:spcAft>
            </a:pPr>
            <a:endParaRPr lang="en-US" sz="1400" b="1" dirty="0">
              <a:solidFill>
                <a:srgbClr val="FF0000"/>
              </a:solidFill>
            </a:endParaRPr>
          </a:p>
          <a:p>
            <a:pPr algn="ctr" fontAlgn="base">
              <a:spcBef>
                <a:spcPct val="0"/>
              </a:spcBef>
              <a:spcAft>
                <a:spcPct val="0"/>
              </a:spcAft>
            </a:pPr>
            <a:r>
              <a:rPr lang="en-US" sz="4000" b="1" dirty="0">
                <a:solidFill>
                  <a:srgbClr val="FFFFFF"/>
                </a:solidFill>
              </a:rPr>
              <a:t>fructose</a:t>
            </a:r>
            <a:endParaRPr lang="en-US" sz="3600" b="1" dirty="0">
              <a:solidFill>
                <a:srgbClr val="FFFFFF"/>
              </a:solidFill>
            </a:endParaRPr>
          </a:p>
          <a:p>
            <a:pPr algn="ctr" fontAlgn="base">
              <a:spcBef>
                <a:spcPct val="0"/>
              </a:spcBef>
              <a:spcAft>
                <a:spcPct val="0"/>
              </a:spcAft>
            </a:pPr>
            <a:r>
              <a:rPr lang="en-US" sz="2000" dirty="0">
                <a:solidFill>
                  <a:srgbClr val="FFFFFF"/>
                </a:solidFill>
              </a:rPr>
              <a:t>(“fruit sugar” </a:t>
            </a:r>
            <a:r>
              <a:rPr lang="en-US" sz="2000" dirty="0">
                <a:solidFill>
                  <a:srgbClr val="FF0000"/>
                </a:solidFill>
              </a:rPr>
              <a:t>– but it occurs in many foods and honey)</a:t>
            </a:r>
          </a:p>
          <a:p>
            <a:pPr algn="ctr" fontAlgn="base">
              <a:spcBef>
                <a:spcPct val="0"/>
              </a:spcBef>
              <a:spcAft>
                <a:spcPct val="0"/>
              </a:spcAft>
            </a:pPr>
            <a:endParaRPr lang="en-US" sz="1400" b="1" dirty="0">
              <a:solidFill>
                <a:srgbClr val="FF0000"/>
              </a:solidFill>
            </a:endParaRPr>
          </a:p>
          <a:p>
            <a:pPr algn="ctr" fontAlgn="base">
              <a:spcBef>
                <a:spcPct val="0"/>
              </a:spcBef>
              <a:spcAft>
                <a:spcPct val="0"/>
              </a:spcAft>
            </a:pPr>
            <a:r>
              <a:rPr lang="en-US" sz="4000" b="1" dirty="0">
                <a:solidFill>
                  <a:srgbClr val="FFFFFF"/>
                </a:solidFill>
              </a:rPr>
              <a:t>glucose</a:t>
            </a:r>
            <a:br>
              <a:rPr lang="en-US" sz="3600" b="1" dirty="0">
                <a:solidFill>
                  <a:srgbClr val="FF0000"/>
                </a:solidFill>
              </a:rPr>
            </a:br>
            <a:r>
              <a:rPr lang="en-US" sz="2000" dirty="0">
                <a:solidFill>
                  <a:srgbClr val="FFFFFF"/>
                </a:solidFill>
              </a:rPr>
              <a:t>(“blood sugar” </a:t>
            </a:r>
            <a:r>
              <a:rPr lang="en-US" sz="2000" dirty="0">
                <a:solidFill>
                  <a:srgbClr val="FF0000"/>
                </a:solidFill>
              </a:rPr>
              <a:t>– major energy source of the body)</a:t>
            </a:r>
          </a:p>
          <a:p>
            <a:pPr algn="ctr" fontAlgn="base">
              <a:spcBef>
                <a:spcPct val="0"/>
              </a:spcBef>
              <a:spcAft>
                <a:spcPct val="0"/>
              </a:spcAft>
            </a:pPr>
            <a:endParaRPr lang="en-US" sz="1200" b="1" dirty="0">
              <a:solidFill>
                <a:srgbClr val="FF0000"/>
              </a:solidFill>
            </a:endParaRPr>
          </a:p>
          <a:p>
            <a:pPr algn="ctr" fontAlgn="base">
              <a:spcBef>
                <a:spcPct val="0"/>
              </a:spcBef>
              <a:spcAft>
                <a:spcPct val="0"/>
              </a:spcAft>
            </a:pPr>
            <a:r>
              <a:rPr lang="en-US" sz="4000" b="1" dirty="0">
                <a:solidFill>
                  <a:srgbClr val="FFFFFF"/>
                </a:solidFill>
              </a:rPr>
              <a:t>sucrose</a:t>
            </a:r>
            <a:endParaRPr lang="en-US" sz="3200" b="1" dirty="0">
              <a:solidFill>
                <a:srgbClr val="FFFFFF"/>
              </a:solidFill>
            </a:endParaRPr>
          </a:p>
          <a:p>
            <a:pPr algn="ctr" fontAlgn="base">
              <a:spcBef>
                <a:spcPct val="0"/>
              </a:spcBef>
              <a:spcAft>
                <a:spcPct val="0"/>
              </a:spcAft>
            </a:pPr>
            <a:r>
              <a:rPr lang="en-US" sz="2000" dirty="0">
                <a:solidFill>
                  <a:srgbClr val="FFFFFF"/>
                </a:solidFill>
              </a:rPr>
              <a:t>(“table sugar” </a:t>
            </a:r>
            <a:r>
              <a:rPr lang="en-US" sz="2000" dirty="0">
                <a:solidFill>
                  <a:srgbClr val="FF0000"/>
                </a:solidFill>
              </a:rPr>
              <a:t>– fructose-and-glucose)</a:t>
            </a:r>
            <a:endParaRPr lang="en-US" sz="3200" dirty="0">
              <a:solidFill>
                <a:srgbClr val="FF0000"/>
              </a:solidFil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5314" name="TextBox 7"/>
          <p:cNvSpPr txBox="1">
            <a:spLocks noChangeArrowheads="1"/>
          </p:cNvSpPr>
          <p:nvPr/>
        </p:nvSpPr>
        <p:spPr bwMode="auto">
          <a:xfrm>
            <a:off x="4648200" y="2895600"/>
            <a:ext cx="3429000" cy="2124075"/>
          </a:xfrm>
          <a:prstGeom prst="rect">
            <a:avLst/>
          </a:prstGeom>
          <a:noFill/>
          <a:ln w="9525">
            <a:noFill/>
            <a:miter lim="800000"/>
            <a:headEnd/>
            <a:tailEnd/>
          </a:ln>
        </p:spPr>
        <p:txBody>
          <a:bodyPr>
            <a:spAutoFit/>
          </a:bodyPr>
          <a:lstStyle/>
          <a:p>
            <a:pPr fontAlgn="base">
              <a:spcBef>
                <a:spcPct val="0"/>
              </a:spcBef>
              <a:spcAft>
                <a:spcPct val="0"/>
              </a:spcAft>
            </a:pPr>
            <a:r>
              <a:rPr lang="en-US" sz="2800" b="1" dirty="0">
                <a:solidFill>
                  <a:srgbClr val="FFFFFF"/>
                </a:solidFill>
              </a:rPr>
              <a:t>Sidney W. </a:t>
            </a:r>
            <a:r>
              <a:rPr lang="en-US" sz="2800" b="1" dirty="0" err="1">
                <a:solidFill>
                  <a:srgbClr val="FFFFFF"/>
                </a:solidFill>
              </a:rPr>
              <a:t>Mintz</a:t>
            </a:r>
            <a:endParaRPr lang="en-US" sz="2800" b="1" dirty="0">
              <a:solidFill>
                <a:srgbClr val="FFFFFF"/>
              </a:solidFill>
            </a:endParaRPr>
          </a:p>
          <a:p>
            <a:pPr fontAlgn="base">
              <a:spcBef>
                <a:spcPct val="0"/>
              </a:spcBef>
              <a:spcAft>
                <a:spcPct val="0"/>
              </a:spcAft>
            </a:pPr>
            <a:endParaRPr lang="en-US" sz="2800" b="1" dirty="0">
              <a:solidFill>
                <a:srgbClr val="FFFFFF"/>
              </a:solidFill>
            </a:endParaRPr>
          </a:p>
          <a:p>
            <a:pPr fontAlgn="base">
              <a:spcBef>
                <a:spcPct val="0"/>
              </a:spcBef>
              <a:spcAft>
                <a:spcPct val="0"/>
              </a:spcAft>
            </a:pPr>
            <a:r>
              <a:rPr lang="en-US" sz="2800" b="1" i="1" dirty="0">
                <a:solidFill>
                  <a:srgbClr val="FFFFFF"/>
                </a:solidFill>
              </a:rPr>
              <a:t>Sweetness and Power</a:t>
            </a:r>
          </a:p>
          <a:p>
            <a:pPr fontAlgn="base">
              <a:spcBef>
                <a:spcPct val="0"/>
              </a:spcBef>
              <a:spcAft>
                <a:spcPct val="0"/>
              </a:spcAft>
            </a:pPr>
            <a:endParaRPr lang="en-US" sz="2800" b="1" dirty="0">
              <a:solidFill>
                <a:srgbClr val="FFFFFF"/>
              </a:solidFill>
            </a:endParaRPr>
          </a:p>
          <a:p>
            <a:pPr fontAlgn="base">
              <a:spcBef>
                <a:spcPct val="0"/>
              </a:spcBef>
              <a:spcAft>
                <a:spcPct val="0"/>
              </a:spcAft>
            </a:pPr>
            <a:r>
              <a:rPr lang="en-US" sz="2000" b="1" dirty="0">
                <a:solidFill>
                  <a:srgbClr val="FFFFFF"/>
                </a:solidFill>
              </a:rPr>
              <a:t>NY: Penguin Books, 1986</a:t>
            </a:r>
          </a:p>
        </p:txBody>
      </p:sp>
      <p:pic>
        <p:nvPicPr>
          <p:cNvPr id="525315" name="Picture 3"/>
          <p:cNvPicPr>
            <a:picLocks noChangeAspect="1" noChangeArrowheads="1"/>
          </p:cNvPicPr>
          <p:nvPr/>
        </p:nvPicPr>
        <p:blipFill>
          <a:blip r:embed="rId2" cstate="print"/>
          <a:srcRect/>
          <a:stretch>
            <a:fillRect/>
          </a:stretch>
        </p:blipFill>
        <p:spPr bwMode="auto">
          <a:xfrm>
            <a:off x="1238250" y="1181100"/>
            <a:ext cx="2952750" cy="4762500"/>
          </a:xfrm>
          <a:prstGeom prst="rect">
            <a:avLst/>
          </a:prstGeom>
          <a:noFill/>
          <a:ln w="9525">
            <a:noFill/>
            <a:miter lim="800000"/>
            <a:headEnd/>
            <a:tailEnd/>
          </a:ln>
        </p:spPr>
      </p:pic>
      <p:sp>
        <p:nvSpPr>
          <p:cNvPr id="4" name="Rectangle 3"/>
          <p:cNvSpPr/>
          <p:nvPr/>
        </p:nvSpPr>
        <p:spPr>
          <a:xfrm>
            <a:off x="5012658" y="1667470"/>
            <a:ext cx="2531142" cy="923330"/>
          </a:xfrm>
          <a:prstGeom prst="rect">
            <a:avLst/>
          </a:prstGeom>
        </p:spPr>
        <p:txBody>
          <a:bodyPr wrap="square">
            <a:spAutoFit/>
          </a:bodyPr>
          <a:lstStyle/>
          <a:p>
            <a:pPr algn="ctr"/>
            <a:r>
              <a:rPr lang="en-US" b="1" dirty="0">
                <a:solidFill>
                  <a:srgbClr val="FFFFFF"/>
                </a:solidFill>
              </a:rPr>
              <a:t>one of the classic books in Anthropology of Food</a:t>
            </a:r>
          </a:p>
          <a:p>
            <a:pPr algn="ctr"/>
            <a:r>
              <a:rPr lang="en-US" b="1" dirty="0">
                <a:solidFill>
                  <a:srgbClr val="FFFFFF"/>
                </a:solidFill>
              </a:rPr>
              <a:t>is . . .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914400" y="2363788"/>
            <a:ext cx="7315200" cy="2370137"/>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0" b="1" dirty="0">
                <a:solidFill>
                  <a:srgbClr val="FF0000"/>
                </a:solidFill>
              </a:rPr>
              <a:t>back to lactose intolerance</a:t>
            </a:r>
          </a:p>
          <a:p>
            <a:pPr algn="ctr" fontAlgn="base">
              <a:spcBef>
                <a:spcPct val="0"/>
              </a:spcBef>
              <a:spcAft>
                <a:spcPct val="0"/>
              </a:spcAft>
            </a:pPr>
            <a:endParaRPr lang="en-US" sz="2800" b="1" dirty="0">
              <a:solidFill>
                <a:srgbClr val="FF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016758"/>
          </a:xfrm>
          <a:prstGeom prst="rect">
            <a:avLst/>
          </a:prstGeom>
          <a:solidFill>
            <a:schemeClr val="tx1"/>
          </a:solidFill>
          <a:ln w="9525">
            <a:noFill/>
            <a:miter lim="800000"/>
            <a:headEnd/>
            <a:tailEnd/>
          </a:ln>
        </p:spPr>
        <p:txBody>
          <a:bodyPr>
            <a:spAutoFit/>
          </a:bodyPr>
          <a:lstStyle/>
          <a:p>
            <a:pPr lvl="2" algn="ctr" fontAlgn="base">
              <a:spcBef>
                <a:spcPct val="0"/>
              </a:spcBef>
              <a:spcAft>
                <a:spcPct val="0"/>
              </a:spcAft>
              <a:tabLst>
                <a:tab pos="231775" algn="l"/>
              </a:tabLst>
              <a:defRPr/>
            </a:pPr>
            <a:r>
              <a:rPr lang="en-US" sz="3600" b="1" dirty="0">
                <a:solidFill>
                  <a:srgbClr val="FFFFFF"/>
                </a:solidFill>
              </a:rPr>
              <a:t>mammalian milk</a:t>
            </a:r>
          </a:p>
          <a:p>
            <a:pPr lvl="2" algn="ctr" fontAlgn="base">
              <a:spcBef>
                <a:spcPct val="0"/>
              </a:spcBef>
              <a:spcAft>
                <a:spcPct val="0"/>
              </a:spcAft>
              <a:tabLst>
                <a:tab pos="231775" algn="l"/>
              </a:tabLst>
              <a:defRPr/>
            </a:pPr>
            <a:r>
              <a:rPr lang="en-US" sz="3600" b="1" dirty="0">
                <a:solidFill>
                  <a:srgbClr val="FFFFFF"/>
                </a:solidFill>
              </a:rPr>
              <a:t>contains the 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 </a:t>
            </a:r>
            <a:r>
              <a:rPr lang="en-US" sz="2400" b="1" i="1" dirty="0">
                <a:solidFill>
                  <a:srgbClr val="D79694"/>
                </a:solidFill>
              </a:rPr>
              <a:t>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D79694"/>
                </a:solidFill>
              </a:rPr>
              <a:t>The Cultural Feast, 2</a:t>
            </a:r>
            <a:r>
              <a:rPr lang="en-US" sz="1200" i="1" baseline="30000" dirty="0">
                <a:solidFill>
                  <a:srgbClr val="D79694"/>
                </a:solidFill>
              </a:rPr>
              <a:t>nd</a:t>
            </a:r>
            <a:r>
              <a:rPr lang="en-US" sz="1200" i="1" dirty="0">
                <a:solidFill>
                  <a:srgbClr val="D79694"/>
                </a:solidFill>
              </a:rPr>
              <a:t> Ed</a:t>
            </a:r>
            <a:r>
              <a:rPr lang="en-US" sz="1200" dirty="0">
                <a:solidFill>
                  <a:srgbClr val="D79694"/>
                </a:solidFill>
              </a:rPr>
              <a:t>., p.  40</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Box 1"/>
          <p:cNvSpPr txBox="1">
            <a:spLocks noChangeArrowheads="1"/>
          </p:cNvSpPr>
          <p:nvPr/>
        </p:nvSpPr>
        <p:spPr bwMode="auto">
          <a:xfrm>
            <a:off x="914400" y="1676400"/>
            <a:ext cx="7315200" cy="4278313"/>
          </a:xfrm>
          <a:prstGeom prst="rect">
            <a:avLst/>
          </a:prstGeom>
          <a:noFill/>
          <a:ln w="9525">
            <a:noFill/>
            <a:miter lim="800000"/>
            <a:headEnd/>
            <a:tailEnd/>
          </a:ln>
        </p:spPr>
        <p:txBody>
          <a:bodyPr>
            <a:spAutoFit/>
          </a:bodyPr>
          <a:lstStyle/>
          <a:p>
            <a:pPr algn="ctr" fontAlgn="base">
              <a:spcBef>
                <a:spcPct val="0"/>
              </a:spcBef>
              <a:spcAft>
                <a:spcPct val="0"/>
              </a:spcAft>
            </a:pPr>
            <a:r>
              <a:rPr lang="en-US" sz="4000" b="1">
                <a:solidFill>
                  <a:srgbClr val="D79694"/>
                </a:solidFill>
              </a:rPr>
              <a:t>in human populations virtually all infants and young children can digest the lactose in milk</a:t>
            </a:r>
          </a:p>
          <a:p>
            <a:pPr algn="ctr" fontAlgn="base">
              <a:spcBef>
                <a:spcPct val="0"/>
              </a:spcBef>
              <a:spcAft>
                <a:spcPct val="0"/>
              </a:spcAft>
            </a:pPr>
            <a:endParaRPr lang="en-US" sz="2400">
              <a:solidFill>
                <a:srgbClr val="D79694"/>
              </a:solidFill>
            </a:endParaRPr>
          </a:p>
          <a:p>
            <a:pPr marL="1146175" lvl="3" indent="-231775" fontAlgn="base">
              <a:spcBef>
                <a:spcPct val="0"/>
              </a:spcBef>
              <a:spcAft>
                <a:spcPct val="0"/>
              </a:spcAft>
              <a:buFont typeface="Arial" charset="0"/>
              <a:buChar char="•"/>
            </a:pPr>
            <a:r>
              <a:rPr lang="en-US" sz="2800">
                <a:solidFill>
                  <a:srgbClr val="D79694"/>
                </a:solidFill>
              </a:rPr>
              <a:t>“an obvious necessity for survival”</a:t>
            </a:r>
          </a:p>
          <a:p>
            <a:pPr marL="1146175" lvl="3" indent="-231775" fontAlgn="base">
              <a:spcBef>
                <a:spcPct val="0"/>
              </a:spcBef>
              <a:spcAft>
                <a:spcPct val="0"/>
              </a:spcAft>
              <a:buFont typeface="Arial" charset="0"/>
              <a:buChar char="•"/>
            </a:pPr>
            <a:endParaRPr lang="en-US" sz="2000">
              <a:solidFill>
                <a:srgbClr val="000000"/>
              </a:solidFill>
            </a:endParaRPr>
          </a:p>
          <a:p>
            <a:pPr marL="1603375" lvl="4" indent="-231775" fontAlgn="base">
              <a:spcBef>
                <a:spcPct val="0"/>
              </a:spcBef>
              <a:spcAft>
                <a:spcPct val="0"/>
              </a:spcAft>
              <a:buFont typeface="Arial" charset="0"/>
              <a:buChar char="•"/>
            </a:pPr>
            <a:r>
              <a:rPr lang="en-US" sz="4000" b="1">
                <a:solidFill>
                  <a:srgbClr val="000000"/>
                </a:solidFill>
              </a:rPr>
              <a:t>human milk contains 7% lactose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914400" y="1155700"/>
            <a:ext cx="7315200" cy="5139869"/>
          </a:xfrm>
          <a:prstGeom prst="rect">
            <a:avLst/>
          </a:prstGeom>
          <a:solidFill>
            <a:schemeClr val="tx1"/>
          </a:solidFill>
          <a:ln w="9525">
            <a:noFill/>
            <a:miter lim="800000"/>
            <a:headEnd/>
            <a:tailEnd/>
          </a:ln>
        </p:spPr>
        <p:txBody>
          <a:bodyPr>
            <a:spAutoFit/>
          </a:bodyPr>
          <a:lstStyle/>
          <a:p>
            <a:pPr lvl="2" algn="ctr" fontAlgn="base">
              <a:spcBef>
                <a:spcPct val="0"/>
              </a:spcBef>
              <a:spcAft>
                <a:spcPct val="0"/>
              </a:spcAft>
              <a:tabLst>
                <a:tab pos="231775" algn="l"/>
              </a:tabLst>
              <a:defRPr/>
            </a:pPr>
            <a:r>
              <a:rPr lang="en-US" sz="3600" b="1" dirty="0">
                <a:solidFill>
                  <a:srgbClr val="FFFFFF"/>
                </a:solidFill>
              </a:rPr>
              <a:t>mammalian milk</a:t>
            </a:r>
          </a:p>
          <a:p>
            <a:pPr lvl="2" algn="ctr" fontAlgn="base">
              <a:spcBef>
                <a:spcPct val="0"/>
              </a:spcBef>
              <a:spcAft>
                <a:spcPct val="0"/>
              </a:spcAft>
              <a:tabLst>
                <a:tab pos="231775" algn="l"/>
              </a:tabLst>
              <a:defRPr/>
            </a:pPr>
            <a:r>
              <a:rPr lang="en-US" sz="3600" b="1" dirty="0">
                <a:solidFill>
                  <a:srgbClr val="FFFFFF"/>
                </a:solidFill>
              </a:rPr>
              <a:t>contains the 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FFFFFF"/>
                </a:solidFill>
              </a:rPr>
              <a:t>the body breaks this down with the enzyme </a:t>
            </a:r>
            <a:r>
              <a:rPr lang="en-US" sz="2800" b="1" i="1" dirty="0">
                <a:solidFill>
                  <a:srgbClr val="FFFFFF"/>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FFFFFF"/>
                </a:solidFill>
              </a:rPr>
              <a:t>to the simple sugars </a:t>
            </a:r>
          </a:p>
          <a:p>
            <a:pPr marL="1603375" lvl="3" indent="-231775" fontAlgn="base">
              <a:spcBef>
                <a:spcPct val="0"/>
              </a:spcBef>
              <a:spcAft>
                <a:spcPct val="0"/>
              </a:spcAft>
              <a:tabLst>
                <a:tab pos="231775" algn="l"/>
              </a:tabLst>
              <a:defRPr/>
            </a:pPr>
            <a:r>
              <a:rPr lang="en-US" sz="2400" b="1" i="1" dirty="0">
                <a:solidFill>
                  <a:srgbClr val="FFFFFF"/>
                </a:solidFill>
              </a:rPr>
              <a:t>	</a:t>
            </a:r>
            <a:r>
              <a:rPr lang="en-US" sz="3200" b="1" i="1" dirty="0">
                <a:solidFill>
                  <a:srgbClr val="FFFFFF"/>
                </a:solidFill>
              </a:rPr>
              <a:t>glucose</a:t>
            </a:r>
            <a:r>
              <a:rPr lang="en-US" sz="3200" b="1" dirty="0">
                <a:solidFill>
                  <a:srgbClr val="FFFFFF"/>
                </a:solidFill>
              </a:rPr>
              <a:t> and </a:t>
            </a:r>
            <a:r>
              <a:rPr lang="en-US" sz="3200" b="1" i="1" dirty="0" err="1">
                <a:solidFill>
                  <a:srgbClr val="FFFFFF"/>
                </a:solidFill>
              </a:rPr>
              <a:t>galactase</a:t>
            </a:r>
            <a:endParaRPr lang="en-US" sz="24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FFFFFF"/>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685800" y="1447800"/>
            <a:ext cx="7772400" cy="4647426"/>
          </a:xfrm>
          <a:prstGeom prst="rect">
            <a:avLst/>
          </a:prstGeom>
          <a:solidFill>
            <a:schemeClr val="tx1"/>
          </a:solidFill>
          <a:ln w="9525">
            <a:noFill/>
            <a:miter lim="800000"/>
            <a:headEnd/>
            <a:tailEnd/>
          </a:ln>
        </p:spPr>
        <p:txBody>
          <a:bodyPr wrap="square">
            <a:spAutoFit/>
          </a:bodyPr>
          <a:lstStyle/>
          <a:p>
            <a:pPr marL="287338" lvl="2" indent="-55563" algn="ctr" fontAlgn="base">
              <a:spcBef>
                <a:spcPct val="0"/>
              </a:spcBef>
              <a:spcAft>
                <a:spcPct val="0"/>
              </a:spcAft>
              <a:tabLst>
                <a:tab pos="231775" algn="l"/>
              </a:tabLst>
              <a:defRPr/>
            </a:pPr>
            <a:r>
              <a:rPr lang="en-US" sz="3600" b="1" dirty="0">
                <a:solidFill>
                  <a:srgbClr val="FFFFFF"/>
                </a:solidFill>
              </a:rPr>
              <a:t>without lactase, </a:t>
            </a:r>
          </a:p>
          <a:p>
            <a:pPr marL="287338" lvl="2" indent="-55563" algn="ctr" fontAlgn="base">
              <a:spcBef>
                <a:spcPct val="0"/>
              </a:spcBef>
              <a:spcAft>
                <a:spcPct val="0"/>
              </a:spcAft>
              <a:tabLst>
                <a:tab pos="231775" algn="l"/>
              </a:tabLst>
              <a:defRPr/>
            </a:pPr>
            <a:r>
              <a:rPr lang="en-US" sz="3600" b="1" dirty="0">
                <a:solidFill>
                  <a:srgbClr val="FFFFFF"/>
                </a:solidFill>
              </a:rPr>
              <a:t>or with lower levels of lactase . . .</a:t>
            </a:r>
          </a:p>
          <a:p>
            <a:pPr marL="287338" lvl="2" indent="-55563" fontAlgn="base">
              <a:spcBef>
                <a:spcPct val="0"/>
              </a:spcBef>
              <a:spcAft>
                <a:spcPct val="0"/>
              </a:spcAft>
              <a:tabLst>
                <a:tab pos="231775" algn="l"/>
              </a:tabLst>
              <a:defRPr/>
            </a:pPr>
            <a:endParaRPr lang="en-US" sz="28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FFFFFF"/>
                </a:solidFill>
              </a:rPr>
              <a:t>lactose is not spliced into its simple, absorbable sugars</a:t>
            </a: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800" b="1" dirty="0">
                <a:solidFill>
                  <a:srgbClr val="FFFFFF"/>
                </a:solidFill>
              </a:rPr>
              <a:t>and can stay in the intestine, “wreaking havoc by fermenting and causing an array of uncomfortable symptoms” . . .</a:t>
            </a: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193191"/>
            <a:ext cx="7315200" cy="3539430"/>
          </a:xfrm>
          <a:prstGeom prst="rect">
            <a:avLst/>
          </a:prstGeom>
          <a:solidFill>
            <a:schemeClr val="tx1"/>
          </a:solidFill>
          <a:ln w="9525">
            <a:noFill/>
            <a:miter lim="800000"/>
            <a:headEnd/>
            <a:tailEnd/>
          </a:ln>
        </p:spPr>
        <p:txBody>
          <a:bodyPr>
            <a:spAutoFit/>
          </a:bodyPr>
          <a:lstStyle/>
          <a:p>
            <a:pPr marL="463550" lvl="2" indent="-231775" algn="ctr" fontAlgn="base">
              <a:spcBef>
                <a:spcPct val="0"/>
              </a:spcBef>
              <a:spcAft>
                <a:spcPct val="0"/>
              </a:spcAft>
              <a:tabLst>
                <a:tab pos="463550" algn="l"/>
              </a:tabLst>
              <a:defRPr/>
            </a:pPr>
            <a:r>
              <a:rPr lang="en-US" sz="3600" b="1" dirty="0">
                <a:solidFill>
                  <a:srgbClr val="FFFFFF"/>
                </a:solidFill>
              </a:rPr>
              <a:t>this fermentation process produces . . .</a:t>
            </a:r>
          </a:p>
          <a:p>
            <a:pPr marL="463550" lvl="2" indent="-231775" algn="ctr" fontAlgn="base">
              <a:spcBef>
                <a:spcPct val="0"/>
              </a:spcBef>
              <a:spcAft>
                <a:spcPct val="0"/>
              </a:spcAft>
              <a:tabLst>
                <a:tab pos="463550" algn="l"/>
              </a:tabLst>
              <a:defRPr/>
            </a:pPr>
            <a:endParaRPr lang="en-US" sz="2400" b="1" dirty="0">
              <a:solidFill>
                <a:srgbClr val="FFFFFF"/>
              </a:solidFill>
            </a:endParaRP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carbon dioxide</a:t>
            </a: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acids</a:t>
            </a: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methane</a:t>
            </a: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hydrogen</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209800"/>
            <a:ext cx="7315200" cy="4031873"/>
          </a:xfrm>
          <a:prstGeom prst="rect">
            <a:avLst/>
          </a:prstGeom>
          <a:solidFill>
            <a:schemeClr val="tx1"/>
          </a:solidFill>
          <a:ln w="9525">
            <a:noFill/>
            <a:miter lim="800000"/>
            <a:headEnd/>
            <a:tailEnd/>
          </a:ln>
        </p:spPr>
        <p:txBody>
          <a:bodyPr>
            <a:spAutoFit/>
          </a:bodyPr>
          <a:lstStyle/>
          <a:p>
            <a:pPr marL="231775" lvl="2" algn="ctr" fontAlgn="base">
              <a:spcBef>
                <a:spcPct val="0"/>
              </a:spcBef>
              <a:spcAft>
                <a:spcPct val="0"/>
              </a:spcAft>
              <a:tabLst>
                <a:tab pos="231775" algn="l"/>
              </a:tabLst>
              <a:defRPr/>
            </a:pPr>
            <a:r>
              <a:rPr lang="en-US" sz="3600" b="1" dirty="0">
                <a:solidFill>
                  <a:srgbClr val="FFFFFF"/>
                </a:solidFill>
              </a:rPr>
              <a:t>the gas production</a:t>
            </a:r>
          </a:p>
          <a:p>
            <a:pPr marL="231775" lvl="2" algn="ctr" fontAlgn="base">
              <a:spcBef>
                <a:spcPct val="0"/>
              </a:spcBef>
              <a:spcAft>
                <a:spcPct val="0"/>
              </a:spcAft>
              <a:tabLst>
                <a:tab pos="231775" algn="l"/>
              </a:tabLst>
              <a:defRPr/>
            </a:pPr>
            <a:r>
              <a:rPr lang="en-US" sz="3600" b="1" dirty="0">
                <a:solidFill>
                  <a:srgbClr val="FFFFFF"/>
                </a:solidFill>
              </a:rPr>
              <a:t>can lead to . . .</a:t>
            </a:r>
          </a:p>
          <a:p>
            <a:pPr marL="920750" lvl="3" indent="-231775" fontAlgn="base">
              <a:spcBef>
                <a:spcPct val="0"/>
              </a:spcBef>
              <a:spcAft>
                <a:spcPct val="0"/>
              </a:spcAft>
              <a:tabLst>
                <a:tab pos="463550" algn="l"/>
              </a:tabLst>
              <a:defRPr/>
            </a:pPr>
            <a:endParaRPr lang="en-US" sz="2400" b="1" dirty="0">
              <a:solidFill>
                <a:srgbClr val="FFFFFF"/>
              </a:solidFill>
            </a:endParaRP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abdominal distension</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flatulence</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diarrhea</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intestinal pain</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and sometimes cramping</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233613"/>
            <a:ext cx="7315200" cy="3786187"/>
          </a:xfrm>
          <a:prstGeom prst="rect">
            <a:avLst/>
          </a:prstGeom>
          <a:solidFill>
            <a:schemeClr val="tx1"/>
          </a:solidFill>
          <a:ln w="9525">
            <a:noFill/>
            <a:miter lim="800000"/>
            <a:headEnd/>
            <a:tailEnd/>
          </a:ln>
        </p:spPr>
        <p:txBody>
          <a:bodyPr>
            <a:spAutoFit/>
          </a:bodyPr>
          <a:lstStyle/>
          <a:p>
            <a:pPr marL="463550" lvl="2" indent="-231775" fontAlgn="base">
              <a:spcBef>
                <a:spcPct val="0"/>
              </a:spcBef>
              <a:spcAft>
                <a:spcPct val="0"/>
              </a:spcAft>
              <a:buFont typeface="Arial" charset="0"/>
              <a:buChar char="•"/>
              <a:tabLst>
                <a:tab pos="463550" algn="l"/>
              </a:tabLst>
            </a:pPr>
            <a:r>
              <a:rPr lang="en-US" sz="2800" b="1">
                <a:solidFill>
                  <a:srgbClr val="FFFFFF"/>
                </a:solidFill>
              </a:rPr>
              <a:t>these symptoms usually occur 30 minutes to 2 hours after milk intake</a:t>
            </a:r>
          </a:p>
          <a:p>
            <a:pPr marL="463550" lvl="2" indent="-231775" fontAlgn="base">
              <a:spcBef>
                <a:spcPct val="0"/>
              </a:spcBef>
              <a:spcAft>
                <a:spcPct val="0"/>
              </a:spcAft>
              <a:buFont typeface="Arial" charset="0"/>
              <a:buChar char="•"/>
              <a:tabLst>
                <a:tab pos="463550" algn="l"/>
              </a:tabLst>
            </a:pPr>
            <a:endParaRPr lang="en-US" sz="2800" b="1">
              <a:solidFill>
                <a:srgbClr val="FFFFFF"/>
              </a:solidFill>
            </a:endParaRPr>
          </a:p>
          <a:p>
            <a:pPr marL="463550" lvl="2" indent="-231775" fontAlgn="base">
              <a:spcBef>
                <a:spcPct val="0"/>
              </a:spcBef>
              <a:spcAft>
                <a:spcPct val="0"/>
              </a:spcAft>
              <a:buFont typeface="Arial" charset="0"/>
              <a:buChar char="•"/>
              <a:tabLst>
                <a:tab pos="463550" algn="l"/>
              </a:tabLst>
            </a:pPr>
            <a:r>
              <a:rPr lang="en-US" sz="2800" b="1">
                <a:solidFill>
                  <a:srgbClr val="FFFFFF"/>
                </a:solidFill>
              </a:rPr>
              <a:t>but not all people who are lactase deficient have symptoms</a:t>
            </a:r>
          </a:p>
          <a:p>
            <a:pPr marL="463550" lvl="2" indent="-231775" fontAlgn="base">
              <a:spcBef>
                <a:spcPct val="0"/>
              </a:spcBef>
              <a:spcAft>
                <a:spcPct val="0"/>
              </a:spcAft>
              <a:buFont typeface="Arial" charset="0"/>
              <a:buChar char="•"/>
              <a:tabLst>
                <a:tab pos="463550" algn="l"/>
              </a:tabLst>
            </a:pPr>
            <a:endParaRPr lang="en-US" sz="2800" b="1">
              <a:solidFill>
                <a:srgbClr val="FFFFFF"/>
              </a:solidFill>
            </a:endParaRPr>
          </a:p>
          <a:p>
            <a:pPr marL="920750" lvl="3" indent="-231775" fontAlgn="base">
              <a:spcBef>
                <a:spcPct val="0"/>
              </a:spcBef>
              <a:spcAft>
                <a:spcPct val="0"/>
              </a:spcAft>
              <a:buFont typeface="Arial" charset="0"/>
              <a:buChar char="•"/>
              <a:tabLst>
                <a:tab pos="463550" algn="l"/>
              </a:tabLst>
            </a:pPr>
            <a:r>
              <a:rPr lang="en-US" sz="2800" b="1">
                <a:solidFill>
                  <a:srgbClr val="FFFFFF"/>
                </a:solidFill>
              </a:rPr>
              <a:t>those who do are considered to be </a:t>
            </a:r>
            <a:r>
              <a:rPr lang="en-US" sz="4400" b="1">
                <a:solidFill>
                  <a:srgbClr val="FFFFFF"/>
                </a:solidFill>
              </a:rPr>
              <a:t>lactose intolerant </a:t>
            </a:r>
            <a:endParaRPr lang="en-US" sz="2400" b="1">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233613"/>
            <a:ext cx="7315200" cy="3786187"/>
          </a:xfrm>
          <a:prstGeom prst="rect">
            <a:avLst/>
          </a:prstGeom>
          <a:solidFill>
            <a:schemeClr val="tx1"/>
          </a:solidFill>
          <a:ln w="9525">
            <a:noFill/>
            <a:miter lim="800000"/>
            <a:headEnd/>
            <a:tailEnd/>
          </a:ln>
        </p:spPr>
        <p:txBody>
          <a:bodyPr>
            <a:spAutoFit/>
          </a:bodyPr>
          <a:lstStyle/>
          <a:p>
            <a:pPr marL="463550" lvl="2" indent="-231775" fontAlgn="base">
              <a:spcBef>
                <a:spcPct val="0"/>
              </a:spcBef>
              <a:spcAft>
                <a:spcPct val="0"/>
              </a:spcAft>
              <a:buFont typeface="Arial" charset="0"/>
              <a:buChar char="•"/>
              <a:tabLst>
                <a:tab pos="463550" algn="l"/>
              </a:tabLst>
            </a:pPr>
            <a:r>
              <a:rPr lang="en-US" sz="2800" b="1" dirty="0">
                <a:solidFill>
                  <a:srgbClr val="D79694"/>
                </a:solidFill>
              </a:rPr>
              <a:t>these symptoms usually occur 30 minutes to 2 hours after milk intake</a:t>
            </a:r>
          </a:p>
          <a:p>
            <a:pPr marL="463550" lvl="2" indent="-231775" fontAlgn="base">
              <a:spcBef>
                <a:spcPct val="0"/>
              </a:spcBef>
              <a:spcAft>
                <a:spcPct val="0"/>
              </a:spcAft>
              <a:buFont typeface="Arial" charset="0"/>
              <a:buChar char="•"/>
              <a:tabLst>
                <a:tab pos="463550" algn="l"/>
              </a:tabLst>
            </a:pPr>
            <a:endParaRPr lang="en-US" sz="2800" b="1" dirty="0">
              <a:solidFill>
                <a:srgbClr val="FFFFFF"/>
              </a:solidFill>
            </a:endParaRPr>
          </a:p>
          <a:p>
            <a:pPr marL="463550" lvl="2" indent="-231775" fontAlgn="base">
              <a:spcBef>
                <a:spcPct val="0"/>
              </a:spcBef>
              <a:spcAft>
                <a:spcPct val="0"/>
              </a:spcAft>
              <a:buFont typeface="Arial" charset="0"/>
              <a:buChar char="•"/>
              <a:tabLst>
                <a:tab pos="463550" algn="l"/>
              </a:tabLst>
            </a:pPr>
            <a:r>
              <a:rPr lang="en-US" sz="2800" b="1" dirty="0">
                <a:solidFill>
                  <a:srgbClr val="D79694"/>
                </a:solidFill>
              </a:rPr>
              <a:t>but not all people who are lactase deficient have symptoms</a:t>
            </a:r>
          </a:p>
          <a:p>
            <a:pPr marL="463550" lvl="2" indent="-231775" fontAlgn="base">
              <a:spcBef>
                <a:spcPct val="0"/>
              </a:spcBef>
              <a:spcAft>
                <a:spcPct val="0"/>
              </a:spcAft>
              <a:buFont typeface="Arial" charset="0"/>
              <a:buChar char="•"/>
              <a:tabLst>
                <a:tab pos="463550" algn="l"/>
              </a:tabLst>
            </a:pPr>
            <a:endParaRPr lang="en-US" sz="2800" b="1" dirty="0">
              <a:solidFill>
                <a:srgbClr val="FFFFFF"/>
              </a:solidFill>
            </a:endParaRPr>
          </a:p>
          <a:p>
            <a:pPr marL="920750" lvl="3" indent="-231775" fontAlgn="base">
              <a:spcBef>
                <a:spcPct val="0"/>
              </a:spcBef>
              <a:spcAft>
                <a:spcPct val="0"/>
              </a:spcAft>
              <a:buFont typeface="Arial" charset="0"/>
              <a:buChar char="•"/>
              <a:tabLst>
                <a:tab pos="463550" algn="l"/>
              </a:tabLst>
            </a:pPr>
            <a:r>
              <a:rPr lang="en-US" sz="2800" b="1" dirty="0">
                <a:solidFill>
                  <a:srgbClr val="FFFFFF"/>
                </a:solidFill>
              </a:rPr>
              <a:t>those who do are considered to be </a:t>
            </a:r>
            <a:r>
              <a:rPr lang="en-US" sz="4400" b="1" dirty="0">
                <a:solidFill>
                  <a:srgbClr val="FFFFFF"/>
                </a:solidFill>
              </a:rPr>
              <a:t>lactose intolerant </a:t>
            </a: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D79694"/>
                </a:solidFill>
              </a:rPr>
              <a:t>The Cultural Feast, 2</a:t>
            </a:r>
            <a:r>
              <a:rPr lang="en-US" sz="1200" i="1" baseline="30000" dirty="0">
                <a:solidFill>
                  <a:srgbClr val="D79694"/>
                </a:solidFill>
              </a:rPr>
              <a:t>nd</a:t>
            </a:r>
            <a:r>
              <a:rPr lang="en-US" sz="1200" i="1" dirty="0">
                <a:solidFill>
                  <a:srgbClr val="D79694"/>
                </a:solidFill>
              </a:rPr>
              <a:t> Ed</a:t>
            </a:r>
            <a:r>
              <a:rPr lang="en-US" sz="1200" dirty="0">
                <a:solidFill>
                  <a:srgbClr val="D79694"/>
                </a:solidFill>
              </a:rPr>
              <a:t>., p.  40</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200" dirty="0">
                <a:solidFill>
                  <a:srgbClr val="D79694"/>
                </a:solidFill>
              </a:rPr>
              <a:t>	lactase deficiency is different across populations</a:t>
            </a:r>
          </a:p>
          <a:p>
            <a:pPr marL="231775" indent="-231775">
              <a:defRPr/>
            </a:pPr>
            <a:endParaRPr lang="en-US" dirty="0">
              <a:solidFill>
                <a:srgbClr val="D79694"/>
              </a:solidFill>
            </a:endParaRPr>
          </a:p>
        </p:txBody>
      </p:sp>
      <p:sp>
        <p:nvSpPr>
          <p:cNvPr id="508931" name="TextBox 3"/>
          <p:cNvSpPr txBox="1">
            <a:spLocks noChangeArrowheads="1"/>
          </p:cNvSpPr>
          <p:nvPr/>
        </p:nvSpPr>
        <p:spPr bwMode="auto">
          <a:xfrm>
            <a:off x="1618344" y="1629228"/>
            <a:ext cx="5867400" cy="418576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fontAlgn="base">
              <a:spcBef>
                <a:spcPct val="0"/>
              </a:spcBef>
              <a:spcAft>
                <a:spcPct val="0"/>
              </a:spcAft>
            </a:pPr>
            <a:r>
              <a:rPr lang="en-US" sz="2400" dirty="0">
                <a:solidFill>
                  <a:prstClr val="black"/>
                </a:solidFill>
              </a:rPr>
              <a:t>REM:</a:t>
            </a:r>
          </a:p>
          <a:p>
            <a:pPr algn="ctr" fontAlgn="base">
              <a:spcBef>
                <a:spcPct val="0"/>
              </a:spcBef>
              <a:spcAft>
                <a:spcPct val="0"/>
              </a:spcAft>
            </a:pPr>
            <a:r>
              <a:rPr lang="en-US" sz="3600" b="1" dirty="0">
                <a:solidFill>
                  <a:prstClr val="black"/>
                </a:solidFill>
              </a:rPr>
              <a:t>people with</a:t>
            </a:r>
          </a:p>
          <a:p>
            <a:pPr algn="ctr" fontAlgn="base">
              <a:spcBef>
                <a:spcPct val="0"/>
              </a:spcBef>
              <a:spcAft>
                <a:spcPct val="0"/>
              </a:spcAft>
            </a:pPr>
            <a:r>
              <a:rPr lang="en-US" sz="3600" b="1" dirty="0">
                <a:solidFill>
                  <a:prstClr val="black"/>
                </a:solidFill>
              </a:rPr>
              <a:t>lactase deficiency</a:t>
            </a:r>
          </a:p>
          <a:p>
            <a:pPr algn="ctr" fontAlgn="base">
              <a:spcBef>
                <a:spcPct val="0"/>
              </a:spcBef>
              <a:spcAft>
                <a:spcPct val="0"/>
              </a:spcAft>
            </a:pPr>
            <a:r>
              <a:rPr lang="en-US" sz="3600" b="1" dirty="0">
                <a:solidFill>
                  <a:prstClr val="black"/>
                </a:solidFill>
              </a:rPr>
              <a:t>symptoms</a:t>
            </a:r>
          </a:p>
          <a:p>
            <a:pPr algn="ctr" fontAlgn="base">
              <a:spcBef>
                <a:spcPct val="0"/>
              </a:spcBef>
              <a:spcAft>
                <a:spcPct val="0"/>
              </a:spcAft>
            </a:pPr>
            <a:r>
              <a:rPr lang="en-US" sz="3600" b="1" dirty="0">
                <a:solidFill>
                  <a:prstClr val="black"/>
                </a:solidFill>
              </a:rPr>
              <a:t>are known as</a:t>
            </a:r>
            <a:endParaRPr lang="en-US" sz="4400" b="1" dirty="0">
              <a:solidFill>
                <a:prstClr val="black"/>
              </a:solidFill>
            </a:endParaRPr>
          </a:p>
          <a:p>
            <a:pPr algn="ctr" fontAlgn="base">
              <a:spcBef>
                <a:spcPct val="0"/>
              </a:spcBef>
              <a:spcAft>
                <a:spcPct val="0"/>
              </a:spcAft>
            </a:pPr>
            <a:r>
              <a:rPr lang="en-US" sz="4400" b="1" dirty="0">
                <a:solidFill>
                  <a:prstClr val="black"/>
                </a:solidFill>
              </a:rPr>
              <a:t>“lactose intolerant”</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TextBox 1"/>
          <p:cNvSpPr txBox="1">
            <a:spLocks noChangeArrowheads="1"/>
          </p:cNvSpPr>
          <p:nvPr/>
        </p:nvSpPr>
        <p:spPr bwMode="auto">
          <a:xfrm>
            <a:off x="914400" y="1941513"/>
            <a:ext cx="7315200" cy="4154487"/>
          </a:xfrm>
          <a:prstGeom prst="rect">
            <a:avLst/>
          </a:prstGeom>
          <a:noFill/>
          <a:ln w="9525">
            <a:noFill/>
            <a:miter lim="800000"/>
            <a:headEnd/>
            <a:tailEnd/>
          </a:ln>
        </p:spPr>
        <p:txBody>
          <a:bodyPr>
            <a:spAutoFit/>
          </a:bodyPr>
          <a:lstStyle/>
          <a:p>
            <a:pPr marL="0" lvl="1" algn="ctr" fontAlgn="base">
              <a:spcBef>
                <a:spcPct val="0"/>
              </a:spcBef>
              <a:spcAft>
                <a:spcPct val="0"/>
              </a:spcAft>
            </a:pPr>
            <a:r>
              <a:rPr lang="en-US" sz="4400" b="1" dirty="0">
                <a:solidFill>
                  <a:prstClr val="black"/>
                </a:solidFill>
              </a:rPr>
              <a:t>lactose intolerance</a:t>
            </a:r>
          </a:p>
          <a:p>
            <a:pPr marL="0" lvl="1" algn="ctr" fontAlgn="base">
              <a:spcBef>
                <a:spcPct val="0"/>
              </a:spcBef>
              <a:spcAft>
                <a:spcPct val="0"/>
              </a:spcAft>
            </a:pPr>
            <a:endParaRPr lang="en-US" sz="2400" b="1" dirty="0">
              <a:solidFill>
                <a:prstClr val="black"/>
              </a:solidFill>
            </a:endParaRPr>
          </a:p>
          <a:p>
            <a:pPr marL="0" lvl="1" algn="ctr" fontAlgn="base">
              <a:spcBef>
                <a:spcPct val="0"/>
              </a:spcBef>
              <a:spcAft>
                <a:spcPct val="0"/>
              </a:spcAft>
            </a:pPr>
            <a:r>
              <a:rPr lang="en-US" sz="3200" b="1" dirty="0">
                <a:solidFill>
                  <a:prstClr val="black"/>
                </a:solidFill>
              </a:rPr>
              <a:t>is the inability to metabolize lactose, </a:t>
            </a:r>
          </a:p>
          <a:p>
            <a:pPr marL="0" lvl="1" algn="ctr" fontAlgn="base">
              <a:spcBef>
                <a:spcPct val="0"/>
              </a:spcBef>
              <a:spcAft>
                <a:spcPct val="0"/>
              </a:spcAft>
            </a:pPr>
            <a:r>
              <a:rPr lang="en-US" sz="3200" b="1" dirty="0">
                <a:solidFill>
                  <a:srgbClr val="D79694"/>
                </a:solidFill>
              </a:rPr>
              <a:t>the sugar found in milk and other dairy products, </a:t>
            </a:r>
          </a:p>
          <a:p>
            <a:pPr marL="0" lvl="1" algn="ctr" fontAlgn="base">
              <a:spcBef>
                <a:spcPct val="0"/>
              </a:spcBef>
              <a:spcAft>
                <a:spcPct val="0"/>
              </a:spcAft>
            </a:pPr>
            <a:r>
              <a:rPr lang="en-US" sz="3200" b="1" dirty="0">
                <a:solidFill>
                  <a:prstClr val="black"/>
                </a:solidFill>
              </a:rPr>
              <a:t>because the required enzyme lactase is absent in the intestinal system</a:t>
            </a:r>
          </a:p>
          <a:p>
            <a:pPr marL="0" lvl="1" algn="ctr" fontAlgn="base">
              <a:spcBef>
                <a:spcPct val="0"/>
              </a:spcBef>
              <a:spcAft>
                <a:spcPct val="0"/>
              </a:spcAft>
            </a:pPr>
            <a:r>
              <a:rPr lang="en-US" sz="2800" dirty="0">
                <a:solidFill>
                  <a:prstClr val="black"/>
                </a:solidFill>
              </a:rPr>
              <a:t>(or its availability is lowered)</a:t>
            </a:r>
            <a:endParaRPr lang="en-US" sz="1600" dirty="0">
              <a:solidFill>
                <a:prstClr val="black"/>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TextBox 1"/>
          <p:cNvSpPr txBox="1">
            <a:spLocks noChangeArrowheads="1"/>
          </p:cNvSpPr>
          <p:nvPr/>
        </p:nvSpPr>
        <p:spPr bwMode="auto">
          <a:xfrm>
            <a:off x="914400" y="1173163"/>
            <a:ext cx="7315200" cy="4986337"/>
          </a:xfrm>
          <a:prstGeom prst="rect">
            <a:avLst/>
          </a:prstGeom>
          <a:noFill/>
          <a:ln w="9525">
            <a:noFill/>
            <a:miter lim="800000"/>
            <a:headEnd/>
            <a:tailEnd/>
          </a:ln>
        </p:spPr>
        <p:txBody>
          <a:bodyPr>
            <a:spAutoFit/>
          </a:bodyPr>
          <a:lstStyle/>
          <a:p>
            <a:pPr marL="231775" indent="-231775" algn="ctr" fontAlgn="base">
              <a:spcBef>
                <a:spcPct val="0"/>
              </a:spcBef>
              <a:spcAft>
                <a:spcPct val="0"/>
              </a:spcAft>
            </a:pPr>
            <a:r>
              <a:rPr lang="en-US" sz="3200" b="1" dirty="0">
                <a:solidFill>
                  <a:prstClr val="black"/>
                </a:solidFill>
              </a:rPr>
              <a:t>“When relief agencies in the United States, Canada, and other national donated shipments of powdered milk to developing countries, they were surprised by the response.”</a:t>
            </a:r>
          </a:p>
          <a:p>
            <a:pPr marL="688975" lvl="1" indent="-231775" fontAlgn="base">
              <a:spcBef>
                <a:spcPct val="0"/>
              </a:spcBef>
              <a:spcAft>
                <a:spcPct val="0"/>
              </a:spcAft>
            </a:pPr>
            <a:endParaRPr lang="en-US"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The people of Columbia and Guatemala used it as whitewash</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the Indonesians took it as a laxative</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the Kanuri of West Africa believed it was a food of evil spirits</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many groups simply threw it away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071098"/>
            <a:ext cx="7086600" cy="2339102"/>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I was a research assistant for Bill Liu </a:t>
            </a:r>
          </a:p>
          <a:p>
            <a:pPr indent="-514350" algn="ctr">
              <a:tabLst>
                <a:tab pos="0" algn="l"/>
              </a:tabLst>
              <a:defRPr/>
            </a:pPr>
            <a:r>
              <a:rPr lang="en-US" dirty="0">
                <a:solidFill>
                  <a:srgbClr val="000000"/>
                </a:solidFill>
                <a:latin typeface="Tahoma" pitchFamily="34" charset="0"/>
              </a:rPr>
              <a:t>for two years at the University of Notre Dame . . .</a:t>
            </a:r>
          </a:p>
          <a:p>
            <a:pPr indent="-514350" algn="ctr">
              <a:tabLst>
                <a:tab pos="0" algn="l"/>
              </a:tabLst>
              <a:defRPr/>
            </a:pPr>
            <a:endParaRPr lang="en-US" sz="1400" dirty="0">
              <a:solidFill>
                <a:srgbClr val="000000"/>
              </a:solidFill>
              <a:latin typeface="Tahoma" pitchFamily="34" charset="0"/>
            </a:endParaRPr>
          </a:p>
          <a:p>
            <a:pPr indent="-514350" algn="ctr">
              <a:tabLst>
                <a:tab pos="0" algn="l"/>
              </a:tabLst>
              <a:defRPr/>
            </a:pPr>
            <a:r>
              <a:rPr lang="en-US" dirty="0">
                <a:solidFill>
                  <a:srgbClr val="000000"/>
                </a:solidFill>
                <a:latin typeface="Tahoma" pitchFamily="34" charset="0"/>
              </a:rPr>
              <a:t>and as research advisors do, he had an impact on me way beyond questions related to research . . . </a:t>
            </a:r>
          </a:p>
          <a:p>
            <a:pPr indent="-514350" algn="ctr">
              <a:tabLst>
                <a:tab pos="0" algn="l"/>
              </a:tabLst>
              <a:defRPr/>
            </a:pPr>
            <a:r>
              <a:rPr lang="en-US" dirty="0">
                <a:solidFill>
                  <a:srgbClr val="000000"/>
                </a:solidFill>
                <a:latin typeface="Tahoma" pitchFamily="34" charset="0"/>
              </a:rPr>
              <a:t>but, of course, some of those items also become items of future personal research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TextBox 1"/>
          <p:cNvSpPr txBox="1">
            <a:spLocks noChangeArrowheads="1"/>
          </p:cNvSpPr>
          <p:nvPr/>
        </p:nvSpPr>
        <p:spPr bwMode="auto">
          <a:xfrm>
            <a:off x="914400" y="1173163"/>
            <a:ext cx="7315200" cy="4801314"/>
          </a:xfrm>
          <a:prstGeom prst="rect">
            <a:avLst/>
          </a:prstGeom>
          <a:noFill/>
          <a:ln w="9525">
            <a:noFill/>
            <a:miter lim="800000"/>
            <a:headEnd/>
            <a:tailEnd/>
          </a:ln>
        </p:spPr>
        <p:txBody>
          <a:bodyPr>
            <a:spAutoFit/>
          </a:bodyPr>
          <a:lstStyle/>
          <a:p>
            <a:pPr marL="231775" indent="-231775" algn="ctr" fontAlgn="base">
              <a:spcBef>
                <a:spcPct val="0"/>
              </a:spcBef>
              <a:spcAft>
                <a:spcPct val="0"/>
              </a:spcAft>
            </a:pPr>
            <a:r>
              <a:rPr lang="en-US" sz="3200" b="1" dirty="0">
                <a:solidFill>
                  <a:srgbClr val="D79694"/>
                </a:solidFill>
              </a:rPr>
              <a:t>“When relief agencies in the United States, Canada, and other national donated shipments of powdered milk to developing countries, they were surprised by the response.”</a:t>
            </a:r>
          </a:p>
          <a:p>
            <a:pPr marL="688975" lvl="1" indent="-231775" fontAlgn="base">
              <a:spcBef>
                <a:spcPct val="0"/>
              </a:spcBef>
              <a:spcAft>
                <a:spcPct val="0"/>
              </a:spcAft>
            </a:pPr>
            <a:endParaRPr lang="en-US" dirty="0">
              <a:solidFill>
                <a:srgbClr val="D79694"/>
              </a:solidFill>
            </a:endParaRPr>
          </a:p>
          <a:p>
            <a:pPr marL="688975" lvl="1" indent="-231775" fontAlgn="base">
              <a:spcBef>
                <a:spcPct val="0"/>
              </a:spcBef>
              <a:spcAft>
                <a:spcPct val="0"/>
              </a:spcAft>
              <a:buFont typeface="Arial" charset="0"/>
              <a:buChar char="•"/>
            </a:pPr>
            <a:r>
              <a:rPr lang="en-US" sz="2000" b="1" dirty="0">
                <a:solidFill>
                  <a:srgbClr val="D79694"/>
                </a:solidFill>
              </a:rPr>
              <a:t>The people of Columbia and Guatemala </a:t>
            </a:r>
            <a:r>
              <a:rPr lang="en-US" sz="2000" b="1" dirty="0">
                <a:solidFill>
                  <a:prstClr val="black"/>
                </a:solidFill>
              </a:rPr>
              <a:t>used it as whitewash</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srgbClr val="D79694"/>
                </a:solidFill>
              </a:rPr>
              <a:t>the Indonesians </a:t>
            </a:r>
            <a:r>
              <a:rPr lang="en-US" sz="2000" b="1" dirty="0">
                <a:solidFill>
                  <a:prstClr val="black"/>
                </a:solidFill>
              </a:rPr>
              <a:t>took it as a laxative</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srgbClr val="D79694"/>
                </a:solidFill>
              </a:rPr>
              <a:t>the Kanuri of West Africa </a:t>
            </a:r>
            <a:r>
              <a:rPr lang="en-US" sz="2000" b="1" dirty="0">
                <a:solidFill>
                  <a:prstClr val="black"/>
                </a:solidFill>
              </a:rPr>
              <a:t>believed it was a food of evil spirits</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srgbClr val="D79694"/>
                </a:solidFill>
              </a:rPr>
              <a:t>many groups simply </a:t>
            </a:r>
            <a:r>
              <a:rPr lang="en-US" sz="2000" b="1" dirty="0">
                <a:solidFill>
                  <a:prstClr val="black"/>
                </a:solidFill>
              </a:rPr>
              <a:t>threw it away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
          <p:cNvPicPr>
            <a:picLocks noChangeAspect="1" noChangeArrowheads="1"/>
          </p:cNvPicPr>
          <p:nvPr/>
        </p:nvPicPr>
        <p:blipFill>
          <a:blip r:embed="rId2" cstate="print"/>
          <a:srcRect/>
          <a:stretch>
            <a:fillRect/>
          </a:stretch>
        </p:blipFill>
        <p:spPr bwMode="auto">
          <a:xfrm>
            <a:off x="1320800" y="500742"/>
            <a:ext cx="3632200" cy="54864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124450" y="1704975"/>
            <a:ext cx="2876550" cy="2409825"/>
          </a:xfrm>
          <a:prstGeom prst="rect">
            <a:avLst/>
          </a:prstGeom>
          <a:noFill/>
          <a:ln w="9525">
            <a:noFill/>
            <a:miter lim="800000"/>
            <a:headEnd/>
            <a:tailEnd/>
          </a:ln>
        </p:spPr>
      </p:pic>
      <p:sp>
        <p:nvSpPr>
          <p:cNvPr id="5" name="Rectangle 3"/>
          <p:cNvSpPr txBox="1">
            <a:spLocks noChangeArrowheads="1"/>
          </p:cNvSpPr>
          <p:nvPr/>
        </p:nvSpPr>
        <p:spPr bwMode="auto">
          <a:xfrm>
            <a:off x="1037772" y="4114800"/>
            <a:ext cx="7086600" cy="1015663"/>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err="1">
                <a:solidFill>
                  <a:srgbClr val="000000"/>
                </a:solidFill>
                <a:latin typeface="Tahoma" pitchFamily="34" charset="0"/>
              </a:rPr>
              <a:t>Nabhan</a:t>
            </a:r>
            <a:r>
              <a:rPr lang="en-US" dirty="0">
                <a:solidFill>
                  <a:srgbClr val="000000"/>
                </a:solidFill>
                <a:latin typeface="Tahoma" pitchFamily="34" charset="0"/>
              </a:rPr>
              <a:t> talks about this, and about how he became interested in lactose deficiency and related research . . .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644622"/>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Font typeface="Arial" charset="0"/>
              <a:buNone/>
            </a:pPr>
            <a:r>
              <a:rPr lang="en-US" sz="3200" i="1" dirty="0"/>
              <a:t>Why Some Like it Hot</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3200" b="1" dirty="0"/>
              <a:t>Sardinia</a:t>
            </a:r>
          </a:p>
          <a:p>
            <a:pPr marL="1828800" lvl="3" indent="-457200" eaLnBrk="1" hangingPunct="1"/>
            <a:r>
              <a:rPr lang="en-US" sz="3200" b="1" dirty="0"/>
              <a:t>Crete</a:t>
            </a:r>
          </a:p>
          <a:p>
            <a:pPr marL="1828800" lvl="3" indent="-457200" eaLnBrk="1" hangingPunct="1"/>
            <a:r>
              <a:rPr lang="en-US" sz="3200" b="1" dirty="0"/>
              <a:t>supertasters </a:t>
            </a:r>
          </a:p>
          <a:p>
            <a:pPr marL="1828800" lvl="3" indent="-457200" eaLnBrk="1" hangingPunct="1"/>
            <a:r>
              <a:rPr lang="en-US" sz="3200" b="1" dirty="0"/>
              <a:t>lactose intolerance</a:t>
            </a:r>
          </a:p>
          <a:p>
            <a:pPr marL="1828800" lvl="3" indent="-457200" eaLnBrk="1" hangingPunct="1"/>
            <a:r>
              <a:rPr lang="en-US" sz="3200" b="1" dirty="0"/>
              <a:t>alcohol tolerance</a:t>
            </a:r>
          </a:p>
          <a:p>
            <a:pPr marL="1828800" lvl="3" indent="-457200" eaLnBrk="1" hangingPunct="1"/>
            <a:endParaRPr lang="en-US" b="1" dirty="0"/>
          </a:p>
        </p:txBody>
      </p:sp>
      <p:sp>
        <p:nvSpPr>
          <p:cNvPr id="3" name="TextBox 2"/>
          <p:cNvSpPr txBox="1"/>
          <p:nvPr/>
        </p:nvSpPr>
        <p:spPr>
          <a:xfrm>
            <a:off x="990600" y="1828800"/>
            <a:ext cx="7315200" cy="452431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a:solidFill>
                  <a:srgbClr val="D79694"/>
                </a:solidFill>
                <a:latin typeface="Arial" charset="0"/>
              </a:rPr>
              <a:t>“Gary Paul </a:t>
            </a:r>
            <a:r>
              <a:rPr lang="en-US" sz="2400" b="1" dirty="0" err="1">
                <a:solidFill>
                  <a:srgbClr val="D79694"/>
                </a:solidFill>
                <a:latin typeface="Arial" charset="0"/>
              </a:rPr>
              <a:t>Nabhan</a:t>
            </a:r>
            <a:r>
              <a:rPr lang="en-US" sz="2400" b="1" dirty="0">
                <a:solidFill>
                  <a:srgbClr val="D79694"/>
                </a:solidFill>
                <a:latin typeface="Arial" charset="0"/>
              </a:rPr>
              <a:t> has been </a:t>
            </a:r>
            <a:r>
              <a:rPr lang="en-US" sz="2400" b="1" dirty="0">
                <a:solidFill>
                  <a:prstClr val="black"/>
                </a:solidFill>
                <a:latin typeface="Arial" charset="0"/>
              </a:rPr>
              <a:t>at the forefront of </a:t>
            </a:r>
            <a:r>
              <a:rPr lang="en-US" sz="2400" b="1" dirty="0" err="1">
                <a:solidFill>
                  <a:prstClr val="black"/>
                </a:solidFill>
                <a:latin typeface="Arial" charset="0"/>
              </a:rPr>
              <a:t>ethnobiology</a:t>
            </a:r>
            <a:r>
              <a:rPr lang="en-US" sz="2400" b="1" dirty="0">
                <a:solidFill>
                  <a:prstClr val="black"/>
                </a:solidFill>
                <a:latin typeface="Arial" charset="0"/>
              </a:rPr>
              <a:t> and nutritional ecology for three decades</a:t>
            </a:r>
            <a:r>
              <a:rPr lang="en-US" sz="2400" b="1" dirty="0">
                <a:solidFill>
                  <a:srgbClr val="D79694"/>
                </a:solidFill>
                <a:latin typeface="Arial" charset="0"/>
              </a:rPr>
              <a:t>.  His books and essays have won </a:t>
            </a:r>
            <a:r>
              <a:rPr lang="en-US" sz="2400" b="1" dirty="0">
                <a:solidFill>
                  <a:prstClr val="black"/>
                </a:solidFill>
                <a:latin typeface="Arial" charset="0"/>
              </a:rPr>
              <a:t>numerous awards . . .</a:t>
            </a:r>
            <a:r>
              <a:rPr lang="en-US" sz="2400" b="1" dirty="0">
                <a:solidFill>
                  <a:srgbClr val="D79694"/>
                </a:solidFill>
                <a:latin typeface="Arial" charset="0"/>
              </a:rPr>
              <a:t> and have been </a:t>
            </a:r>
            <a:r>
              <a:rPr lang="en-US" sz="2400" b="1" dirty="0">
                <a:solidFill>
                  <a:prstClr val="black"/>
                </a:solidFill>
                <a:latin typeface="Arial" charset="0"/>
              </a:rPr>
              <a:t>translated into five languages.  </a:t>
            </a:r>
            <a:r>
              <a:rPr lang="en-US" sz="2400" b="1" dirty="0">
                <a:solidFill>
                  <a:srgbClr val="D79694"/>
                </a:solidFill>
                <a:latin typeface="Arial" charset="0"/>
              </a:rPr>
              <a:t>His original research that underlies [</a:t>
            </a:r>
            <a:r>
              <a:rPr lang="en-US" sz="2400" b="1" i="1" dirty="0">
                <a:solidFill>
                  <a:srgbClr val="D79694"/>
                </a:solidFill>
                <a:latin typeface="Arial" charset="0"/>
              </a:rPr>
              <a:t>Why Some Like it Hot</a:t>
            </a:r>
            <a:r>
              <a:rPr lang="en-US" sz="2400" b="1" dirty="0">
                <a:solidFill>
                  <a:srgbClr val="D79694"/>
                </a:solidFill>
                <a:latin typeface="Arial" charset="0"/>
              </a:rPr>
              <a:t>] has appeared in </a:t>
            </a:r>
            <a:r>
              <a:rPr lang="en-US" sz="2400" b="1" i="1" dirty="0">
                <a:solidFill>
                  <a:prstClr val="black"/>
                </a:solidFill>
                <a:latin typeface="Arial" charset="0"/>
              </a:rPr>
              <a:t>Nature</a:t>
            </a:r>
            <a:r>
              <a:rPr lang="en-US" sz="2400" b="1" dirty="0">
                <a:solidFill>
                  <a:prstClr val="black"/>
                </a:solidFill>
                <a:latin typeface="Arial" charset="0"/>
              </a:rPr>
              <a:t>, </a:t>
            </a:r>
            <a:r>
              <a:rPr lang="en-US" sz="2400" b="1" i="1" dirty="0">
                <a:solidFill>
                  <a:prstClr val="black"/>
                </a:solidFill>
                <a:latin typeface="Arial" charset="0"/>
              </a:rPr>
              <a:t>Science</a:t>
            </a:r>
            <a:r>
              <a:rPr lang="en-US" sz="2400" b="1" dirty="0">
                <a:solidFill>
                  <a:prstClr val="black"/>
                </a:solidFill>
                <a:latin typeface="Arial" charset="0"/>
              </a:rPr>
              <a:t> </a:t>
            </a:r>
            <a:r>
              <a:rPr lang="en-US" sz="2400" b="1" i="1" dirty="0">
                <a:solidFill>
                  <a:prstClr val="black"/>
                </a:solidFill>
                <a:latin typeface="Arial" charset="0"/>
              </a:rPr>
              <a:t>News</a:t>
            </a:r>
            <a:r>
              <a:rPr lang="en-US" sz="2400" b="1" dirty="0">
                <a:solidFill>
                  <a:prstClr val="black"/>
                </a:solidFill>
                <a:latin typeface="Arial" charset="0"/>
              </a:rPr>
              <a:t>, </a:t>
            </a:r>
            <a:r>
              <a:rPr lang="en-US" sz="2400" b="1" i="1" dirty="0">
                <a:solidFill>
                  <a:prstClr val="black"/>
                </a:solidFill>
                <a:latin typeface="Arial" charset="0"/>
              </a:rPr>
              <a:t>Slow</a:t>
            </a:r>
            <a:r>
              <a:rPr lang="en-US" sz="2400" b="1" dirty="0">
                <a:solidFill>
                  <a:prstClr val="black"/>
                </a:solidFill>
                <a:latin typeface="Arial" charset="0"/>
              </a:rPr>
              <a:t>, </a:t>
            </a:r>
            <a:r>
              <a:rPr lang="en-US" sz="2400" b="1" i="1" dirty="0">
                <a:solidFill>
                  <a:prstClr val="black"/>
                </a:solidFill>
                <a:latin typeface="Arial" charset="0"/>
              </a:rPr>
              <a:t>Journal of Clinical Nutrition</a:t>
            </a:r>
            <a:r>
              <a:rPr lang="en-US" sz="2400" b="1" dirty="0">
                <a:solidFill>
                  <a:prstClr val="black"/>
                </a:solidFill>
                <a:latin typeface="Arial" charset="0"/>
              </a:rPr>
              <a:t>, and </a:t>
            </a:r>
            <a:r>
              <a:rPr lang="en-US" sz="2400" b="1" i="1" dirty="0">
                <a:solidFill>
                  <a:prstClr val="black"/>
                </a:solidFill>
                <a:latin typeface="Arial" charset="0"/>
              </a:rPr>
              <a:t>Ecology of Food and Nutrition</a:t>
            </a:r>
            <a:r>
              <a:rPr lang="en-US" sz="2400" b="1" dirty="0">
                <a:solidFill>
                  <a:prstClr val="black"/>
                </a:solidFill>
                <a:latin typeface="Arial" charset="0"/>
              </a:rPr>
              <a:t>.  </a:t>
            </a:r>
            <a:r>
              <a:rPr lang="en-US" sz="2400" b="1" dirty="0">
                <a:solidFill>
                  <a:srgbClr val="D79694"/>
                </a:solidFill>
                <a:latin typeface="Arial" charset="0"/>
              </a:rPr>
              <a:t>A</a:t>
            </a:r>
            <a:r>
              <a:rPr lang="en-US" sz="2400" b="1" dirty="0">
                <a:solidFill>
                  <a:prstClr val="black"/>
                </a:solidFill>
                <a:latin typeface="Arial" charset="0"/>
              </a:rPr>
              <a:t> leader in the international Slow food Movement</a:t>
            </a:r>
            <a:r>
              <a:rPr lang="en-US" sz="2400" b="1" dirty="0">
                <a:solidFill>
                  <a:srgbClr val="D79694"/>
                </a:solidFill>
                <a:latin typeface="Arial" charset="0"/>
              </a:rPr>
              <a:t>, </a:t>
            </a:r>
            <a:r>
              <a:rPr lang="en-US" sz="2400" b="1" dirty="0" err="1">
                <a:solidFill>
                  <a:srgbClr val="D79694"/>
                </a:solidFill>
                <a:latin typeface="Arial" charset="0"/>
              </a:rPr>
              <a:t>Nabhan</a:t>
            </a:r>
            <a:r>
              <a:rPr lang="en-US" sz="2400" b="1" dirty="0">
                <a:solidFill>
                  <a:srgbClr val="D79694"/>
                </a:solidFill>
                <a:latin typeface="Arial" charset="0"/>
              </a:rPr>
              <a:t> grows native crops, Navajo-</a:t>
            </a:r>
            <a:r>
              <a:rPr lang="en-US" sz="2400" b="1" dirty="0" err="1">
                <a:solidFill>
                  <a:srgbClr val="D79694"/>
                </a:solidFill>
                <a:latin typeface="Arial" charset="0"/>
              </a:rPr>
              <a:t>Churro</a:t>
            </a:r>
            <a:r>
              <a:rPr lang="en-US" sz="2400" b="1" dirty="0">
                <a:solidFill>
                  <a:srgbClr val="D79694"/>
                </a:solidFill>
                <a:latin typeface="Arial" charset="0"/>
              </a:rPr>
              <a:t> sheep, and heirloom turkeys at his home in rural Arizona.”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644622"/>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Font typeface="Arial" charset="0"/>
              <a:buNone/>
            </a:pPr>
            <a:r>
              <a:rPr lang="en-US" sz="3200" i="1" dirty="0"/>
              <a:t>Why Some Like it Hot</a:t>
            </a:r>
            <a:r>
              <a:rPr lang="en-US" sz="3200" dirty="0"/>
              <a:t> looks at</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3200" b="1" dirty="0"/>
              <a:t>Sardinia</a:t>
            </a:r>
          </a:p>
          <a:p>
            <a:pPr marL="1828800" lvl="3" indent="-457200" eaLnBrk="1" hangingPunct="1"/>
            <a:r>
              <a:rPr lang="en-US" sz="3200" b="1" dirty="0"/>
              <a:t>Crete</a:t>
            </a:r>
          </a:p>
          <a:p>
            <a:pPr marL="1828800" lvl="3" indent="-457200" eaLnBrk="1" hangingPunct="1"/>
            <a:r>
              <a:rPr lang="en-US" sz="3200" b="1" dirty="0"/>
              <a:t>supertasters </a:t>
            </a:r>
          </a:p>
          <a:p>
            <a:pPr marL="1828800" lvl="3" indent="-457200" eaLnBrk="1" hangingPunct="1"/>
            <a:r>
              <a:rPr lang="en-US" sz="3200" b="1" dirty="0"/>
              <a:t>lactose intolerance</a:t>
            </a:r>
          </a:p>
          <a:p>
            <a:pPr marL="1828800" lvl="3" indent="-457200" eaLnBrk="1" hangingPunct="1"/>
            <a:r>
              <a:rPr lang="en-US" sz="3200" b="1" dirty="0"/>
              <a:t>alcohol tolerance</a:t>
            </a:r>
          </a:p>
          <a:p>
            <a:pPr marL="1828800" lvl="3" indent="-457200" eaLnBrk="1" hangingPunct="1"/>
            <a:endParaRPr lang="en-US"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792355"/>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None/>
            </a:pPr>
            <a:r>
              <a:rPr lang="en-US" sz="3200" i="1" dirty="0">
                <a:solidFill>
                  <a:srgbClr val="D79694"/>
                </a:solidFill>
              </a:rPr>
              <a:t>Why Some Like it Hot</a:t>
            </a:r>
            <a:r>
              <a:rPr lang="en-US" sz="3200" dirty="0">
                <a:solidFill>
                  <a:srgbClr val="D79694"/>
                </a:solidFill>
              </a:rPr>
              <a:t> looks at</a:t>
            </a:r>
            <a:endParaRPr lang="en-US" sz="3200" i="1" dirty="0">
              <a:solidFill>
                <a:srgbClr val="D79694"/>
              </a:solidFill>
            </a:endParaRPr>
          </a:p>
          <a:p>
            <a:pPr marL="1828800" lvl="3" indent="-457200" eaLnBrk="1" hangingPunct="1"/>
            <a:r>
              <a:rPr lang="en-US" sz="3200" b="1" dirty="0" err="1">
                <a:solidFill>
                  <a:srgbClr val="D79694"/>
                </a:solidFill>
              </a:rPr>
              <a:t>Favism</a:t>
            </a:r>
            <a:r>
              <a:rPr lang="en-US" sz="3200" b="1" dirty="0">
                <a:solidFill>
                  <a:srgbClr val="D79694"/>
                </a:solidFill>
              </a:rPr>
              <a:t> / sickle cell anemia</a:t>
            </a:r>
          </a:p>
          <a:p>
            <a:pPr marL="1828800" lvl="3" indent="-457200" eaLnBrk="1" hangingPunct="1">
              <a:buFont typeface="Arial" charset="0"/>
              <a:buNone/>
            </a:pPr>
            <a:r>
              <a:rPr lang="en-US" b="1" dirty="0">
                <a:solidFill>
                  <a:srgbClr val="D79694"/>
                </a:solidFill>
              </a:rPr>
              <a:t>		</a:t>
            </a:r>
            <a:r>
              <a:rPr lang="en-US" dirty="0">
                <a:solidFill>
                  <a:srgbClr val="D79694"/>
                </a:solidFill>
              </a:rPr>
              <a:t>(G6PD) </a:t>
            </a:r>
          </a:p>
          <a:p>
            <a:pPr marL="1828800" lvl="3" indent="-457200" eaLnBrk="1" hangingPunct="1"/>
            <a:r>
              <a:rPr lang="en-US" sz="3200" b="1" dirty="0">
                <a:solidFill>
                  <a:srgbClr val="D79694"/>
                </a:solidFill>
              </a:rPr>
              <a:t>Sardinia</a:t>
            </a:r>
          </a:p>
          <a:p>
            <a:pPr marL="1828800" lvl="3" indent="-457200" eaLnBrk="1" hangingPunct="1"/>
            <a:r>
              <a:rPr lang="en-US" sz="3200" b="1" dirty="0">
                <a:solidFill>
                  <a:srgbClr val="D79694"/>
                </a:solidFill>
              </a:rPr>
              <a:t>Crete</a:t>
            </a:r>
          </a:p>
          <a:p>
            <a:pPr marL="1828800" lvl="3" indent="-457200" eaLnBrk="1" hangingPunct="1"/>
            <a:r>
              <a:rPr lang="en-US" sz="3200" b="1" dirty="0">
                <a:solidFill>
                  <a:srgbClr val="D79694"/>
                </a:solidFill>
              </a:rPr>
              <a:t>supertasters </a:t>
            </a:r>
          </a:p>
          <a:p>
            <a:pPr marL="1828800" lvl="3" indent="-457200" eaLnBrk="1" hangingPunct="1"/>
            <a:r>
              <a:rPr lang="en-US" sz="4000" b="1" dirty="0"/>
              <a:t>lactose intolerance</a:t>
            </a:r>
          </a:p>
          <a:p>
            <a:pPr marL="1828800" lvl="3" indent="-457200" eaLnBrk="1" hangingPunct="1"/>
            <a:r>
              <a:rPr lang="en-US" sz="3200" b="1" dirty="0">
                <a:solidFill>
                  <a:srgbClr val="D79694"/>
                </a:solidFill>
              </a:rPr>
              <a:t>alcohol tolerance</a:t>
            </a:r>
          </a:p>
          <a:p>
            <a:pPr marL="1828800" lvl="3" indent="-457200" eaLnBrk="1" hangingPunct="1"/>
            <a:endParaRPr lang="en-US"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fontAlgn="base">
              <a:spcBef>
                <a:spcPct val="0"/>
              </a:spcBef>
              <a:spcAft>
                <a:spcPct val="0"/>
              </a:spcAft>
            </a:pPr>
            <a:r>
              <a:rPr lang="en-US" i="1">
                <a:solidFill>
                  <a:prstClr val="white"/>
                </a:solidFill>
              </a:rPr>
              <a:t>The Cultural Feast</a:t>
            </a:r>
            <a:r>
              <a:rPr lang="en-US">
                <a:solidFill>
                  <a:prstClr val="white"/>
                </a:solidFill>
              </a:rPr>
              <a:t>, 2</a:t>
            </a:r>
            <a:r>
              <a:rPr lang="en-US" baseline="30000">
                <a:solidFill>
                  <a:prstClr val="white"/>
                </a:solidFill>
              </a:rPr>
              <a:t>nd</a:t>
            </a:r>
            <a:r>
              <a:rPr lang="en-US">
                <a:solidFill>
                  <a:prstClr val="white"/>
                </a:solidFill>
              </a:rPr>
              <a:t> ed., p. 4</a:t>
            </a:r>
          </a:p>
        </p:txBody>
      </p:sp>
      <p:pic>
        <p:nvPicPr>
          <p:cNvPr id="5122" name="Picture 2"/>
          <p:cNvPicPr>
            <a:picLocks noChangeAspect="1" noChangeArrowheads="1"/>
          </p:cNvPicPr>
          <p:nvPr/>
        </p:nvPicPr>
        <p:blipFill>
          <a:blip r:embed="rId2" cstate="print"/>
          <a:srcRect/>
          <a:stretch>
            <a:fillRect/>
          </a:stretch>
        </p:blipFill>
        <p:spPr bwMode="auto">
          <a:xfrm>
            <a:off x="734704" y="2985448"/>
            <a:ext cx="3352800" cy="3352800"/>
          </a:xfrm>
          <a:prstGeom prst="rect">
            <a:avLst/>
          </a:prstGeom>
          <a:noFill/>
          <a:ln w="9525">
            <a:noFill/>
            <a:miter lim="800000"/>
            <a:headEnd/>
            <a:tailEnd/>
          </a:ln>
          <a:effectLst/>
        </p:spPr>
      </p:pic>
      <p:pic>
        <p:nvPicPr>
          <p:cNvPr id="5128" name="Picture 8" descr="http://en.wikipedia.org/skins-1.5/common/images/magnify-clip.png">
            <a:hlinkClick r:id="rId3" tooltip="Enlarge"/>
          </p:cNvPr>
          <p:cNvPicPr>
            <a:picLocks noChangeAspect="1" noChangeArrowheads="1"/>
          </p:cNvPicPr>
          <p:nvPr/>
        </p:nvPicPr>
        <p:blipFill>
          <a:blip r:embed="rId4" cstate="print"/>
          <a:srcRect/>
          <a:stretch>
            <a:fillRect/>
          </a:stretch>
        </p:blipFill>
        <p:spPr bwMode="auto">
          <a:xfrm>
            <a:off x="155575" y="822325"/>
            <a:ext cx="142875" cy="104775"/>
          </a:xfrm>
          <a:prstGeom prst="rect">
            <a:avLst/>
          </a:prstGeom>
          <a:noFill/>
        </p:spPr>
      </p:pic>
      <p:sp>
        <p:nvSpPr>
          <p:cNvPr id="11" name="Rectangle 10"/>
          <p:cNvSpPr/>
          <p:nvPr/>
        </p:nvSpPr>
        <p:spPr>
          <a:xfrm>
            <a:off x="1059785" y="685800"/>
            <a:ext cx="2826415" cy="2308324"/>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rPr>
              <a:t>Gary Paul </a:t>
            </a:r>
            <a:r>
              <a:rPr lang="en-US" dirty="0" err="1">
                <a:solidFill>
                  <a:prstClr val="black"/>
                </a:solidFill>
                <a:latin typeface="Arial" charset="0"/>
              </a:rPr>
              <a:t>Nahban</a:t>
            </a:r>
            <a:r>
              <a:rPr lang="en-US" dirty="0">
                <a:solidFill>
                  <a:prstClr val="black"/>
                </a:solidFill>
                <a:latin typeface="Arial" charset="0"/>
              </a:rPr>
              <a:t> had a good friend in graduate school from the a Pima (</a:t>
            </a:r>
            <a:r>
              <a:rPr lang="en-US" dirty="0" err="1">
                <a:solidFill>
                  <a:prstClr val="black"/>
                </a:solidFill>
                <a:latin typeface="Arial" charset="0"/>
              </a:rPr>
              <a:t>Akimel</a:t>
            </a:r>
            <a:r>
              <a:rPr lang="en-US" dirty="0">
                <a:solidFill>
                  <a:prstClr val="black"/>
                </a:solidFill>
                <a:latin typeface="Arial" charset="0"/>
              </a:rPr>
              <a:t> O'odham) Reservation in Arizona (who he talks about at the beginning of </a:t>
            </a:r>
            <a:r>
              <a:rPr lang="en-US" i="1" dirty="0">
                <a:solidFill>
                  <a:prstClr val="black"/>
                </a:solidFill>
                <a:latin typeface="Arial" charset="0"/>
              </a:rPr>
              <a:t>Why Some Like it Hot</a:t>
            </a:r>
            <a:r>
              <a:rPr lang="en-US" dirty="0">
                <a:solidFill>
                  <a:prstClr val="black"/>
                </a:solidFill>
                <a:latin typeface="Arial" charset="0"/>
              </a:rPr>
              <a: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fontAlgn="base">
              <a:spcBef>
                <a:spcPct val="0"/>
              </a:spcBef>
              <a:spcAft>
                <a:spcPct val="0"/>
              </a:spcAft>
            </a:pPr>
            <a:r>
              <a:rPr lang="en-US" i="1">
                <a:solidFill>
                  <a:prstClr val="white"/>
                </a:solidFill>
              </a:rPr>
              <a:t>The Cultural Feast</a:t>
            </a:r>
            <a:r>
              <a:rPr lang="en-US">
                <a:solidFill>
                  <a:prstClr val="white"/>
                </a:solidFill>
              </a:rPr>
              <a:t>, 2</a:t>
            </a:r>
            <a:r>
              <a:rPr lang="en-US" baseline="30000">
                <a:solidFill>
                  <a:prstClr val="white"/>
                </a:solidFill>
              </a:rPr>
              <a:t>nd</a:t>
            </a:r>
            <a:r>
              <a:rPr lang="en-US">
                <a:solidFill>
                  <a:prstClr val="white"/>
                </a:solidFill>
              </a:rPr>
              <a:t> ed., p. 4</a:t>
            </a:r>
          </a:p>
        </p:txBody>
      </p:sp>
      <p:pic>
        <p:nvPicPr>
          <p:cNvPr id="5122" name="Picture 2"/>
          <p:cNvPicPr>
            <a:picLocks noChangeAspect="1" noChangeArrowheads="1"/>
          </p:cNvPicPr>
          <p:nvPr/>
        </p:nvPicPr>
        <p:blipFill>
          <a:blip r:embed="rId2" cstate="print"/>
          <a:srcRect/>
          <a:stretch>
            <a:fillRect/>
          </a:stretch>
        </p:blipFill>
        <p:spPr bwMode="auto">
          <a:xfrm>
            <a:off x="734704" y="2985448"/>
            <a:ext cx="3352800" cy="3352800"/>
          </a:xfrm>
          <a:prstGeom prst="rect">
            <a:avLst/>
          </a:prstGeom>
          <a:noFill/>
          <a:ln w="9525">
            <a:noFill/>
            <a:miter lim="800000"/>
            <a:headEnd/>
            <a:tailEnd/>
          </a:ln>
          <a:effectLst/>
        </p:spPr>
      </p:pic>
      <p:pic>
        <p:nvPicPr>
          <p:cNvPr id="5128" name="Picture 8" descr="http://en.wikipedia.org/skins-1.5/common/images/magnify-clip.png">
            <a:hlinkClick r:id="rId3" tooltip="Enlarge"/>
          </p:cNvPr>
          <p:cNvPicPr>
            <a:picLocks noChangeAspect="1" noChangeArrowheads="1"/>
          </p:cNvPicPr>
          <p:nvPr/>
        </p:nvPicPr>
        <p:blipFill>
          <a:blip r:embed="rId4" cstate="print"/>
          <a:srcRect/>
          <a:stretch>
            <a:fillRect/>
          </a:stretch>
        </p:blipFill>
        <p:spPr bwMode="auto">
          <a:xfrm>
            <a:off x="155575" y="822325"/>
            <a:ext cx="142875" cy="104775"/>
          </a:xfrm>
          <a:prstGeom prst="rect">
            <a:avLst/>
          </a:prstGeom>
          <a:noFill/>
        </p:spPr>
      </p:pic>
      <p:pic>
        <p:nvPicPr>
          <p:cNvPr id="5129" name="Picture 9"/>
          <p:cNvPicPr>
            <a:picLocks noChangeAspect="1" noChangeArrowheads="1"/>
          </p:cNvPicPr>
          <p:nvPr/>
        </p:nvPicPr>
        <p:blipFill>
          <a:blip r:embed="rId5" cstate="print"/>
          <a:srcRect/>
          <a:stretch>
            <a:fillRect/>
          </a:stretch>
        </p:blipFill>
        <p:spPr bwMode="auto">
          <a:xfrm>
            <a:off x="4267200" y="76200"/>
            <a:ext cx="3932378" cy="5257800"/>
          </a:xfrm>
          <a:prstGeom prst="rect">
            <a:avLst/>
          </a:prstGeom>
          <a:noFill/>
          <a:ln w="9525">
            <a:noFill/>
            <a:miter lim="800000"/>
            <a:headEnd/>
            <a:tailEnd/>
          </a:ln>
          <a:effectLst/>
        </p:spPr>
      </p:pic>
      <p:sp>
        <p:nvSpPr>
          <p:cNvPr id="14" name="Rectangle 13"/>
          <p:cNvSpPr/>
          <p:nvPr/>
        </p:nvSpPr>
        <p:spPr>
          <a:xfrm>
            <a:off x="3886200" y="5383649"/>
            <a:ext cx="4648200" cy="923330"/>
          </a:xfrm>
          <a:prstGeom prst="rect">
            <a:avLst/>
          </a:prstGeom>
        </p:spPr>
        <p:txBody>
          <a:bodyPr wrap="square">
            <a:spAutoFit/>
          </a:bodyPr>
          <a:lstStyle/>
          <a:p>
            <a:pPr algn="ctr" fontAlgn="base">
              <a:spcBef>
                <a:spcPct val="0"/>
              </a:spcBef>
              <a:spcAft>
                <a:spcPct val="0"/>
              </a:spcAft>
            </a:pPr>
            <a:r>
              <a:rPr lang="en-US" dirty="0" err="1">
                <a:solidFill>
                  <a:prstClr val="black"/>
                </a:solidFill>
                <a:latin typeface="Arial" charset="0"/>
              </a:rPr>
              <a:t>Kaviu</a:t>
            </a:r>
            <a:endParaRPr lang="en-US" dirty="0">
              <a:solidFill>
                <a:prstClr val="black"/>
              </a:solidFill>
              <a:latin typeface="Arial" charset="0"/>
            </a:endParaRPr>
          </a:p>
          <a:p>
            <a:pPr algn="ctr" fontAlgn="base">
              <a:spcBef>
                <a:spcPct val="0"/>
              </a:spcBef>
              <a:spcAft>
                <a:spcPct val="0"/>
              </a:spcAft>
            </a:pPr>
            <a:r>
              <a:rPr lang="en-US" dirty="0">
                <a:solidFill>
                  <a:prstClr val="black"/>
                </a:solidFill>
                <a:latin typeface="Arial" charset="0"/>
              </a:rPr>
              <a:t>a Pima (</a:t>
            </a:r>
            <a:r>
              <a:rPr lang="en-US" dirty="0" err="1">
                <a:solidFill>
                  <a:prstClr val="black"/>
                </a:solidFill>
                <a:latin typeface="Arial" charset="0"/>
              </a:rPr>
              <a:t>Akimel</a:t>
            </a:r>
            <a:r>
              <a:rPr lang="en-US" dirty="0">
                <a:solidFill>
                  <a:prstClr val="black"/>
                </a:solidFill>
                <a:latin typeface="Arial" charset="0"/>
              </a:rPr>
              <a:t> O'odham) elder</a:t>
            </a:r>
          </a:p>
          <a:p>
            <a:pPr algn="ctr" fontAlgn="base">
              <a:spcBef>
                <a:spcPct val="0"/>
              </a:spcBef>
              <a:spcAft>
                <a:spcPct val="0"/>
              </a:spcAft>
            </a:pPr>
            <a:r>
              <a:rPr lang="en-US" i="1" dirty="0">
                <a:solidFill>
                  <a:prstClr val="black"/>
                </a:solidFill>
                <a:latin typeface="Arial" charset="0"/>
              </a:rPr>
              <a:t>ca</a:t>
            </a:r>
            <a:r>
              <a:rPr lang="en-US" dirty="0">
                <a:solidFill>
                  <a:prstClr val="black"/>
                </a:solidFill>
                <a:latin typeface="Arial" charset="0"/>
              </a:rPr>
              <a:t>.,1907 </a:t>
            </a:r>
            <a:r>
              <a:rPr lang="en-US" sz="1600" dirty="0">
                <a:solidFill>
                  <a:prstClr val="black"/>
                </a:solidFill>
                <a:latin typeface="Arial" charset="0"/>
              </a:rPr>
              <a:t>Edward S. Curtis</a:t>
            </a:r>
            <a:endParaRPr lang="en-US" sz="1100" dirty="0">
              <a:solidFill>
                <a:prstClr val="black"/>
              </a:solidFill>
              <a:latin typeface="Arial" charset="0"/>
            </a:endParaRPr>
          </a:p>
        </p:txBody>
      </p:sp>
      <p:pic>
        <p:nvPicPr>
          <p:cNvPr id="5133" name="Picture 13"/>
          <p:cNvPicPr>
            <a:picLocks noChangeAspect="1" noChangeArrowheads="1"/>
          </p:cNvPicPr>
          <p:nvPr/>
        </p:nvPicPr>
        <p:blipFill>
          <a:blip r:embed="rId6" cstate="print"/>
          <a:srcRect/>
          <a:stretch>
            <a:fillRect/>
          </a:stretch>
        </p:blipFill>
        <p:spPr bwMode="auto">
          <a:xfrm>
            <a:off x="762000" y="400050"/>
            <a:ext cx="3333750" cy="2419350"/>
          </a:xfrm>
          <a:prstGeom prst="rect">
            <a:avLst/>
          </a:prstGeom>
          <a:noFill/>
          <a:ln w="9525">
            <a:noFill/>
            <a:miter lim="800000"/>
            <a:headEnd/>
            <a:tailEnd/>
          </a:ln>
          <a:effectLst/>
        </p:spPr>
      </p:pic>
      <p:sp>
        <p:nvSpPr>
          <p:cNvPr id="11" name="Rectangle 10"/>
          <p:cNvSpPr/>
          <p:nvPr/>
        </p:nvSpPr>
        <p:spPr>
          <a:xfrm>
            <a:off x="2681514" y="2667000"/>
            <a:ext cx="2423886" cy="2954655"/>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latin typeface="Arial" charset="0"/>
              </a:rPr>
              <a:t>the Pima (</a:t>
            </a:r>
            <a:r>
              <a:rPr lang="en-US" b="1" dirty="0" err="1">
                <a:solidFill>
                  <a:prstClr val="black"/>
                </a:solidFill>
                <a:latin typeface="Arial" charset="0"/>
              </a:rPr>
              <a:t>Akimel</a:t>
            </a:r>
            <a:r>
              <a:rPr lang="en-US" b="1" dirty="0">
                <a:solidFill>
                  <a:prstClr val="black"/>
                </a:solidFill>
                <a:latin typeface="Arial" charset="0"/>
              </a:rPr>
              <a:t> O'odham) people </a:t>
            </a:r>
          </a:p>
          <a:p>
            <a:pPr algn="ctr" fontAlgn="base">
              <a:spcBef>
                <a:spcPct val="0"/>
              </a:spcBef>
              <a:spcAft>
                <a:spcPct val="0"/>
              </a:spcAft>
            </a:pPr>
            <a:r>
              <a:rPr lang="en-US" b="1" dirty="0">
                <a:solidFill>
                  <a:prstClr val="black"/>
                </a:solidFill>
                <a:latin typeface="Arial" charset="0"/>
              </a:rPr>
              <a:t>are very well-known in anthropology and in </a:t>
            </a:r>
          </a:p>
          <a:p>
            <a:pPr algn="ctr" fontAlgn="base">
              <a:spcBef>
                <a:spcPct val="0"/>
              </a:spcBef>
              <a:spcAft>
                <a:spcPct val="0"/>
              </a:spcAft>
            </a:pPr>
            <a:r>
              <a:rPr lang="en-US" b="1" dirty="0">
                <a:solidFill>
                  <a:prstClr val="black"/>
                </a:solidFill>
                <a:latin typeface="Arial" charset="0"/>
              </a:rPr>
              <a:t>Early American History </a:t>
            </a:r>
          </a:p>
          <a:p>
            <a:pPr algn="ctr" fontAlgn="base">
              <a:spcBef>
                <a:spcPct val="0"/>
              </a:spcBef>
              <a:spcAft>
                <a:spcPct val="0"/>
              </a:spcAft>
            </a:pPr>
            <a:r>
              <a:rPr lang="en-US" b="1" dirty="0">
                <a:solidFill>
                  <a:prstClr val="black"/>
                </a:solidFill>
                <a:latin typeface="Arial" charset="0"/>
              </a:rPr>
              <a:t> . . .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fontAlgn="base">
              <a:spcBef>
                <a:spcPct val="0"/>
              </a:spcBef>
              <a:spcAft>
                <a:spcPct val="0"/>
              </a:spcAft>
            </a:pPr>
            <a:r>
              <a:rPr lang="en-US" i="1">
                <a:solidFill>
                  <a:prstClr val="white"/>
                </a:solidFill>
              </a:rPr>
              <a:t>The Cultural Feast</a:t>
            </a:r>
            <a:r>
              <a:rPr lang="en-US">
                <a:solidFill>
                  <a:prstClr val="white"/>
                </a:solidFill>
              </a:rPr>
              <a:t>, 2</a:t>
            </a:r>
            <a:r>
              <a:rPr lang="en-US" baseline="30000">
                <a:solidFill>
                  <a:prstClr val="white"/>
                </a:solidFill>
              </a:rPr>
              <a:t>nd</a:t>
            </a:r>
            <a:r>
              <a:rPr lang="en-US">
                <a:solidFill>
                  <a:prstClr val="white"/>
                </a:solidFill>
              </a:rPr>
              <a:t> ed., p. 4</a:t>
            </a:r>
          </a:p>
        </p:txBody>
      </p:sp>
      <p:pic>
        <p:nvPicPr>
          <p:cNvPr id="5128" name="Picture 8" descr="http://en.wikipedia.org/skins-1.5/common/images/magnify-clip.png">
            <a:hlinkClick r:id="rId2" tooltip="Enlarge"/>
          </p:cNvPr>
          <p:cNvPicPr>
            <a:picLocks noChangeAspect="1" noChangeArrowheads="1"/>
          </p:cNvPicPr>
          <p:nvPr/>
        </p:nvPicPr>
        <p:blipFill>
          <a:blip r:embed="rId3" cstate="print"/>
          <a:srcRect/>
          <a:stretch>
            <a:fillRect/>
          </a:stretch>
        </p:blipFill>
        <p:spPr bwMode="auto">
          <a:xfrm>
            <a:off x="155575" y="822325"/>
            <a:ext cx="142875" cy="104775"/>
          </a:xfrm>
          <a:prstGeom prst="rect">
            <a:avLst/>
          </a:prstGeom>
          <a:noFill/>
        </p:spPr>
      </p:pic>
      <p:pic>
        <p:nvPicPr>
          <p:cNvPr id="5132" name="Picture 12"/>
          <p:cNvPicPr>
            <a:picLocks noChangeAspect="1" noChangeArrowheads="1"/>
          </p:cNvPicPr>
          <p:nvPr/>
        </p:nvPicPr>
        <p:blipFill>
          <a:blip r:embed="rId4" cstate="print"/>
          <a:srcRect/>
          <a:stretch>
            <a:fillRect/>
          </a:stretch>
        </p:blipFill>
        <p:spPr bwMode="auto">
          <a:xfrm>
            <a:off x="1268104" y="3153697"/>
            <a:ext cx="2133600" cy="3475703"/>
          </a:xfrm>
          <a:prstGeom prst="rect">
            <a:avLst/>
          </a:prstGeom>
          <a:noFill/>
          <a:ln w="9525">
            <a:noFill/>
            <a:miter lim="800000"/>
            <a:headEnd/>
            <a:tailEnd/>
          </a:ln>
          <a:effectLst/>
        </p:spPr>
      </p:pic>
      <p:sp>
        <p:nvSpPr>
          <p:cNvPr id="12" name="Rectangle 11"/>
          <p:cNvSpPr/>
          <p:nvPr/>
        </p:nvSpPr>
        <p:spPr>
          <a:xfrm>
            <a:off x="990600" y="685800"/>
            <a:ext cx="2826415" cy="2400657"/>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rPr>
              <a:t>that reservation was also the home of </a:t>
            </a:r>
          </a:p>
          <a:p>
            <a:pPr algn="ctr" fontAlgn="base">
              <a:spcBef>
                <a:spcPct val="0"/>
              </a:spcBef>
              <a:spcAft>
                <a:spcPct val="0"/>
              </a:spcAft>
            </a:pPr>
            <a:r>
              <a:rPr lang="en-US" sz="2400" b="1" dirty="0">
                <a:solidFill>
                  <a:prstClr val="black"/>
                </a:solidFill>
                <a:latin typeface="Arial" charset="0"/>
              </a:rPr>
              <a:t>Ira Hayes</a:t>
            </a:r>
          </a:p>
          <a:p>
            <a:pPr algn="ctr" fontAlgn="base">
              <a:spcBef>
                <a:spcPct val="0"/>
              </a:spcBef>
              <a:spcAft>
                <a:spcPct val="0"/>
              </a:spcAft>
            </a:pPr>
            <a:r>
              <a:rPr lang="en-US" dirty="0">
                <a:solidFill>
                  <a:prstClr val="black"/>
                </a:solidFill>
                <a:latin typeface="Arial" charset="0"/>
              </a:rPr>
              <a:t>a hero of WWII</a:t>
            </a:r>
            <a:br>
              <a:rPr lang="en-US" dirty="0">
                <a:solidFill>
                  <a:prstClr val="black"/>
                </a:solidFill>
                <a:latin typeface="Arial" charset="0"/>
              </a:rPr>
            </a:br>
            <a:r>
              <a:rPr lang="en-US" dirty="0">
                <a:solidFill>
                  <a:prstClr val="black"/>
                </a:solidFill>
                <a:latin typeface="Arial" charset="0"/>
              </a:rPr>
              <a:t>who was part of the</a:t>
            </a:r>
          </a:p>
          <a:p>
            <a:pPr algn="ctr" fontAlgn="base">
              <a:spcBef>
                <a:spcPct val="0"/>
              </a:spcBef>
              <a:spcAft>
                <a:spcPct val="0"/>
              </a:spcAft>
            </a:pPr>
            <a:r>
              <a:rPr lang="en-US" dirty="0">
                <a:solidFill>
                  <a:prstClr val="black"/>
                </a:solidFill>
                <a:latin typeface="Arial" charset="0"/>
              </a:rPr>
              <a:t>group that raised the flag</a:t>
            </a:r>
          </a:p>
          <a:p>
            <a:pPr algn="ctr" fontAlgn="base">
              <a:spcBef>
                <a:spcPct val="0"/>
              </a:spcBef>
              <a:spcAft>
                <a:spcPct val="0"/>
              </a:spcAft>
            </a:pPr>
            <a:r>
              <a:rPr lang="en-US" dirty="0">
                <a:solidFill>
                  <a:prstClr val="black"/>
                </a:solidFill>
                <a:latin typeface="Arial" charset="0"/>
              </a:rPr>
              <a:t>Iwo Jima, an event which became an icon of WWII</a:t>
            </a:r>
          </a:p>
        </p:txBody>
      </p:sp>
      <p:pic>
        <p:nvPicPr>
          <p:cNvPr id="2050" name="Picture 2"/>
          <p:cNvPicPr>
            <a:picLocks noChangeAspect="1" noChangeArrowheads="1"/>
          </p:cNvPicPr>
          <p:nvPr/>
        </p:nvPicPr>
        <p:blipFill>
          <a:blip r:embed="rId5" cstate="print"/>
          <a:srcRect/>
          <a:stretch>
            <a:fillRect/>
          </a:stretch>
        </p:blipFill>
        <p:spPr bwMode="auto">
          <a:xfrm>
            <a:off x="4991100" y="1371600"/>
            <a:ext cx="3009900" cy="4600575"/>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4278094"/>
          </a:xfrm>
        </p:spPr>
        <p:txBody>
          <a:bodyPr>
            <a:spAutoFit/>
          </a:bodyPr>
          <a:lstStyle/>
          <a:p>
            <a:pPr marL="1828800" lvl="3" indent="-457200" eaLnBrk="1" hangingPunct="1"/>
            <a:r>
              <a:rPr lang="en-US" sz="3200" b="1" dirty="0" err="1">
                <a:solidFill>
                  <a:schemeClr val="bg1"/>
                </a:solidFill>
              </a:rPr>
              <a:t>Favism</a:t>
            </a:r>
            <a:r>
              <a:rPr lang="en-US" sz="3200" b="1" dirty="0">
                <a:solidFill>
                  <a:schemeClr val="bg1"/>
                </a:solidFill>
              </a:rPr>
              <a:t> / sickle cell anemia</a:t>
            </a:r>
          </a:p>
          <a:p>
            <a:pPr marL="1828800" lvl="3" indent="-457200" eaLnBrk="1" hangingPunct="1">
              <a:buFont typeface="Arial" charset="0"/>
              <a:buNone/>
            </a:pPr>
            <a:r>
              <a:rPr lang="en-US" b="1" dirty="0">
                <a:solidFill>
                  <a:schemeClr val="bg1"/>
                </a:solidFill>
              </a:rPr>
              <a:t>		</a:t>
            </a:r>
            <a:r>
              <a:rPr lang="en-US" dirty="0">
                <a:solidFill>
                  <a:schemeClr val="bg1"/>
                </a:solidFill>
              </a:rPr>
              <a:t>(G6PD) </a:t>
            </a:r>
          </a:p>
          <a:p>
            <a:pPr marL="1828800" lvl="3" indent="-457200" eaLnBrk="1" hangingPunct="1"/>
            <a:r>
              <a:rPr lang="en-US" sz="3200" b="1" dirty="0">
                <a:solidFill>
                  <a:schemeClr val="bg1"/>
                </a:solidFill>
              </a:rPr>
              <a:t>Sardinia</a:t>
            </a:r>
          </a:p>
          <a:p>
            <a:pPr marL="1828800" lvl="3" indent="-457200" eaLnBrk="1" hangingPunct="1"/>
            <a:r>
              <a:rPr lang="en-US" sz="3200" b="1" dirty="0">
                <a:solidFill>
                  <a:schemeClr val="bg1"/>
                </a:solidFill>
              </a:rPr>
              <a:t>Crete</a:t>
            </a:r>
          </a:p>
          <a:p>
            <a:pPr marL="1828800" lvl="3" indent="-457200" eaLnBrk="1" hangingPunct="1"/>
            <a:r>
              <a:rPr lang="en-US" sz="3200" b="1" dirty="0">
                <a:solidFill>
                  <a:schemeClr val="bg1"/>
                </a:solidFill>
              </a:rPr>
              <a:t>supertasters </a:t>
            </a:r>
          </a:p>
          <a:p>
            <a:pPr marL="1828800" lvl="3" indent="-457200" eaLnBrk="1" hangingPunct="1"/>
            <a:r>
              <a:rPr lang="en-US" sz="3200" b="1" dirty="0">
                <a:solidFill>
                  <a:schemeClr val="bg1"/>
                </a:solidFill>
              </a:rPr>
              <a:t>lactose intolerance</a:t>
            </a:r>
          </a:p>
          <a:p>
            <a:pPr marL="1828800" lvl="3" indent="-457200" eaLnBrk="1" hangingPunct="1"/>
            <a:r>
              <a:rPr lang="en-US" sz="3200" b="1" dirty="0">
                <a:solidFill>
                  <a:schemeClr val="bg1"/>
                </a:solidFill>
              </a:rPr>
              <a:t>alcohol tolerance</a:t>
            </a:r>
          </a:p>
          <a:p>
            <a:pPr marL="1828800" lvl="3" indent="-457200" eaLnBrk="1" hangingPunct="1"/>
            <a:endParaRPr lang="en-US" b="1" dirty="0">
              <a:solidFill>
                <a:schemeClr val="bg1"/>
              </a:solidFill>
            </a:endParaRPr>
          </a:p>
        </p:txBody>
      </p:sp>
      <p:sp>
        <p:nvSpPr>
          <p:cNvPr id="4" name="Rectangle 3"/>
          <p:cNvSpPr/>
          <p:nvPr/>
        </p:nvSpPr>
        <p:spPr>
          <a:xfrm>
            <a:off x="3048000" y="2298680"/>
            <a:ext cx="4876800" cy="4093428"/>
          </a:xfrm>
          <a:prstGeom prst="rect">
            <a:avLst/>
          </a:prstGeom>
          <a:solidFill>
            <a:schemeClr val="bg1"/>
          </a:solidFill>
        </p:spPr>
        <p:txBody>
          <a:bodyPr wrap="square">
            <a:spAutoFit/>
          </a:bodyPr>
          <a:lstStyle/>
          <a:p>
            <a:pPr algn="ctr" fontAlgn="base">
              <a:spcBef>
                <a:spcPct val="0"/>
              </a:spcBef>
              <a:spcAft>
                <a:spcPct val="0"/>
              </a:spcAft>
              <a:tabLst>
                <a:tab pos="465138" algn="l"/>
              </a:tabLst>
            </a:pPr>
            <a:r>
              <a:rPr lang="en-US" sz="2400" dirty="0">
                <a:solidFill>
                  <a:prstClr val="black"/>
                </a:solidFill>
                <a:latin typeface="Arial" charset="0"/>
              </a:rPr>
              <a:t>	</a:t>
            </a:r>
          </a:p>
          <a:p>
            <a:pPr algn="ctr" fontAlgn="base">
              <a:spcBef>
                <a:spcPct val="0"/>
              </a:spcBef>
              <a:spcAft>
                <a:spcPct val="0"/>
              </a:spcAft>
              <a:tabLst>
                <a:tab pos="465138" algn="l"/>
              </a:tabLst>
            </a:pPr>
            <a:r>
              <a:rPr lang="en-US" sz="2400" b="1" dirty="0">
                <a:solidFill>
                  <a:prstClr val="black"/>
                </a:solidFill>
                <a:latin typeface="Arial" charset="0"/>
              </a:rPr>
              <a:t>“After the war, Hayes 	accumulated a record of some fifty arrests for drunkenness.”</a:t>
            </a:r>
          </a:p>
          <a:p>
            <a:pPr algn="ctr" fontAlgn="base">
              <a:spcBef>
                <a:spcPct val="0"/>
              </a:spcBef>
              <a:spcAft>
                <a:spcPct val="0"/>
              </a:spcAft>
            </a:pPr>
            <a:endParaRPr lang="en-US" sz="2400" b="1" dirty="0">
              <a:solidFill>
                <a:prstClr val="black"/>
              </a:solidFill>
              <a:latin typeface="Arial" charset="0"/>
            </a:endParaRPr>
          </a:p>
          <a:p>
            <a:pPr marL="682625" algn="ctr" fontAlgn="base">
              <a:spcBef>
                <a:spcPct val="0"/>
              </a:spcBef>
              <a:spcAft>
                <a:spcPct val="0"/>
              </a:spcAft>
              <a:tabLst>
                <a:tab pos="682625" algn="l"/>
              </a:tabLst>
            </a:pPr>
            <a:r>
              <a:rPr lang="en-US" sz="2400" b="1" dirty="0">
                <a:solidFill>
                  <a:prstClr val="black"/>
                </a:solidFill>
                <a:latin typeface="Arial" charset="0"/>
              </a:rPr>
              <a:t>“The coroner concluded that Hayes's death was due to both exposure and alcohol.”</a:t>
            </a:r>
          </a:p>
          <a:p>
            <a:pPr marL="508000" indent="-42863" algn="ctr" fontAlgn="base">
              <a:spcBef>
                <a:spcPct val="0"/>
              </a:spcBef>
              <a:spcAft>
                <a:spcPct val="0"/>
              </a:spcAft>
              <a:tabLst>
                <a:tab pos="465138" algn="l"/>
              </a:tabLst>
            </a:pPr>
            <a:endParaRPr lang="en-US" sz="2000" b="1" dirty="0">
              <a:solidFill>
                <a:prstClr val="black"/>
              </a:solidFill>
              <a:latin typeface="Arial" charset="0"/>
            </a:endParaRPr>
          </a:p>
        </p:txBody>
      </p:sp>
      <p:pic>
        <p:nvPicPr>
          <p:cNvPr id="5" name="Picture 12"/>
          <p:cNvPicPr>
            <a:picLocks noChangeAspect="1" noChangeArrowheads="1"/>
          </p:cNvPicPr>
          <p:nvPr/>
        </p:nvPicPr>
        <p:blipFill>
          <a:blip r:embed="rId2" cstate="print"/>
          <a:srcRect/>
          <a:stretch>
            <a:fillRect/>
          </a:stretch>
        </p:blipFill>
        <p:spPr bwMode="auto">
          <a:xfrm>
            <a:off x="1295400" y="2438400"/>
            <a:ext cx="1946495" cy="3170903"/>
          </a:xfrm>
          <a:prstGeom prst="rect">
            <a:avLst/>
          </a:prstGeom>
          <a:noFill/>
          <a:ln w="9525">
            <a:noFill/>
            <a:miter lim="800000"/>
            <a:headEnd/>
            <a:tailEnd/>
          </a:ln>
          <a:effectLst/>
        </p:spPr>
      </p:pic>
      <p:sp>
        <p:nvSpPr>
          <p:cNvPr id="6" name="Rectangle 5"/>
          <p:cNvSpPr/>
          <p:nvPr/>
        </p:nvSpPr>
        <p:spPr>
          <a:xfrm>
            <a:off x="3262222" y="6339114"/>
            <a:ext cx="2619692" cy="276999"/>
          </a:xfrm>
          <a:prstGeom prst="rect">
            <a:avLst/>
          </a:prstGeom>
        </p:spPr>
        <p:txBody>
          <a:bodyPr wrap="none">
            <a:spAutoFit/>
          </a:bodyPr>
          <a:lstStyle/>
          <a:p>
            <a:r>
              <a:rPr lang="en-US" sz="1200" dirty="0">
                <a:hlinkClick r:id="rId3"/>
              </a:rPr>
              <a:t>http://en.wikipedia.org/wiki/Ira_Hayes</a:t>
            </a:r>
            <a:endParaRPr lang="en-US" sz="1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32544" y="1219200"/>
            <a:ext cx="7282542" cy="4893647"/>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sz="2800" b="1" dirty="0">
                <a:solidFill>
                  <a:srgbClr val="000000"/>
                </a:solidFill>
                <a:latin typeface="Tahoma" pitchFamily="34" charset="0"/>
              </a:rPr>
              <a:t>Gary Paul </a:t>
            </a:r>
            <a:r>
              <a:rPr lang="en-US" sz="2800" b="1" dirty="0" err="1">
                <a:solidFill>
                  <a:srgbClr val="000000"/>
                </a:solidFill>
                <a:latin typeface="Tahoma" pitchFamily="34" charset="0"/>
              </a:rPr>
              <a:t>Nabhan’s</a:t>
            </a:r>
            <a:r>
              <a:rPr lang="en-US" sz="2800" b="1" dirty="0">
                <a:solidFill>
                  <a:srgbClr val="000000"/>
                </a:solidFill>
                <a:latin typeface="Tahoma" pitchFamily="34" charset="0"/>
              </a:rPr>
              <a:t> friend died.</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D79694"/>
                </a:solidFill>
                <a:latin typeface="Tahoma" pitchFamily="34" charset="0"/>
              </a:rPr>
              <a:t>And Gary Paul </a:t>
            </a:r>
            <a:r>
              <a:rPr lang="en-US" sz="2000" dirty="0" err="1">
                <a:solidFill>
                  <a:srgbClr val="D79694"/>
                </a:solidFill>
                <a:latin typeface="Tahoma" pitchFamily="34" charset="0"/>
              </a:rPr>
              <a:t>Nabhan</a:t>
            </a:r>
            <a:r>
              <a:rPr lang="en-US" sz="2000" dirty="0">
                <a:solidFill>
                  <a:srgbClr val="D79694"/>
                </a:solidFill>
                <a:latin typeface="Tahoma" pitchFamily="34" charset="0"/>
              </a:rPr>
              <a:t> promised his friend on his deathbed that he would try to research the situation of why so many of his friends’ people died of alcohol-related deaths . . . </a:t>
            </a:r>
          </a:p>
          <a:p>
            <a:pPr indent="-514350" algn="ctr">
              <a:tabLst>
                <a:tab pos="0" algn="l"/>
              </a:tabLst>
              <a:defRPr/>
            </a:pPr>
            <a:endParaRPr lang="en-US" sz="2000" dirty="0">
              <a:solidFill>
                <a:srgbClr val="D79694"/>
              </a:solidFill>
              <a:latin typeface="Tahoma" pitchFamily="34" charset="0"/>
            </a:endParaRPr>
          </a:p>
          <a:p>
            <a:pPr indent="-514350" algn="ctr">
              <a:tabLst>
                <a:tab pos="0" algn="l"/>
              </a:tabLst>
              <a:defRPr/>
            </a:pPr>
            <a:r>
              <a:rPr lang="en-US" sz="2000" dirty="0">
                <a:solidFill>
                  <a:srgbClr val="D79694"/>
                </a:solidFill>
                <a:latin typeface="Tahoma" pitchFamily="34" charset="0"/>
              </a:rPr>
              <a:t>and alcohol tolerance, lactose intolerance, </a:t>
            </a:r>
            <a:r>
              <a:rPr lang="en-US" sz="2000" dirty="0" err="1">
                <a:solidFill>
                  <a:srgbClr val="D79694"/>
                </a:solidFill>
                <a:latin typeface="Tahoma" pitchFamily="34" charset="0"/>
              </a:rPr>
              <a:t>favism</a:t>
            </a:r>
            <a:r>
              <a:rPr lang="en-US" sz="2000" dirty="0">
                <a:solidFill>
                  <a:srgbClr val="D79694"/>
                </a:solidFill>
                <a:latin typeface="Tahoma" pitchFamily="34" charset="0"/>
              </a:rPr>
              <a:t>, </a:t>
            </a:r>
          </a:p>
          <a:p>
            <a:pPr indent="-514350" algn="ctr">
              <a:tabLst>
                <a:tab pos="0" algn="l"/>
              </a:tabLst>
              <a:defRPr/>
            </a:pPr>
            <a:r>
              <a:rPr lang="en-US" sz="2000" dirty="0">
                <a:solidFill>
                  <a:srgbClr val="D79694"/>
                </a:solidFill>
                <a:latin typeface="Tahoma" pitchFamily="34" charset="0"/>
              </a:rPr>
              <a:t>and topics like that </a:t>
            </a:r>
          </a:p>
          <a:p>
            <a:pPr indent="-514350" algn="ctr">
              <a:tabLst>
                <a:tab pos="0" algn="l"/>
              </a:tabLst>
              <a:defRPr/>
            </a:pPr>
            <a:r>
              <a:rPr lang="en-US" sz="2000" dirty="0">
                <a:solidFill>
                  <a:srgbClr val="D79694"/>
                </a:solidFill>
                <a:latin typeface="Tahoma" pitchFamily="34" charset="0"/>
              </a:rPr>
              <a:t>became a major focus of </a:t>
            </a:r>
            <a:r>
              <a:rPr lang="en-US" sz="2000" dirty="0" err="1">
                <a:solidFill>
                  <a:srgbClr val="D79694"/>
                </a:solidFill>
                <a:latin typeface="Tahoma" pitchFamily="34" charset="0"/>
              </a:rPr>
              <a:t>Nabhan’s</a:t>
            </a:r>
            <a:r>
              <a:rPr lang="en-US" sz="2000" dirty="0">
                <a:solidFill>
                  <a:srgbClr val="D79694"/>
                </a:solidFill>
                <a:latin typeface="Tahoma" pitchFamily="34" charset="0"/>
              </a:rPr>
              <a:t> work . . .</a:t>
            </a:r>
          </a:p>
          <a:p>
            <a:pPr indent="-514350" algn="ctr">
              <a:tabLst>
                <a:tab pos="0" algn="l"/>
              </a:tabLst>
              <a:defRPr/>
            </a:pPr>
            <a:endParaRPr lang="en-US" sz="2000" dirty="0">
              <a:solidFill>
                <a:srgbClr val="D79694"/>
              </a:solidFill>
              <a:latin typeface="Tahoma" pitchFamily="34" charset="0"/>
            </a:endParaRPr>
          </a:p>
          <a:p>
            <a:pPr indent="-514350" algn="ctr">
              <a:tabLst>
                <a:tab pos="0" algn="l"/>
              </a:tabLst>
              <a:defRPr/>
            </a:pPr>
            <a:r>
              <a:rPr lang="en-US" sz="2000" dirty="0">
                <a:solidFill>
                  <a:srgbClr val="D79694"/>
                </a:solidFill>
                <a:latin typeface="Tahoma" pitchFamily="34" charset="0"/>
              </a:rPr>
              <a:t>eventually resulting in </a:t>
            </a:r>
            <a:r>
              <a:rPr lang="en-US" sz="2000" dirty="0" err="1">
                <a:solidFill>
                  <a:srgbClr val="D79694"/>
                </a:solidFill>
                <a:latin typeface="Tahoma" pitchFamily="34" charset="0"/>
              </a:rPr>
              <a:t>Nabhan’s</a:t>
            </a:r>
            <a:r>
              <a:rPr lang="en-US" sz="2000" dirty="0">
                <a:solidFill>
                  <a:srgbClr val="D79694"/>
                </a:solidFill>
                <a:latin typeface="Tahoma" pitchFamily="34" charset="0"/>
              </a:rPr>
              <a:t> current role as a major researcher in the area of Anthropology of Food—especially the bio-physical area and in matters pertaining to maintaining genetic diversity of crops, and of </a:t>
            </a:r>
            <a:r>
              <a:rPr lang="en-US" sz="2000" dirty="0" err="1">
                <a:solidFill>
                  <a:srgbClr val="D79694"/>
                </a:solidFill>
                <a:latin typeface="Tahoma" pitchFamily="34" charset="0"/>
              </a:rPr>
              <a:t>locavorism</a:t>
            </a:r>
            <a:r>
              <a:rPr lang="en-US" sz="2000" dirty="0">
                <a:solidFill>
                  <a:srgbClr val="D79694"/>
                </a:solidFill>
                <a:latin typeface="Tahoma" pitchFamily="34" charset="0"/>
              </a:rPr>
              <a:t> . . .</a:t>
            </a:r>
          </a:p>
        </p:txBody>
      </p:sp>
      <p:pic>
        <p:nvPicPr>
          <p:cNvPr id="9" name="Picture 2"/>
          <p:cNvPicPr>
            <a:picLocks noChangeAspect="1" noChangeArrowheads="1"/>
          </p:cNvPicPr>
          <p:nvPr/>
        </p:nvPicPr>
        <p:blipFill>
          <a:blip r:embed="rId2" cstate="print"/>
          <a:srcRect/>
          <a:stretch>
            <a:fillRect/>
          </a:stretch>
        </p:blipFill>
        <p:spPr bwMode="auto">
          <a:xfrm>
            <a:off x="7540599" y="3124200"/>
            <a:ext cx="958498" cy="1447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235125"/>
            <a:ext cx="7086600" cy="1938992"/>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One day I made coffee (and coming from Minnesota I made what many others consider </a:t>
            </a:r>
            <a:r>
              <a:rPr lang="en-US" sz="2400" i="1" dirty="0">
                <a:solidFill>
                  <a:srgbClr val="000000"/>
                </a:solidFill>
                <a:latin typeface="Tahoma" pitchFamily="34" charset="0"/>
              </a:rPr>
              <a:t>strong</a:t>
            </a:r>
            <a:r>
              <a:rPr lang="en-US" sz="2400" dirty="0">
                <a:solidFill>
                  <a:srgbClr val="000000"/>
                </a:solidFill>
                <a:latin typeface="Tahoma" pitchFamily="34" charset="0"/>
              </a:rPr>
              <a:t> </a:t>
            </a:r>
            <a:r>
              <a:rPr lang="en-US" dirty="0">
                <a:solidFill>
                  <a:srgbClr val="000000"/>
                </a:solidFill>
                <a:latin typeface="Tahoma" pitchFamily="34" charset="0"/>
              </a:rPr>
              <a:t>coffee), </a:t>
            </a:r>
          </a:p>
          <a:p>
            <a:pPr indent="-514350" algn="ctr">
              <a:tabLst>
                <a:tab pos="0" algn="l"/>
              </a:tabLst>
              <a:defRPr/>
            </a:pPr>
            <a:r>
              <a:rPr lang="en-US" dirty="0">
                <a:solidFill>
                  <a:srgbClr val="000000"/>
                </a:solidFill>
                <a:latin typeface="Tahoma" pitchFamily="34" charset="0"/>
              </a:rPr>
              <a:t>and Prof. Liu, a kind and gentle man, said,</a:t>
            </a:r>
          </a:p>
          <a:p>
            <a:pPr indent="-514350" algn="ctr">
              <a:tabLst>
                <a:tab pos="0" algn="l"/>
              </a:tabLst>
              <a:defRPr/>
            </a:pPr>
            <a:endParaRPr lang="en-US" dirty="0">
              <a:solidFill>
                <a:srgbClr val="000000"/>
              </a:solidFill>
              <a:latin typeface="Tahoma" pitchFamily="34" charset="0"/>
            </a:endParaRPr>
          </a:p>
          <a:p>
            <a:pPr indent="-514350" algn="ctr">
              <a:tabLst>
                <a:tab pos="0" algn="l"/>
              </a:tabLst>
              <a:defRPr/>
            </a:pPr>
            <a:r>
              <a:rPr lang="en-US" b="1" dirty="0">
                <a:solidFill>
                  <a:srgbClr val="000000"/>
                </a:solidFill>
                <a:latin typeface="Tahoma" pitchFamily="34" charset="0"/>
              </a:rPr>
              <a:t>“Tim, I can not drink your coffee.”</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32544" y="1219200"/>
            <a:ext cx="7282542" cy="4893647"/>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sz="2800" b="1" dirty="0">
                <a:solidFill>
                  <a:srgbClr val="000000"/>
                </a:solidFill>
                <a:latin typeface="Tahoma" pitchFamily="34" charset="0"/>
              </a:rPr>
              <a:t>Gary Paul </a:t>
            </a:r>
            <a:r>
              <a:rPr lang="en-US" sz="2800" b="1" dirty="0" err="1">
                <a:solidFill>
                  <a:srgbClr val="000000"/>
                </a:solidFill>
                <a:latin typeface="Tahoma" pitchFamily="34" charset="0"/>
              </a:rPr>
              <a:t>Nabhan’s</a:t>
            </a:r>
            <a:r>
              <a:rPr lang="en-US" sz="2800" b="1" dirty="0">
                <a:solidFill>
                  <a:srgbClr val="000000"/>
                </a:solidFill>
                <a:latin typeface="Tahoma" pitchFamily="34" charset="0"/>
              </a:rPr>
              <a:t> friend died.</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000000"/>
                </a:solidFill>
                <a:latin typeface="Tahoma" pitchFamily="34" charset="0"/>
              </a:rPr>
              <a:t>And Gary Paul </a:t>
            </a:r>
            <a:r>
              <a:rPr lang="en-US" sz="2000" dirty="0" err="1">
                <a:solidFill>
                  <a:srgbClr val="000000"/>
                </a:solidFill>
                <a:latin typeface="Tahoma" pitchFamily="34" charset="0"/>
              </a:rPr>
              <a:t>Nabhan</a:t>
            </a:r>
            <a:r>
              <a:rPr lang="en-US" sz="2000" dirty="0">
                <a:solidFill>
                  <a:srgbClr val="000000"/>
                </a:solidFill>
                <a:latin typeface="Tahoma" pitchFamily="34" charset="0"/>
              </a:rPr>
              <a:t> promised his friend on his deathbed that he would try to research the situation of why so many of his friends’ people died of alcohol-related deaths . . . </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000000"/>
                </a:solidFill>
                <a:latin typeface="Tahoma" pitchFamily="34" charset="0"/>
              </a:rPr>
              <a:t>and alcohol tolerance, lactose intolerance, </a:t>
            </a:r>
            <a:r>
              <a:rPr lang="en-US" sz="2000" dirty="0" err="1">
                <a:solidFill>
                  <a:srgbClr val="000000"/>
                </a:solidFill>
                <a:latin typeface="Tahoma" pitchFamily="34" charset="0"/>
              </a:rPr>
              <a:t>favism</a:t>
            </a:r>
            <a:r>
              <a:rPr lang="en-US" sz="2000" dirty="0">
                <a:solidFill>
                  <a:srgbClr val="000000"/>
                </a:solidFill>
                <a:latin typeface="Tahoma" pitchFamily="34" charset="0"/>
              </a:rPr>
              <a:t>, </a:t>
            </a:r>
          </a:p>
          <a:p>
            <a:pPr indent="-514350" algn="ctr">
              <a:tabLst>
                <a:tab pos="0" algn="l"/>
              </a:tabLst>
              <a:defRPr/>
            </a:pPr>
            <a:r>
              <a:rPr lang="en-US" sz="2000" dirty="0">
                <a:solidFill>
                  <a:srgbClr val="000000"/>
                </a:solidFill>
                <a:latin typeface="Tahoma" pitchFamily="34" charset="0"/>
              </a:rPr>
              <a:t>and topics like that </a:t>
            </a:r>
          </a:p>
          <a:p>
            <a:pPr indent="-514350" algn="ctr">
              <a:tabLst>
                <a:tab pos="0" algn="l"/>
              </a:tabLst>
              <a:defRPr/>
            </a:pPr>
            <a:r>
              <a:rPr lang="en-US" sz="2000" dirty="0">
                <a:solidFill>
                  <a:srgbClr val="000000"/>
                </a:solidFill>
                <a:latin typeface="Tahoma" pitchFamily="34" charset="0"/>
              </a:rPr>
              <a:t>became a major focus of </a:t>
            </a:r>
            <a:r>
              <a:rPr lang="en-US" sz="2000" dirty="0" err="1">
                <a:solidFill>
                  <a:srgbClr val="000000"/>
                </a:solidFill>
                <a:latin typeface="Tahoma" pitchFamily="34" charset="0"/>
              </a:rPr>
              <a:t>Nabhan’s</a:t>
            </a:r>
            <a:r>
              <a:rPr lang="en-US" sz="2000" dirty="0">
                <a:solidFill>
                  <a:srgbClr val="000000"/>
                </a:solidFill>
                <a:latin typeface="Tahoma" pitchFamily="34" charset="0"/>
              </a:rPr>
              <a:t> work . . .</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000000"/>
                </a:solidFill>
                <a:latin typeface="Tahoma" pitchFamily="34" charset="0"/>
              </a:rPr>
              <a:t>eventually resulting in </a:t>
            </a:r>
            <a:r>
              <a:rPr lang="en-US" sz="2000" dirty="0" err="1">
                <a:solidFill>
                  <a:srgbClr val="000000"/>
                </a:solidFill>
                <a:latin typeface="Tahoma" pitchFamily="34" charset="0"/>
              </a:rPr>
              <a:t>Nabhan’s</a:t>
            </a:r>
            <a:r>
              <a:rPr lang="en-US" sz="2000" dirty="0">
                <a:solidFill>
                  <a:srgbClr val="000000"/>
                </a:solidFill>
                <a:latin typeface="Tahoma" pitchFamily="34" charset="0"/>
              </a:rPr>
              <a:t> current role as a major researcher in the area of Anthropology of Food—especially the bio-physical area and in matters pertaining to maintaining genetic diversity of crops, and of </a:t>
            </a:r>
            <a:r>
              <a:rPr lang="en-US" sz="2000" dirty="0" err="1">
                <a:solidFill>
                  <a:srgbClr val="000000"/>
                </a:solidFill>
                <a:latin typeface="Tahoma" pitchFamily="34" charset="0"/>
              </a:rPr>
              <a:t>locavorism</a:t>
            </a:r>
            <a:r>
              <a:rPr lang="en-US" sz="2000" dirty="0">
                <a:solidFill>
                  <a:srgbClr val="000000"/>
                </a:solidFill>
                <a:latin typeface="Tahoma" pitchFamily="34" charset="0"/>
              </a:rPr>
              <a:t> . . .</a:t>
            </a:r>
          </a:p>
        </p:txBody>
      </p:sp>
      <p:pic>
        <p:nvPicPr>
          <p:cNvPr id="2052" name="Picture 4"/>
          <p:cNvPicPr>
            <a:picLocks noChangeAspect="1" noChangeArrowheads="1"/>
          </p:cNvPicPr>
          <p:nvPr/>
        </p:nvPicPr>
        <p:blipFill>
          <a:blip r:embed="rId2" cstate="print"/>
          <a:srcRect/>
          <a:stretch>
            <a:fillRect/>
          </a:stretch>
        </p:blipFill>
        <p:spPr bwMode="auto">
          <a:xfrm>
            <a:off x="8040937" y="4943475"/>
            <a:ext cx="916320" cy="1390650"/>
          </a:xfrm>
          <a:prstGeom prst="rect">
            <a:avLst/>
          </a:prstGeom>
          <a:noFill/>
          <a:ln w="12700">
            <a:solidFill>
              <a:schemeClr val="bg1"/>
            </a:solid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540599" y="376362"/>
            <a:ext cx="1128486" cy="1685676"/>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7540599" y="3124200"/>
            <a:ext cx="958498" cy="14478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81000" y="3228069"/>
            <a:ext cx="1267731" cy="1267731"/>
          </a:xfrm>
          <a:prstGeom prst="rect">
            <a:avLst/>
          </a:prstGeom>
          <a:noFill/>
          <a:ln w="12700">
            <a:solidFill>
              <a:schemeClr val="bg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866221"/>
          </a:xfrm>
        </p:spPr>
        <p:txBody>
          <a:bodyPr>
            <a:spAutoFit/>
          </a:bodyPr>
          <a:lstStyle/>
          <a:p>
            <a:pPr algn="ctr" eaLnBrk="1" hangingPunct="1">
              <a:buFont typeface="Arial" charset="0"/>
              <a:buNone/>
            </a:pPr>
            <a:r>
              <a:rPr lang="en-US" sz="4400" b="1" dirty="0">
                <a:solidFill>
                  <a:srgbClr val="D79694"/>
                </a:solidFill>
              </a:rPr>
              <a:t>Gary Paul </a:t>
            </a:r>
            <a:r>
              <a:rPr lang="en-US" sz="4400" b="1" dirty="0" err="1">
                <a:solidFill>
                  <a:srgbClr val="D79694"/>
                </a:solidFill>
              </a:rPr>
              <a:t>Nabhan</a:t>
            </a:r>
            <a:endParaRPr lang="en-US" sz="4400" b="1" dirty="0">
              <a:solidFill>
                <a:srgbClr val="D79694"/>
              </a:solidFill>
            </a:endParaRPr>
          </a:p>
          <a:p>
            <a:pPr lvl="1" algn="ctr" eaLnBrk="1" hangingPunct="1">
              <a:buFont typeface="Arial" charset="0"/>
              <a:buNone/>
            </a:pPr>
            <a:r>
              <a:rPr lang="en-US" sz="3200" i="1" dirty="0">
                <a:solidFill>
                  <a:srgbClr val="D79694"/>
                </a:solidFill>
              </a:rPr>
              <a:t>Why Some Like it Hot </a:t>
            </a:r>
            <a:r>
              <a:rPr lang="en-US" sz="3200" dirty="0">
                <a:solidFill>
                  <a:srgbClr val="D79694"/>
                </a:solidFill>
              </a:rPr>
              <a:t>also deals with</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2800" b="1" dirty="0">
                <a:solidFill>
                  <a:srgbClr val="D79694"/>
                </a:solidFill>
              </a:rPr>
              <a:t>Sardinia</a:t>
            </a:r>
          </a:p>
          <a:p>
            <a:pPr marL="1828800" lvl="3" indent="-457200" eaLnBrk="1" hangingPunct="1"/>
            <a:r>
              <a:rPr lang="en-US" sz="2800" b="1" dirty="0">
                <a:solidFill>
                  <a:srgbClr val="D79694"/>
                </a:solidFill>
              </a:rPr>
              <a:t>Crete</a:t>
            </a:r>
          </a:p>
          <a:p>
            <a:pPr marL="1828800" lvl="3" indent="-457200" eaLnBrk="1" hangingPunct="1"/>
            <a:r>
              <a:rPr lang="en-US" sz="2800" b="1" dirty="0">
                <a:solidFill>
                  <a:srgbClr val="D79694"/>
                </a:solidFill>
              </a:rPr>
              <a:t>supertasters </a:t>
            </a:r>
          </a:p>
          <a:p>
            <a:pPr marL="1828800" lvl="3" indent="-457200" eaLnBrk="1" hangingPunct="1"/>
            <a:r>
              <a:rPr lang="en-US" sz="3600" b="1" dirty="0"/>
              <a:t>lactose intolerance</a:t>
            </a:r>
          </a:p>
          <a:p>
            <a:pPr marL="1828800" lvl="3" indent="-457200" eaLnBrk="1" hangingPunct="1"/>
            <a:r>
              <a:rPr lang="en-US" sz="4000" b="1" dirty="0"/>
              <a:t>alcohol tolerance</a:t>
            </a:r>
          </a:p>
          <a:p>
            <a:pPr marL="1828800" lvl="3" indent="-457200" eaLnBrk="1" hangingPunct="1"/>
            <a:endParaRPr lang="en-US" b="1" dirty="0"/>
          </a:p>
        </p:txBody>
      </p:sp>
      <p:sp>
        <p:nvSpPr>
          <p:cNvPr id="4" name="Rectangle 3"/>
          <p:cNvSpPr/>
          <p:nvPr/>
        </p:nvSpPr>
        <p:spPr>
          <a:xfrm>
            <a:off x="990600" y="3447871"/>
            <a:ext cx="7315200" cy="1200329"/>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and </a:t>
            </a:r>
            <a:r>
              <a:rPr lang="en-US" sz="2400" b="1" dirty="0" err="1">
                <a:solidFill>
                  <a:prstClr val="black"/>
                </a:solidFill>
              </a:rPr>
              <a:t>Nabhan</a:t>
            </a:r>
            <a:r>
              <a:rPr lang="en-US" sz="2400" b="1" dirty="0">
                <a:solidFill>
                  <a:prstClr val="black"/>
                </a:solidFill>
              </a:rPr>
              <a:t>, true to his word, focused his early research on the physical anthropology of food . . .</a:t>
            </a:r>
            <a:endParaRPr lang="en-US" sz="3600" dirty="0">
              <a:solidFill>
                <a:prstClr val="black"/>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ChangeArrowheads="1"/>
          </p:cNvSpPr>
          <p:nvPr/>
        </p:nvSpPr>
        <p:spPr bwMode="auto">
          <a:xfrm>
            <a:off x="152400" y="6399442"/>
            <a:ext cx="8839200" cy="215444"/>
          </a:xfrm>
          <a:prstGeom prst="rect">
            <a:avLst/>
          </a:prstGeom>
          <a:noFill/>
          <a:ln w="9525">
            <a:noFill/>
            <a:miter lim="800000"/>
            <a:headEnd/>
            <a:tailEnd/>
          </a:ln>
        </p:spPr>
        <p:txBody>
          <a:bodyPr>
            <a:spAutoFit/>
          </a:bodyPr>
          <a:lstStyle/>
          <a:p>
            <a:pPr algn="ctr" fontAlgn="base">
              <a:spcBef>
                <a:spcPct val="0"/>
              </a:spcBef>
              <a:spcAft>
                <a:spcPct val="0"/>
              </a:spcAft>
            </a:pPr>
            <a:r>
              <a:rPr lang="en-US" sz="800" dirty="0">
                <a:solidFill>
                  <a:srgbClr val="000000"/>
                </a:solidFill>
                <a:hlinkClick r:id="rId2"/>
              </a:rPr>
              <a:t>www.grandforksherald.com/articles/index.cfm?id=85362&amp;section=homepage&amp;CFID=78496208&amp;CFTOKEN=18366292&amp;jsessionid=8830e599e5944c3e5047</a:t>
            </a:r>
            <a:endParaRPr lang="en-US" sz="800" dirty="0">
              <a:solidFill>
                <a:srgbClr val="000000"/>
              </a:solidFill>
            </a:endParaRPr>
          </a:p>
        </p:txBody>
      </p:sp>
      <p:pic>
        <p:nvPicPr>
          <p:cNvPr id="542723" name="Picture 2"/>
          <p:cNvPicPr>
            <a:picLocks noChangeAspect="1" noChangeArrowheads="1"/>
          </p:cNvPicPr>
          <p:nvPr/>
        </p:nvPicPr>
        <p:blipFill>
          <a:blip r:embed="rId3" cstate="print"/>
          <a:srcRect/>
          <a:stretch>
            <a:fillRect/>
          </a:stretch>
        </p:blipFill>
        <p:spPr bwMode="auto">
          <a:xfrm>
            <a:off x="792163" y="381000"/>
            <a:ext cx="7589837" cy="6040438"/>
          </a:xfrm>
          <a:prstGeom prst="rect">
            <a:avLst/>
          </a:prstGeom>
          <a:noFill/>
          <a:ln w="9525">
            <a:noFill/>
            <a:miter lim="800000"/>
            <a:headEnd/>
            <a:tailEnd/>
          </a:ln>
        </p:spPr>
      </p:pic>
      <p:sp>
        <p:nvSpPr>
          <p:cNvPr id="4" name="Rectangle 3"/>
          <p:cNvSpPr/>
          <p:nvPr/>
        </p:nvSpPr>
        <p:spPr>
          <a:xfrm>
            <a:off x="990600" y="3447871"/>
            <a:ext cx="7315200" cy="1200329"/>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and discovered and uncovered some important </a:t>
            </a:r>
          </a:p>
          <a:p>
            <a:pPr algn="ctr" fontAlgn="base">
              <a:spcBef>
                <a:spcPct val="0"/>
              </a:spcBef>
              <a:spcAft>
                <a:spcPct val="0"/>
              </a:spcAft>
            </a:pPr>
            <a:r>
              <a:rPr lang="en-US" sz="2400" b="1" dirty="0">
                <a:solidFill>
                  <a:prstClr val="black"/>
                </a:solidFill>
              </a:rPr>
              <a:t>facts. . .</a:t>
            </a:r>
            <a:endParaRPr lang="en-US" sz="3600" dirty="0">
              <a:solidFill>
                <a:prstClr val="black"/>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152400" y="6397170"/>
            <a:ext cx="8839200" cy="215444"/>
          </a:xfrm>
          <a:prstGeom prst="rect">
            <a:avLst/>
          </a:prstGeom>
          <a:noFill/>
          <a:ln w="9525">
            <a:noFill/>
            <a:miter lim="800000"/>
            <a:headEnd/>
            <a:tailEnd/>
          </a:ln>
        </p:spPr>
        <p:txBody>
          <a:bodyPr>
            <a:spAutoFit/>
          </a:bodyPr>
          <a:lstStyle/>
          <a:p>
            <a:pPr algn="ctr" fontAlgn="base">
              <a:spcBef>
                <a:spcPct val="0"/>
              </a:spcBef>
              <a:spcAft>
                <a:spcPct val="0"/>
              </a:spcAft>
            </a:pPr>
            <a:r>
              <a:rPr lang="en-US" sz="800" dirty="0">
                <a:solidFill>
                  <a:srgbClr val="000000"/>
                </a:solidFill>
                <a:hlinkClick r:id="rId2"/>
              </a:rPr>
              <a:t>www.grandforksherald.com/articles/index.cfm?id=85362&amp;section=homepage&amp;CFID=78496208&amp;CFTOKEN=18366292&amp;jsessionid=8830e599e5944c3e5047</a:t>
            </a:r>
            <a:endParaRPr lang="en-US" sz="800" dirty="0">
              <a:solidFill>
                <a:srgbClr val="000000"/>
              </a:solidFill>
            </a:endParaRPr>
          </a:p>
        </p:txBody>
      </p:sp>
      <p:pic>
        <p:nvPicPr>
          <p:cNvPr id="543747" name="Picture 2"/>
          <p:cNvPicPr>
            <a:picLocks noChangeAspect="1" noChangeArrowheads="1"/>
          </p:cNvPicPr>
          <p:nvPr/>
        </p:nvPicPr>
        <p:blipFill>
          <a:blip r:embed="rId3" cstate="print"/>
          <a:srcRect/>
          <a:stretch>
            <a:fillRect/>
          </a:stretch>
        </p:blipFill>
        <p:spPr bwMode="auto">
          <a:xfrm>
            <a:off x="914400" y="984250"/>
            <a:ext cx="7315200" cy="518795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152400" y="6368142"/>
            <a:ext cx="8839200" cy="246063"/>
          </a:xfrm>
          <a:prstGeom prst="rect">
            <a:avLst/>
          </a:prstGeom>
          <a:noFill/>
          <a:ln w="9525">
            <a:noFill/>
            <a:miter lim="800000"/>
            <a:headEnd/>
            <a:tailEnd/>
          </a:ln>
        </p:spPr>
        <p:txBody>
          <a:bodyPr>
            <a:spAutoFit/>
          </a:bodyPr>
          <a:lstStyle/>
          <a:p>
            <a:pPr algn="ctr" fontAlgn="base">
              <a:spcBef>
                <a:spcPct val="0"/>
              </a:spcBef>
              <a:spcAft>
                <a:spcPct val="0"/>
              </a:spcAft>
            </a:pPr>
            <a:r>
              <a:rPr lang="en-US" sz="1000" dirty="0">
                <a:solidFill>
                  <a:srgbClr val="000000"/>
                </a:solidFill>
                <a:hlinkClick r:id="rId2"/>
              </a:rPr>
              <a:t>www.grandforksherald.com/articles/index.cfm?id=85362&amp;section=homepage&amp;CFID=78496208&amp;CFTOKEN=18366292&amp;jsessionid=8830e599e5944c3e5047</a:t>
            </a:r>
            <a:endParaRPr lang="en-US" sz="1000" dirty="0">
              <a:solidFill>
                <a:srgbClr val="000000"/>
              </a:solidFill>
            </a:endParaRPr>
          </a:p>
        </p:txBody>
      </p:sp>
      <p:pic>
        <p:nvPicPr>
          <p:cNvPr id="544771" name="Picture 2"/>
          <p:cNvPicPr>
            <a:picLocks noChangeAspect="1" noChangeArrowheads="1"/>
          </p:cNvPicPr>
          <p:nvPr/>
        </p:nvPicPr>
        <p:blipFill>
          <a:blip r:embed="rId3" cstate="print"/>
          <a:srcRect/>
          <a:stretch>
            <a:fillRect/>
          </a:stretch>
        </p:blipFill>
        <p:spPr bwMode="auto">
          <a:xfrm>
            <a:off x="914400" y="591456"/>
            <a:ext cx="7315200" cy="5554662"/>
          </a:xfrm>
          <a:prstGeom prst="rect">
            <a:avLst/>
          </a:prstGeom>
          <a:noFill/>
          <a:ln w="9525">
            <a:no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644622"/>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Font typeface="Arial" charset="0"/>
              <a:buNone/>
            </a:pPr>
            <a:r>
              <a:rPr lang="en-US" sz="3200" i="1" dirty="0"/>
              <a:t>Why Some like it hot</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3200" b="1" dirty="0"/>
              <a:t>Sardinia</a:t>
            </a:r>
          </a:p>
          <a:p>
            <a:pPr marL="1828800" lvl="3" indent="-457200" eaLnBrk="1" hangingPunct="1"/>
            <a:r>
              <a:rPr lang="en-US" sz="3200" b="1" dirty="0"/>
              <a:t>Crete</a:t>
            </a:r>
          </a:p>
          <a:p>
            <a:pPr marL="1828800" lvl="3" indent="-457200" eaLnBrk="1" hangingPunct="1"/>
            <a:r>
              <a:rPr lang="en-US" sz="3200" b="1" dirty="0"/>
              <a:t>supertasters </a:t>
            </a:r>
          </a:p>
          <a:p>
            <a:pPr marL="1828800" lvl="3" indent="-457200" eaLnBrk="1" hangingPunct="1"/>
            <a:r>
              <a:rPr lang="en-US" sz="3200" b="1" dirty="0"/>
              <a:t>lactose intolerance</a:t>
            </a:r>
          </a:p>
          <a:p>
            <a:pPr marL="1828800" lvl="3" indent="-457200" eaLnBrk="1" hangingPunct="1"/>
            <a:r>
              <a:rPr lang="en-US" sz="3200" b="1" dirty="0"/>
              <a:t>alcohol tolerance</a:t>
            </a:r>
          </a:p>
          <a:p>
            <a:pPr marL="1828800" lvl="3" indent="-457200" eaLnBrk="1" hangingPunct="1"/>
            <a:endParaRPr lang="en-US" b="1" dirty="0"/>
          </a:p>
        </p:txBody>
      </p:sp>
      <p:sp>
        <p:nvSpPr>
          <p:cNvPr id="3" name="TextBox 3"/>
          <p:cNvSpPr txBox="1">
            <a:spLocks noChangeArrowheads="1"/>
          </p:cNvSpPr>
          <p:nvPr/>
        </p:nvSpPr>
        <p:spPr bwMode="auto">
          <a:xfrm>
            <a:off x="0" y="2819400"/>
            <a:ext cx="9144000" cy="2286000"/>
          </a:xfrm>
          <a:prstGeom prst="rect">
            <a:avLst/>
          </a:prstGeom>
          <a:solidFill>
            <a:schemeClr val="tx1"/>
          </a:solidFill>
          <a:ln w="9525">
            <a:noFill/>
            <a:miter lim="800000"/>
            <a:headEnd/>
            <a:tailEnd/>
          </a:ln>
        </p:spPr>
        <p:txBody>
          <a:bodyPr wrap="square">
            <a:noAutofit/>
          </a:bodyPr>
          <a:lstStyle/>
          <a:p>
            <a:pPr algn="ctr" fontAlgn="base">
              <a:spcBef>
                <a:spcPct val="0"/>
              </a:spcBef>
              <a:spcAft>
                <a:spcPct val="0"/>
              </a:spcAft>
            </a:pPr>
            <a:endParaRPr lang="en-US" sz="2000" b="1" dirty="0">
              <a:solidFill>
                <a:srgbClr val="000000"/>
              </a:solidFill>
            </a:endParaRPr>
          </a:p>
          <a:p>
            <a:pPr algn="ctr" fontAlgn="base">
              <a:spcBef>
                <a:spcPct val="0"/>
              </a:spcBef>
              <a:spcAft>
                <a:spcPct val="0"/>
              </a:spcAft>
            </a:pPr>
            <a:r>
              <a:rPr lang="en-US" sz="3600" b="1" dirty="0">
                <a:solidFill>
                  <a:srgbClr val="FF0000"/>
                </a:solidFill>
              </a:rPr>
              <a:t>we’ll have a brief look </a:t>
            </a:r>
          </a:p>
          <a:p>
            <a:pPr algn="ctr" fontAlgn="base">
              <a:spcBef>
                <a:spcPct val="0"/>
              </a:spcBef>
              <a:spcAft>
                <a:spcPct val="0"/>
              </a:spcAft>
            </a:pPr>
            <a:r>
              <a:rPr lang="en-US" sz="3600" b="1" dirty="0">
                <a:solidFill>
                  <a:srgbClr val="FF0000"/>
                </a:solidFill>
              </a:rPr>
              <a:t>at some of these </a:t>
            </a:r>
          </a:p>
          <a:p>
            <a:pPr algn="ctr" fontAlgn="base">
              <a:spcBef>
                <a:spcPct val="0"/>
              </a:spcBef>
              <a:spcAft>
                <a:spcPct val="0"/>
              </a:spcAft>
            </a:pPr>
            <a:r>
              <a:rPr lang="en-US" sz="3600" b="1" dirty="0">
                <a:solidFill>
                  <a:srgbClr val="FF0000"/>
                </a:solidFill>
              </a:rPr>
              <a:t>other issues later in the semester</a:t>
            </a:r>
            <a:endParaRPr lang="en-US" sz="3600" b="1" dirty="0">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914400" y="2652486"/>
            <a:ext cx="7315200" cy="2308324"/>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2400" b="1" dirty="0">
                <a:solidFill>
                  <a:srgbClr val="FF0000"/>
                </a:solidFill>
              </a:rPr>
              <a:t>for now</a:t>
            </a:r>
          </a:p>
          <a:p>
            <a:pPr algn="ctr" fontAlgn="base">
              <a:spcBef>
                <a:spcPct val="0"/>
              </a:spcBef>
              <a:spcAft>
                <a:spcPct val="0"/>
              </a:spcAft>
            </a:pPr>
            <a:r>
              <a:rPr lang="en-US" sz="6000" b="1" dirty="0">
                <a:solidFill>
                  <a:srgbClr val="FF0000"/>
                </a:solidFill>
              </a:rPr>
              <a:t>back to lactose intolerance</a:t>
            </a:r>
            <a:endParaRPr lang="en-US" sz="2800" b="1" dirty="0">
              <a:solidFill>
                <a:srgbClr val="FF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4770437"/>
          </a:xfrm>
          <a:prstGeom prst="rect">
            <a:avLst/>
          </a:prstGeom>
          <a:noFill/>
        </p:spPr>
        <p:txBody>
          <a:bodyPr>
            <a:spAutoFit/>
          </a:bodyPr>
          <a:lstStyle/>
          <a:p>
            <a:pPr algn="ctr">
              <a:defRPr/>
            </a:pPr>
            <a:r>
              <a:rPr lang="en-US" sz="4000" b="1" dirty="0">
                <a:solidFill>
                  <a:prstClr val="black"/>
                </a:solidFill>
              </a:rPr>
              <a:t>is used to be thought that </a:t>
            </a:r>
          </a:p>
          <a:p>
            <a:pPr algn="ctr">
              <a:defRPr/>
            </a:pPr>
            <a:r>
              <a:rPr lang="en-US" sz="4000" b="1" dirty="0">
                <a:solidFill>
                  <a:prstClr val="black"/>
                </a:solidFill>
              </a:rPr>
              <a:t>milk aversion was due to psychosomatic reasons</a:t>
            </a:r>
          </a:p>
          <a:p>
            <a:pPr algn="ctr">
              <a:defRPr/>
            </a:pPr>
            <a:endParaRPr lang="en-US" sz="2400" b="1" dirty="0">
              <a:solidFill>
                <a:prstClr val="black"/>
              </a:solidFill>
            </a:endParaRPr>
          </a:p>
          <a:p>
            <a:pPr marL="231775" indent="-231775">
              <a:buFont typeface="Arial" pitchFamily="34" charset="0"/>
              <a:buChar char="•"/>
              <a:defRPr/>
            </a:pPr>
            <a:r>
              <a:rPr lang="en-US" sz="2800" b="1" dirty="0">
                <a:solidFill>
                  <a:prstClr val="black"/>
                </a:solidFill>
              </a:rPr>
              <a:t> relating to things like the idea that “manipulating the udder of an animal was indeed a strange procedure”</a:t>
            </a:r>
          </a:p>
          <a:p>
            <a:pPr marL="231775" indent="-231775">
              <a:buFont typeface="Arial" pitchFamily="34" charset="0"/>
              <a:buChar char="•"/>
              <a:defRPr/>
            </a:pPr>
            <a:endParaRPr lang="en-US" sz="2000" b="1" dirty="0">
              <a:solidFill>
                <a:prstClr val="black"/>
              </a:solidFill>
            </a:endParaRPr>
          </a:p>
          <a:p>
            <a:pPr marL="231775" indent="-231775">
              <a:buFont typeface="Arial" pitchFamily="34" charset="0"/>
              <a:buChar char="•"/>
              <a:defRPr/>
            </a:pPr>
            <a:r>
              <a:rPr lang="en-US" sz="2800" b="1" dirty="0">
                <a:solidFill>
                  <a:prstClr val="black"/>
                </a:solidFill>
              </a:rPr>
              <a:t>especially when the “white animal secretion” when consumed could make a person ill</a:t>
            </a: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4893647"/>
          </a:xfrm>
          <a:prstGeom prst="rect">
            <a:avLst/>
          </a:prstGeom>
          <a:noFill/>
        </p:spPr>
        <p:txBody>
          <a:bodyPr>
            <a:spAutoFit/>
          </a:bodyPr>
          <a:lstStyle/>
          <a:p>
            <a:pPr algn="ctr">
              <a:defRPr/>
            </a:pPr>
            <a:r>
              <a:rPr lang="en-US" sz="4000" b="1" dirty="0">
                <a:solidFill>
                  <a:srgbClr val="D79694"/>
                </a:solidFill>
              </a:rPr>
              <a:t>is used to be thought that </a:t>
            </a:r>
          </a:p>
          <a:p>
            <a:pPr algn="ctr">
              <a:defRPr/>
            </a:pPr>
            <a:r>
              <a:rPr lang="en-US" sz="4000" b="1" dirty="0">
                <a:solidFill>
                  <a:srgbClr val="D79694"/>
                </a:solidFill>
              </a:rPr>
              <a:t>milk aversion was due to </a:t>
            </a:r>
            <a:r>
              <a:rPr lang="en-US" sz="4800" b="1" dirty="0">
                <a:solidFill>
                  <a:prstClr val="black"/>
                </a:solidFill>
              </a:rPr>
              <a:t>psychosomatic reasons</a:t>
            </a:r>
            <a:endParaRPr lang="en-US" sz="4000" b="1" dirty="0">
              <a:solidFill>
                <a:prstClr val="black"/>
              </a:solidFill>
            </a:endParaRPr>
          </a:p>
          <a:p>
            <a:pPr algn="ctr">
              <a:defRPr/>
            </a:pPr>
            <a:endParaRPr lang="en-US" sz="1600" b="1" dirty="0">
              <a:solidFill>
                <a:srgbClr val="D79694"/>
              </a:solidFill>
            </a:endParaRPr>
          </a:p>
          <a:p>
            <a:pPr marL="231775" indent="-231775">
              <a:buFont typeface="Arial" pitchFamily="34" charset="0"/>
              <a:buChar char="•"/>
              <a:defRPr/>
            </a:pPr>
            <a:r>
              <a:rPr lang="en-US" sz="2800" b="1" dirty="0">
                <a:solidFill>
                  <a:srgbClr val="D79694"/>
                </a:solidFill>
              </a:rPr>
              <a:t> relating to things like the idea that “manipulating the udder of an animal was indeed a strange procedure”</a:t>
            </a:r>
          </a:p>
          <a:p>
            <a:pPr marL="231775" indent="-231775">
              <a:buFont typeface="Arial" pitchFamily="34" charset="0"/>
              <a:buChar char="•"/>
              <a:defRPr/>
            </a:pPr>
            <a:endParaRPr lang="en-US" sz="2000" b="1" dirty="0">
              <a:solidFill>
                <a:srgbClr val="D79694"/>
              </a:solidFill>
            </a:endParaRPr>
          </a:p>
          <a:p>
            <a:pPr marL="231775" indent="-231775">
              <a:buFont typeface="Arial" pitchFamily="34" charset="0"/>
              <a:buChar char="•"/>
              <a:defRPr/>
            </a:pPr>
            <a:r>
              <a:rPr lang="en-US" sz="2800" b="1" dirty="0">
                <a:solidFill>
                  <a:srgbClr val="D79694"/>
                </a:solidFill>
              </a:rPr>
              <a:t>especially when the “white animal secretion” when consumed could make a person ill</a:t>
            </a:r>
            <a:endParaRPr lang="en-US" sz="32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TextBox 1"/>
          <p:cNvSpPr txBox="1">
            <a:spLocks noChangeArrowheads="1"/>
          </p:cNvSpPr>
          <p:nvPr/>
        </p:nvSpPr>
        <p:spPr bwMode="auto">
          <a:xfrm>
            <a:off x="914400" y="2438400"/>
            <a:ext cx="7315200" cy="2339102"/>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prstClr val="black"/>
                </a:solidFill>
              </a:rPr>
              <a:t>but that changed in the late 1960s</a:t>
            </a:r>
          </a:p>
          <a:p>
            <a:pPr algn="ctr" fontAlgn="base">
              <a:spcBef>
                <a:spcPct val="0"/>
              </a:spcBef>
              <a:spcAft>
                <a:spcPct val="0"/>
              </a:spcAft>
            </a:pPr>
            <a:r>
              <a:rPr lang="en-US" sz="3200" b="1" dirty="0">
                <a:solidFill>
                  <a:prstClr val="black"/>
                </a:solidFill>
              </a:rPr>
              <a:t>with the work of “pioneers” such as</a:t>
            </a:r>
          </a:p>
          <a:p>
            <a:pPr algn="ctr" fontAlgn="base">
              <a:spcBef>
                <a:spcPct val="0"/>
              </a:spcBef>
              <a:spcAft>
                <a:spcPct val="0"/>
              </a:spcAft>
            </a:pPr>
            <a:r>
              <a:rPr lang="en-US" sz="3200" b="1" dirty="0">
                <a:solidFill>
                  <a:prstClr val="black"/>
                </a:solidFill>
              </a:rPr>
              <a:t> </a:t>
            </a:r>
          </a:p>
          <a:p>
            <a:pPr algn="ctr" fontAlgn="base">
              <a:spcBef>
                <a:spcPct val="0"/>
              </a:spcBef>
              <a:spcAft>
                <a:spcPct val="0"/>
              </a:spcAft>
            </a:pPr>
            <a:r>
              <a:rPr lang="en-US" sz="3600" b="1" dirty="0">
                <a:solidFill>
                  <a:prstClr val="black"/>
                </a:solidFill>
              </a:rPr>
              <a:t>F. J. </a:t>
            </a:r>
            <a:r>
              <a:rPr lang="en-US" sz="3600" b="1" dirty="0" err="1">
                <a:solidFill>
                  <a:prstClr val="black"/>
                </a:solidFill>
              </a:rPr>
              <a:t>Simoons</a:t>
            </a:r>
            <a:endParaRPr lang="en-US" sz="3600" b="1" dirty="0">
              <a:solidFill>
                <a:prstClr val="black"/>
              </a:solidFill>
            </a:endParaRPr>
          </a:p>
          <a:p>
            <a:pPr algn="ctr" fontAlgn="base">
              <a:spcBef>
                <a:spcPct val="0"/>
              </a:spcBef>
              <a:spcAft>
                <a:spcPct val="0"/>
              </a:spcAft>
            </a:pPr>
            <a:endParaRPr lang="en-US" sz="14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pp.  40-41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299750"/>
            <a:ext cx="7086600" cy="1846659"/>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“I’m sorry,” said I, “I’ll remember not to make it so strong next time. . . .”</a:t>
            </a:r>
          </a:p>
          <a:p>
            <a:pPr indent="-514350" algn="ctr">
              <a:tabLst>
                <a:tab pos="0" algn="l"/>
              </a:tabLst>
              <a:defRPr/>
            </a:pPr>
            <a:endParaRPr lang="en-US" sz="1400" dirty="0">
              <a:solidFill>
                <a:srgbClr val="000000"/>
              </a:solidFill>
              <a:latin typeface="Tahoma" pitchFamily="34" charset="0"/>
            </a:endParaRPr>
          </a:p>
          <a:p>
            <a:pPr indent="-514350" algn="ctr">
              <a:tabLst>
                <a:tab pos="0" algn="l"/>
              </a:tabLst>
              <a:defRPr/>
            </a:pPr>
            <a:r>
              <a:rPr lang="en-US" dirty="0">
                <a:solidFill>
                  <a:srgbClr val="000000"/>
                </a:solidFill>
                <a:latin typeface="Tahoma" pitchFamily="34" charset="0"/>
              </a:rPr>
              <a:t>“No </a:t>
            </a:r>
            <a:r>
              <a:rPr lang="en-US" dirty="0" err="1">
                <a:solidFill>
                  <a:srgbClr val="000000"/>
                </a:solidFill>
                <a:latin typeface="Tahoma" pitchFamily="34" charset="0"/>
              </a:rPr>
              <a:t>no</a:t>
            </a:r>
            <a:r>
              <a:rPr lang="en-US" dirty="0">
                <a:solidFill>
                  <a:srgbClr val="000000"/>
                </a:solidFill>
                <a:latin typeface="Tahoma" pitchFamily="34" charset="0"/>
              </a:rPr>
              <a:t>,” said Prof. Liu, “it’s not how strong that’s a problem . . .</a:t>
            </a:r>
          </a:p>
          <a:p>
            <a:pPr indent="-514350" algn="ctr">
              <a:tabLst>
                <a:tab pos="0" algn="l"/>
              </a:tabLst>
              <a:defRPr/>
            </a:pPr>
            <a:r>
              <a:rPr lang="en-US" dirty="0">
                <a:solidFill>
                  <a:srgbClr val="000000"/>
                </a:solidFill>
                <a:latin typeface="Tahoma" pitchFamily="34" charset="0"/>
              </a:rPr>
              <a:t>it’s the cream.”</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TextBox 1"/>
          <p:cNvSpPr txBox="1">
            <a:spLocks noChangeArrowheads="1"/>
          </p:cNvSpPr>
          <p:nvPr/>
        </p:nvSpPr>
        <p:spPr bwMode="auto">
          <a:xfrm>
            <a:off x="914400" y="1173163"/>
            <a:ext cx="7315200" cy="49863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a:solidFill>
                  <a:prstClr val="black"/>
                </a:solidFill>
              </a:rPr>
              <a:t>F. J. Simoons</a:t>
            </a:r>
          </a:p>
          <a:p>
            <a:pPr algn="ctr" fontAlgn="base">
              <a:spcBef>
                <a:spcPct val="0"/>
              </a:spcBef>
              <a:spcAft>
                <a:spcPct val="0"/>
              </a:spcAft>
            </a:pPr>
            <a:endParaRPr lang="en-US" sz="1400" b="1">
              <a:solidFill>
                <a:prstClr val="black"/>
              </a:solidFill>
            </a:endParaRPr>
          </a:p>
          <a:p>
            <a:pPr algn="ctr" fontAlgn="base">
              <a:spcBef>
                <a:spcPct val="0"/>
              </a:spcBef>
              <a:spcAft>
                <a:spcPct val="0"/>
              </a:spcAft>
            </a:pPr>
            <a:r>
              <a:rPr lang="en-US" sz="2400" b="1">
                <a:solidFill>
                  <a:prstClr val="black"/>
                </a:solidFill>
              </a:rPr>
              <a:t>1970</a:t>
            </a:r>
          </a:p>
          <a:p>
            <a:pPr algn="ctr" fontAlgn="base">
              <a:spcBef>
                <a:spcPct val="0"/>
              </a:spcBef>
              <a:spcAft>
                <a:spcPct val="0"/>
              </a:spcAft>
            </a:pPr>
            <a:r>
              <a:rPr lang="en-US" sz="2400" b="1">
                <a:solidFill>
                  <a:prstClr val="black"/>
                </a:solidFill>
              </a:rPr>
              <a:t>“Primary adult lactose intolerance and the milking habit: A Problem in biological and cultural interrelations II: A cultural historical hypothesis.”  American Journal of Digestive Diseases, </a:t>
            </a:r>
            <a:r>
              <a:rPr lang="en-US" sz="2400" b="1" i="1">
                <a:solidFill>
                  <a:prstClr val="black"/>
                </a:solidFill>
              </a:rPr>
              <a:t>15</a:t>
            </a:r>
            <a:r>
              <a:rPr lang="en-US" sz="2400" b="1">
                <a:solidFill>
                  <a:prstClr val="black"/>
                </a:solidFill>
              </a:rPr>
              <a:t>, 673-695.</a:t>
            </a:r>
          </a:p>
          <a:p>
            <a:pPr algn="ctr" fontAlgn="base">
              <a:spcBef>
                <a:spcPct val="0"/>
              </a:spcBef>
              <a:spcAft>
                <a:spcPct val="0"/>
              </a:spcAft>
            </a:pPr>
            <a:endParaRPr lang="en-US" sz="2400" b="1">
              <a:solidFill>
                <a:prstClr val="black"/>
              </a:solidFill>
            </a:endParaRPr>
          </a:p>
          <a:p>
            <a:pPr algn="ctr" fontAlgn="base">
              <a:spcBef>
                <a:spcPct val="0"/>
              </a:spcBef>
              <a:spcAft>
                <a:spcPct val="0"/>
              </a:spcAft>
            </a:pPr>
            <a:r>
              <a:rPr lang="en-US" sz="2400" b="1">
                <a:solidFill>
                  <a:prstClr val="black"/>
                </a:solidFill>
              </a:rPr>
              <a:t>1983</a:t>
            </a:r>
          </a:p>
          <a:p>
            <a:pPr algn="ctr" fontAlgn="base">
              <a:spcBef>
                <a:spcPct val="0"/>
              </a:spcBef>
              <a:spcAft>
                <a:spcPct val="0"/>
              </a:spcAft>
            </a:pPr>
            <a:r>
              <a:rPr lang="en-US" sz="2400" b="1">
                <a:solidFill>
                  <a:prstClr val="black"/>
                </a:solidFill>
              </a:rPr>
              <a:t>“Geography and genetics as factors in the psychobiology of human food selection.”  In L. M. Baker (Ed.), </a:t>
            </a:r>
            <a:r>
              <a:rPr lang="en-US" sz="2400" b="1" i="1">
                <a:solidFill>
                  <a:prstClr val="black"/>
                </a:solidFill>
              </a:rPr>
              <a:t>The Psychobiology of human food selection</a:t>
            </a:r>
            <a:r>
              <a:rPr lang="en-US" sz="2400" b="1">
                <a:solidFill>
                  <a:prstClr val="black"/>
                </a:solidFill>
              </a:rPr>
              <a:t>.  Westport, CT: Avi Co.</a:t>
            </a:r>
            <a:endParaRPr lang="en-US" sz="4000" b="1">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TextBox 1"/>
          <p:cNvSpPr txBox="1">
            <a:spLocks noChangeArrowheads="1"/>
          </p:cNvSpPr>
          <p:nvPr/>
        </p:nvSpPr>
        <p:spPr bwMode="auto">
          <a:xfrm>
            <a:off x="914400" y="1173163"/>
            <a:ext cx="7315200" cy="2108269"/>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F. J. </a:t>
            </a:r>
            <a:r>
              <a:rPr lang="en-US" sz="4000" b="1" dirty="0" err="1">
                <a:solidFill>
                  <a:prstClr val="black"/>
                </a:solidFill>
              </a:rPr>
              <a:t>Simoons</a:t>
            </a:r>
            <a:endParaRPr lang="en-US" sz="4000" b="1" dirty="0">
              <a:solidFill>
                <a:prstClr val="black"/>
              </a:solidFill>
            </a:endParaRPr>
          </a:p>
          <a:p>
            <a:pPr algn="ctr" fontAlgn="base">
              <a:spcBef>
                <a:spcPct val="0"/>
              </a:spcBef>
              <a:spcAft>
                <a:spcPct val="0"/>
              </a:spcAft>
            </a:pPr>
            <a:endParaRPr lang="en-US" sz="100" b="1" dirty="0">
              <a:solidFill>
                <a:prstClr val="black"/>
              </a:solidFill>
            </a:endParaRPr>
          </a:p>
          <a:p>
            <a:pPr algn="ctr" fontAlgn="base">
              <a:spcBef>
                <a:spcPct val="0"/>
              </a:spcBef>
              <a:spcAft>
                <a:spcPct val="0"/>
              </a:spcAft>
            </a:pPr>
            <a:r>
              <a:rPr lang="en-US" dirty="0">
                <a:solidFill>
                  <a:prstClr val="black"/>
                </a:solidFill>
              </a:rPr>
              <a:t>1994</a:t>
            </a:r>
          </a:p>
          <a:p>
            <a:pPr algn="ctr" fontAlgn="base">
              <a:spcBef>
                <a:spcPct val="0"/>
              </a:spcBef>
              <a:spcAft>
                <a:spcPct val="0"/>
              </a:spcAft>
            </a:pPr>
            <a:r>
              <a:rPr lang="en-US" sz="2800" b="1" i="1" dirty="0">
                <a:solidFill>
                  <a:prstClr val="black"/>
                </a:solidFill>
              </a:rPr>
              <a:t>Eat not this Flesh, </a:t>
            </a:r>
          </a:p>
          <a:p>
            <a:pPr algn="ctr" fontAlgn="base">
              <a:spcBef>
                <a:spcPct val="0"/>
              </a:spcBef>
              <a:spcAft>
                <a:spcPct val="0"/>
              </a:spcAft>
            </a:pPr>
            <a:r>
              <a:rPr lang="en-US" sz="2800" b="1" i="1" dirty="0">
                <a:solidFill>
                  <a:prstClr val="black"/>
                </a:solidFill>
              </a:rPr>
              <a:t>Food Avoidances from Pre-history to Present</a:t>
            </a:r>
            <a:r>
              <a:rPr lang="en-US" sz="2800" b="1" dirty="0">
                <a:solidFill>
                  <a:prstClr val="black"/>
                </a:solidFill>
              </a:rPr>
              <a:t>.</a:t>
            </a:r>
            <a:endParaRPr lang="en-US" sz="2400" b="1" dirty="0">
              <a:solidFill>
                <a:prstClr val="black"/>
              </a:solidFill>
            </a:endParaRPr>
          </a:p>
          <a:p>
            <a:pPr algn="ctr" fontAlgn="base">
              <a:spcBef>
                <a:spcPct val="0"/>
              </a:spcBef>
              <a:spcAft>
                <a:spcPct val="0"/>
              </a:spcAft>
            </a:pPr>
            <a:r>
              <a:rPr lang="en-US" sz="1600" dirty="0">
                <a:solidFill>
                  <a:prstClr val="black"/>
                </a:solidFill>
              </a:rPr>
              <a:t>Madison: University of Wisconsin Press.</a:t>
            </a:r>
            <a:endParaRPr lang="en-US" sz="2800" b="1" dirty="0">
              <a:solidFill>
                <a:prstClr val="black"/>
              </a:solidFill>
            </a:endParaRPr>
          </a:p>
        </p:txBody>
      </p:sp>
      <p:pic>
        <p:nvPicPr>
          <p:cNvPr id="550915" name="Picture 2"/>
          <p:cNvPicPr>
            <a:picLocks noChangeAspect="1" noChangeArrowheads="1"/>
          </p:cNvPicPr>
          <p:nvPr/>
        </p:nvPicPr>
        <p:blipFill>
          <a:blip r:embed="rId2" cstate="print"/>
          <a:srcRect/>
          <a:stretch>
            <a:fillRect/>
          </a:stretch>
        </p:blipFill>
        <p:spPr bwMode="auto">
          <a:xfrm>
            <a:off x="3616325" y="3276600"/>
            <a:ext cx="1870075" cy="2862263"/>
          </a:xfrm>
          <a:prstGeom prst="rect">
            <a:avLst/>
          </a:prstGeom>
          <a:noFill/>
          <a:ln w="9525">
            <a:noFill/>
            <a:miter lim="800000"/>
            <a:headEnd/>
            <a:tailEnd/>
          </a:ln>
        </p:spPr>
      </p:pic>
      <p:sp>
        <p:nvSpPr>
          <p:cNvPr id="5" name="Rectangle 4"/>
          <p:cNvSpPr/>
          <p:nvPr/>
        </p:nvSpPr>
        <p:spPr>
          <a:xfrm>
            <a:off x="925284" y="313138"/>
            <a:ext cx="7315200" cy="830997"/>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a major work in Anth of Food is . . . </a:t>
            </a:r>
            <a:endParaRPr lang="en-US" sz="3600" dirty="0">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TextBox 1"/>
          <p:cNvSpPr txBox="1">
            <a:spLocks noChangeArrowheads="1"/>
          </p:cNvSpPr>
          <p:nvPr/>
        </p:nvSpPr>
        <p:spPr bwMode="auto">
          <a:xfrm>
            <a:off x="914400" y="2133600"/>
            <a:ext cx="7315200" cy="3416300"/>
          </a:xfrm>
          <a:prstGeom prst="rect">
            <a:avLst/>
          </a:prstGeom>
          <a:noFill/>
          <a:ln w="9525">
            <a:noFill/>
            <a:miter lim="800000"/>
            <a:headEnd/>
            <a:tailEnd/>
          </a:ln>
        </p:spPr>
        <p:txBody>
          <a:bodyPr>
            <a:spAutoFit/>
          </a:bodyPr>
          <a:lstStyle/>
          <a:p>
            <a:pPr algn="ctr" fontAlgn="base">
              <a:spcBef>
                <a:spcPct val="0"/>
              </a:spcBef>
              <a:spcAft>
                <a:spcPct val="0"/>
              </a:spcAft>
            </a:pPr>
            <a:r>
              <a:rPr lang="en-US" sz="3600" b="1" dirty="0">
                <a:solidFill>
                  <a:prstClr val="black"/>
                </a:solidFill>
              </a:rPr>
              <a:t>“Studies of the distribution of lactose tolerance suggest that the gene’s frequency within a population </a:t>
            </a:r>
          </a:p>
          <a:p>
            <a:pPr algn="ctr" fontAlgn="base">
              <a:spcBef>
                <a:spcPct val="0"/>
              </a:spcBef>
              <a:spcAft>
                <a:spcPct val="0"/>
              </a:spcAft>
            </a:pPr>
            <a:r>
              <a:rPr lang="en-US" sz="3600" b="1" dirty="0">
                <a:solidFill>
                  <a:prstClr val="black"/>
                </a:solidFill>
              </a:rPr>
              <a:t>is related to a reliance on dairying and pastoralism that gives people easy access to milk products. . . .”</a:t>
            </a:r>
            <a:endParaRPr lang="en-US" sz="28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extBox 1"/>
          <p:cNvSpPr txBox="1">
            <a:spLocks noChangeArrowheads="1"/>
          </p:cNvSpPr>
          <p:nvPr/>
        </p:nvSpPr>
        <p:spPr bwMode="auto">
          <a:xfrm>
            <a:off x="914400" y="2133600"/>
            <a:ext cx="7315200" cy="3662541"/>
          </a:xfrm>
          <a:prstGeom prst="rect">
            <a:avLst/>
          </a:prstGeom>
          <a:noFill/>
          <a:ln w="9525">
            <a:noFill/>
            <a:miter lim="800000"/>
            <a:headEnd/>
            <a:tailEnd/>
          </a:ln>
        </p:spPr>
        <p:txBody>
          <a:bodyPr>
            <a:spAutoFit/>
          </a:bodyPr>
          <a:lstStyle/>
          <a:p>
            <a:pPr algn="ctr" fontAlgn="base">
              <a:spcBef>
                <a:spcPct val="0"/>
              </a:spcBef>
              <a:spcAft>
                <a:spcPct val="0"/>
              </a:spcAft>
            </a:pPr>
            <a:r>
              <a:rPr lang="en-US" sz="3600" b="1" dirty="0">
                <a:solidFill>
                  <a:srgbClr val="D79694"/>
                </a:solidFill>
              </a:rPr>
              <a:t>“Studies of the distribution of lactose tolerance suggest that the </a:t>
            </a:r>
            <a:r>
              <a:rPr lang="en-US" sz="4400" b="1" dirty="0">
                <a:solidFill>
                  <a:prstClr val="black"/>
                </a:solidFill>
              </a:rPr>
              <a:t>gene’s frequency within a population </a:t>
            </a:r>
            <a:endParaRPr lang="en-US" sz="4000" b="1" dirty="0">
              <a:solidFill>
                <a:prstClr val="black"/>
              </a:solidFill>
            </a:endParaRPr>
          </a:p>
          <a:p>
            <a:pPr algn="ctr" fontAlgn="base">
              <a:spcBef>
                <a:spcPct val="0"/>
              </a:spcBef>
              <a:spcAft>
                <a:spcPct val="0"/>
              </a:spcAft>
            </a:pPr>
            <a:r>
              <a:rPr lang="en-US" sz="3600" b="1" dirty="0">
                <a:solidFill>
                  <a:srgbClr val="D79694"/>
                </a:solidFill>
              </a:rPr>
              <a:t>is related to a reliance on dairying and pastoralism that gives people easy access to milk products. . . .”</a:t>
            </a:r>
            <a:endParaRPr lang="en-US" sz="28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TextBox 1"/>
          <p:cNvSpPr txBox="1">
            <a:spLocks noChangeArrowheads="1"/>
          </p:cNvSpPr>
          <p:nvPr/>
        </p:nvSpPr>
        <p:spPr bwMode="auto">
          <a:xfrm>
            <a:off x="914400" y="2133600"/>
            <a:ext cx="7315200" cy="3662541"/>
          </a:xfrm>
          <a:prstGeom prst="rect">
            <a:avLst/>
          </a:prstGeom>
          <a:noFill/>
          <a:ln w="9525">
            <a:noFill/>
            <a:miter lim="800000"/>
            <a:headEnd/>
            <a:tailEnd/>
          </a:ln>
        </p:spPr>
        <p:txBody>
          <a:bodyPr>
            <a:spAutoFit/>
          </a:bodyPr>
          <a:lstStyle/>
          <a:p>
            <a:pPr algn="ctr" fontAlgn="base">
              <a:spcBef>
                <a:spcPct val="0"/>
              </a:spcBef>
              <a:spcAft>
                <a:spcPct val="0"/>
              </a:spcAft>
            </a:pPr>
            <a:r>
              <a:rPr lang="en-US" sz="3600" b="1" dirty="0">
                <a:solidFill>
                  <a:srgbClr val="D79694"/>
                </a:solidFill>
              </a:rPr>
              <a:t>“Studies of the distribution of lactose tolerance suggest that the gene’s frequency within a population </a:t>
            </a:r>
          </a:p>
          <a:p>
            <a:pPr algn="ctr" fontAlgn="base">
              <a:spcBef>
                <a:spcPct val="0"/>
              </a:spcBef>
              <a:spcAft>
                <a:spcPct val="0"/>
              </a:spcAft>
            </a:pPr>
            <a:r>
              <a:rPr lang="en-US" sz="3600" b="1" dirty="0">
                <a:solidFill>
                  <a:srgbClr val="D79694"/>
                </a:solidFill>
              </a:rPr>
              <a:t>is related to a reliance on </a:t>
            </a:r>
            <a:r>
              <a:rPr lang="en-US" sz="4400" b="1" dirty="0">
                <a:solidFill>
                  <a:prstClr val="black"/>
                </a:solidFill>
              </a:rPr>
              <a:t>dairying and pastoralism</a:t>
            </a:r>
            <a:r>
              <a:rPr lang="en-US" sz="4000" b="1" dirty="0">
                <a:solidFill>
                  <a:prstClr val="black"/>
                </a:solidFill>
              </a:rPr>
              <a:t> </a:t>
            </a:r>
            <a:r>
              <a:rPr lang="en-US" sz="3600" b="1" dirty="0">
                <a:solidFill>
                  <a:srgbClr val="D79694"/>
                </a:solidFill>
              </a:rPr>
              <a:t>that gives people easy access to milk products. . . .”</a:t>
            </a:r>
            <a:endParaRPr lang="en-US" sz="28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TextBox 1"/>
          <p:cNvSpPr txBox="1">
            <a:spLocks noChangeArrowheads="1"/>
          </p:cNvSpPr>
          <p:nvPr/>
        </p:nvSpPr>
        <p:spPr bwMode="auto">
          <a:xfrm>
            <a:off x="914400" y="1419225"/>
            <a:ext cx="7315200" cy="4524375"/>
          </a:xfrm>
          <a:prstGeom prst="rect">
            <a:avLst/>
          </a:prstGeom>
          <a:noFill/>
          <a:ln w="9525">
            <a:noFill/>
            <a:miter lim="800000"/>
            <a:headEnd/>
            <a:tailEnd/>
          </a:ln>
        </p:spPr>
        <p:txBody>
          <a:bodyPr>
            <a:spAutoFit/>
          </a:bodyPr>
          <a:lstStyle/>
          <a:p>
            <a:pPr algn="ctr" fontAlgn="base">
              <a:spcBef>
                <a:spcPct val="0"/>
              </a:spcBef>
              <a:spcAft>
                <a:spcPct val="0"/>
              </a:spcAft>
            </a:pPr>
            <a:r>
              <a:rPr lang="en-US" sz="3200" b="1">
                <a:solidFill>
                  <a:prstClr val="black"/>
                </a:solidFill>
              </a:rPr>
              <a:t>“Societies that have traditionally practiced dairying and milk consumption, mainly Northern Europeans and some herding groups in Africa and the Middle East, were found to have a low prevalence of lactase deficiency, whereas those whose ancestors did not rely on domestic animals and who avoided milk had high frequencies of deficiency.”</a:t>
            </a:r>
            <a:endParaRPr lang="en-US" sz="2400" b="1">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41</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419225"/>
            <a:ext cx="7315200" cy="4708981"/>
          </a:xfrm>
          <a:prstGeom prst="rect">
            <a:avLst/>
          </a:prstGeom>
          <a:noFill/>
        </p:spPr>
        <p:txBody>
          <a:bodyPr wrap="square">
            <a:spAutoFit/>
          </a:bodyPr>
          <a:lstStyle/>
          <a:p>
            <a:pPr algn="ctr">
              <a:defRPr/>
            </a:pPr>
            <a:r>
              <a:rPr lang="en-US" sz="3200" b="1" dirty="0">
                <a:solidFill>
                  <a:srgbClr val="9BBB59">
                    <a:lumMod val="40000"/>
                    <a:lumOff val="60000"/>
                  </a:srgbClr>
                </a:solidFill>
              </a:rPr>
              <a:t>“</a:t>
            </a:r>
            <a:r>
              <a:rPr lang="en-US" sz="3200" b="1" dirty="0">
                <a:solidFill>
                  <a:srgbClr val="D79694"/>
                </a:solidFill>
              </a:rPr>
              <a:t>Societies that have traditionally </a:t>
            </a:r>
            <a:r>
              <a:rPr lang="en-US" sz="3200" b="1" dirty="0">
                <a:solidFill>
                  <a:prstClr val="black"/>
                </a:solidFill>
              </a:rPr>
              <a:t>practiced dairying </a:t>
            </a:r>
            <a:r>
              <a:rPr lang="en-US" sz="3200" b="1" dirty="0">
                <a:solidFill>
                  <a:srgbClr val="D79694"/>
                </a:solidFill>
              </a:rPr>
              <a:t>and milk consumption, mainly </a:t>
            </a:r>
            <a:r>
              <a:rPr lang="en-US" sz="3600" b="1" dirty="0">
                <a:solidFill>
                  <a:prstClr val="black"/>
                </a:solidFill>
              </a:rPr>
              <a:t>Northern Europeans </a:t>
            </a:r>
            <a:r>
              <a:rPr lang="en-US" sz="3200" b="1" dirty="0">
                <a:solidFill>
                  <a:srgbClr val="D79694"/>
                </a:solidFill>
              </a:rPr>
              <a:t>and</a:t>
            </a:r>
            <a:r>
              <a:rPr lang="en-US" sz="3200" b="1" dirty="0">
                <a:solidFill>
                  <a:prstClr val="black"/>
                </a:solidFill>
              </a:rPr>
              <a:t> </a:t>
            </a:r>
            <a:r>
              <a:rPr lang="en-US" sz="3600" b="1" dirty="0">
                <a:solidFill>
                  <a:prstClr val="black"/>
                </a:solidFill>
              </a:rPr>
              <a:t>some herding groups in Africa and the Middle East</a:t>
            </a:r>
            <a:r>
              <a:rPr lang="en-US" sz="3200" b="1" dirty="0">
                <a:solidFill>
                  <a:srgbClr val="D79694"/>
                </a:solidFill>
              </a:rPr>
              <a:t>, were found to have a low prevalence of lactase deficiency, whereas those whose ancestors did not rely on domestic animals and who avoided milk had high frequencies of deficiency.”</a:t>
            </a:r>
            <a:endParaRPr lang="en-US" sz="24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extBox 1"/>
          <p:cNvSpPr txBox="1">
            <a:spLocks noChangeArrowheads="1"/>
          </p:cNvSpPr>
          <p:nvPr/>
        </p:nvSpPr>
        <p:spPr bwMode="auto">
          <a:xfrm>
            <a:off x="914400" y="1262742"/>
            <a:ext cx="7467600" cy="486287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000" b="1" dirty="0">
                <a:solidFill>
                  <a:srgbClr val="000000"/>
                </a:solidFill>
              </a:rPr>
              <a:t>in a few of these latter  populations lactase activity is present in adulthood</a:t>
            </a:r>
          </a:p>
          <a:p>
            <a:pPr algn="ctr" fontAlgn="base">
              <a:spcBef>
                <a:spcPct val="0"/>
              </a:spcBef>
              <a:spcAft>
                <a:spcPct val="0"/>
              </a:spcAft>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these include mainly those of </a:t>
            </a:r>
          </a:p>
          <a:p>
            <a:pPr marL="1146175" lvl="3" indent="-231775" fontAlgn="base">
              <a:spcBef>
                <a:spcPct val="0"/>
              </a:spcBef>
              <a:spcAft>
                <a:spcPct val="0"/>
              </a:spcAft>
            </a:pPr>
            <a:r>
              <a:rPr lang="en-US" sz="2800" b="1" dirty="0">
                <a:solidFill>
                  <a:srgbClr val="D79694"/>
                </a:solidFill>
              </a:rPr>
              <a:t>	northern European</a:t>
            </a:r>
            <a:r>
              <a:rPr lang="en-US" sz="3200" dirty="0">
                <a:solidFill>
                  <a:srgbClr val="D79694"/>
                </a:solidFill>
              </a:rPr>
              <a:t> </a:t>
            </a:r>
            <a:r>
              <a:rPr lang="en-US" sz="2800" dirty="0">
                <a:solidFill>
                  <a:srgbClr val="D79694"/>
                </a:solidFill>
              </a:rPr>
              <a:t>ancestry</a:t>
            </a:r>
          </a:p>
          <a:p>
            <a:pPr marL="1146175" lvl="3" indent="-231775" fontAlgn="base">
              <a:spcBef>
                <a:spcPct val="0"/>
              </a:spcBef>
              <a:spcAft>
                <a:spcPct val="0"/>
              </a:spcAft>
              <a:buFont typeface="Arial" charset="0"/>
              <a:buChar char="•"/>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and people descended from people in </a:t>
            </a:r>
          </a:p>
          <a:p>
            <a:pPr marL="1146175" lvl="3" indent="-231775" fontAlgn="base">
              <a:spcBef>
                <a:spcPct val="0"/>
              </a:spcBef>
              <a:spcAft>
                <a:spcPct val="0"/>
              </a:spcAft>
            </a:pPr>
            <a:r>
              <a:rPr lang="en-US" sz="2800" b="1" dirty="0">
                <a:solidFill>
                  <a:srgbClr val="D79694"/>
                </a:solidFill>
              </a:rPr>
              <a:t>	a few pockets of the Mediterranean</a:t>
            </a:r>
          </a:p>
          <a:p>
            <a:pPr marL="1146175" lvl="3" indent="-231775" fontAlgn="base">
              <a:spcBef>
                <a:spcPct val="0"/>
              </a:spcBef>
              <a:spcAft>
                <a:spcPct val="0"/>
              </a:spcAft>
              <a:buFont typeface="Arial" charset="0"/>
              <a:buChar char="•"/>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and </a:t>
            </a:r>
            <a:r>
              <a:rPr lang="en-US" sz="2800" b="1" dirty="0">
                <a:solidFill>
                  <a:srgbClr val="D79694"/>
                </a:solidFill>
              </a:rPr>
              <a:t>parts of central Africa</a:t>
            </a:r>
            <a:endParaRPr lang="en-US" sz="20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extBox 1"/>
          <p:cNvSpPr txBox="1">
            <a:spLocks noChangeArrowheads="1"/>
          </p:cNvSpPr>
          <p:nvPr/>
        </p:nvSpPr>
        <p:spPr bwMode="auto">
          <a:xfrm>
            <a:off x="914400" y="1262742"/>
            <a:ext cx="7467600" cy="486287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000" b="1" dirty="0">
                <a:solidFill>
                  <a:srgbClr val="D79694"/>
                </a:solidFill>
              </a:rPr>
              <a:t>in a few of these latter  populations lactase activity is present in adulthood</a:t>
            </a:r>
          </a:p>
          <a:p>
            <a:pPr algn="ctr" fontAlgn="base">
              <a:spcBef>
                <a:spcPct val="0"/>
              </a:spcBef>
              <a:spcAft>
                <a:spcPct val="0"/>
              </a:spcAft>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these include mainly those of </a:t>
            </a:r>
          </a:p>
          <a:p>
            <a:pPr marL="1146175" lvl="3" indent="-231775" fontAlgn="base">
              <a:spcBef>
                <a:spcPct val="0"/>
              </a:spcBef>
              <a:spcAft>
                <a:spcPct val="0"/>
              </a:spcAft>
            </a:pPr>
            <a:r>
              <a:rPr lang="en-US" sz="2800" b="1" dirty="0">
                <a:solidFill>
                  <a:srgbClr val="D79694"/>
                </a:solidFill>
              </a:rPr>
              <a:t>	</a:t>
            </a:r>
            <a:r>
              <a:rPr lang="en-US" sz="3200" b="1" dirty="0">
                <a:solidFill>
                  <a:prstClr val="black"/>
                </a:solidFill>
              </a:rPr>
              <a:t>northern European</a:t>
            </a:r>
            <a:r>
              <a:rPr lang="en-US" sz="3200" dirty="0">
                <a:solidFill>
                  <a:prstClr val="black"/>
                </a:solidFill>
              </a:rPr>
              <a:t> </a:t>
            </a:r>
            <a:r>
              <a:rPr lang="en-US" sz="2800" dirty="0">
                <a:solidFill>
                  <a:srgbClr val="D79694"/>
                </a:solidFill>
              </a:rPr>
              <a:t>ancestry</a:t>
            </a:r>
          </a:p>
          <a:p>
            <a:pPr marL="1146175" lvl="3" indent="-231775" fontAlgn="base">
              <a:spcBef>
                <a:spcPct val="0"/>
              </a:spcBef>
              <a:spcAft>
                <a:spcPct val="0"/>
              </a:spcAft>
              <a:buFont typeface="Arial" charset="0"/>
              <a:buChar char="•"/>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and people descended from people in </a:t>
            </a:r>
          </a:p>
          <a:p>
            <a:pPr marL="1146175" lvl="3" indent="-231775" fontAlgn="base">
              <a:spcBef>
                <a:spcPct val="0"/>
              </a:spcBef>
              <a:spcAft>
                <a:spcPct val="0"/>
              </a:spcAft>
            </a:pPr>
            <a:r>
              <a:rPr lang="en-US" sz="2800" b="1" dirty="0">
                <a:solidFill>
                  <a:srgbClr val="D79694"/>
                </a:solidFill>
              </a:rPr>
              <a:t>	</a:t>
            </a:r>
            <a:r>
              <a:rPr lang="en-US" sz="3200" b="1" dirty="0">
                <a:solidFill>
                  <a:prstClr val="black"/>
                </a:solidFill>
              </a:rPr>
              <a:t>a few pockets of the Mediterranean</a:t>
            </a:r>
            <a:endParaRPr lang="en-US" sz="2800" b="1" dirty="0">
              <a:solidFill>
                <a:prstClr val="black"/>
              </a:solidFill>
            </a:endParaRPr>
          </a:p>
          <a:p>
            <a:pPr marL="1146175" lvl="3" indent="-231775" fontAlgn="base">
              <a:spcBef>
                <a:spcPct val="0"/>
              </a:spcBef>
              <a:spcAft>
                <a:spcPct val="0"/>
              </a:spcAft>
              <a:buFont typeface="Arial" charset="0"/>
              <a:buChar char="•"/>
            </a:pPr>
            <a:endParaRPr lang="en-US" sz="1200" dirty="0">
              <a:solidFill>
                <a:prstClr val="black"/>
              </a:solidFill>
            </a:endParaRPr>
          </a:p>
          <a:p>
            <a:pPr marL="1146175" lvl="3" indent="-231775" fontAlgn="base">
              <a:spcBef>
                <a:spcPct val="0"/>
              </a:spcBef>
              <a:spcAft>
                <a:spcPct val="0"/>
              </a:spcAft>
              <a:buFont typeface="Arial" charset="0"/>
              <a:buChar char="•"/>
            </a:pPr>
            <a:r>
              <a:rPr lang="en-US" sz="2800" dirty="0">
                <a:solidFill>
                  <a:srgbClr val="D79694"/>
                </a:solidFill>
              </a:rPr>
              <a:t>and</a:t>
            </a:r>
            <a:r>
              <a:rPr lang="en-US" sz="2800" dirty="0">
                <a:solidFill>
                  <a:prstClr val="black"/>
                </a:solidFill>
              </a:rPr>
              <a:t> </a:t>
            </a:r>
            <a:r>
              <a:rPr lang="en-US" sz="3200" b="1" dirty="0">
                <a:solidFill>
                  <a:prstClr val="black"/>
                </a:solidFill>
              </a:rPr>
              <a:t>parts of central Africa</a:t>
            </a:r>
            <a:endParaRPr lang="en-US" sz="20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TextBox 1"/>
          <p:cNvSpPr txBox="1">
            <a:spLocks noChangeArrowheads="1"/>
          </p:cNvSpPr>
          <p:nvPr/>
        </p:nvSpPr>
        <p:spPr bwMode="auto">
          <a:xfrm>
            <a:off x="914400" y="1676400"/>
            <a:ext cx="7315200" cy="3478213"/>
          </a:xfrm>
          <a:prstGeom prst="rect">
            <a:avLst/>
          </a:prstGeom>
          <a:noFill/>
          <a:ln w="9525">
            <a:noFill/>
            <a:miter lim="800000"/>
            <a:headEnd/>
            <a:tailEnd/>
          </a:ln>
        </p:spPr>
        <p:txBody>
          <a:bodyPr>
            <a:spAutoFit/>
          </a:bodyPr>
          <a:lstStyle/>
          <a:p>
            <a:pPr algn="ctr" fontAlgn="base">
              <a:spcBef>
                <a:spcPct val="0"/>
              </a:spcBef>
              <a:spcAft>
                <a:spcPct val="0"/>
              </a:spcAft>
            </a:pPr>
            <a:r>
              <a:rPr lang="en-US" sz="4000" b="1">
                <a:solidFill>
                  <a:prstClr val="black"/>
                </a:solidFill>
              </a:rPr>
              <a:t>in human populations virtually all infants and young children can digest the lactose in milk</a:t>
            </a:r>
          </a:p>
          <a:p>
            <a:pPr algn="ctr" fontAlgn="base">
              <a:spcBef>
                <a:spcPct val="0"/>
              </a:spcBef>
              <a:spcAft>
                <a:spcPct val="0"/>
              </a:spcAft>
            </a:pPr>
            <a:endParaRPr lang="en-US" sz="2400">
              <a:solidFill>
                <a:prstClr val="black"/>
              </a:solidFill>
            </a:endParaRPr>
          </a:p>
          <a:p>
            <a:pPr marL="1146175" lvl="3" indent="-231775" fontAlgn="base">
              <a:spcBef>
                <a:spcPct val="0"/>
              </a:spcBef>
              <a:spcAft>
                <a:spcPct val="0"/>
              </a:spcAft>
              <a:buFont typeface="Arial" charset="0"/>
              <a:buChar char="•"/>
            </a:pPr>
            <a:r>
              <a:rPr lang="en-US" sz="2800">
                <a:solidFill>
                  <a:prstClr val="black"/>
                </a:solidFill>
              </a:rPr>
              <a:t>“an obvious necessity for survival”</a:t>
            </a:r>
          </a:p>
          <a:p>
            <a:pPr marL="1146175" lvl="3" indent="-231775" fontAlgn="base">
              <a:spcBef>
                <a:spcPct val="0"/>
              </a:spcBef>
              <a:spcAft>
                <a:spcPct val="0"/>
              </a:spcAft>
              <a:buFont typeface="Arial" charset="0"/>
              <a:buChar char="•"/>
            </a:pPr>
            <a:endParaRPr lang="en-US" sz="2000">
              <a:solidFill>
                <a:prstClr val="black"/>
              </a:solidFill>
            </a:endParaRPr>
          </a:p>
          <a:p>
            <a:pPr marL="1603375" lvl="4" indent="-231775" fontAlgn="base">
              <a:spcBef>
                <a:spcPct val="0"/>
              </a:spcBef>
              <a:spcAft>
                <a:spcPct val="0"/>
              </a:spcAft>
              <a:buFont typeface="Arial" charset="0"/>
              <a:buChar char="•"/>
            </a:pPr>
            <a:r>
              <a:rPr lang="en-US" sz="2800">
                <a:solidFill>
                  <a:prstClr val="black"/>
                </a:solidFill>
              </a:rPr>
              <a:t>human milk contains 7% lactose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261717"/>
            <a:ext cx="7086600" cy="2092881"/>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“The cream?” said I, product of a small Midwestern German dairy-farming village</a:t>
            </a:r>
          </a:p>
          <a:p>
            <a:pPr indent="-514350" algn="ctr">
              <a:tabLst>
                <a:tab pos="0" algn="l"/>
              </a:tabLst>
              <a:defRPr/>
            </a:pPr>
            <a:endParaRPr lang="en-US" sz="1600" dirty="0">
              <a:solidFill>
                <a:srgbClr val="000000"/>
              </a:solidFill>
              <a:latin typeface="Tahoma" pitchFamily="34" charset="0"/>
            </a:endParaRPr>
          </a:p>
          <a:p>
            <a:pPr indent="-514350" algn="ctr">
              <a:tabLst>
                <a:tab pos="0" algn="l"/>
              </a:tabLst>
              <a:defRPr/>
            </a:pPr>
            <a:r>
              <a:rPr lang="en-US" b="1" dirty="0">
                <a:solidFill>
                  <a:srgbClr val="000000"/>
                </a:solidFill>
                <a:latin typeface="Tahoma" pitchFamily="34" charset="0"/>
              </a:rPr>
              <a:t>“Yes,” said Prof. Liu.</a:t>
            </a:r>
          </a:p>
          <a:p>
            <a:pPr indent="-514350" algn="ctr">
              <a:tabLst>
                <a:tab pos="0" algn="l"/>
              </a:tabLst>
              <a:defRPr/>
            </a:pPr>
            <a:r>
              <a:rPr lang="en-US" b="1" dirty="0">
                <a:solidFill>
                  <a:srgbClr val="000000"/>
                </a:solidFill>
                <a:latin typeface="Tahoma" pitchFamily="34" charset="0"/>
              </a:rPr>
              <a:t>“I can’t drink milk.  </a:t>
            </a:r>
          </a:p>
          <a:p>
            <a:pPr indent="-514350" algn="ctr">
              <a:tabLst>
                <a:tab pos="0" algn="l"/>
              </a:tabLst>
              <a:defRPr/>
            </a:pPr>
            <a:r>
              <a:rPr lang="en-US" b="1" dirty="0">
                <a:solidFill>
                  <a:srgbClr val="000000"/>
                </a:solidFill>
                <a:latin typeface="Tahoma" pitchFamily="34" charset="0"/>
              </a:rPr>
              <a:t>I get sick.”</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TextBox 1"/>
          <p:cNvSpPr txBox="1">
            <a:spLocks noChangeArrowheads="1"/>
          </p:cNvSpPr>
          <p:nvPr/>
        </p:nvSpPr>
        <p:spPr bwMode="auto">
          <a:xfrm>
            <a:off x="914400" y="2246313"/>
            <a:ext cx="7315200" cy="255428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as most children grow older, they produce less and less lactase</a:t>
            </a:r>
          </a:p>
          <a:p>
            <a:pPr algn="ctr" fontAlgn="base">
              <a:spcBef>
                <a:spcPct val="0"/>
              </a:spcBef>
              <a:spcAft>
                <a:spcPct val="0"/>
              </a:spcAft>
            </a:pPr>
            <a:endParaRPr lang="en-US" sz="2400" dirty="0">
              <a:solidFill>
                <a:prstClr val="black"/>
              </a:solidFill>
            </a:endParaRPr>
          </a:p>
          <a:p>
            <a:pPr marL="1146175" lvl="3" indent="-231775" fontAlgn="base">
              <a:spcBef>
                <a:spcPct val="0"/>
              </a:spcBef>
              <a:spcAft>
                <a:spcPct val="0"/>
              </a:spcAft>
              <a:buFont typeface="Arial" charset="0"/>
              <a:buChar char="•"/>
            </a:pPr>
            <a:r>
              <a:rPr lang="en-US" sz="2800" dirty="0">
                <a:solidFill>
                  <a:srgbClr val="D79694"/>
                </a:solidFill>
              </a:rPr>
              <a:t>between the ages of 3 and 7 most become lactase deficient</a:t>
            </a:r>
            <a:endParaRPr lang="en-US" sz="2000"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46313"/>
            <a:ext cx="7315200" cy="2678112"/>
          </a:xfrm>
          <a:prstGeom prst="rect">
            <a:avLst/>
          </a:prstGeom>
          <a:noFill/>
        </p:spPr>
        <p:txBody>
          <a:bodyPr>
            <a:spAutoFit/>
          </a:bodyPr>
          <a:lstStyle/>
          <a:p>
            <a:pPr algn="ctr">
              <a:defRPr/>
            </a:pPr>
            <a:r>
              <a:rPr lang="en-US" sz="4000" b="1" dirty="0">
                <a:solidFill>
                  <a:srgbClr val="D79694"/>
                </a:solidFill>
              </a:rPr>
              <a:t>as most children grow older, they produce less and less lactase</a:t>
            </a:r>
          </a:p>
          <a:p>
            <a:pPr algn="ctr">
              <a:defRPr/>
            </a:pPr>
            <a:endParaRPr lang="en-US" sz="2400" dirty="0">
              <a:solidFill>
                <a:srgbClr val="9BBB59">
                  <a:lumMod val="40000"/>
                  <a:lumOff val="60000"/>
                </a:srgbClr>
              </a:solidFill>
            </a:endParaRPr>
          </a:p>
          <a:p>
            <a:pPr marL="1146175" lvl="3" indent="-231775">
              <a:buFont typeface="Arial" pitchFamily="34" charset="0"/>
              <a:buChar char="•"/>
              <a:defRPr/>
            </a:pPr>
            <a:r>
              <a:rPr lang="en-US" sz="3200" b="1" dirty="0">
                <a:solidFill>
                  <a:prstClr val="black"/>
                </a:solidFill>
              </a:rPr>
              <a:t>between the ages of 3 and 7 most become lactase deficient</a:t>
            </a:r>
            <a:endParaRPr lang="en-US" sz="24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28800"/>
            <a:ext cx="7315200" cy="4062413"/>
          </a:xfrm>
          <a:prstGeom prst="rect">
            <a:avLst/>
          </a:prstGeom>
          <a:noFill/>
        </p:spPr>
        <p:txBody>
          <a:bodyPr>
            <a:spAutoFit/>
          </a:bodyPr>
          <a:lstStyle/>
          <a:p>
            <a:pPr algn="ctr">
              <a:defRPr/>
            </a:pPr>
            <a:r>
              <a:rPr lang="en-US" sz="4000" b="1" dirty="0">
                <a:solidFill>
                  <a:prstClr val="black"/>
                </a:solidFill>
              </a:rPr>
              <a:t>research suggests a person’s ability do digest milk is under genetic control </a:t>
            </a:r>
          </a:p>
          <a:p>
            <a:pPr algn="ctr">
              <a:defRPr/>
            </a:pPr>
            <a:endParaRPr lang="en-US" dirty="0">
              <a:solidFill>
                <a:prstClr val="black"/>
              </a:solidFill>
            </a:endParaRPr>
          </a:p>
          <a:p>
            <a:pPr marL="914400" lvl="3" indent="-231775">
              <a:buFont typeface="Arial" pitchFamily="34" charset="0"/>
              <a:buChar char="•"/>
              <a:defRPr/>
            </a:pPr>
            <a:r>
              <a:rPr lang="en-US" sz="2800" dirty="0">
                <a:solidFill>
                  <a:prstClr val="black"/>
                </a:solidFill>
              </a:rPr>
              <a:t>“inherited as an </a:t>
            </a:r>
            <a:r>
              <a:rPr lang="en-US" sz="2800" b="1" dirty="0" err="1">
                <a:solidFill>
                  <a:prstClr val="black"/>
                </a:solidFill>
              </a:rPr>
              <a:t>autosomal</a:t>
            </a:r>
            <a:r>
              <a:rPr lang="en-US" sz="2800" dirty="0">
                <a:solidFill>
                  <a:prstClr val="black"/>
                </a:solidFill>
              </a:rPr>
              <a:t> dominant trait”</a:t>
            </a:r>
          </a:p>
          <a:p>
            <a:pPr marL="804863" lvl="3" indent="-122238">
              <a:defRPr/>
            </a:pPr>
            <a:endParaRPr lang="en-US" sz="800" dirty="0">
              <a:solidFill>
                <a:prstClr val="black"/>
              </a:solidFill>
            </a:endParaRPr>
          </a:p>
          <a:p>
            <a:pPr marL="1377950" lvl="4" indent="-231775">
              <a:buFont typeface="Arial" pitchFamily="34" charset="0"/>
              <a:buChar char="•"/>
              <a:defRPr/>
            </a:pPr>
            <a:r>
              <a:rPr lang="en-US" sz="2400" dirty="0">
                <a:solidFill>
                  <a:prstClr val="black"/>
                </a:solidFill>
              </a:rPr>
              <a:t>“</a:t>
            </a:r>
            <a:r>
              <a:rPr lang="en-US" sz="2400" dirty="0" err="1">
                <a:solidFill>
                  <a:prstClr val="black"/>
                </a:solidFill>
              </a:rPr>
              <a:t>autosomal</a:t>
            </a:r>
            <a:r>
              <a:rPr lang="en-US" sz="2400" dirty="0">
                <a:solidFill>
                  <a:prstClr val="black"/>
                </a:solidFill>
              </a:rPr>
              <a:t>“ refers to any chromosome other than a sex chromosome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28800"/>
            <a:ext cx="7315200" cy="4062413"/>
          </a:xfrm>
          <a:prstGeom prst="rect">
            <a:avLst/>
          </a:prstGeom>
          <a:noFill/>
        </p:spPr>
        <p:txBody>
          <a:bodyPr>
            <a:spAutoFit/>
          </a:bodyPr>
          <a:lstStyle/>
          <a:p>
            <a:pPr algn="ctr">
              <a:defRPr/>
            </a:pPr>
            <a:r>
              <a:rPr lang="en-US" sz="4000" b="1" dirty="0">
                <a:solidFill>
                  <a:srgbClr val="D79694"/>
                </a:solidFill>
              </a:rPr>
              <a:t>research suggests a person’s ability do digest milk is under </a:t>
            </a:r>
            <a:r>
              <a:rPr lang="en-US" sz="4400" b="1" dirty="0">
                <a:solidFill>
                  <a:prstClr val="black"/>
                </a:solidFill>
              </a:rPr>
              <a:t>genetic control </a:t>
            </a:r>
            <a:endParaRPr lang="en-US" sz="4000" b="1" dirty="0">
              <a:solidFill>
                <a:prstClr val="black"/>
              </a:solidFill>
            </a:endParaRPr>
          </a:p>
          <a:p>
            <a:pPr algn="ctr">
              <a:defRPr/>
            </a:pPr>
            <a:endParaRPr lang="en-US" sz="1400" dirty="0">
              <a:solidFill>
                <a:srgbClr val="9BBB59">
                  <a:lumMod val="40000"/>
                  <a:lumOff val="60000"/>
                </a:srgbClr>
              </a:solidFill>
            </a:endParaRPr>
          </a:p>
          <a:p>
            <a:pPr marL="914400" lvl="3" indent="-231775">
              <a:buFont typeface="Arial" pitchFamily="34" charset="0"/>
              <a:buChar char="•"/>
              <a:defRPr/>
            </a:pPr>
            <a:r>
              <a:rPr lang="en-US" sz="2800" dirty="0">
                <a:solidFill>
                  <a:srgbClr val="D79694"/>
                </a:solidFill>
              </a:rPr>
              <a:t>“inherited as an </a:t>
            </a:r>
            <a:r>
              <a:rPr lang="en-US" sz="2800" b="1" dirty="0" err="1">
                <a:solidFill>
                  <a:srgbClr val="D79694"/>
                </a:solidFill>
              </a:rPr>
              <a:t>autosomal</a:t>
            </a:r>
            <a:r>
              <a:rPr lang="en-US" sz="2800" dirty="0">
                <a:solidFill>
                  <a:srgbClr val="D79694"/>
                </a:solidFill>
              </a:rPr>
              <a:t> dominant trait”</a:t>
            </a:r>
          </a:p>
          <a:p>
            <a:pPr marL="804863" lvl="3" indent="-122238">
              <a:defRPr/>
            </a:pPr>
            <a:endParaRPr lang="en-US" sz="800" dirty="0">
              <a:solidFill>
                <a:srgbClr val="D79694"/>
              </a:solidFill>
            </a:endParaRPr>
          </a:p>
          <a:p>
            <a:pPr marL="1377950" lvl="4" indent="-231775">
              <a:buFont typeface="Arial" pitchFamily="34" charset="0"/>
              <a:buChar char="•"/>
              <a:defRPr/>
            </a:pPr>
            <a:r>
              <a:rPr lang="en-US" sz="2400" dirty="0">
                <a:solidFill>
                  <a:srgbClr val="D79694"/>
                </a:solidFill>
              </a:rPr>
              <a:t>“</a:t>
            </a:r>
            <a:r>
              <a:rPr lang="en-US" sz="2400" dirty="0" err="1">
                <a:solidFill>
                  <a:srgbClr val="D79694"/>
                </a:solidFill>
              </a:rPr>
              <a:t>autosomal</a:t>
            </a:r>
            <a:r>
              <a:rPr lang="en-US" sz="2400" dirty="0">
                <a:solidFill>
                  <a:srgbClr val="D79694"/>
                </a:solidFill>
              </a:rPr>
              <a:t>“ refers to any chromosome </a:t>
            </a:r>
          </a:p>
          <a:p>
            <a:pPr marL="1377950" lvl="4" indent="-231775">
              <a:defRPr/>
            </a:pPr>
            <a:r>
              <a:rPr lang="en-US" sz="2400" dirty="0">
                <a:solidFill>
                  <a:srgbClr val="D79694"/>
                </a:solidFill>
              </a:rPr>
              <a:t>	other than a sex chromosome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28800"/>
            <a:ext cx="7315200" cy="4078288"/>
          </a:xfrm>
          <a:prstGeom prst="rect">
            <a:avLst/>
          </a:prstGeom>
          <a:noFill/>
        </p:spPr>
        <p:txBody>
          <a:bodyPr>
            <a:spAutoFit/>
          </a:bodyPr>
          <a:lstStyle/>
          <a:p>
            <a:pPr algn="ctr">
              <a:defRPr/>
            </a:pPr>
            <a:r>
              <a:rPr lang="en-US" sz="4000" b="1" dirty="0">
                <a:solidFill>
                  <a:srgbClr val="D79694"/>
                </a:solidFill>
              </a:rPr>
              <a:t>research suggests a person’s ability do digest milk is under genetic control </a:t>
            </a:r>
          </a:p>
          <a:p>
            <a:pPr algn="ctr">
              <a:defRPr/>
            </a:pPr>
            <a:endParaRPr lang="en-US" dirty="0">
              <a:solidFill>
                <a:srgbClr val="D79694"/>
              </a:solidFill>
            </a:endParaRPr>
          </a:p>
          <a:p>
            <a:pPr marL="914400" lvl="3" indent="-231775">
              <a:buFont typeface="Arial" pitchFamily="34" charset="0"/>
              <a:buChar char="•"/>
              <a:defRPr/>
            </a:pPr>
            <a:r>
              <a:rPr lang="en-US" sz="2800" dirty="0">
                <a:solidFill>
                  <a:srgbClr val="D79694"/>
                </a:solidFill>
              </a:rPr>
              <a:t>“inherited as </a:t>
            </a:r>
            <a:r>
              <a:rPr lang="en-US" sz="3200" b="1" dirty="0">
                <a:solidFill>
                  <a:prstClr val="black"/>
                </a:solidFill>
              </a:rPr>
              <a:t>an</a:t>
            </a:r>
            <a:r>
              <a:rPr lang="en-US" sz="3200" b="1" dirty="0">
                <a:solidFill>
                  <a:srgbClr val="9BBB59">
                    <a:lumMod val="40000"/>
                    <a:lumOff val="60000"/>
                  </a:srgbClr>
                </a:solidFill>
              </a:rPr>
              <a:t> </a:t>
            </a:r>
            <a:r>
              <a:rPr lang="en-US" sz="3200" b="1" dirty="0" err="1">
                <a:solidFill>
                  <a:prstClr val="black"/>
                </a:solidFill>
              </a:rPr>
              <a:t>autosomal</a:t>
            </a:r>
            <a:r>
              <a:rPr lang="en-US" sz="3200" b="1" dirty="0">
                <a:solidFill>
                  <a:prstClr val="black"/>
                </a:solidFill>
              </a:rPr>
              <a:t> dominant trait”</a:t>
            </a:r>
          </a:p>
          <a:p>
            <a:pPr marL="804863" lvl="3" indent="-122238">
              <a:defRPr/>
            </a:pPr>
            <a:endParaRPr lang="en-US" sz="900" b="1" dirty="0">
              <a:solidFill>
                <a:prstClr val="black"/>
              </a:solidFill>
            </a:endParaRPr>
          </a:p>
          <a:p>
            <a:pPr marL="1377950" lvl="4" indent="-231775">
              <a:buFont typeface="Arial" pitchFamily="34" charset="0"/>
              <a:buChar char="•"/>
              <a:defRPr/>
            </a:pPr>
            <a:r>
              <a:rPr lang="en-US" sz="2400" b="1" dirty="0">
                <a:solidFill>
                  <a:prstClr val="black"/>
                </a:solidFill>
              </a:rPr>
              <a:t>“</a:t>
            </a:r>
            <a:r>
              <a:rPr lang="en-US" sz="2400" b="1" dirty="0" err="1">
                <a:solidFill>
                  <a:prstClr val="black"/>
                </a:solidFill>
              </a:rPr>
              <a:t>autosomal</a:t>
            </a:r>
            <a:r>
              <a:rPr lang="en-US" sz="2400" b="1" dirty="0">
                <a:solidFill>
                  <a:prstClr val="black"/>
                </a:solidFill>
              </a:rPr>
              <a:t>“ refers to any chromosome</a:t>
            </a:r>
          </a:p>
          <a:p>
            <a:pPr marL="1377950" lvl="4" indent="-231775">
              <a:defRPr/>
            </a:pPr>
            <a:r>
              <a:rPr lang="en-US" sz="2400" b="1" dirty="0">
                <a:solidFill>
                  <a:prstClr val="black"/>
                </a:solidFill>
              </a:rPr>
              <a:t>	other than a sex chromosome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828800"/>
            <a:ext cx="7315200" cy="372427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Question:</a:t>
            </a:r>
          </a:p>
          <a:p>
            <a:pPr algn="ctr" fontAlgn="base">
              <a:spcBef>
                <a:spcPct val="0"/>
              </a:spcBef>
              <a:spcAft>
                <a:spcPct val="0"/>
              </a:spcAft>
            </a:pPr>
            <a:endParaRPr lang="en-US" sz="1600" b="1" dirty="0">
              <a:solidFill>
                <a:prstClr val="black"/>
              </a:solidFill>
            </a:endParaRPr>
          </a:p>
          <a:p>
            <a:pPr algn="ctr" fontAlgn="base">
              <a:spcBef>
                <a:spcPct val="0"/>
              </a:spcBef>
              <a:spcAft>
                <a:spcPct val="0"/>
              </a:spcAft>
            </a:pPr>
            <a:r>
              <a:rPr lang="en-US" sz="3600" b="1" dirty="0">
                <a:solidFill>
                  <a:schemeClr val="bg1"/>
                </a:solidFill>
              </a:rPr>
              <a:t>“Why have some groups inherited a genetic trait that allows them to digest milk as adults, making them different from most of humanity and land animals?”</a:t>
            </a:r>
            <a:endParaRPr lang="en-US" sz="28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828800"/>
            <a:ext cx="7315200" cy="372427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Question:</a:t>
            </a:r>
          </a:p>
          <a:p>
            <a:pPr algn="ctr" fontAlgn="base">
              <a:spcBef>
                <a:spcPct val="0"/>
              </a:spcBef>
              <a:spcAft>
                <a:spcPct val="0"/>
              </a:spcAft>
            </a:pPr>
            <a:endParaRPr lang="en-US" sz="1600" b="1" dirty="0">
              <a:solidFill>
                <a:prstClr val="black"/>
              </a:solidFill>
            </a:endParaRPr>
          </a:p>
          <a:p>
            <a:pPr algn="ctr" fontAlgn="base">
              <a:spcBef>
                <a:spcPct val="0"/>
              </a:spcBef>
              <a:spcAft>
                <a:spcPct val="0"/>
              </a:spcAft>
            </a:pPr>
            <a:r>
              <a:rPr lang="en-US" sz="3600" b="1" dirty="0">
                <a:solidFill>
                  <a:prstClr val="black"/>
                </a:solidFill>
              </a:rPr>
              <a:t>“Why have some groups inherited a genetic trait that allows them to digest milk as adults, making them different from most of humanity and land animals?”</a:t>
            </a:r>
            <a:endParaRPr lang="en-US" sz="28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078412"/>
          </a:xfrm>
          <a:prstGeom prst="rect">
            <a:avLst/>
          </a:prstGeom>
          <a:noFill/>
        </p:spPr>
        <p:txBody>
          <a:bodyPr>
            <a:spAutoFit/>
          </a:bodyPr>
          <a:lstStyle/>
          <a:p>
            <a:pPr algn="ctr">
              <a:defRPr/>
            </a:pPr>
            <a:r>
              <a:rPr lang="en-US" sz="3200" b="1" dirty="0">
                <a:solidFill>
                  <a:srgbClr val="C0504D">
                    <a:lumMod val="60000"/>
                    <a:lumOff val="40000"/>
                  </a:srgbClr>
                </a:solidFill>
              </a:rPr>
              <a:t>“One of the best-supported explanations points to the </a:t>
            </a:r>
            <a:r>
              <a:rPr lang="en-US" sz="3200" b="1" dirty="0">
                <a:solidFill>
                  <a:prstClr val="black"/>
                </a:solidFill>
              </a:rPr>
              <a:t>advantages derived from milk consumption</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chemeClr val="bg1"/>
                </a:solidFill>
              </a:rPr>
              <a:t>  “According to this cultural-historical hypothesis, all early foraging populations were lactase deficient.” </a:t>
            </a:r>
          </a:p>
          <a:p>
            <a:pPr algn="ctr">
              <a:defRPr/>
            </a:pPr>
            <a:endParaRPr lang="en-US" b="1" dirty="0">
              <a:solidFill>
                <a:schemeClr val="bg1"/>
              </a:solidFill>
            </a:endParaRPr>
          </a:p>
          <a:p>
            <a:pPr algn="ctr">
              <a:defRPr/>
            </a:pPr>
            <a:r>
              <a:rPr lang="en-US" sz="3200" b="1" dirty="0">
                <a:solidFill>
                  <a:schemeClr val="bg1"/>
                </a:solidFill>
              </a:rPr>
              <a:t>“About 10,000 years ago, humans began to domesticate animals, raising them for meat and hides.”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078412"/>
          </a:xfrm>
          <a:prstGeom prst="rect">
            <a:avLst/>
          </a:prstGeom>
          <a:noFill/>
        </p:spPr>
        <p:txBody>
          <a:bodyPr>
            <a:spAutoFit/>
          </a:bodyPr>
          <a:lstStyle/>
          <a:p>
            <a:pPr algn="ctr">
              <a:defRPr/>
            </a:pPr>
            <a:r>
              <a:rPr lang="en-US" sz="3200" b="1" dirty="0">
                <a:solidFill>
                  <a:srgbClr val="C0504D">
                    <a:lumMod val="60000"/>
                    <a:lumOff val="40000"/>
                  </a:srgbClr>
                </a:solidFill>
              </a:rPr>
              <a:t>“One of the best-supported explanations points to the </a:t>
            </a:r>
            <a:r>
              <a:rPr lang="en-US" sz="3200" b="1" dirty="0">
                <a:solidFill>
                  <a:prstClr val="black"/>
                </a:solidFill>
              </a:rPr>
              <a:t>advantages derived from milk consumption</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“According to this cultural-historical hypothesis, </a:t>
            </a:r>
            <a:r>
              <a:rPr lang="en-US" sz="3200" b="1" dirty="0">
                <a:solidFill>
                  <a:prstClr val="black"/>
                </a:solidFill>
              </a:rPr>
              <a:t>all early foraging populations were lactase deficient</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chemeClr val="bg1"/>
                </a:solidFill>
              </a:rPr>
              <a:t>“About 10,000 years ago, humans began to domesticate animals, raising them for meat and hides.”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078412"/>
          </a:xfrm>
          <a:prstGeom prst="rect">
            <a:avLst/>
          </a:prstGeom>
          <a:noFill/>
        </p:spPr>
        <p:txBody>
          <a:bodyPr>
            <a:spAutoFit/>
          </a:bodyPr>
          <a:lstStyle/>
          <a:p>
            <a:pPr algn="ctr">
              <a:defRPr/>
            </a:pPr>
            <a:r>
              <a:rPr lang="en-US" sz="3200" b="1" dirty="0">
                <a:solidFill>
                  <a:srgbClr val="C0504D">
                    <a:lumMod val="60000"/>
                    <a:lumOff val="40000"/>
                  </a:srgbClr>
                </a:solidFill>
              </a:rPr>
              <a:t>“One of the best-supported explanations points to the </a:t>
            </a:r>
            <a:r>
              <a:rPr lang="en-US" sz="3200" b="1" dirty="0">
                <a:solidFill>
                  <a:prstClr val="black"/>
                </a:solidFill>
              </a:rPr>
              <a:t>advantages derived from milk consumption</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“According to this cultural-historical hypothesis, </a:t>
            </a:r>
            <a:r>
              <a:rPr lang="en-US" sz="3200" b="1" dirty="0">
                <a:solidFill>
                  <a:prstClr val="black"/>
                </a:solidFill>
              </a:rPr>
              <a:t>all early foraging populations were lactase deficient</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rgbClr val="C0504D">
                    <a:lumMod val="60000"/>
                    <a:lumOff val="40000"/>
                  </a:srgbClr>
                </a:solidFill>
              </a:rPr>
              <a:t>“</a:t>
            </a:r>
            <a:r>
              <a:rPr lang="en-US" sz="3200" b="1" dirty="0">
                <a:solidFill>
                  <a:prstClr val="black"/>
                </a:solidFill>
              </a:rPr>
              <a:t>About 10,000 years ago, humans began to domesticate animals</a:t>
            </a:r>
            <a:r>
              <a:rPr lang="en-US" sz="3200" b="1" dirty="0">
                <a:solidFill>
                  <a:srgbClr val="C0504D">
                    <a:lumMod val="60000"/>
                    <a:lumOff val="40000"/>
                  </a:srgbClr>
                </a:solidFill>
              </a:rPr>
              <a:t>, raising them for meat and hides.”</a:t>
            </a:r>
            <a:endParaRPr lang="en-US" sz="2400"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513</TotalTime>
  <Words>9466</Words>
  <Application>Microsoft Office PowerPoint</Application>
  <PresentationFormat>On-screen Show (4:3)</PresentationFormat>
  <Paragraphs>1370</Paragraphs>
  <Slides>224</Slides>
  <Notes>33</Notes>
  <HiddenSlides>4</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224</vt:i4>
      </vt:variant>
    </vt:vector>
  </HeadingPairs>
  <TitlesOfParts>
    <vt:vector size="242" baseType="lpstr">
      <vt:lpstr>Arial</vt:lpstr>
      <vt:lpstr>Arial Black</vt:lpstr>
      <vt:lpstr>Calibri</vt:lpstr>
      <vt:lpstr>Monotype Sorts</vt:lpstr>
      <vt:lpstr>Tahoma</vt:lpstr>
      <vt:lpstr>Times New Roman</vt:lpstr>
      <vt:lpstr>Verdana</vt:lpstr>
      <vt:lpstr>1_Office Theme</vt:lpstr>
      <vt:lpstr>2_Default Design</vt:lpstr>
      <vt:lpstr>3_Default Design</vt:lpstr>
      <vt:lpstr>6_Office Theme</vt:lpstr>
      <vt:lpstr>8_white3</vt:lpstr>
      <vt:lpstr>Default Design</vt:lpstr>
      <vt:lpstr>4_Default Design</vt:lpstr>
      <vt:lpstr>3_Office Theme</vt:lpstr>
      <vt:lpstr>28_Office Theme</vt:lpstr>
      <vt:lpstr>20_Default Design</vt:lpstr>
      <vt:lpstr>22_Contemporary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59</cp:revision>
  <dcterms:created xsi:type="dcterms:W3CDTF">2010-09-11T06:55:01Z</dcterms:created>
  <dcterms:modified xsi:type="dcterms:W3CDTF">2026-01-04T20:57:04Z</dcterms:modified>
</cp:coreProperties>
</file>