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128" r:id="rId3"/>
    <p:sldMasterId id="2147484829" r:id="rId4"/>
    <p:sldMasterId id="2147484841" r:id="rId5"/>
    <p:sldMasterId id="2147484877" r:id="rId6"/>
    <p:sldMasterId id="2147484913" r:id="rId7"/>
    <p:sldMasterId id="2147484925" r:id="rId8"/>
    <p:sldMasterId id="2147484937" r:id="rId9"/>
  </p:sldMasterIdLst>
  <p:notesMasterIdLst>
    <p:notesMasterId r:id="rId48"/>
  </p:notesMasterIdLst>
  <p:sldIdLst>
    <p:sldId id="1001" r:id="rId10"/>
    <p:sldId id="1003" r:id="rId11"/>
    <p:sldId id="994" r:id="rId12"/>
    <p:sldId id="1000" r:id="rId13"/>
    <p:sldId id="980" r:id="rId14"/>
    <p:sldId id="950" r:id="rId15"/>
    <p:sldId id="951" r:id="rId16"/>
    <p:sldId id="955" r:id="rId17"/>
    <p:sldId id="956" r:id="rId18"/>
    <p:sldId id="957" r:id="rId19"/>
    <p:sldId id="958" r:id="rId20"/>
    <p:sldId id="984" r:id="rId21"/>
    <p:sldId id="985" r:id="rId22"/>
    <p:sldId id="968" r:id="rId23"/>
    <p:sldId id="967" r:id="rId24"/>
    <p:sldId id="969" r:id="rId25"/>
    <p:sldId id="976" r:id="rId26"/>
    <p:sldId id="975" r:id="rId27"/>
    <p:sldId id="977" r:id="rId28"/>
    <p:sldId id="960" r:id="rId29"/>
    <p:sldId id="972" r:id="rId30"/>
    <p:sldId id="973" r:id="rId31"/>
    <p:sldId id="963" r:id="rId32"/>
    <p:sldId id="970" r:id="rId33"/>
    <p:sldId id="879" r:id="rId34"/>
    <p:sldId id="880" r:id="rId35"/>
    <p:sldId id="874" r:id="rId36"/>
    <p:sldId id="875" r:id="rId37"/>
    <p:sldId id="902" r:id="rId38"/>
    <p:sldId id="981" r:id="rId39"/>
    <p:sldId id="876" r:id="rId40"/>
    <p:sldId id="982" r:id="rId41"/>
    <p:sldId id="971" r:id="rId42"/>
    <p:sldId id="877" r:id="rId43"/>
    <p:sldId id="961" r:id="rId44"/>
    <p:sldId id="979" r:id="rId45"/>
    <p:sldId id="964" r:id="rId46"/>
    <p:sldId id="983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79694"/>
    <a:srgbClr val="99CCFF"/>
    <a:srgbClr val="C80000"/>
    <a:srgbClr val="C81A08"/>
    <a:srgbClr val="1F497D"/>
    <a:srgbClr val="BBE0E3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1" autoAdjust="0"/>
    <p:restoredTop sz="94658" autoAdjust="0"/>
  </p:normalViewPr>
  <p:slideViewPr>
    <p:cSldViewPr>
      <p:cViewPr varScale="1">
        <p:scale>
          <a:sx n="70" d="100"/>
          <a:sy n="70" d="100"/>
        </p:scale>
        <p:origin x="9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0B4C35-B42A-4BD8-99BD-B7E1FC11DCF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47CB33-1C69-436E-8EF3-04CD19091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64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1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95CA-2FE5-4EC4-8A7D-FE5CDECACF7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6D3B-7FA1-45B0-BD81-1289D288A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EE293-9290-4566-94AC-109F11FDBA05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6E34-5A52-442F-9110-8D3DA68CC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11CB-A805-4596-926D-D47944A64D7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6354-BCE0-4ED0-90E3-7C1F762FE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0EAA-A428-4F01-AF82-04EE9592DB65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58FA-61B6-4961-998F-863A870B1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8228-FE22-4DF8-9340-9E15054CD8C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EC16-C3BC-4345-A100-FB7591A7E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51B4-66E1-4DCC-9CE6-162B96EB1872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E2D0-38D4-42BB-8A8B-C0E0928D8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D77E-71F3-4EF1-BD39-668319394041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5AB6-D741-4508-9566-7A40A7E1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0D4F-8D84-4F8B-B5A3-471BD9A57E19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0E2E-2803-41F9-82C7-43FB8CE69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BB8F-3C31-4EBC-BE37-0A1B8B93102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B324-1B03-46CE-8071-6B1C28F3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4559-3A47-42FB-9283-3F3240B89ED7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619D-7493-4401-A4C1-23FFFC6B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98B9-9415-4543-89A1-16B991672B5E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5D65-0E31-42C3-9306-DC6DA194A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C259-AE0A-4AF3-85DB-D3C62F945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56E4-4957-4C42-85B2-06A75DF87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7353-60E3-4E85-87FB-257751121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288C-8E51-4A4D-911C-408E96E5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09C49-FCE6-419D-BCAF-06AD2DCA7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A736-5956-4EEA-A5A8-EABE31363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F87F-0756-4891-B970-1A09F2BAC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3362-8881-40F0-9025-E25C7EBBD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FB1F-9006-44E5-A593-0367A02AE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EBBC-862A-4F19-A4EF-454F42FC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44C3-D5D6-4E54-B681-F76A27906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FDE2-A861-4B1D-BAEC-0BE4B45DB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75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95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88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51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241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90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702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58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222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6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8434697-F7A6-415D-8044-8C0B615F115B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262D3A-F80A-451D-900F-F724FAD61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B2DCCAF-D999-4006-A9A5-0874D250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8" r:id="rId5"/>
    <p:sldLayoutId id="2147484919" r:id="rId6"/>
    <p:sldLayoutId id="2147484920" r:id="rId7"/>
    <p:sldLayoutId id="2147484921" r:id="rId8"/>
    <p:sldLayoutId id="2147484922" r:id="rId9"/>
    <p:sldLayoutId id="2147484923" r:id="rId10"/>
    <p:sldLayoutId id="2147484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  <p:sldLayoutId id="2147484927" r:id="rId2"/>
    <p:sldLayoutId id="2147484928" r:id="rId3"/>
    <p:sldLayoutId id="2147484929" r:id="rId4"/>
    <p:sldLayoutId id="2147484930" r:id="rId5"/>
    <p:sldLayoutId id="2147484931" r:id="rId6"/>
    <p:sldLayoutId id="2147484932" r:id="rId7"/>
    <p:sldLayoutId id="2147484933" r:id="rId8"/>
    <p:sldLayoutId id="2147484934" r:id="rId9"/>
    <p:sldLayoutId id="2147484935" r:id="rId10"/>
    <p:sldLayoutId id="21474849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8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8" r:id="rId1"/>
    <p:sldLayoutId id="2147484939" r:id="rId2"/>
    <p:sldLayoutId id="2147484940" r:id="rId3"/>
    <p:sldLayoutId id="2147484941" r:id="rId4"/>
    <p:sldLayoutId id="2147484942" r:id="rId5"/>
    <p:sldLayoutId id="2147484943" r:id="rId6"/>
    <p:sldLayoutId id="2147484944" r:id="rId7"/>
    <p:sldLayoutId id="2147484945" r:id="rId8"/>
    <p:sldLayoutId id="2147484946" r:id="rId9"/>
    <p:sldLayoutId id="2147484947" r:id="rId10"/>
    <p:sldLayoutId id="2147484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590A2-4992-1100-03C9-0AEDCD00E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93C69-2D46-0E44-CD87-4875EFE939F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41B9519A-EE73-D742-6CEB-4512F23E11AA}"/>
              </a:ext>
            </a:extLst>
          </p:cNvPr>
          <p:cNvSpPr txBox="1">
            <a:spLocks/>
          </p:cNvSpPr>
          <p:nvPr/>
        </p:nvSpPr>
        <p:spPr>
          <a:xfrm>
            <a:off x="2286000" y="228600"/>
            <a:ext cx="457200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0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0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2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Nutritional Status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78EADD-A90C-88D7-6573-BE856C628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1295400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251138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49" name="TextBox 1"/>
          <p:cNvSpPr txBox="1">
            <a:spLocks noChangeArrowheads="1"/>
          </p:cNvSpPr>
          <p:nvPr/>
        </p:nvSpPr>
        <p:spPr bwMode="auto">
          <a:xfrm>
            <a:off x="914400" y="1862138"/>
            <a:ext cx="7315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solidFill>
                  <a:srgbClr val="D79694"/>
                </a:solidFill>
                <a:latin typeface="Calibri" pitchFamily="34" charset="0"/>
              </a:rPr>
              <a:t>Nutritional status </a:t>
            </a:r>
          </a:p>
          <a:p>
            <a:pPr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refers to </a:t>
            </a:r>
          </a:p>
          <a:p>
            <a:pPr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‘the health of an individual as it is influenced by the intake and utilization of </a:t>
            </a:r>
            <a:r>
              <a:rPr lang="en-US" sz="7200" b="1" dirty="0">
                <a:solidFill>
                  <a:prstClr val="black"/>
                </a:solidFill>
                <a:latin typeface="Calibri" pitchFamily="34" charset="0"/>
              </a:rPr>
              <a:t>nutrients</a:t>
            </a:r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’”</a:t>
            </a:r>
          </a:p>
        </p:txBody>
      </p:sp>
      <p:sp>
        <p:nvSpPr>
          <p:cNvPr id="462850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4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3000" y="2743200"/>
            <a:ext cx="6858000" cy="129266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the key term </a:t>
            </a:r>
            <a:r>
              <a:rPr lang="en-US" sz="2400" b="1" i="1" dirty="0">
                <a:solidFill>
                  <a:srgbClr val="000000"/>
                </a:solidFill>
              </a:rPr>
              <a:t>again</a:t>
            </a:r>
            <a:r>
              <a:rPr lang="en-US" sz="2400" b="1" dirty="0">
                <a:solidFill>
                  <a:srgbClr val="000000"/>
                </a:solidFill>
              </a:rPr>
              <a:t> is . . .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TextBox 1"/>
          <p:cNvSpPr txBox="1">
            <a:spLocks noChangeArrowheads="1"/>
          </p:cNvSpPr>
          <p:nvPr/>
        </p:nvSpPr>
        <p:spPr bwMode="auto">
          <a:xfrm>
            <a:off x="914400" y="1905000"/>
            <a:ext cx="7315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nutrients</a:t>
            </a:r>
            <a:endParaRPr lang="en-US" sz="4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“chemicals that provide the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energy, structure, and regulation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of body processes and that are not completely synthesized in the body”</a:t>
            </a:r>
          </a:p>
        </p:txBody>
      </p:sp>
      <p:sp>
        <p:nvSpPr>
          <p:cNvPr id="463874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TextBox 1"/>
          <p:cNvSpPr txBox="1">
            <a:spLocks noChangeArrowheads="1"/>
          </p:cNvSpPr>
          <p:nvPr/>
        </p:nvSpPr>
        <p:spPr bwMode="auto">
          <a:xfrm>
            <a:off x="914400" y="1905000"/>
            <a:ext cx="7315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nutrients</a:t>
            </a:r>
            <a:endParaRPr lang="en-US" sz="4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“chemicals that provide the energy, structure, and regulation of body processes and that are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not completely synthesized in the body”</a:t>
            </a:r>
          </a:p>
        </p:txBody>
      </p:sp>
      <p:sp>
        <p:nvSpPr>
          <p:cNvPr id="463874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TextBox 1"/>
          <p:cNvSpPr txBox="1">
            <a:spLocks noChangeArrowheads="1"/>
          </p:cNvSpPr>
          <p:nvPr/>
        </p:nvSpPr>
        <p:spPr bwMode="auto">
          <a:xfrm>
            <a:off x="914400" y="1905000"/>
            <a:ext cx="7315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nutrients</a:t>
            </a:r>
            <a:endParaRPr lang="en-US" sz="4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“chemicals that provide the energy, structure, and regulation of body processes and that are not completely synthesized in the body”</a:t>
            </a:r>
          </a:p>
        </p:txBody>
      </p:sp>
      <p:sp>
        <p:nvSpPr>
          <p:cNvPr id="463874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TextBox 1"/>
          <p:cNvSpPr txBox="1">
            <a:spLocks noChangeArrowheads="1"/>
          </p:cNvSpPr>
          <p:nvPr/>
        </p:nvSpPr>
        <p:spPr bwMode="auto">
          <a:xfrm>
            <a:off x="914400" y="1888391"/>
            <a:ext cx="7315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4800" b="1" i="1" dirty="0">
                <a:solidFill>
                  <a:prstClr val="black"/>
                </a:solidFill>
                <a:latin typeface="Calibri" pitchFamily="34" charset="0"/>
              </a:rPr>
              <a:t>essential</a:t>
            </a:r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 nutrients</a:t>
            </a:r>
          </a:p>
          <a:p>
            <a:pPr algn="ctr"/>
            <a:endParaRPr lang="en-US" sz="16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are “nutrients that are indispensable for health and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cannot be synthesized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by the human body</a:t>
            </a:r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, 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but must be ingested”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therefore</a:t>
            </a:r>
            <a:endParaRPr lang="en-US" sz="32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467970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5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0053" y="5051048"/>
            <a:ext cx="67574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you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MUST 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get them from the food you eat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(if you want to remain alive / healthy)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1843314"/>
            <a:ext cx="6858000" cy="369331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we’ll have a closer look at </a:t>
            </a:r>
            <a:r>
              <a:rPr lang="en-US" sz="2400" i="1" dirty="0">
                <a:solidFill>
                  <a:srgbClr val="000000"/>
                </a:solidFill>
              </a:rPr>
              <a:t>the nature of </a:t>
            </a:r>
            <a:r>
              <a:rPr lang="en-US" sz="2400" dirty="0">
                <a:solidFill>
                  <a:srgbClr val="000000"/>
                </a:solidFill>
              </a:rPr>
              <a:t>nutrients and “essential nutrients” in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“Biological Makeup”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and we’ll have a closer look at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i="1" dirty="0">
                <a:solidFill>
                  <a:srgbClr val="000000"/>
                </a:solidFill>
              </a:rPr>
              <a:t>what nutrients you need</a:t>
            </a:r>
            <a:r>
              <a:rPr lang="en-US" sz="2400" dirty="0">
                <a:solidFill>
                  <a:srgbClr val="000000"/>
                </a:solidFill>
              </a:rPr>
              <a:t> in</a:t>
            </a:r>
            <a:endParaRPr lang="en-US" sz="3200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“Human Nutrient Needs”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1324428"/>
            <a:ext cx="6858000" cy="495520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for right now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buAutoNum type="arabicPeriod"/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note how nutritional status is measured . . .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8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2. when trying to keep track of your nutritional intake for a day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(remembering, of course, that most experts nowadays usually focus on a time period much longer than a day, or even a few days, in assessing nutritional status)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1143000"/>
            <a:ext cx="6858000" cy="5047536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(personal opinion)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the best recent short treatment on contemporary nutrition research is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Marion </a:t>
            </a:r>
            <a:r>
              <a:rPr lang="en-US" sz="2400" dirty="0" err="1">
                <a:solidFill>
                  <a:srgbClr val="000000"/>
                </a:solidFill>
              </a:rPr>
              <a:t>Nestle’s</a:t>
            </a:r>
            <a:endParaRPr lang="en-US" sz="2400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“Issues in Nutrition and Nutrition Research”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dirty="0">
                <a:solidFill>
                  <a:srgbClr val="000000"/>
                </a:solidFill>
              </a:rPr>
              <a:t>in the Appendix of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i="1" dirty="0">
                <a:solidFill>
                  <a:srgbClr val="000000"/>
                </a:solidFill>
              </a:rPr>
              <a:t>Food Politics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b="1" i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pp. 395- 405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5722817"/>
            <a:ext cx="73152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Nestle, Marion. </a:t>
            </a:r>
            <a:r>
              <a:rPr lang="en-US" sz="1600" b="1" i="1" dirty="0">
                <a:solidFill>
                  <a:srgbClr val="FFFFFF"/>
                </a:solidFill>
              </a:rPr>
              <a:t>Food Politics: How the Food Industry Influences Nutrition, Revised and Expanded Edition</a:t>
            </a:r>
            <a:r>
              <a:rPr lang="en-US" sz="1600" b="1" dirty="0">
                <a:solidFill>
                  <a:srgbClr val="FFFFFF"/>
                </a:solidFill>
              </a:rPr>
              <a:t>. </a:t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Berkeley: University of California Press, 2013.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"/>
            <a:ext cx="3657600" cy="54809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2220992"/>
            <a:ext cx="6858000" cy="357020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in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“Issues in Nutrition and Nutrition Research”</a:t>
            </a:r>
            <a:endParaRPr lang="en-US" sz="2800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in </a:t>
            </a:r>
            <a:r>
              <a:rPr lang="en-US" sz="2800" b="1" i="1" dirty="0">
                <a:solidFill>
                  <a:srgbClr val="000000"/>
                </a:solidFill>
              </a:rPr>
              <a:t>Food Politics</a:t>
            </a:r>
            <a:endParaRPr lang="en-US" sz="28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(pp. 395- 405)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Marion Nestle talks about . . 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E1BC4-FE1B-273B-4CEA-80802E115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0B640F-D5B7-6DDF-FCF8-B141345FE3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9A3598C3-5EA1-FB09-E499-D3D4C61B93EA}"/>
              </a:ext>
            </a:extLst>
          </p:cNvPr>
          <p:cNvSpPr txBox="1">
            <a:spLocks/>
          </p:cNvSpPr>
          <p:nvPr/>
        </p:nvSpPr>
        <p:spPr>
          <a:xfrm>
            <a:off x="2286000" y="228600"/>
            <a:ext cx="457200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0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0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2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Nutritional Status</a:t>
            </a:r>
          </a:p>
        </p:txBody>
      </p:sp>
    </p:spTree>
    <p:extLst>
      <p:ext uri="{BB962C8B-B14F-4D97-AF65-F5344CB8AC3E}">
        <p14:creationId xmlns:p14="http://schemas.microsoft.com/office/powerpoint/2010/main" val="3823342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89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1.</a:t>
            </a:r>
            <a:r>
              <a:rPr lang="en-US" sz="2800" b="1" dirty="0">
                <a:solidFill>
                  <a:srgbClr val="D79694"/>
                </a:solidFill>
              </a:rPr>
              <a:t>	</a:t>
            </a:r>
            <a:r>
              <a:rPr lang="en-US" sz="4000" b="1" i="1" dirty="0">
                <a:solidFill>
                  <a:srgbClr val="D79694"/>
                </a:solidFill>
              </a:rPr>
              <a:t>culture</a:t>
            </a:r>
            <a:r>
              <a:rPr lang="en-US" sz="4000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as a primary </a:t>
            </a:r>
            <a:r>
              <a:rPr lang="en-US" sz="2400" b="1" i="1" dirty="0">
                <a:solidFill>
                  <a:srgbClr val="D79694"/>
                </a:solidFill>
              </a:rPr>
              <a:t>concept</a:t>
            </a:r>
            <a:endParaRPr lang="en-US" sz="2800" b="1" i="1" dirty="0">
              <a:solidFill>
                <a:srgbClr val="D79694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C80000"/>
                </a:solidFill>
              </a:rPr>
              <a:t>technique</a:t>
            </a:r>
            <a:r>
              <a:rPr lang="en-US" sz="2400" b="1" dirty="0">
                <a:solidFill>
                  <a:srgbClr val="C80000"/>
                </a:solidFill>
              </a:rPr>
              <a:t>, involving </a:t>
            </a:r>
            <a:r>
              <a:rPr lang="en-US" sz="2400" b="1" dirty="0">
                <a:solidFill>
                  <a:srgbClr val="FFFFFF"/>
                </a:solidFill>
              </a:rPr>
              <a:t>“</a:t>
            </a:r>
            <a:r>
              <a:rPr lang="en-US" sz="2400" b="1" i="1" dirty="0">
                <a:solidFill>
                  <a:srgbClr val="FFFFFF"/>
                </a:solidFill>
              </a:rPr>
              <a:t>participant observation” =</a:t>
            </a:r>
            <a:r>
              <a:rPr lang="en-US" sz="2400" b="1" dirty="0">
                <a:solidFill>
                  <a:srgbClr val="FFFFFF"/>
                </a:solidFill>
              </a:rPr>
              <a:t> how you get information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D79694"/>
                </a:solidFill>
                <a:latin typeface="Arial" pitchFamily="34" charset="0"/>
              </a:rPr>
              <a:t>Main 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4222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80000"/>
                </a:solidFill>
                <a:latin typeface="Arial"/>
              </a:rPr>
              <a:t>= tool</a:t>
            </a:r>
            <a:endParaRPr lang="en-US" sz="2400" b="1" dirty="0">
              <a:solidFill>
                <a:srgbClr val="C80000"/>
              </a:solidFill>
              <a:latin typeface="Arial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9879" y="2848458"/>
            <a:ext cx="7315200" cy="2400657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. . . how nutritional status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is measured using  . . .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89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1.</a:t>
            </a:r>
            <a:r>
              <a:rPr lang="en-US" sz="2800" b="1" dirty="0">
                <a:solidFill>
                  <a:srgbClr val="D79694"/>
                </a:solidFill>
              </a:rPr>
              <a:t>	</a:t>
            </a:r>
            <a:r>
              <a:rPr lang="en-US" sz="4000" b="1" i="1" dirty="0">
                <a:solidFill>
                  <a:srgbClr val="D79694"/>
                </a:solidFill>
              </a:rPr>
              <a:t>culture</a:t>
            </a:r>
            <a:r>
              <a:rPr lang="en-US" sz="4000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as a primary </a:t>
            </a:r>
            <a:r>
              <a:rPr lang="en-US" sz="2400" b="1" i="1" dirty="0">
                <a:solidFill>
                  <a:srgbClr val="D79694"/>
                </a:solidFill>
              </a:rPr>
              <a:t>concept</a:t>
            </a:r>
            <a:endParaRPr lang="en-US" sz="2800" b="1" i="1" dirty="0">
              <a:solidFill>
                <a:srgbClr val="D79694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rgbClr val="D79694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2.</a:t>
            </a:r>
            <a:r>
              <a:rPr lang="en-US" b="1" dirty="0">
                <a:solidFill>
                  <a:srgbClr val="D79694"/>
                </a:solidFill>
              </a:rPr>
              <a:t>	</a:t>
            </a:r>
            <a:r>
              <a:rPr lang="en-US" sz="4000" b="1" i="1" dirty="0">
                <a:solidFill>
                  <a:srgbClr val="D79694"/>
                </a:solidFill>
              </a:rPr>
              <a:t>comparative method</a:t>
            </a:r>
            <a:r>
              <a:rPr lang="en-US" sz="4000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as major </a:t>
            </a:r>
            <a:r>
              <a:rPr lang="en-US" sz="2400" b="1" i="1" dirty="0">
                <a:solidFill>
                  <a:srgbClr val="D79694"/>
                </a:solidFill>
              </a:rPr>
              <a:t>approach</a:t>
            </a:r>
            <a:r>
              <a:rPr lang="en-US" sz="2400" b="1" dirty="0">
                <a:solidFill>
                  <a:srgbClr val="D79694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3.</a:t>
            </a:r>
            <a:r>
              <a:rPr lang="en-US" b="1" dirty="0">
                <a:solidFill>
                  <a:srgbClr val="D79694"/>
                </a:solidFill>
              </a:rPr>
              <a:t>	</a:t>
            </a:r>
            <a:r>
              <a:rPr lang="en-US" sz="4000" b="1" i="1" dirty="0">
                <a:solidFill>
                  <a:srgbClr val="D79694"/>
                </a:solidFill>
              </a:rPr>
              <a:t>holism</a:t>
            </a:r>
            <a:r>
              <a:rPr lang="en-US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rgbClr val="D79694"/>
                </a:solidFill>
              </a:rPr>
              <a:t>primary theoretical goal</a:t>
            </a:r>
            <a:endParaRPr lang="en-US" sz="2800" b="1" dirty="0">
              <a:solidFill>
                <a:srgbClr val="D79694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4.</a:t>
            </a:r>
            <a:r>
              <a:rPr lang="en-US" b="1" dirty="0">
                <a:solidFill>
                  <a:srgbClr val="D79694"/>
                </a:solidFill>
              </a:rPr>
              <a:t>	</a:t>
            </a:r>
            <a:r>
              <a:rPr lang="en-US" sz="2400" b="1" dirty="0">
                <a:solidFill>
                  <a:srgbClr val="D79694"/>
                </a:solidFill>
              </a:rPr>
              <a:t>fieldwork</a:t>
            </a:r>
            <a:r>
              <a:rPr lang="en-US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C80000"/>
                </a:solidFill>
              </a:rPr>
              <a:t>technique</a:t>
            </a:r>
            <a:r>
              <a:rPr lang="en-US" sz="2400" b="1" dirty="0">
                <a:solidFill>
                  <a:srgbClr val="C80000"/>
                </a:solidFill>
              </a:rPr>
              <a:t>, involving </a:t>
            </a:r>
            <a:r>
              <a:rPr lang="en-US" sz="2400" b="1" dirty="0">
                <a:solidFill>
                  <a:srgbClr val="FFFFFF"/>
                </a:solidFill>
              </a:rPr>
              <a:t>“</a:t>
            </a:r>
            <a:r>
              <a:rPr lang="en-US" sz="2400" b="1" i="1" dirty="0">
                <a:solidFill>
                  <a:srgbClr val="FFFFFF"/>
                </a:solidFill>
              </a:rPr>
              <a:t>participant observation” =</a:t>
            </a:r>
            <a:r>
              <a:rPr lang="en-US" sz="2400" b="1" dirty="0">
                <a:solidFill>
                  <a:srgbClr val="FFFFFF"/>
                </a:solidFill>
              </a:rPr>
              <a:t> how you get information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D79694"/>
                </a:solidFill>
                <a:latin typeface="Arial" pitchFamily="34" charset="0"/>
              </a:rPr>
              <a:t>Main 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4222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80000"/>
                </a:solidFill>
                <a:latin typeface="Arial"/>
              </a:rPr>
              <a:t>= tool</a:t>
            </a:r>
            <a:endParaRPr lang="en-US" sz="2400" b="1" dirty="0">
              <a:solidFill>
                <a:srgbClr val="C80000"/>
              </a:solidFill>
              <a:latin typeface="Arial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393" y="1752600"/>
            <a:ext cx="7315200" cy="3847207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“24-hour diet surveys”</a:t>
            </a:r>
          </a:p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tabLst>
                <a:tab pos="231775" algn="l"/>
              </a:tabLst>
            </a:pPr>
            <a:endParaRPr lang="en-US" sz="10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diet records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(self-reported, diary)</a:t>
            </a:r>
          </a:p>
          <a:p>
            <a:pPr marL="231775" indent="-231775">
              <a:tabLst>
                <a:tab pos="231775" algn="l"/>
              </a:tabLst>
            </a:pP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“food frequency questionnaires”</a:t>
            </a:r>
            <a:br>
              <a:rPr lang="en-US" sz="2800" b="1" dirty="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(recorded retrospectively)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06927" y="6474154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after Marion Nestle, 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</a:rPr>
              <a:t>Food Politics, Rev. Ed.,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2007,  pp. 401-405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89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1.</a:t>
            </a:r>
            <a:r>
              <a:rPr lang="en-US" sz="2800" b="1" dirty="0">
                <a:solidFill>
                  <a:srgbClr val="D79694"/>
                </a:solidFill>
              </a:rPr>
              <a:t>	</a:t>
            </a:r>
            <a:r>
              <a:rPr lang="en-US" sz="4000" b="1" i="1" dirty="0">
                <a:solidFill>
                  <a:srgbClr val="D79694"/>
                </a:solidFill>
              </a:rPr>
              <a:t>culture</a:t>
            </a:r>
            <a:r>
              <a:rPr lang="en-US" sz="4000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as a primary </a:t>
            </a:r>
            <a:r>
              <a:rPr lang="en-US" sz="2400" b="1" i="1" dirty="0">
                <a:solidFill>
                  <a:srgbClr val="D79694"/>
                </a:solidFill>
              </a:rPr>
              <a:t>concept</a:t>
            </a:r>
            <a:endParaRPr lang="en-US" sz="2800" b="1" i="1" dirty="0">
              <a:solidFill>
                <a:srgbClr val="D79694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rgbClr val="D79694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2.</a:t>
            </a:r>
            <a:r>
              <a:rPr lang="en-US" b="1" dirty="0">
                <a:solidFill>
                  <a:srgbClr val="D79694"/>
                </a:solidFill>
              </a:rPr>
              <a:t>	</a:t>
            </a:r>
            <a:r>
              <a:rPr lang="en-US" sz="4000" b="1" i="1" dirty="0">
                <a:solidFill>
                  <a:srgbClr val="D79694"/>
                </a:solidFill>
              </a:rPr>
              <a:t>comparative method</a:t>
            </a:r>
            <a:r>
              <a:rPr lang="en-US" sz="4000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as major </a:t>
            </a:r>
            <a:r>
              <a:rPr lang="en-US" sz="2400" b="1" i="1" dirty="0">
                <a:solidFill>
                  <a:srgbClr val="D79694"/>
                </a:solidFill>
              </a:rPr>
              <a:t>approach</a:t>
            </a:r>
            <a:r>
              <a:rPr lang="en-US" sz="2400" b="1" dirty="0">
                <a:solidFill>
                  <a:srgbClr val="D79694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3.</a:t>
            </a:r>
            <a:r>
              <a:rPr lang="en-US" b="1" dirty="0">
                <a:solidFill>
                  <a:srgbClr val="D79694"/>
                </a:solidFill>
              </a:rPr>
              <a:t>	</a:t>
            </a:r>
            <a:r>
              <a:rPr lang="en-US" sz="4000" b="1" i="1" dirty="0">
                <a:solidFill>
                  <a:srgbClr val="D79694"/>
                </a:solidFill>
              </a:rPr>
              <a:t>holism</a:t>
            </a:r>
            <a:r>
              <a:rPr lang="en-US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rgbClr val="D79694"/>
                </a:solidFill>
              </a:rPr>
              <a:t>primary theoretical goal</a:t>
            </a:r>
            <a:endParaRPr lang="en-US" sz="2800" b="1" dirty="0">
              <a:solidFill>
                <a:srgbClr val="D79694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D79694"/>
                </a:solidFill>
              </a:rPr>
              <a:t>4.</a:t>
            </a:r>
            <a:r>
              <a:rPr lang="en-US" b="1" dirty="0">
                <a:solidFill>
                  <a:srgbClr val="D79694"/>
                </a:solidFill>
              </a:rPr>
              <a:t>	</a:t>
            </a:r>
            <a:r>
              <a:rPr lang="en-US" sz="2400" b="1" dirty="0">
                <a:solidFill>
                  <a:srgbClr val="D79694"/>
                </a:solidFill>
              </a:rPr>
              <a:t>fieldwork</a:t>
            </a:r>
            <a:r>
              <a:rPr lang="en-US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C80000"/>
                </a:solidFill>
              </a:rPr>
              <a:t>technique</a:t>
            </a:r>
            <a:r>
              <a:rPr lang="en-US" sz="2400" b="1" dirty="0">
                <a:solidFill>
                  <a:srgbClr val="C80000"/>
                </a:solidFill>
              </a:rPr>
              <a:t>, involving </a:t>
            </a:r>
            <a:r>
              <a:rPr lang="en-US" sz="2400" b="1" dirty="0">
                <a:solidFill>
                  <a:srgbClr val="FFFFFF"/>
                </a:solidFill>
              </a:rPr>
              <a:t>“</a:t>
            </a:r>
            <a:r>
              <a:rPr lang="en-US" sz="2400" b="1" i="1" dirty="0">
                <a:solidFill>
                  <a:srgbClr val="FFFFFF"/>
                </a:solidFill>
              </a:rPr>
              <a:t>participant observation” =</a:t>
            </a:r>
            <a:r>
              <a:rPr lang="en-US" sz="2400" b="1" dirty="0">
                <a:solidFill>
                  <a:srgbClr val="FFFFFF"/>
                </a:solidFill>
              </a:rPr>
              <a:t> how you get information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D79694"/>
                </a:solidFill>
                <a:latin typeface="Arial" pitchFamily="34" charset="0"/>
              </a:rPr>
              <a:t>Main 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4222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80000"/>
                </a:solidFill>
                <a:latin typeface="Arial"/>
              </a:rPr>
              <a:t>= tool</a:t>
            </a:r>
            <a:endParaRPr lang="en-US" sz="2400" b="1" dirty="0">
              <a:solidFill>
                <a:srgbClr val="C80000"/>
              </a:solidFill>
              <a:latin typeface="Arial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393" y="1088568"/>
            <a:ext cx="7315200" cy="4924425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2317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studies of laboratory animals</a:t>
            </a:r>
          </a:p>
          <a:p>
            <a:pPr marL="231775" lvl="1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biochemical research 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	(“test tube”)</a:t>
            </a:r>
          </a:p>
          <a:p>
            <a:pPr marL="231775" indent="-231775">
              <a:tabLst>
                <a:tab pos="231775" algn="l"/>
              </a:tabLst>
            </a:pP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epidemiological research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(populations)</a:t>
            </a: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clinical studies of humans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 	(medical)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27" y="6474154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after Marion Nestle, 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</a:rPr>
              <a:t>Food Politics, Rev. Ed.,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2007,  pp. 401-405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27" y="6474154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after Marion Nestle, 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</a:rPr>
              <a:t>Food Politics, Rev. Ed.,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2007,  pp. 401-405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9879" y="638635"/>
            <a:ext cx="7315200" cy="567847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 wrap="square" lIns="457200" tIns="457200" rIns="457200" bIns="228600">
            <a:spAutoFit/>
          </a:bodyPr>
          <a:lstStyle/>
          <a:p>
            <a:pPr marL="231775" lvl="1" indent="-231775" algn="ctr">
              <a:tabLst>
                <a:tab pos="231775" algn="l"/>
              </a:tabLst>
            </a:pPr>
            <a:r>
              <a:rPr lang="en-US" sz="3600" b="1" dirty="0">
                <a:solidFill>
                  <a:srgbClr val="000000"/>
                </a:solidFill>
                <a:latin typeface="Tahoma" pitchFamily="34" charset="0"/>
              </a:rPr>
              <a:t>“unobtrusive measures”</a:t>
            </a:r>
          </a:p>
          <a:p>
            <a:pPr marL="231775" lvl="1" indent="-231775">
              <a:buFont typeface="Arial" pitchFamily="34" charset="0"/>
              <a:buChar char="•"/>
              <a:tabLst>
                <a:tab pos="231775" algn="l"/>
              </a:tabLst>
            </a:pPr>
            <a:endParaRPr lang="en-US" sz="1600" b="1" dirty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analysis of data on availability of commodities in the food supply 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tabLst>
                <a:tab pos="231775" algn="l"/>
              </a:tabLst>
            </a:pP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food supply data analysis</a:t>
            </a:r>
          </a:p>
          <a:p>
            <a:pPr marL="1146175" lvl="2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(U.S.A. production + imported)</a:t>
            </a:r>
          </a:p>
          <a:p>
            <a:pPr marL="1146175" lvl="2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(foods </a:t>
            </a:r>
            <a:r>
              <a:rPr lang="en-US" sz="2000" i="1" dirty="0">
                <a:solidFill>
                  <a:srgbClr val="000000"/>
                </a:solidFill>
                <a:latin typeface="Tahoma" pitchFamily="34" charset="0"/>
              </a:rPr>
              <a:t>available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 for consumption)</a:t>
            </a:r>
          </a:p>
          <a:p>
            <a:pPr marL="1146175" lvl="2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(unknown: home garden production, hunting/fishing/foraging, amount of food wasted . . .)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tabLst>
                <a:tab pos="231775" algn="l"/>
              </a:tabLst>
            </a:pP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  <a:p>
            <a:pPr marL="688975" lvl="1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food composition analysis . . .</a:t>
            </a:r>
            <a:endParaRPr lang="en-US" sz="28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3057942"/>
            <a:ext cx="6858000" cy="212365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some terms to keep in mind . . .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(we’ll have a closer look at these in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“Diet” </a:t>
            </a:r>
            <a:r>
              <a:rPr lang="en-US" sz="1600" dirty="0">
                <a:solidFill>
                  <a:srgbClr val="000000"/>
                </a:solidFill>
              </a:rPr>
              <a:t>and other slide sets)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5" name="Subtitle 2"/>
          <p:cNvSpPr txBox="1">
            <a:spLocks/>
          </p:cNvSpPr>
          <p:nvPr/>
        </p:nvSpPr>
        <p:spPr bwMode="auto">
          <a:xfrm>
            <a:off x="914400" y="1676400"/>
            <a:ext cx="7315200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676866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76867" name="TextBox 4"/>
          <p:cNvSpPr txBox="1">
            <a:spLocks noChangeArrowheads="1"/>
          </p:cNvSpPr>
          <p:nvPr/>
        </p:nvSpPr>
        <p:spPr bwMode="auto">
          <a:xfrm>
            <a:off x="5368925" y="1752600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89" name="TextBox 1"/>
          <p:cNvSpPr txBox="1">
            <a:spLocks noChangeArrowheads="1"/>
          </p:cNvSpPr>
          <p:nvPr/>
        </p:nvSpPr>
        <p:spPr bwMode="auto">
          <a:xfrm>
            <a:off x="914400" y="2731056"/>
            <a:ext cx="73152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diet</a:t>
            </a:r>
          </a:p>
          <a:p>
            <a:pPr algn="ctr"/>
            <a:endParaRPr lang="en-US" sz="9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“refers to the actual foods that individuals or groups consume to meet their nutrient needs”</a:t>
            </a:r>
          </a:p>
        </p:txBody>
      </p:sp>
      <p:sp>
        <p:nvSpPr>
          <p:cNvPr id="677890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315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prstClr val="black"/>
                </a:solidFill>
                <a:latin typeface="Calibri" pitchFamily="34" charset="0"/>
              </a:rPr>
              <a:t>“diet”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. . . at times the authors of </a:t>
            </a:r>
            <a:r>
              <a:rPr lang="en-US" sz="3200" b="1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 use “</a:t>
            </a:r>
            <a:r>
              <a:rPr lang="en-US" sz="3200" b="1" i="1" dirty="0">
                <a:solidFill>
                  <a:prstClr val="black"/>
                </a:solidFill>
                <a:latin typeface="Calibri" pitchFamily="34" charset="0"/>
              </a:rPr>
              <a:t>diet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” in the collective sense</a:t>
            </a:r>
          </a:p>
          <a:p>
            <a:pPr algn="ctr"/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. . . and at other times they are concerned with how the foods and dishes in a particular cultural and physical context affect the specific food intake of individuals living in that setting </a:t>
            </a:r>
          </a:p>
        </p:txBody>
      </p:sp>
      <p:sp>
        <p:nvSpPr>
          <p:cNvPr id="680962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5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315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prstClr val="black"/>
                </a:solidFill>
                <a:latin typeface="Calibri" pitchFamily="34" charset="0"/>
              </a:rPr>
              <a:t>“diet”</a:t>
            </a:r>
          </a:p>
          <a:p>
            <a:pPr algn="ctr"/>
            <a:endParaRPr lang="en-US" sz="24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at times the authors use “</a:t>
            </a:r>
            <a:r>
              <a:rPr lang="en-US" sz="3200" b="1" i="1" dirty="0">
                <a:solidFill>
                  <a:srgbClr val="D79694"/>
                </a:solidFill>
                <a:latin typeface="Calibri" pitchFamily="34" charset="0"/>
              </a:rPr>
              <a:t>diet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” in the </a:t>
            </a:r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collective 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sense</a:t>
            </a:r>
          </a:p>
          <a:p>
            <a:pPr algn="ctr"/>
            <a:endParaRPr lang="en-US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and at other times they are concerned with how the foods and dishes in a particular cultural and physical context affect the </a:t>
            </a: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specific food intake of </a:t>
            </a:r>
            <a:br>
              <a:rPr lang="en-US" sz="2800" b="1" dirty="0">
                <a:solidFill>
                  <a:srgbClr val="D79694"/>
                </a:solidFill>
                <a:latin typeface="Calibri" pitchFamily="34" charset="0"/>
              </a:rPr>
            </a:br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individuals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living in that setting </a:t>
            </a:r>
            <a:endParaRPr lang="en-US" sz="32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68198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Subtitle 2"/>
          <p:cNvSpPr txBox="1">
            <a:spLocks/>
          </p:cNvSpPr>
          <p:nvPr/>
        </p:nvSpPr>
        <p:spPr bwMode="auto">
          <a:xfrm>
            <a:off x="914400" y="1676400"/>
            <a:ext cx="73152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38274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 dirty="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438275" name="TextBox 4"/>
          <p:cNvSpPr txBox="1">
            <a:spLocks noChangeArrowheads="1"/>
          </p:cNvSpPr>
          <p:nvPr/>
        </p:nvSpPr>
        <p:spPr bwMode="auto">
          <a:xfrm>
            <a:off x="5368925" y="1870075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3028" y="1905000"/>
            <a:ext cx="1524000" cy="1143000"/>
          </a:xfrm>
          <a:prstGeom prst="rect">
            <a:avLst/>
          </a:prstGeom>
          <a:noFill/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3385947"/>
            <a:ext cx="7358062" cy="280076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note that in the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Biocultural Framework model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“Individual Nutritional Status”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 is set within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4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600" b="1" dirty="0">
                <a:solidFill>
                  <a:srgbClr val="000000"/>
                </a:solidFill>
              </a:rPr>
              <a:t>“Diet”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3606F-F2EA-D0E0-0700-0126EC1A2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E91B9-0F1F-ECEF-7E44-F55CCA2F42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86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45568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90686" y="3229428"/>
            <a:ext cx="2148114" cy="9906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553028"/>
            <a:ext cx="7315200" cy="92333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REM: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 charset="0"/>
              </a:rPr>
              <a:t>“units of analysis”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2743200"/>
            <a:ext cx="7315200" cy="34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the case of your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Forum Discussion </a:t>
            </a:r>
            <a:r>
              <a:rPr lang="en-US" sz="2400" b="1" kern="0" dirty="0">
                <a:solidFill>
                  <a:srgbClr val="FFFFFF"/>
                </a:solidFill>
                <a:latin typeface="Verdana" pitchFamily="34" charset="0"/>
              </a:rPr>
              <a:t>activity,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dirty="0">
                <a:solidFill>
                  <a:srgbClr val="FFFFFF"/>
                </a:solidFill>
                <a:latin typeface="Verdana" pitchFamily="34" charset="0"/>
              </a:rPr>
              <a:t>"How '</a:t>
            </a:r>
            <a:r>
              <a:rPr lang="en-US" sz="2400" b="1" kern="0" dirty="0" err="1">
                <a:solidFill>
                  <a:srgbClr val="FFFFFF"/>
                </a:solidFill>
                <a:latin typeface="Verdana" pitchFamily="34" charset="0"/>
              </a:rPr>
              <a:t>ya</a:t>
            </a:r>
            <a:r>
              <a:rPr lang="en-US" sz="2400" b="1" kern="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sz="2400" b="1" kern="0" dirty="0" err="1">
                <a:solidFill>
                  <a:srgbClr val="FFFFFF"/>
                </a:solidFill>
                <a:latin typeface="Verdana" pitchFamily="34" charset="0"/>
              </a:rPr>
              <a:t>doin</a:t>
            </a:r>
            <a:r>
              <a:rPr lang="en-US" sz="2400" b="1" kern="0" dirty="0">
                <a:solidFill>
                  <a:srgbClr val="FFFFFF"/>
                </a:solidFill>
                <a:latin typeface="Verdana" pitchFamily="34" charset="0"/>
              </a:rPr>
              <a:t>' with the nutrients?“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dirty="0">
                <a:solidFill>
                  <a:srgbClr val="FFFFFF"/>
                </a:solidFill>
                <a:latin typeface="Verdana" pitchFamily="34" charset="0"/>
              </a:rPr>
              <a:t>the unit of analysis is one person,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dirty="0">
                <a:solidFill>
                  <a:srgbClr val="FFFFFF"/>
                </a:solidFill>
                <a:latin typeface="Verdana" pitchFamily="34" charset="0"/>
              </a:rPr>
              <a:t>and that individual is YOU . . .</a:t>
            </a:r>
            <a:endParaRPr lang="en-US" b="1" kern="0" dirty="0">
              <a:solidFill>
                <a:srgbClr val="FFFFFF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1600" b="1" kern="0" dirty="0">
              <a:solidFill>
                <a:srgbClr val="FFFFFF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1600" b="1" kern="0" dirty="0">
              <a:solidFill>
                <a:srgbClr val="FFFFFF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553028"/>
            <a:ext cx="7315200" cy="92333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REM: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 charset="0"/>
              </a:rPr>
              <a:t>“units of analysis”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2743200"/>
            <a:ext cx="7315200" cy="34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the case of your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Forum Discussion </a:t>
            </a:r>
            <a:r>
              <a:rPr lang="en-US" sz="2400" b="1" kern="0" dirty="0">
                <a:solidFill>
                  <a:srgbClr val="000000"/>
                </a:solidFill>
                <a:latin typeface="Verdana" pitchFamily="34" charset="0"/>
              </a:rPr>
              <a:t>activity,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Verdana" pitchFamily="34" charset="0"/>
              </a:rPr>
              <a:t>"How '</a:t>
            </a:r>
            <a:r>
              <a:rPr lang="en-US" sz="2800" b="1" kern="0" dirty="0" err="1">
                <a:solidFill>
                  <a:srgbClr val="000000"/>
                </a:solidFill>
                <a:latin typeface="Verdana" pitchFamily="34" charset="0"/>
              </a:rPr>
              <a:t>ya</a:t>
            </a:r>
            <a:r>
              <a:rPr lang="en-US" sz="2800" b="1" kern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Verdana" pitchFamily="34" charset="0"/>
              </a:rPr>
              <a:t>doin</a:t>
            </a:r>
            <a:r>
              <a:rPr lang="en-US" sz="2800" b="1" kern="0" dirty="0">
                <a:solidFill>
                  <a:srgbClr val="000000"/>
                </a:solidFill>
                <a:latin typeface="Verdana" pitchFamily="34" charset="0"/>
              </a:rPr>
              <a:t>' with the nutrients?“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dirty="0">
                <a:solidFill>
                  <a:srgbClr val="000000"/>
                </a:solidFill>
                <a:latin typeface="Verdana" pitchFamily="34" charset="0"/>
              </a:rPr>
              <a:t>the unit of analysis is one person,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dirty="0">
                <a:solidFill>
                  <a:srgbClr val="FFFFFF"/>
                </a:solidFill>
                <a:latin typeface="Verdana" pitchFamily="34" charset="0"/>
              </a:rPr>
              <a:t>and that individual is YOU . . .</a:t>
            </a:r>
            <a:endParaRPr lang="en-US" b="1" kern="0" dirty="0">
              <a:solidFill>
                <a:srgbClr val="FFFFFF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1600" b="1" kern="0" dirty="0">
              <a:solidFill>
                <a:srgbClr val="C80000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1600" b="1" kern="0" dirty="0">
              <a:solidFill>
                <a:srgbClr val="C80000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8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553028"/>
            <a:ext cx="7315200" cy="92333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REM: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 charset="0"/>
              </a:rPr>
              <a:t>“units of analysis”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2743200"/>
            <a:ext cx="7315200" cy="34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the case of your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Forum Discussion </a:t>
            </a:r>
            <a:r>
              <a:rPr lang="en-US" sz="2400" b="1" kern="0" dirty="0">
                <a:solidFill>
                  <a:srgbClr val="000000"/>
                </a:solidFill>
                <a:latin typeface="Verdana" pitchFamily="34" charset="0"/>
              </a:rPr>
              <a:t>activity,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Verdana" pitchFamily="34" charset="0"/>
              </a:rPr>
              <a:t>"How '</a:t>
            </a:r>
            <a:r>
              <a:rPr lang="en-US" sz="2800" b="1" kern="0" dirty="0" err="1">
                <a:solidFill>
                  <a:srgbClr val="000000"/>
                </a:solidFill>
                <a:latin typeface="Verdana" pitchFamily="34" charset="0"/>
              </a:rPr>
              <a:t>ya</a:t>
            </a:r>
            <a:r>
              <a:rPr lang="en-US" sz="2800" b="1" kern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Verdana" pitchFamily="34" charset="0"/>
              </a:rPr>
              <a:t>doin</a:t>
            </a:r>
            <a:r>
              <a:rPr lang="en-US" sz="2800" b="1" kern="0" dirty="0">
                <a:solidFill>
                  <a:srgbClr val="000000"/>
                </a:solidFill>
                <a:latin typeface="Verdana" pitchFamily="34" charset="0"/>
              </a:rPr>
              <a:t>' with the nutrients?“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dirty="0">
                <a:solidFill>
                  <a:srgbClr val="000000"/>
                </a:solidFill>
                <a:latin typeface="Verdana" pitchFamily="34" charset="0"/>
              </a:rPr>
              <a:t>the unit of analysis is one person,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dirty="0">
                <a:solidFill>
                  <a:srgbClr val="000000"/>
                </a:solidFill>
                <a:latin typeface="Verdana" pitchFamily="34" charset="0"/>
              </a:rPr>
              <a:t>and that individual is YOU . . .</a:t>
            </a:r>
            <a:endParaRPr lang="en-US" b="1" kern="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1600" b="1" kern="0" dirty="0">
              <a:solidFill>
                <a:srgbClr val="C80000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1600" b="1" kern="0" dirty="0">
              <a:solidFill>
                <a:srgbClr val="C80000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8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876800"/>
            <a:ext cx="120046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1538" y="787400"/>
            <a:ext cx="7315200" cy="5743111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4000" b="1" dirty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latin typeface="Verdana" pitchFamily="34" charset="0"/>
              </a:rPr>
              <a:t>“units of analysis” may include:</a:t>
            </a:r>
          </a:p>
          <a:p>
            <a:pPr marL="1538288" indent="-158750" eaLnBrk="1" hangingPunct="1">
              <a:lnSpc>
                <a:spcPct val="60000"/>
              </a:lnSpc>
              <a:buFontTx/>
              <a:buNone/>
              <a:defRPr/>
            </a:pPr>
            <a:endParaRPr lang="en-US" sz="2800" b="1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4000" b="1" dirty="0">
                <a:latin typeface="Verdana" pitchFamily="34" charset="0"/>
              </a:rPr>
              <a:t>one person</a:t>
            </a:r>
            <a:endParaRPr lang="en-US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family</a:t>
            </a:r>
            <a:endParaRPr lang="en-US" sz="16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an item or action 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“cultural metaphor”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32347"/>
            <a:ext cx="2667000" cy="321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89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C8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Main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800" b="1" dirty="0">
                <a:solidFill>
                  <a:srgbClr val="BBE0E3"/>
                </a:solidFill>
                <a:latin typeface="Arial" pitchFamily="34" charset="0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43746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80000"/>
                </a:solidFill>
                <a:latin typeface="Arial"/>
              </a:rPr>
              <a:t>= tool</a:t>
            </a:r>
            <a:endParaRPr lang="en-US" sz="2400" b="1" dirty="0">
              <a:solidFill>
                <a:srgbClr val="C80000"/>
              </a:solidFill>
              <a:latin typeface="Arial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393" y="1364334"/>
            <a:ext cx="7315200" cy="43396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4000" b="1" dirty="0">
                <a:solidFill>
                  <a:srgbClr val="000000"/>
                </a:solidFill>
                <a:latin typeface="Tahoma" pitchFamily="34" charset="0"/>
              </a:rPr>
              <a:t>“24-hour diet survey”</a:t>
            </a:r>
          </a:p>
          <a:p>
            <a:pPr marL="231775" indent="-231775">
              <a:lnSpc>
                <a:spcPct val="150000"/>
              </a:lnSpc>
              <a:buFont typeface="Arial" pitchFamily="34" charset="0"/>
              <a:buChar char="•"/>
              <a:tabLst>
                <a:tab pos="231775" algn="l"/>
              </a:tabLst>
            </a:pPr>
            <a:endParaRPr lang="en-US" sz="2000" b="1" dirty="0">
              <a:solidFill>
                <a:srgbClr val="99CCFF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99CCFF"/>
                </a:solidFill>
                <a:latin typeface="Tahoma" pitchFamily="34" charset="0"/>
              </a:rPr>
              <a:t>diet records</a:t>
            </a:r>
          </a:p>
          <a:p>
            <a:pPr marL="231775" indent="-231775">
              <a:tabLst>
                <a:tab pos="231775" algn="l"/>
              </a:tabLst>
            </a:pPr>
            <a:r>
              <a:rPr lang="en-US" sz="2800" b="1" dirty="0">
                <a:solidFill>
                  <a:srgbClr val="99CCFF"/>
                </a:solidFill>
                <a:latin typeface="Tahoma" pitchFamily="34" charset="0"/>
              </a:rPr>
              <a:t>	</a:t>
            </a:r>
            <a:r>
              <a:rPr lang="en-US" sz="2400" dirty="0">
                <a:solidFill>
                  <a:srgbClr val="99CCFF"/>
                </a:solidFill>
                <a:latin typeface="Tahoma" pitchFamily="34" charset="0"/>
              </a:rPr>
              <a:t>(self-reported, diary)</a:t>
            </a:r>
          </a:p>
          <a:p>
            <a:pPr marL="231775" indent="-231775">
              <a:tabLst>
                <a:tab pos="231775" algn="l"/>
              </a:tabLst>
            </a:pPr>
            <a:endParaRPr lang="en-US" sz="2400" dirty="0">
              <a:solidFill>
                <a:srgbClr val="99CCFF"/>
              </a:solidFill>
              <a:latin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800" b="1" dirty="0">
                <a:solidFill>
                  <a:srgbClr val="99CCFF"/>
                </a:solidFill>
                <a:latin typeface="Tahoma" pitchFamily="34" charset="0"/>
              </a:rPr>
              <a:t>“food frequency questionnaire”</a:t>
            </a:r>
            <a:br>
              <a:rPr lang="en-US" sz="2800" b="1" dirty="0">
                <a:solidFill>
                  <a:srgbClr val="99CCFF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99CCFF"/>
                </a:solidFill>
                <a:latin typeface="Tahoma" pitchFamily="34" charset="0"/>
              </a:rPr>
              <a:t>(recorded retrospectively)</a:t>
            </a:r>
            <a:endParaRPr lang="en-US" sz="2800" b="1" dirty="0">
              <a:solidFill>
                <a:srgbClr val="99CCFF"/>
              </a:solidFill>
              <a:latin typeface="Tahom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27" y="6474154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after Marion Nestle, 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</a:rPr>
              <a:t>Food Politics, Rev. Ed.,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2007,  pp. 401-405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43000" y="2808744"/>
            <a:ext cx="6858000" cy="369331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doing a 24-hour diet survey,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your task for the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Forum Discussion: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0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800" b="1" dirty="0"/>
              <a:t>"How '</a:t>
            </a:r>
            <a:r>
              <a:rPr lang="en-US" sz="2800" b="1" dirty="0" err="1"/>
              <a:t>ya</a:t>
            </a:r>
            <a:r>
              <a:rPr lang="en-US" sz="2800" b="1" dirty="0"/>
              <a:t> </a:t>
            </a:r>
            <a:r>
              <a:rPr lang="en-US" sz="2800" b="1" dirty="0" err="1"/>
              <a:t>doin</a:t>
            </a:r>
            <a:r>
              <a:rPr lang="en-US" sz="2800" b="1" dirty="0"/>
              <a:t>' with the nutrients?“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</a:rPr>
              <a:t>while you are doing this survey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</a:rPr>
              <a:t>note how difficult the task is,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</a:rPr>
              <a:t>and what the quality of the final “data”  might be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"/>
            <a:ext cx="3657600" cy="548090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43000" y="3276600"/>
            <a:ext cx="6858000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As Marion Nestle points out, </a:t>
            </a:r>
          </a:p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One of the “ . . . most frequently used methods for directly determining dietary intake [is to] ask people to report what they ate or drank in the previous day </a:t>
            </a:r>
          </a:p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(24-hour diet survey, reported retrospectively). . . .”</a:t>
            </a:r>
          </a:p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-- </a:t>
            </a:r>
            <a:r>
              <a:rPr lang="en-US" sz="1600" i="1" dirty="0">
                <a:solidFill>
                  <a:srgbClr val="000000"/>
                </a:solidFill>
              </a:rPr>
              <a:t>Food Politics</a:t>
            </a:r>
            <a:r>
              <a:rPr lang="en-US" sz="1600" dirty="0">
                <a:solidFill>
                  <a:srgbClr val="000000"/>
                </a:solidFill>
              </a:rPr>
              <a:t>, p. 403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228600"/>
            <a:ext cx="5657850" cy="513397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5486400"/>
            <a:ext cx="6858000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so have a look at the Forum Discussion,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and carry on with your 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“24-hour diet survey”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45568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57399" y="3455761"/>
            <a:ext cx="1409700" cy="6508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6800" y="4648200"/>
            <a:ext cx="70104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and be sure to also have a look at the slide set on “Human Nutrient Needs”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407C713-1574-D865-2234-10AAA3271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A26A3-EA20-2F31-B014-C003F8B8BF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4723D5AE-E0AD-7303-6ACC-E72733533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461665"/>
          </a:xfrm>
          <a:prstGeom prst="rect">
            <a:avLst/>
          </a:prstGeom>
          <a:solidFill>
            <a:srgbClr val="D5322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81A08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81A08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C81A08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13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2086428"/>
            <a:ext cx="7315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C80000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C80000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C80000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37250" name="Subtitle 2"/>
          <p:cNvSpPr txBox="1">
            <a:spLocks/>
          </p:cNvSpPr>
          <p:nvPr/>
        </p:nvSpPr>
        <p:spPr bwMode="auto">
          <a:xfrm>
            <a:off x="914400" y="6096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767387" y="1870075"/>
            <a:ext cx="1547813" cy="1200150"/>
          </a:xfrm>
          <a:prstGeom prst="rect">
            <a:avLst/>
          </a:prstGeom>
          <a:noFill/>
          <a:ln w="9525">
            <a:solidFill>
              <a:srgbClr val="D7969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0" y="1905000"/>
            <a:ext cx="1524000" cy="1143000"/>
          </a:xfrm>
          <a:prstGeom prst="rect">
            <a:avLst/>
          </a:prstGeom>
          <a:noFill/>
          <a:ln w="76200">
            <a:solidFill>
              <a:srgbClr val="D7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Subtitle 2"/>
          <p:cNvSpPr txBox="1">
            <a:spLocks/>
          </p:cNvSpPr>
          <p:nvPr/>
        </p:nvSpPr>
        <p:spPr bwMode="auto">
          <a:xfrm>
            <a:off x="914400" y="1676400"/>
            <a:ext cx="7315200" cy="48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38274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for the Study of Diet and Nutrition</a:t>
            </a:r>
            <a:endParaRPr lang="en-US" sz="3200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438275" name="TextBox 4"/>
          <p:cNvSpPr txBox="1">
            <a:spLocks noChangeArrowheads="1"/>
          </p:cNvSpPr>
          <p:nvPr/>
        </p:nvSpPr>
        <p:spPr bwMode="auto">
          <a:xfrm>
            <a:off x="5767387" y="1870075"/>
            <a:ext cx="1547813" cy="1200150"/>
          </a:xfrm>
          <a:prstGeom prst="rect">
            <a:avLst/>
          </a:prstGeom>
          <a:noFill/>
          <a:ln w="9525">
            <a:solidFill>
              <a:srgbClr val="D7969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1905000"/>
            <a:ext cx="1524000" cy="1143000"/>
          </a:xfrm>
          <a:prstGeom prst="rect">
            <a:avLst/>
          </a:prstGeom>
          <a:noFill/>
          <a:ln w="76200">
            <a:solidFill>
              <a:srgbClr val="D7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3449122"/>
            <a:ext cx="7358062" cy="264687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“Individual Nutritional Status”</a:t>
            </a:r>
            <a:endParaRPr lang="en-US" sz="24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forms the core of the Biocultural model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NOTE: the unit of analysis is </a:t>
            </a:r>
            <a:r>
              <a:rPr lang="en-US" sz="2400" b="1" i="1" dirty="0">
                <a:solidFill>
                  <a:srgbClr val="000000"/>
                </a:solidFill>
              </a:rPr>
              <a:t>the individual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(see “Units of Analysis” slides for details)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45568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57399" y="3455761"/>
            <a:ext cx="1409700" cy="6508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TextBox 1"/>
          <p:cNvSpPr txBox="1">
            <a:spLocks noChangeArrowheads="1"/>
          </p:cNvSpPr>
          <p:nvPr/>
        </p:nvSpPr>
        <p:spPr bwMode="auto">
          <a:xfrm>
            <a:off x="914400" y="1862138"/>
            <a:ext cx="7315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latin typeface="Calibri" pitchFamily="34" charset="0"/>
              </a:rPr>
              <a:t>Nutritional status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refers to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“‘the health of an individual as it is influenced by the intake and utilization of nutrients’”</a:t>
            </a:r>
          </a:p>
        </p:txBody>
      </p:sp>
      <p:sp>
        <p:nvSpPr>
          <p:cNvPr id="46080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TextBox 1"/>
          <p:cNvSpPr txBox="1">
            <a:spLocks noChangeArrowheads="1"/>
          </p:cNvSpPr>
          <p:nvPr/>
        </p:nvSpPr>
        <p:spPr bwMode="auto">
          <a:xfrm>
            <a:off x="914400" y="1862138"/>
            <a:ext cx="7315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latin typeface="Calibri" pitchFamily="34" charset="0"/>
              </a:rPr>
              <a:t>Nutritional </a:t>
            </a:r>
            <a:r>
              <a:rPr lang="en-US" sz="3600" b="1" i="1" dirty="0">
                <a:solidFill>
                  <a:srgbClr val="D79694"/>
                </a:solidFill>
                <a:latin typeface="Calibri" pitchFamily="34" charset="0"/>
              </a:rPr>
              <a:t>status </a:t>
            </a:r>
          </a:p>
          <a:p>
            <a:pPr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refers to </a:t>
            </a:r>
          </a:p>
          <a:p>
            <a:pPr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‘the health of an individual as it is influenced by the intake and utilization of </a:t>
            </a:r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nutrients</a:t>
            </a:r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’”</a:t>
            </a:r>
          </a:p>
        </p:txBody>
      </p:sp>
      <p:sp>
        <p:nvSpPr>
          <p:cNvPr id="461826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11397</TotalTime>
  <Words>1640</Words>
  <Application>Microsoft Office PowerPoint</Application>
  <PresentationFormat>On-screen Show (4:3)</PresentationFormat>
  <Paragraphs>294</Paragraphs>
  <Slides>38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Arial</vt:lpstr>
      <vt:lpstr>Calibri</vt:lpstr>
      <vt:lpstr>Tahoma</vt:lpstr>
      <vt:lpstr>Verdana</vt:lpstr>
      <vt:lpstr>Wingdings</vt:lpstr>
      <vt:lpstr>Office Theme</vt:lpstr>
      <vt:lpstr>1_Office Theme</vt:lpstr>
      <vt:lpstr>15_Default Design</vt:lpstr>
      <vt:lpstr>43_Office Theme</vt:lpstr>
      <vt:lpstr>44_Office Theme</vt:lpstr>
      <vt:lpstr>47_Office Theme</vt:lpstr>
      <vt:lpstr>2_Office Theme</vt:lpstr>
      <vt:lpstr>5_Default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726</cp:revision>
  <dcterms:created xsi:type="dcterms:W3CDTF">2008-08-15T08:52:03Z</dcterms:created>
  <dcterms:modified xsi:type="dcterms:W3CDTF">2026-01-02T04:52:53Z</dcterms:modified>
</cp:coreProperties>
</file>