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4020" r:id="rId3"/>
    <p:sldMasterId id="2147484563" r:id="rId4"/>
    <p:sldMasterId id="2147484611" r:id="rId5"/>
    <p:sldMasterId id="2147484623" r:id="rId6"/>
    <p:sldMasterId id="2147484635" r:id="rId7"/>
  </p:sldMasterIdLst>
  <p:notesMasterIdLst>
    <p:notesMasterId r:id="rId37"/>
  </p:notesMasterIdLst>
  <p:sldIdLst>
    <p:sldId id="2141" r:id="rId8"/>
    <p:sldId id="2143" r:id="rId9"/>
    <p:sldId id="2142" r:id="rId10"/>
    <p:sldId id="326" r:id="rId11"/>
    <p:sldId id="525" r:id="rId12"/>
    <p:sldId id="526" r:id="rId13"/>
    <p:sldId id="712" r:id="rId14"/>
    <p:sldId id="713" r:id="rId15"/>
    <p:sldId id="714" r:id="rId16"/>
    <p:sldId id="715" r:id="rId17"/>
    <p:sldId id="716" r:id="rId18"/>
    <p:sldId id="530" r:id="rId19"/>
    <p:sldId id="531" r:id="rId20"/>
    <p:sldId id="532" r:id="rId21"/>
    <p:sldId id="533" r:id="rId22"/>
    <p:sldId id="534" r:id="rId23"/>
    <p:sldId id="535" r:id="rId24"/>
    <p:sldId id="536" r:id="rId25"/>
    <p:sldId id="537" r:id="rId26"/>
    <p:sldId id="538" r:id="rId27"/>
    <p:sldId id="717" r:id="rId28"/>
    <p:sldId id="539" r:id="rId29"/>
    <p:sldId id="540" r:id="rId30"/>
    <p:sldId id="541" r:id="rId31"/>
    <p:sldId id="542" r:id="rId32"/>
    <p:sldId id="718" r:id="rId33"/>
    <p:sldId id="719" r:id="rId34"/>
    <p:sldId id="840" r:id="rId35"/>
    <p:sldId id="214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2B2B"/>
    <a:srgbClr val="FDFFE7"/>
    <a:srgbClr val="E6B9B8"/>
    <a:srgbClr val="000000"/>
    <a:srgbClr val="FFFFCC"/>
    <a:srgbClr val="C4CECC"/>
    <a:srgbClr val="B2BEBC"/>
    <a:srgbClr val="B8B8B8"/>
    <a:srgbClr val="C9C9C9"/>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2" d="100"/>
          <a:sy n="82" d="100"/>
        </p:scale>
        <p:origin x="822"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4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68423-07F8-4964-81EA-A78F379CF727}" type="datetimeFigureOut">
              <a:rPr lang="en-US" smtClean="0"/>
              <a:pPr/>
              <a:t>1/4/2026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27BA6-8430-40AA-82B3-4AE4219E2B16}" type="slidenum">
              <a:rPr lang="en-US" smtClean="0"/>
              <a:pPr/>
              <a:t>‹#›</a:t>
            </a:fld>
            <a:endParaRPr lang="en-US"/>
          </a:p>
        </p:txBody>
      </p:sp>
    </p:spTree>
    <p:extLst>
      <p:ext uri="{BB962C8B-B14F-4D97-AF65-F5344CB8AC3E}">
        <p14:creationId xmlns:p14="http://schemas.microsoft.com/office/powerpoint/2010/main" val="410764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94F7B3F-6174-4C58-80FB-0D67D37C7F0D}" type="slidenum">
              <a:rPr lang="en-US" sz="1200">
                <a:solidFill>
                  <a:srgbClr val="000000"/>
                </a:solidFill>
                <a:latin typeface="Verdana" pitchFamily="34" charset="0"/>
              </a:rPr>
              <a:pPr algn="r"/>
              <a:t>26</a:t>
            </a:fld>
            <a:endParaRPr lang="en-US" sz="1200">
              <a:solidFill>
                <a:srgbClr val="000000"/>
              </a:solidFill>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94F7B3F-6174-4C58-80FB-0D67D37C7F0D}" type="slidenum">
              <a:rPr lang="en-US" sz="1200">
                <a:solidFill>
                  <a:srgbClr val="000000"/>
                </a:solidFill>
                <a:latin typeface="Verdana" pitchFamily="34" charset="0"/>
              </a:rPr>
              <a:pPr algn="r"/>
              <a:t>27</a:t>
            </a:fld>
            <a:endParaRPr lang="en-US" sz="1200">
              <a:solidFill>
                <a:srgbClr val="000000"/>
              </a:solidFill>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94F7B3F-6174-4C58-80FB-0D67D37C7F0D}" type="slidenum">
              <a:rPr kumimoji="0" lang="en-US" sz="1200" b="0" i="0" u="none" strike="noStrike" kern="1200" cap="none" spc="0" normalizeH="0" baseline="0" noProof="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48EC865-83D8-4F9A-8888-A0D477A0B591}"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FADA4F-4197-419E-9B70-7AAFBD0184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3C9FF5-18FC-4B08-BFC0-367F7CAD708A}"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281C57-9D1F-4858-A11F-6F57A3F3AE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68EDF-684C-477D-91F4-7377AD0B8CD1}"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11BA9-C54D-4512-88A6-8A30BC47D3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A1A022C-C1A0-4566-85E1-215B33FAF870}"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B54D9A-0C31-48EF-B86F-3B4E369B94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8922AD-C908-48A5-A585-E11DAB271900}"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3B46-61FD-4541-8594-26437A54F1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6184BBA-2BF4-4251-87AA-BCF112FC4B81}"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C74C48-6A83-4A73-B248-0C70EBA2E94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B83EFF-1DC9-48B1-A695-84F1EB43CE11}"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EAA660-20F1-48BE-8B62-66A8983A25E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262AC88-3E32-40BC-AE34-F03366B8BD42}" type="datetimeFigureOut">
              <a:rPr lang="en-US"/>
              <a:pPr>
                <a:defRPr/>
              </a:pPr>
              <a:t>1/4/2026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09E6B6-3825-48F1-AA26-40F2080AB10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1D08FD-737E-49E0-BA64-6BB448194F34}" type="datetimeFigureOut">
              <a:rPr lang="en-US"/>
              <a:pPr>
                <a:defRPr/>
              </a:pPr>
              <a:t>1/4/2026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F5FF8F-1B4C-4FA6-9EA3-E6943A4E370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F27CB0-8C39-4F59-86F6-39ADCF0284CE}" type="datetimeFigureOut">
              <a:rPr lang="en-US"/>
              <a:pPr>
                <a:defRPr/>
              </a:pPr>
              <a:t>1/4/2026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4510FF-7351-42E8-9901-8A8448115BB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1EAAC0-5F5A-4651-9787-4F6F2B1EDCBC}"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B4DCCE-A5F8-4B9D-AE73-FEC3ADF0B2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1A4FE3-7B46-4431-AF09-377163D76EE6}"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EB24B6-CC47-4BF7-BD96-BAC0D31253C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15C511-7C5E-4FA2-9FE4-0CD9F5C081FC}"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1F8D06-7222-472B-9685-970CB172024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3A1FBB-9D08-4FE1-B43A-BB47268A8EE0}"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1AEC31-5E76-41DD-B6E4-F61FE8875D1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547623-2562-4045-8EE1-E946F224E898}"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50BDD9-0BFC-4462-8C83-073CD184C3E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0BA3BF-BFB2-4EDA-AFCB-90CB2A3F0E74}"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D9EC5E-B121-4A68-BDEB-87900B8D5B9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64EF31-E5C2-4DC8-A900-39E28A4139AB}"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616AE4-4A85-497C-B2FA-5ECED9BC768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537120-CE22-4A3B-A045-94DC9D541794}"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95EBEF-DB85-40F0-AB99-7B9AA161E10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1C0558A-AD29-4B64-B442-4DBEE9E9C68A}"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A71AC-7E8F-4E8E-9DDE-D4D45001AB2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E1D92E9-7CA3-4F05-A004-248BDDF278F0}" type="datetimeFigureOut">
              <a:rPr lang="en-US"/>
              <a:pPr>
                <a:defRPr/>
              </a:pPr>
              <a:t>1/4/2026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21D389-EE33-4B49-A212-9A12B75E5DE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664C20-1870-4720-8FAF-E893AD1E70AD}" type="datetimeFigureOut">
              <a:rPr lang="en-US"/>
              <a:pPr>
                <a:defRPr/>
              </a:pPr>
              <a:t>1/4/2026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58C225-4F9F-4BBF-BC86-267C0C6CE1B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1CAD83-D012-42D9-916E-4DBF61B55E2B}" type="datetimeFigureOut">
              <a:rPr lang="en-US"/>
              <a:pPr>
                <a:defRPr/>
              </a:pPr>
              <a:t>1/4/2026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69413B-F427-4D7C-8B16-59B044F0AE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ACFBA8-2716-4802-A466-3CC4CD2AB0E5}"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684F4C-C2D5-4F45-ADFD-08A9D872219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FAD411-D7C8-484C-B41E-28EC3F8CFAC4}"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A5200C-9A9A-4711-A62C-515922F2054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F1DB2C-7762-4311-A138-E88DEB60E3BE}"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00D1F0-DF8D-42DE-A21D-6462D8879F9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C2BF04-6F1A-40E8-B613-C36B4ECA05DF}"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65ED33-3C09-4102-A43D-BDA6A0922DF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07E252-44AA-4B59-83C7-682DC5230A3F}"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1B50C0-C39C-4F0A-B0AE-78BC0008CCC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a:defRPr/>
            </a:pPr>
            <a:fld id="{DA1A022C-C1A0-4566-85E1-215B33FAF870}"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83B54D9A-0C31-48EF-B86F-3B4E369B949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498922AD-C908-48A5-A585-E11DAB271900}"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18D23B46-61FD-4541-8594-26437A54F11A}"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a:defRPr/>
            </a:pPr>
            <a:fld id="{26184BBA-2BF4-4251-87AA-BCF112FC4B81}"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C1C74C48-6A83-4A73-B248-0C70EBA2E943}"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lgn="l" rtl="0">
              <a:defRPr/>
            </a:pPr>
            <a:fld id="{6EB83EFF-1DC9-48B1-A695-84F1EB43CE11}"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CAEAA660-20F1-48BE-8B62-66A8983A25E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lgn="l" rtl="0">
              <a:defRPr/>
            </a:pPr>
            <a:fld id="{4262AC88-3E32-40BC-AE34-F03366B8BD42}"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algn="r" rtl="0">
              <a:defRPr/>
            </a:pPr>
            <a:fld id="{6D09E6B6-3825-48F1-AA26-40F2080AB105}"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lgn="l" rtl="0">
              <a:defRPr/>
            </a:pPr>
            <a:fld id="{8C1D08FD-737E-49E0-BA64-6BB448194F34}"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algn="r" rtl="0">
              <a:defRPr/>
            </a:pPr>
            <a:fld id="{41F5FF8F-1B4C-4FA6-9EA3-E6943A4E370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805F394-2748-484C-AE9E-1187D7EEDD89}"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FD8E10-A1F3-486B-AD5C-B0DA06FE79F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l" rtl="0">
              <a:defRPr/>
            </a:pPr>
            <a:fld id="{9AF27CB0-8C39-4F59-86F6-39ADCF0284CE}"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algn="r" rtl="0">
              <a:defRPr/>
            </a:pPr>
            <a:fld id="{C84510FF-7351-42E8-9901-8A8448115BB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381EAAC0-5F5A-4651-9787-4F6F2B1EDCBC}"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94B4DCCE-A5F8-4B9D-AE73-FEC3ADF0B221}"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2515C511-7C5E-4FA2-9FE4-0CD9F5C081FC}"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EB1F8D06-7222-472B-9685-970CB1720245}"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FC3A1FBB-9D08-4FE1-B43A-BB47268A8EE0}"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B11AEC31-5E76-41DD-B6E4-F61FE8875D1D}"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67547623-2562-4045-8EE1-E946F224E898}"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4C50BDD9-0BFC-4462-8C83-073CD184C3E4}"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382CCDB-26E9-4E85-9166-64B3B94AD7B4}"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72D7F6-9138-40F9-8A5C-24C39701DCCE}"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353E2E-718F-44BF-B846-4777ADCBE5BE}"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B2D672-FEA6-4CD9-B63A-4B6ED40F1533}"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DA4C2A0-45B9-4998-8881-8D2B21403AFE}"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275101-5C09-4B3F-84F5-648380ED774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155220E-2FB4-4D64-BC38-B9D23B8F279F}"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03D610-2EA0-4E14-BEE3-9BAC5E7A2EED}"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BF53776-6298-4CA2-A2ED-33A4C7106A2C}" type="datetimeFigureOut">
              <a:rPr lang="en-US"/>
              <a:pPr>
                <a:defRPr/>
              </a:pPr>
              <a:t>1/4/2026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E80561-CEF0-47CC-A560-C82B2795A0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E0C6FA-EA5C-4D3A-AE51-30B989FC99F5}" type="datetimeFigureOut">
              <a:rPr lang="en-US"/>
              <a:pPr>
                <a:defRPr/>
              </a:pPr>
              <a:t>1/4/2026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E23A87-71BA-48C8-97F0-3FDD9D166F5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AD46B5-AE32-4E21-A3EA-39FC6F085547}" type="datetimeFigureOut">
              <a:rPr lang="en-US"/>
              <a:pPr>
                <a:defRPr/>
              </a:pPr>
              <a:t>1/4/2026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7AA0D6-BEAA-48C8-90B9-4863B59375B8}"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4DC5DF-14A2-4180-BE00-64B85888367F}" type="datetimeFigureOut">
              <a:rPr lang="en-US"/>
              <a:pPr>
                <a:defRPr/>
              </a:pPr>
              <a:t>1/4/2026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FD95ED-B866-49A2-ADAD-5EBBDC045FE5}"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9B69D0-D46C-4A9D-92C8-9623C09DD889}"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3AA7C5-EAC7-433F-B39D-92C5B9719BB0}"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3C169B-ADE8-40E1-89EA-509233912D9E}"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9600F3-2B37-47C1-A65B-ED74279562E3}"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BEC0EA-9F75-4D47-BFE8-209FFAE6160D}"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F20BFD-C9B2-4687-AD36-22B8AD6BF122}"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165FC0-85E3-45BB-BB70-CC04C25E0FFA}"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A9B1ED-B119-47F7-9B38-9D2F4F89E1B9}"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042CFD-5975-49CE-BE76-C31E02F31161}" type="slidenum">
              <a:rPr lang="en-US"/>
              <a:pPr>
                <a:defRPr/>
              </a:pPr>
              <a:t>‹#›</a:t>
            </a:fld>
            <a:endParaRPr lang="en-US"/>
          </a:p>
        </p:txBody>
      </p:sp>
    </p:spTree>
    <p:extLst>
      <p:ext uri="{BB962C8B-B14F-4D97-AF65-F5344CB8AC3E}">
        <p14:creationId xmlns:p14="http://schemas.microsoft.com/office/powerpoint/2010/main" val="41194342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BC91D3-C5A3-4EBA-9E28-369509BD07B2}" type="slidenum">
              <a:rPr lang="en-US"/>
              <a:pPr>
                <a:defRPr/>
              </a:pPr>
              <a:t>‹#›</a:t>
            </a:fld>
            <a:endParaRPr lang="en-US"/>
          </a:p>
        </p:txBody>
      </p:sp>
    </p:spTree>
    <p:extLst>
      <p:ext uri="{BB962C8B-B14F-4D97-AF65-F5344CB8AC3E}">
        <p14:creationId xmlns:p14="http://schemas.microsoft.com/office/powerpoint/2010/main" val="38521070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54E5A2-D724-4FCB-88B4-D4EA97E84654}" type="slidenum">
              <a:rPr lang="en-US"/>
              <a:pPr>
                <a:defRPr/>
              </a:pPr>
              <a:t>‹#›</a:t>
            </a:fld>
            <a:endParaRPr lang="en-US"/>
          </a:p>
        </p:txBody>
      </p:sp>
    </p:spTree>
    <p:extLst>
      <p:ext uri="{BB962C8B-B14F-4D97-AF65-F5344CB8AC3E}">
        <p14:creationId xmlns:p14="http://schemas.microsoft.com/office/powerpoint/2010/main" val="24907481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D24ABA-A809-4347-B08F-3550E9440BD8}" type="slidenum">
              <a:rPr lang="en-US"/>
              <a:pPr>
                <a:defRPr/>
              </a:pPr>
              <a:t>‹#›</a:t>
            </a:fld>
            <a:endParaRPr lang="en-US"/>
          </a:p>
        </p:txBody>
      </p:sp>
    </p:spTree>
    <p:extLst>
      <p:ext uri="{BB962C8B-B14F-4D97-AF65-F5344CB8AC3E}">
        <p14:creationId xmlns:p14="http://schemas.microsoft.com/office/powerpoint/2010/main" val="256049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1718F7-E1DD-4D0E-8A5B-4CF3C98948AD}" type="datetimeFigureOut">
              <a:rPr lang="en-US"/>
              <a:pPr>
                <a:defRPr/>
              </a:pPr>
              <a:t>1/4/2026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6C69D2-4A3A-484E-B133-449774A22DA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F91488-1716-4782-83F0-46EF3ACA4BE3}" type="slidenum">
              <a:rPr lang="en-US"/>
              <a:pPr>
                <a:defRPr/>
              </a:pPr>
              <a:t>‹#›</a:t>
            </a:fld>
            <a:endParaRPr lang="en-US"/>
          </a:p>
        </p:txBody>
      </p:sp>
    </p:spTree>
    <p:extLst>
      <p:ext uri="{BB962C8B-B14F-4D97-AF65-F5344CB8AC3E}">
        <p14:creationId xmlns:p14="http://schemas.microsoft.com/office/powerpoint/2010/main" val="2580972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BEC646-CC31-4FEF-831A-D3CF73B18568}" type="slidenum">
              <a:rPr lang="en-US"/>
              <a:pPr>
                <a:defRPr/>
              </a:pPr>
              <a:t>‹#›</a:t>
            </a:fld>
            <a:endParaRPr lang="en-US"/>
          </a:p>
        </p:txBody>
      </p:sp>
    </p:spTree>
    <p:extLst>
      <p:ext uri="{BB962C8B-B14F-4D97-AF65-F5344CB8AC3E}">
        <p14:creationId xmlns:p14="http://schemas.microsoft.com/office/powerpoint/2010/main" val="3170697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381789-0FF9-4270-B142-92F42AEAA09D}" type="slidenum">
              <a:rPr lang="en-US"/>
              <a:pPr>
                <a:defRPr/>
              </a:pPr>
              <a:t>‹#›</a:t>
            </a:fld>
            <a:endParaRPr lang="en-US"/>
          </a:p>
        </p:txBody>
      </p:sp>
    </p:spTree>
    <p:extLst>
      <p:ext uri="{BB962C8B-B14F-4D97-AF65-F5344CB8AC3E}">
        <p14:creationId xmlns:p14="http://schemas.microsoft.com/office/powerpoint/2010/main" val="22492550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22D5CD-FB4A-405D-B176-F7D67361E7CC}" type="slidenum">
              <a:rPr lang="en-US"/>
              <a:pPr>
                <a:defRPr/>
              </a:pPr>
              <a:t>‹#›</a:t>
            </a:fld>
            <a:endParaRPr lang="en-US"/>
          </a:p>
        </p:txBody>
      </p:sp>
    </p:spTree>
    <p:extLst>
      <p:ext uri="{BB962C8B-B14F-4D97-AF65-F5344CB8AC3E}">
        <p14:creationId xmlns:p14="http://schemas.microsoft.com/office/powerpoint/2010/main" val="30346001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3C1754-8708-4C06-90DB-6DD25BB98217}" type="slidenum">
              <a:rPr lang="en-US"/>
              <a:pPr>
                <a:defRPr/>
              </a:pPr>
              <a:t>‹#›</a:t>
            </a:fld>
            <a:endParaRPr lang="en-US"/>
          </a:p>
        </p:txBody>
      </p:sp>
    </p:spTree>
    <p:extLst>
      <p:ext uri="{BB962C8B-B14F-4D97-AF65-F5344CB8AC3E}">
        <p14:creationId xmlns:p14="http://schemas.microsoft.com/office/powerpoint/2010/main" val="2210891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5A645D-A49E-4AD9-B37E-FD51CCADC95D}" type="slidenum">
              <a:rPr lang="en-US"/>
              <a:pPr>
                <a:defRPr/>
              </a:pPr>
              <a:t>‹#›</a:t>
            </a:fld>
            <a:endParaRPr lang="en-US"/>
          </a:p>
        </p:txBody>
      </p:sp>
    </p:spTree>
    <p:extLst>
      <p:ext uri="{BB962C8B-B14F-4D97-AF65-F5344CB8AC3E}">
        <p14:creationId xmlns:p14="http://schemas.microsoft.com/office/powerpoint/2010/main" val="3605115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3CAB0B-BC7F-4C49-B38C-62C7D7BE4BAC}" type="slidenum">
              <a:rPr lang="en-US"/>
              <a:pPr>
                <a:defRPr/>
              </a:pPr>
              <a:t>‹#›</a:t>
            </a:fld>
            <a:endParaRPr lang="en-US"/>
          </a:p>
        </p:txBody>
      </p:sp>
    </p:spTree>
    <p:extLst>
      <p:ext uri="{BB962C8B-B14F-4D97-AF65-F5344CB8AC3E}">
        <p14:creationId xmlns:p14="http://schemas.microsoft.com/office/powerpoint/2010/main" val="1598866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D4E32-63CC-48DF-9361-FA5E4BC40329}" type="slidenum">
              <a:rPr lang="en-US"/>
              <a:pPr>
                <a:defRPr/>
              </a:pPr>
              <a:t>‹#›</a:t>
            </a:fld>
            <a:endParaRPr lang="en-US"/>
          </a:p>
        </p:txBody>
      </p:sp>
    </p:spTree>
    <p:extLst>
      <p:ext uri="{BB962C8B-B14F-4D97-AF65-F5344CB8AC3E}">
        <p14:creationId xmlns:p14="http://schemas.microsoft.com/office/powerpoint/2010/main" val="24539299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139F2-22FB-435D-8BA3-09FA7B213311}" type="slidenum">
              <a:rPr lang="en-US"/>
              <a:pPr>
                <a:defRPr/>
              </a:pPr>
              <a:t>‹#›</a:t>
            </a:fld>
            <a:endParaRPr lang="en-US"/>
          </a:p>
        </p:txBody>
      </p:sp>
    </p:spTree>
    <p:extLst>
      <p:ext uri="{BB962C8B-B14F-4D97-AF65-F5344CB8AC3E}">
        <p14:creationId xmlns:p14="http://schemas.microsoft.com/office/powerpoint/2010/main" val="25040083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7DABD1-22D8-4C80-BD46-79924F725225}" type="slidenum">
              <a:rPr lang="en-US"/>
              <a:pPr>
                <a:defRPr/>
              </a:pPr>
              <a:t>‹#›</a:t>
            </a:fld>
            <a:endParaRPr lang="en-US"/>
          </a:p>
        </p:txBody>
      </p:sp>
    </p:spTree>
    <p:extLst>
      <p:ext uri="{BB962C8B-B14F-4D97-AF65-F5344CB8AC3E}">
        <p14:creationId xmlns:p14="http://schemas.microsoft.com/office/powerpoint/2010/main" val="29067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101C48-1D6B-4013-A9BC-035C3008DE2D}" type="datetimeFigureOut">
              <a:rPr lang="en-US"/>
              <a:pPr>
                <a:defRPr/>
              </a:pPr>
              <a:t>1/4/2026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0A5EA4-3902-477F-94F0-8D31FA6BAE9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00203"/>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3"/>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08FCEF-B8D5-4468-A51E-0740AB274CCF}" type="slidenum">
              <a:rPr lang="en-US"/>
              <a:pPr>
                <a:defRPr/>
              </a:pPr>
              <a:t>‹#›</a:t>
            </a:fld>
            <a:endParaRPr lang="en-US"/>
          </a:p>
        </p:txBody>
      </p:sp>
    </p:spTree>
    <p:extLst>
      <p:ext uri="{BB962C8B-B14F-4D97-AF65-F5344CB8AC3E}">
        <p14:creationId xmlns:p14="http://schemas.microsoft.com/office/powerpoint/2010/main" val="844931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5024F6-B620-4AC4-9478-7FD18131366C}" type="slidenum">
              <a:rPr lang="en-US"/>
              <a:pPr>
                <a:defRPr/>
              </a:pPr>
              <a:t>‹#›</a:t>
            </a:fld>
            <a:endParaRPr lang="en-US"/>
          </a:p>
        </p:txBody>
      </p:sp>
    </p:spTree>
    <p:extLst>
      <p:ext uri="{BB962C8B-B14F-4D97-AF65-F5344CB8AC3E}">
        <p14:creationId xmlns:p14="http://schemas.microsoft.com/office/powerpoint/2010/main" val="1812658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6E0C6D-E7EE-4178-AE0F-20687D11E62C}" type="slidenum">
              <a:rPr lang="en-US"/>
              <a:pPr>
                <a:defRPr/>
              </a:pPr>
              <a:t>‹#›</a:t>
            </a:fld>
            <a:endParaRPr lang="en-US"/>
          </a:p>
        </p:txBody>
      </p:sp>
    </p:spTree>
    <p:extLst>
      <p:ext uri="{BB962C8B-B14F-4D97-AF65-F5344CB8AC3E}">
        <p14:creationId xmlns:p14="http://schemas.microsoft.com/office/powerpoint/2010/main" val="2185002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502CC9-0DCA-4AFA-A602-20A24AD545EF}" type="slidenum">
              <a:rPr lang="en-US"/>
              <a:pPr>
                <a:defRPr/>
              </a:pPr>
              <a:t>‹#›</a:t>
            </a:fld>
            <a:endParaRPr lang="en-US"/>
          </a:p>
        </p:txBody>
      </p:sp>
    </p:spTree>
    <p:extLst>
      <p:ext uri="{BB962C8B-B14F-4D97-AF65-F5344CB8AC3E}">
        <p14:creationId xmlns:p14="http://schemas.microsoft.com/office/powerpoint/2010/main" val="2404893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F75D57-BA86-4120-A4EF-0377F2C85988}" type="slidenum">
              <a:rPr lang="en-US"/>
              <a:pPr>
                <a:defRPr/>
              </a:pPr>
              <a:t>‹#›</a:t>
            </a:fld>
            <a:endParaRPr lang="en-US"/>
          </a:p>
        </p:txBody>
      </p:sp>
    </p:spTree>
    <p:extLst>
      <p:ext uri="{BB962C8B-B14F-4D97-AF65-F5344CB8AC3E}">
        <p14:creationId xmlns:p14="http://schemas.microsoft.com/office/powerpoint/2010/main" val="24472859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42493-CE95-4811-A533-35CBD7E8A8C8}" type="slidenum">
              <a:rPr lang="en-US"/>
              <a:pPr>
                <a:defRPr/>
              </a:pPr>
              <a:t>‹#›</a:t>
            </a:fld>
            <a:endParaRPr lang="en-US"/>
          </a:p>
        </p:txBody>
      </p:sp>
    </p:spTree>
    <p:extLst>
      <p:ext uri="{BB962C8B-B14F-4D97-AF65-F5344CB8AC3E}">
        <p14:creationId xmlns:p14="http://schemas.microsoft.com/office/powerpoint/2010/main" val="25391282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E8A6A5-F8E2-4D0D-BA52-891E00FFA31B}" type="slidenum">
              <a:rPr lang="en-US"/>
              <a:pPr>
                <a:defRPr/>
              </a:pPr>
              <a:t>‹#›</a:t>
            </a:fld>
            <a:endParaRPr lang="en-US"/>
          </a:p>
        </p:txBody>
      </p:sp>
    </p:spTree>
    <p:extLst>
      <p:ext uri="{BB962C8B-B14F-4D97-AF65-F5344CB8AC3E}">
        <p14:creationId xmlns:p14="http://schemas.microsoft.com/office/powerpoint/2010/main" val="1837720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1"/>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357CDB-3C38-4149-B78B-FC145E08960A}" type="slidenum">
              <a:rPr lang="en-US"/>
              <a:pPr>
                <a:defRPr/>
              </a:pPr>
              <a:t>‹#›</a:t>
            </a:fld>
            <a:endParaRPr lang="en-US"/>
          </a:p>
        </p:txBody>
      </p:sp>
    </p:spTree>
    <p:extLst>
      <p:ext uri="{BB962C8B-B14F-4D97-AF65-F5344CB8AC3E}">
        <p14:creationId xmlns:p14="http://schemas.microsoft.com/office/powerpoint/2010/main" val="68831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9E9305-C222-4ED6-8267-C33ABC2ABCC1}"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B9EA92-DAFE-43DC-9994-2115EF2827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A22D72-5230-44E9-AA7B-A04C8353070F}"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8B0A70-0A85-42B8-A4D3-E34CB34AB5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9C7251-E2ED-4CB5-A5B6-9A5543040981}" type="datetimeFigureOut">
              <a:rPr lang="en-US"/>
              <a:pPr>
                <a:defRPr/>
              </a:pPr>
              <a:t>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E9AFD0-9A45-4EA1-8B63-CC2AD0A808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3B6205D-DDD5-4B03-9B84-889B20A845E0}" type="datetimeFigureOut">
              <a:rPr lang="en-US"/>
              <a:pPr>
                <a:defRPr/>
              </a:pPr>
              <a:t>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02F5AB2-84B7-4901-9956-BBED34DC0A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96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96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380DB70-91C0-42C0-BBF8-F087DA711318}" type="datetimeFigureOut">
              <a:rPr lang="en-US"/>
              <a:pPr>
                <a:defRPr/>
              </a:pPr>
              <a:t>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981A595-8145-4999-9ECF-6CFB2BFA87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rtl="0">
              <a:defRPr/>
            </a:pPr>
            <a:fld id="{23B6205D-DDD5-4B03-9B84-889B20A845E0}" type="datetimeFigureOut">
              <a:rPr lang="en-US" kern="1200">
                <a:latin typeface="Calibri"/>
                <a:ea typeface="+mn-ea"/>
                <a:cs typeface="+mn-cs"/>
              </a:rPr>
              <a:pPr rtl="0">
                <a:defRPr/>
              </a:pPr>
              <a:t>1/4/2026</a:t>
            </a:fld>
            <a:endParaRPr lang="en-US" kern="1200">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rtl="0">
              <a:defRPr/>
            </a:pPr>
            <a:endParaRPr lang="en-US" kern="1200">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rtl="0">
              <a:defRPr/>
            </a:pPr>
            <a:fld id="{602F5AB2-84B7-4901-9956-BBED34DC0A38}" type="slidenum">
              <a:rPr lang="en-US" kern="1200">
                <a:latin typeface="Calibri"/>
                <a:ea typeface="+mn-ea"/>
                <a:cs typeface="+mn-cs"/>
              </a:rPr>
              <a:pPr rtl="0">
                <a:defRPr/>
              </a:pPr>
              <a:t>‹#›</a:t>
            </a:fld>
            <a:endParaRPr lang="en-US" kern="1200">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4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4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284AB9F1-C3DE-47A8-A110-34642FC2887B}" type="datetimeFigureOut">
              <a:rPr lang="en-US"/>
              <a:pPr>
                <a:defRPr/>
              </a:pPr>
              <a:t>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D470FA77-CDF8-4D6F-A21D-95EC79A212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0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590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590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A0BE1100-A992-4787-B35F-5DE6FD3F3A09}" type="slidenum">
              <a:rPr lang="en-US"/>
              <a:pPr>
                <a:defRPr/>
              </a:pPr>
              <a:t>‹#›</a:t>
            </a:fld>
            <a:endParaRPr lang="en-US"/>
          </a:p>
        </p:txBody>
      </p:sp>
    </p:spTree>
    <p:extLst>
      <p:ext uri="{BB962C8B-B14F-4D97-AF65-F5344CB8AC3E}">
        <p14:creationId xmlns:p14="http://schemas.microsoft.com/office/powerpoint/2010/main" val="189994907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7A03666-DA0D-4712-BFE9-739D4BB76FF3}" type="slidenum">
              <a:rPr lang="en-US"/>
              <a:pPr>
                <a:defRPr/>
              </a:pPr>
              <a:t>‹#›</a:t>
            </a:fld>
            <a:endParaRPr lang="en-US"/>
          </a:p>
        </p:txBody>
      </p:sp>
    </p:spTree>
    <p:extLst>
      <p:ext uri="{BB962C8B-B14F-4D97-AF65-F5344CB8AC3E}">
        <p14:creationId xmlns:p14="http://schemas.microsoft.com/office/powerpoint/2010/main" val="3346234966"/>
      </p:ext>
    </p:extLst>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news.bbc.co.uk/2/hi/health/5297790.stm" TargetMode="Externa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hyperlink" Target="http://www.redefiningthefaceofbeauty.com/2012/07/o-b-e-si-t-y-new-form-of-child-neglect.html" TargetMode="External"/><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8.gif"/></Relationships>
</file>

<file path=ppt/slides/_rels/slide27.xml.rels><?xml version="1.0" encoding="UTF-8" standalone="yes"?>
<Relationships xmlns="http://schemas.openxmlformats.org/package/2006/relationships"><Relationship Id="rId3" Type="http://schemas.openxmlformats.org/officeDocument/2006/relationships/hyperlink" Target="http://www.dwp.gov.uk/publications/specialist-guides/medical-conditions/a-z-of-medical-conditions/obesity/causes-obesity.shtml" TargetMode="External"/><Relationship Id="rId2" Type="http://schemas.openxmlformats.org/officeDocument/2006/relationships/notesSlide" Target="../notesSlides/notesSlide2.xml"/><Relationship Id="rId1" Type="http://schemas.openxmlformats.org/officeDocument/2006/relationships/slideLayout" Target="../slideLayouts/slideLayout62.xml"/><Relationship Id="rId4" Type="http://schemas.openxmlformats.org/officeDocument/2006/relationships/image" Target="../media/image9.gif"/></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direct.com/science/article/pii/S0091743512000394" TargetMode="External"/><Relationship Id="rId2" Type="http://schemas.openxmlformats.org/officeDocument/2006/relationships/notesSlide" Target="../notesSlides/notesSlide3.xml"/><Relationship Id="rId1" Type="http://schemas.openxmlformats.org/officeDocument/2006/relationships/slideLayout" Target="../slideLayouts/slideLayout62.xml"/><Relationship Id="rId4" Type="http://schemas.openxmlformats.org/officeDocument/2006/relationships/image" Target="../media/image10.gi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Body_mass_index" TargetMode="Externa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81E48-8F30-9941-E019-50B185DB21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B25B172-5A85-DA69-006F-6FDDBA52FEC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a:solidFill>
            <a:srgbClr val="FF0000"/>
          </a:solidFill>
        </p:spPr>
      </p:pic>
      <p:sp>
        <p:nvSpPr>
          <p:cNvPr id="2" name="Rectangle 11">
            <a:extLst>
              <a:ext uri="{FF2B5EF4-FFF2-40B4-BE49-F238E27FC236}">
                <a16:creationId xmlns:a16="http://schemas.microsoft.com/office/drawing/2014/main" id="{F29BA52C-A3FB-DCF0-929C-EC29FD655C34}"/>
              </a:ext>
            </a:extLst>
          </p:cNvPr>
          <p:cNvSpPr>
            <a:spLocks noChangeArrowheads="1"/>
          </p:cNvSpPr>
          <p:nvPr/>
        </p:nvSpPr>
        <p:spPr bwMode="auto">
          <a:xfrm>
            <a:off x="3749675" y="5410200"/>
            <a:ext cx="1644650" cy="44627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pic>
        <p:nvPicPr>
          <p:cNvPr id="7" name="Picture 6">
            <a:extLst>
              <a:ext uri="{FF2B5EF4-FFF2-40B4-BE49-F238E27FC236}">
                <a16:creationId xmlns:a16="http://schemas.microsoft.com/office/drawing/2014/main" id="{07E66D44-233C-BCCD-0BC7-45CDA7D72BB1}"/>
              </a:ext>
            </a:extLst>
          </p:cNvPr>
          <p:cNvPicPr>
            <a:picLocks/>
          </p:cNvPicPr>
          <p:nvPr/>
        </p:nvPicPr>
        <p:blipFill>
          <a:blip r:embed="rId3"/>
          <a:stretch>
            <a:fillRect/>
          </a:stretch>
        </p:blipFill>
        <p:spPr>
          <a:xfrm>
            <a:off x="2297723" y="228600"/>
            <a:ext cx="4572000" cy="6400800"/>
          </a:xfrm>
          <a:prstGeom prst="rect">
            <a:avLst/>
          </a:prstGeom>
        </p:spPr>
      </p:pic>
      <p:sp>
        <p:nvSpPr>
          <p:cNvPr id="8" name="Rectangle 11">
            <a:extLst>
              <a:ext uri="{FF2B5EF4-FFF2-40B4-BE49-F238E27FC236}">
                <a16:creationId xmlns:a16="http://schemas.microsoft.com/office/drawing/2014/main" id="{3FD4BCE9-0E2F-758F-2CD6-BBFD134A5A89}"/>
              </a:ext>
            </a:extLst>
          </p:cNvPr>
          <p:cNvSpPr>
            <a:spLocks noChangeArrowheads="1"/>
          </p:cNvSpPr>
          <p:nvPr/>
        </p:nvSpPr>
        <p:spPr bwMode="auto">
          <a:xfrm>
            <a:off x="3753827" y="6042447"/>
            <a:ext cx="1644650" cy="446276"/>
          </a:xfrm>
          <a:prstGeom prst="rect">
            <a:avLst/>
          </a:prstGeom>
          <a:solidFill>
            <a:srgbClr val="BCC7C3"/>
          </a:solid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9" name="Rectangle 8">
            <a:extLst>
              <a:ext uri="{FF2B5EF4-FFF2-40B4-BE49-F238E27FC236}">
                <a16:creationId xmlns:a16="http://schemas.microsoft.com/office/drawing/2014/main" id="{0710DBC8-5168-5C68-8553-D24B71200A3B}"/>
              </a:ext>
            </a:extLst>
          </p:cNvPr>
          <p:cNvSpPr>
            <a:spLocks noChangeArrowheads="1"/>
          </p:cNvSpPr>
          <p:nvPr/>
        </p:nvSpPr>
        <p:spPr bwMode="auto">
          <a:xfrm>
            <a:off x="586098" y="702734"/>
            <a:ext cx="7925568" cy="1077218"/>
          </a:xfrm>
          <a:prstGeom prst="rect">
            <a:avLst/>
          </a:prstGeom>
          <a:solidFill>
            <a:srgbClr val="C0E5E1"/>
          </a:solid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Use your up / down arrow keys and / 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Tree>
    <p:extLst>
      <p:ext uri="{BB962C8B-B14F-4D97-AF65-F5344CB8AC3E}">
        <p14:creationId xmlns:p14="http://schemas.microsoft.com/office/powerpoint/2010/main" val="352714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31108" name="Subtitle 2"/>
          <p:cNvSpPr txBox="1">
            <a:spLocks/>
          </p:cNvSpPr>
          <p:nvPr/>
        </p:nvSpPr>
        <p:spPr bwMode="auto">
          <a:xfrm>
            <a:off x="762000" y="2339975"/>
            <a:ext cx="7315200" cy="3908425"/>
          </a:xfrm>
          <a:prstGeom prst="rect">
            <a:avLst/>
          </a:prstGeom>
          <a:noFill/>
          <a:ln w="9525">
            <a:noFill/>
            <a:miter lim="800000"/>
            <a:headEnd/>
            <a:tailEnd/>
          </a:ln>
        </p:spPr>
        <p:txBody>
          <a:bodyPr lIns="457200" rIns="457200">
            <a:spAutoFit/>
          </a:bodyPr>
          <a:lstStyle/>
          <a:p>
            <a:pPr marL="0" lvl="1" algn="ctr">
              <a:spcBef>
                <a:spcPts val="800"/>
              </a:spcBef>
            </a:pPr>
            <a:r>
              <a:rPr lang="en-US" sz="2800" b="1" dirty="0">
                <a:solidFill>
                  <a:prstClr val="black"/>
                </a:solidFill>
                <a:cs typeface="Arial" charset="0"/>
              </a:rPr>
              <a:t>if your BMI is equal to or above 25, you are considered overweight</a:t>
            </a:r>
          </a:p>
          <a:p>
            <a:pPr marL="0" lvl="1" algn="ctr">
              <a:spcBef>
                <a:spcPts val="800"/>
              </a:spcBef>
            </a:pPr>
            <a:endParaRPr lang="en-US" sz="1600" b="1" dirty="0">
              <a:solidFill>
                <a:prstClr val="black"/>
              </a:solidFill>
              <a:cs typeface="Arial" charset="0"/>
            </a:endParaRPr>
          </a:p>
          <a:p>
            <a:pPr marL="0" lvl="1" algn="ctr"/>
            <a:r>
              <a:rPr lang="en-US" sz="2800" b="1" dirty="0">
                <a:solidFill>
                  <a:prstClr val="black"/>
                </a:solidFill>
                <a:cs typeface="Arial" charset="0"/>
              </a:rPr>
              <a:t>if it is equal to or above 30, </a:t>
            </a:r>
          </a:p>
          <a:p>
            <a:pPr marL="0" lvl="1" algn="ctr"/>
            <a:r>
              <a:rPr lang="en-US" sz="2800" b="1" dirty="0">
                <a:solidFill>
                  <a:prstClr val="black"/>
                </a:solidFill>
                <a:cs typeface="Arial" charset="0"/>
              </a:rPr>
              <a:t>you are considered obese</a:t>
            </a:r>
          </a:p>
          <a:p>
            <a:pPr marL="0" lvl="1" algn="ctr"/>
            <a:r>
              <a:rPr lang="en-US" sz="2000" dirty="0">
                <a:solidFill>
                  <a:prstClr val="black"/>
                </a:solidFill>
                <a:cs typeface="Arial" charset="0"/>
              </a:rPr>
              <a:t>(unless you are extremely muscular)</a:t>
            </a:r>
          </a:p>
          <a:p>
            <a:pPr marL="0" lvl="1" algn="ctr">
              <a:spcBef>
                <a:spcPts val="800"/>
              </a:spcBef>
            </a:pPr>
            <a:endParaRPr lang="en-US" sz="1600" b="1" dirty="0">
              <a:solidFill>
                <a:prstClr val="black"/>
              </a:solidFill>
              <a:cs typeface="Arial" charset="0"/>
            </a:endParaRPr>
          </a:p>
          <a:p>
            <a:pPr marL="0" lvl="1" algn="ctr">
              <a:spcBef>
                <a:spcPts val="800"/>
              </a:spcBef>
            </a:pPr>
            <a:r>
              <a:rPr lang="en-US" sz="2800" b="1" dirty="0">
                <a:solidFill>
                  <a:prstClr val="black"/>
                </a:solidFill>
                <a:cs typeface="Arial" charset="0"/>
              </a:rPr>
              <a:t>underweight is defined as having a BMI below 19</a:t>
            </a:r>
          </a:p>
        </p:txBody>
      </p:sp>
      <p:sp>
        <p:nvSpPr>
          <p:cNvPr id="43110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3"/>
          <p:cNvSpPr>
            <a:spLocks noChangeArrowheads="1"/>
          </p:cNvSpPr>
          <p:nvPr/>
        </p:nvSpPr>
        <p:spPr bwMode="auto">
          <a:xfrm>
            <a:off x="2286000" y="6338888"/>
            <a:ext cx="4572000" cy="276225"/>
          </a:xfrm>
          <a:prstGeom prst="rect">
            <a:avLst/>
          </a:prstGeom>
          <a:noFill/>
          <a:ln w="9525">
            <a:noFill/>
            <a:miter lim="800000"/>
            <a:headEnd/>
            <a:tailEnd/>
          </a:ln>
        </p:spPr>
        <p:txBody>
          <a:bodyPr>
            <a:spAutoFit/>
          </a:bodyPr>
          <a:lstStyle/>
          <a:p>
            <a:pPr algn="ctr"/>
            <a:r>
              <a:rPr lang="en-US" sz="1200" dirty="0">
                <a:solidFill>
                  <a:srgbClr val="000000"/>
                </a:solidFill>
                <a:cs typeface="Arial" charset="0"/>
                <a:hlinkClick r:id="rId2"/>
              </a:rPr>
              <a:t>http://news.bbc.co.uk/2/hi/health/5297790.stm</a:t>
            </a:r>
            <a:endParaRPr lang="en-US" sz="1200" dirty="0">
              <a:solidFill>
                <a:srgbClr val="000000"/>
              </a:solidFill>
              <a:cs typeface="Arial" charset="0"/>
            </a:endParaRPr>
          </a:p>
        </p:txBody>
      </p:sp>
      <p:pic>
        <p:nvPicPr>
          <p:cNvPr id="12290" name="Picture 2"/>
          <p:cNvPicPr>
            <a:picLocks noChangeAspect="1" noChangeArrowheads="1"/>
          </p:cNvPicPr>
          <p:nvPr/>
        </p:nvPicPr>
        <p:blipFill>
          <a:blip r:embed="rId3" cstate="print"/>
          <a:srcRect/>
          <a:stretch>
            <a:fillRect/>
          </a:stretch>
        </p:blipFill>
        <p:spPr bwMode="auto">
          <a:xfrm>
            <a:off x="933698" y="672152"/>
            <a:ext cx="7268606" cy="5486400"/>
          </a:xfrm>
          <a:prstGeom prst="rect">
            <a:avLst/>
          </a:prstGeom>
          <a:noFill/>
          <a:ln w="9525">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3011031"/>
            <a:ext cx="7315200" cy="1815882"/>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because the relative amounts of fat and muscle tissue and bone size vary greatly from person to person, ideal weights are given as ranges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569192"/>
            <a:ext cx="7315200" cy="3354765"/>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many experts argue </a:t>
            </a:r>
          </a:p>
          <a:p>
            <a:pPr marL="0" lvl="1" algn="ctr" rtl="0" fontAlgn="base">
              <a:spcBef>
                <a:spcPct val="0"/>
              </a:spcBef>
              <a:spcAft>
                <a:spcPct val="0"/>
              </a:spcAft>
            </a:pPr>
            <a:r>
              <a:rPr lang="en-US" sz="2800" b="1" kern="1200" dirty="0">
                <a:solidFill>
                  <a:prstClr val="black"/>
                </a:solidFill>
                <a:latin typeface="Arial" charset="0"/>
                <a:ea typeface="+mn-ea"/>
                <a:cs typeface="Arial" charset="0"/>
              </a:rPr>
              <a:t>that these ranges should be made even more flexible . . .</a:t>
            </a:r>
          </a:p>
          <a:p>
            <a:pPr marL="0" lvl="1" algn="ctr" rtl="0" fontAlgn="base">
              <a:spcBef>
                <a:spcPct val="0"/>
              </a:spcBef>
              <a:spcAft>
                <a:spcPct val="0"/>
              </a:spcAft>
            </a:pPr>
            <a:endParaRPr lang="en-US" sz="1200" b="1" dirty="0">
              <a:solidFill>
                <a:prstClr val="black"/>
              </a:solidFill>
              <a:cs typeface="Arial" charset="0"/>
            </a:endParaRPr>
          </a:p>
          <a:p>
            <a:pPr marL="0" lvl="1" algn="ctr" rtl="0" fontAlgn="base">
              <a:spcBef>
                <a:spcPct val="0"/>
              </a:spcBef>
              <a:spcAft>
                <a:spcPct val="0"/>
              </a:spcAft>
            </a:pPr>
            <a:r>
              <a:rPr lang="en-US" sz="2800" b="1" kern="1200" dirty="0">
                <a:solidFill>
                  <a:prstClr val="black"/>
                </a:solidFill>
                <a:latin typeface="Arial" charset="0"/>
                <a:ea typeface="+mn-ea"/>
                <a:cs typeface="Arial" charset="0"/>
              </a:rPr>
              <a:t>and point out that the health hazards are associated only with </a:t>
            </a:r>
            <a:r>
              <a:rPr lang="en-US" sz="2800" b="1" i="1" kern="1200" dirty="0">
                <a:solidFill>
                  <a:prstClr val="black"/>
                </a:solidFill>
                <a:latin typeface="Arial" charset="0"/>
                <a:ea typeface="+mn-ea"/>
                <a:cs typeface="Arial" charset="0"/>
              </a:rPr>
              <a:t>extreme</a:t>
            </a:r>
            <a:r>
              <a:rPr lang="en-US" sz="2800" b="1" kern="1200" dirty="0">
                <a:solidFill>
                  <a:prstClr val="black"/>
                </a:solidFill>
                <a:latin typeface="Arial" charset="0"/>
                <a:ea typeface="+mn-ea"/>
                <a:cs typeface="Arial" charset="0"/>
              </a:rPr>
              <a:t> overweight and underweight</a:t>
            </a:r>
          </a:p>
          <a:p>
            <a:pPr marL="0" lvl="1" algn="ctr" rtl="0" fontAlgn="base">
              <a:spcBef>
                <a:spcPct val="0"/>
              </a:spcBef>
              <a:spcAft>
                <a:spcPct val="0"/>
              </a:spcAft>
            </a:pPr>
            <a:endParaRPr lang="en-US" sz="1200" b="1" kern="1200" dirty="0">
              <a:solidFill>
                <a:prstClr val="black"/>
              </a:solidFill>
              <a:latin typeface="Arial" charset="0"/>
              <a:ea typeface="+mn-ea"/>
              <a:cs typeface="Arial" charset="0"/>
            </a:endParaRPr>
          </a:p>
          <a:p>
            <a:pPr marL="0" lvl="1" algn="ctr" rtl="0" fontAlgn="base">
              <a:spcBef>
                <a:spcPct val="0"/>
              </a:spcBef>
              <a:spcAft>
                <a:spcPct val="0"/>
              </a:spcAft>
            </a:pPr>
            <a:r>
              <a:rPr lang="en-US" sz="2000" b="1" dirty="0">
                <a:solidFill>
                  <a:prstClr val="black"/>
                </a:solidFill>
                <a:cs typeface="Arial" charset="0"/>
              </a:rPr>
              <a:t>(that is, 20% over or under the ideal range)</a:t>
            </a:r>
            <a:endParaRPr lang="en-US" sz="2000" b="1" kern="1200" dirty="0">
              <a:solidFill>
                <a:prstClr val="black"/>
              </a:solidFill>
              <a:latin typeface="Arial" charset="0"/>
              <a:ea typeface="+mn-ea"/>
              <a:cs typeface="Arial" charset="0"/>
            </a:endParaRP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3025676"/>
            <a:ext cx="7315200" cy="2308324"/>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recommendations to diet, therefore, should be directed </a:t>
            </a:r>
          </a:p>
          <a:p>
            <a:pPr marL="0" lvl="1" algn="ctr" rtl="0" fontAlgn="base">
              <a:spcBef>
                <a:spcPct val="0"/>
              </a:spcBef>
              <a:spcAft>
                <a:spcPct val="0"/>
              </a:spcAft>
            </a:pPr>
            <a:r>
              <a:rPr lang="en-US" sz="2800" b="1" kern="1200" dirty="0">
                <a:solidFill>
                  <a:prstClr val="black"/>
                </a:solidFill>
                <a:latin typeface="Arial" charset="0"/>
                <a:ea typeface="+mn-ea"/>
                <a:cs typeface="Arial" charset="0"/>
              </a:rPr>
              <a:t>only to those who are extremely </a:t>
            </a:r>
          </a:p>
          <a:p>
            <a:pPr marL="0" lvl="1" algn="ctr" rtl="0" fontAlgn="base">
              <a:spcBef>
                <a:spcPct val="0"/>
              </a:spcBef>
              <a:spcAft>
                <a:spcPct val="0"/>
              </a:spcAft>
            </a:pPr>
            <a:r>
              <a:rPr lang="en-US" sz="2800" b="1" kern="1200" dirty="0">
                <a:solidFill>
                  <a:prstClr val="black"/>
                </a:solidFill>
                <a:latin typeface="Arial" charset="0"/>
                <a:ea typeface="+mn-ea"/>
                <a:cs typeface="Arial" charset="0"/>
              </a:rPr>
              <a:t>over- or underweight . . .</a:t>
            </a:r>
          </a:p>
          <a:p>
            <a:pPr marL="0" lvl="1" algn="ctr" rtl="0" fontAlgn="base">
              <a:spcBef>
                <a:spcPct val="0"/>
              </a:spcBef>
              <a:spcAft>
                <a:spcPct val="0"/>
              </a:spcAft>
            </a:pPr>
            <a:endParaRPr lang="en-US" sz="1200" b="1" dirty="0">
              <a:solidFill>
                <a:prstClr val="black"/>
              </a:solidFill>
              <a:cs typeface="Arial" charset="0"/>
            </a:endParaRPr>
          </a:p>
          <a:p>
            <a:pPr marL="0" lvl="1" algn="ctr" rtl="0" fontAlgn="base">
              <a:spcBef>
                <a:spcPct val="0"/>
              </a:spcBef>
              <a:spcAft>
                <a:spcPct val="0"/>
              </a:spcAft>
            </a:pPr>
            <a:r>
              <a:rPr lang="en-US" sz="2000" b="1" dirty="0">
                <a:solidFill>
                  <a:prstClr val="black"/>
                </a:solidFill>
                <a:cs typeface="Arial" charset="0"/>
              </a:rPr>
              <a:t>(that is, 20% over or under the ideal range)</a:t>
            </a:r>
            <a:endParaRPr lang="en-US" sz="2000" b="1" kern="1200" dirty="0">
              <a:solidFill>
                <a:prstClr val="black"/>
              </a:solidFill>
              <a:latin typeface="Arial" charset="0"/>
              <a:ea typeface="+mn-ea"/>
              <a:cs typeface="Arial" charset="0"/>
            </a:endParaRP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590800"/>
            <a:ext cx="7315200" cy="2785378"/>
          </a:xfrm>
          <a:prstGeom prst="rect">
            <a:avLst/>
          </a:prstGeom>
          <a:noFill/>
          <a:ln w="9525">
            <a:noFill/>
            <a:miter lim="800000"/>
            <a:headEnd/>
            <a:tailEnd/>
          </a:ln>
        </p:spPr>
        <p:txBody>
          <a:bodyPr lIns="457200" rIns="457200">
            <a:spAutoFit/>
          </a:bodyPr>
          <a:lstStyle/>
          <a:p>
            <a:pPr marL="231775" lvl="1" indent="-231775" algn="ctr" rtl="0" fontAlgn="base">
              <a:spcBef>
                <a:spcPct val="0"/>
              </a:spcBef>
              <a:spcAft>
                <a:spcPct val="0"/>
              </a:spcAft>
            </a:pPr>
            <a:r>
              <a:rPr lang="en-US" sz="2800" b="1" kern="1200" dirty="0">
                <a:solidFill>
                  <a:prstClr val="black"/>
                </a:solidFill>
                <a:latin typeface="Arial" charset="0"/>
                <a:ea typeface="+mn-ea"/>
                <a:cs typeface="Arial" charset="0"/>
              </a:rPr>
              <a:t>flexibility allows one to adapt to cultural notions of body size . . .</a:t>
            </a:r>
          </a:p>
          <a:p>
            <a:pPr marL="231775" lvl="1" indent="-231775" algn="ctr" rtl="0" fontAlgn="base">
              <a:spcBef>
                <a:spcPct val="0"/>
              </a:spcBef>
              <a:spcAft>
                <a:spcPct val="0"/>
              </a:spcAft>
            </a:pPr>
            <a:endParaRPr lang="en-US" sz="1200" b="1"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working at the upper end of the  range in cultures that value fatness</a:t>
            </a:r>
          </a:p>
          <a:p>
            <a:pPr marL="231775" lvl="1" indent="-231775" rtl="0" fontAlgn="base">
              <a:spcBef>
                <a:spcPct val="0"/>
              </a:spcBef>
              <a:spcAft>
                <a:spcPct val="0"/>
              </a:spcAft>
              <a:buFont typeface="Arial" pitchFamily="34" charset="0"/>
              <a:buChar char="•"/>
            </a:pPr>
            <a:endParaRPr lang="en-US" sz="1100" kern="1200" dirty="0">
              <a:solidFill>
                <a:prstClr val="black"/>
              </a:solidFill>
              <a:latin typeface="Arial" charset="0"/>
              <a:ea typeface="+mn-ea"/>
              <a:cs typeface="Arial" charset="0"/>
            </a:endParaRPr>
          </a:p>
          <a:p>
            <a:pPr marL="231775" lvl="1" indent="-231775" rtl="0" fontAlgn="base">
              <a:spcBef>
                <a:spcPct val="0"/>
              </a:spcBef>
              <a:spcAft>
                <a:spcPct val="0"/>
              </a:spcAft>
              <a:buFont typeface="Arial" pitchFamily="34" charset="0"/>
              <a:buChar char="•"/>
            </a:pPr>
            <a:r>
              <a:rPr lang="en-US" sz="2400" dirty="0">
                <a:solidFill>
                  <a:prstClr val="black"/>
                </a:solidFill>
                <a:cs typeface="Arial" charset="0"/>
              </a:rPr>
              <a:t>working with the lower end of the range in cultures that value thinness</a:t>
            </a:r>
            <a:endParaRPr lang="en-US" sz="2400" kern="1200" dirty="0">
              <a:solidFill>
                <a:prstClr val="black"/>
              </a:solidFill>
              <a:latin typeface="Arial" charset="0"/>
              <a:ea typeface="+mn-ea"/>
              <a:cs typeface="Arial" charset="0"/>
            </a:endParaRP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591812"/>
            <a:ext cx="7315200" cy="3046988"/>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efforts reinforcing unrealistic standards of beauty and thinness may do as much harm as good . . .</a:t>
            </a:r>
          </a:p>
          <a:p>
            <a:pPr marL="0" lvl="1" algn="ctr" rtl="0" fontAlgn="base">
              <a:spcBef>
                <a:spcPct val="0"/>
              </a:spcBef>
              <a:spcAft>
                <a:spcPct val="0"/>
              </a:spcAft>
            </a:pPr>
            <a:endParaRPr lang="en-US" sz="1200" b="1"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one must avoid “contributing to the barrage of media messages portraying an ultrathin figure as the only way to be attractive and healthy”</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480356"/>
            <a:ext cx="7315200" cy="3046988"/>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proactive behaviors include . . .</a:t>
            </a:r>
          </a:p>
          <a:p>
            <a:pPr marL="0" lvl="1" algn="ctr" rtl="0" fontAlgn="base">
              <a:spcBef>
                <a:spcPct val="0"/>
              </a:spcBef>
              <a:spcAft>
                <a:spcPct val="0"/>
              </a:spcAft>
            </a:pPr>
            <a:endParaRPr lang="en-US" sz="1200" b="1"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increased fruit and vegetable consumption</a:t>
            </a:r>
          </a:p>
          <a:p>
            <a:pPr marL="231775" lvl="1" indent="-231775" rtl="0" fontAlgn="base">
              <a:spcBef>
                <a:spcPct val="0"/>
              </a:spcBef>
              <a:spcAft>
                <a:spcPct val="0"/>
              </a:spcAft>
              <a:buFont typeface="Arial" pitchFamily="34" charset="0"/>
              <a:buChar char="•"/>
            </a:pPr>
            <a:endParaRPr lang="en-US" sz="1200" kern="1200" dirty="0">
              <a:solidFill>
                <a:prstClr val="black"/>
              </a:solidFill>
              <a:latin typeface="Arial" charset="0"/>
              <a:ea typeface="+mn-ea"/>
              <a:cs typeface="Arial" charset="0"/>
            </a:endParaRPr>
          </a:p>
          <a:p>
            <a:pPr marL="231775" lvl="1" indent="-231775" rtl="0" fontAlgn="base">
              <a:spcBef>
                <a:spcPct val="0"/>
              </a:spcBef>
              <a:spcAft>
                <a:spcPct val="0"/>
              </a:spcAft>
              <a:buFont typeface="Arial" pitchFamily="34" charset="0"/>
              <a:buChar char="•"/>
            </a:pPr>
            <a:r>
              <a:rPr lang="en-US" sz="2400" dirty="0">
                <a:solidFill>
                  <a:prstClr val="black"/>
                </a:solidFill>
                <a:cs typeface="Arial" charset="0"/>
              </a:rPr>
              <a:t>physical activity, rather than dieting</a:t>
            </a:r>
          </a:p>
          <a:p>
            <a:pPr marL="231775" lvl="1" indent="-231775" rtl="0" fontAlgn="base">
              <a:spcBef>
                <a:spcPct val="0"/>
              </a:spcBef>
              <a:spcAft>
                <a:spcPct val="0"/>
              </a:spcAft>
              <a:buFont typeface="Arial" pitchFamily="34" charset="0"/>
              <a:buChar char="•"/>
            </a:pPr>
            <a:endParaRPr lang="en-US" sz="1200"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focusing on a wide variety of benefits rather than solely on weight loss</a:t>
            </a:r>
          </a:p>
          <a:p>
            <a:pPr marL="231775" lvl="1" indent="-231775" rtl="0" fontAlgn="base">
              <a:spcBef>
                <a:spcPct val="0"/>
              </a:spcBef>
              <a:spcAft>
                <a:spcPct val="0"/>
              </a:spcAft>
              <a:buFont typeface="Arial" pitchFamily="34" charset="0"/>
              <a:buChar char="•"/>
            </a:pPr>
            <a:endParaRPr lang="en-US" sz="1200" kern="1200" dirty="0">
              <a:solidFill>
                <a:prstClr val="black"/>
              </a:solidFill>
              <a:latin typeface="Arial" charset="0"/>
              <a:ea typeface="+mn-ea"/>
              <a:cs typeface="Arial" charset="0"/>
            </a:endParaRPr>
          </a:p>
          <a:p>
            <a:pPr marL="688975" lvl="2" indent="-231775">
              <a:buFont typeface="Arial" pitchFamily="34" charset="0"/>
              <a:buChar char="•"/>
            </a:pPr>
            <a:r>
              <a:rPr lang="en-US" sz="2000" i="1" dirty="0">
                <a:solidFill>
                  <a:prstClr val="black"/>
                </a:solidFill>
                <a:cs typeface="Arial" charset="0"/>
              </a:rPr>
              <a:t>e.g.</a:t>
            </a:r>
            <a:r>
              <a:rPr lang="en-US" sz="2000" dirty="0">
                <a:solidFill>
                  <a:prstClr val="black"/>
                </a:solidFill>
                <a:cs typeface="Arial" charset="0"/>
              </a:rPr>
              <a:t>, ethnic pride with Native American youth</a:t>
            </a:r>
            <a:endParaRPr lang="en-US" sz="2000" kern="1200" dirty="0">
              <a:solidFill>
                <a:prstClr val="black"/>
              </a:solidFill>
              <a:latin typeface="Arial" charset="0"/>
              <a:ea typeface="+mn-ea"/>
              <a:cs typeface="Arial" charset="0"/>
            </a:endParaRP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480356"/>
            <a:ext cx="7315200" cy="3847207"/>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avoid blaming the victim . . .</a:t>
            </a:r>
          </a:p>
          <a:p>
            <a:pPr marL="0" lvl="1" algn="ctr" rtl="0" fontAlgn="base">
              <a:spcBef>
                <a:spcPct val="0"/>
              </a:spcBef>
              <a:spcAft>
                <a:spcPct val="0"/>
              </a:spcAft>
            </a:pPr>
            <a:endParaRPr lang="en-US" sz="1200" b="1"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focus on environmental factors rather than just individual knowledge and attitudes</a:t>
            </a:r>
          </a:p>
          <a:p>
            <a:pPr marL="231775" lvl="1" indent="-231775" rtl="0" fontAlgn="base">
              <a:spcBef>
                <a:spcPct val="0"/>
              </a:spcBef>
              <a:spcAft>
                <a:spcPct val="0"/>
              </a:spcAft>
              <a:buFont typeface="Arial" pitchFamily="34" charset="0"/>
              <a:buChar char="•"/>
            </a:pPr>
            <a:endParaRPr lang="en-US" sz="1000" kern="1200" dirty="0">
              <a:solidFill>
                <a:prstClr val="black"/>
              </a:solidFill>
              <a:latin typeface="Arial" charset="0"/>
              <a:ea typeface="+mn-ea"/>
              <a:cs typeface="Arial" charset="0"/>
            </a:endParaRPr>
          </a:p>
          <a:p>
            <a:pPr marL="231775" lvl="1" indent="-231775" rtl="0" fontAlgn="base">
              <a:spcBef>
                <a:spcPct val="0"/>
              </a:spcBef>
              <a:spcAft>
                <a:spcPct val="0"/>
              </a:spcAft>
              <a:buFont typeface="Arial" pitchFamily="34" charset="0"/>
              <a:buChar char="•"/>
            </a:pPr>
            <a:r>
              <a:rPr lang="en-US" sz="2400" dirty="0">
                <a:solidFill>
                  <a:prstClr val="black"/>
                </a:solidFill>
                <a:cs typeface="Arial" charset="0"/>
              </a:rPr>
              <a:t>support lowering the fat content of school cafeteria food</a:t>
            </a:r>
          </a:p>
          <a:p>
            <a:pPr marL="231775" lvl="1" indent="-231775" rtl="0" fontAlgn="base">
              <a:spcBef>
                <a:spcPct val="0"/>
              </a:spcBef>
              <a:spcAft>
                <a:spcPct val="0"/>
              </a:spcAft>
              <a:buFont typeface="Arial" pitchFamily="34" charset="0"/>
              <a:buChar char="•"/>
            </a:pPr>
            <a:endParaRPr lang="en-US" sz="1000"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support offering </a:t>
            </a:r>
            <a:r>
              <a:rPr lang="en-US" sz="2400" kern="1200" dirty="0" err="1">
                <a:solidFill>
                  <a:prstClr val="black"/>
                </a:solidFill>
                <a:latin typeface="Arial" charset="0"/>
                <a:ea typeface="+mn-ea"/>
                <a:cs typeface="Arial" charset="0"/>
              </a:rPr>
              <a:t>phy</a:t>
            </a:r>
            <a:r>
              <a:rPr lang="en-US" sz="2400" kern="1200" dirty="0">
                <a:solidFill>
                  <a:prstClr val="black"/>
                </a:solidFill>
                <a:latin typeface="Arial" charset="0"/>
                <a:ea typeface="+mn-ea"/>
                <a:cs typeface="Arial" charset="0"/>
              </a:rPr>
              <a:t> </a:t>
            </a:r>
            <a:r>
              <a:rPr lang="en-US" sz="2400" kern="1200" dirty="0" err="1">
                <a:solidFill>
                  <a:prstClr val="black"/>
                </a:solidFill>
                <a:latin typeface="Arial" charset="0"/>
                <a:ea typeface="+mn-ea"/>
                <a:cs typeface="Arial" charset="0"/>
              </a:rPr>
              <a:t>ed</a:t>
            </a:r>
            <a:r>
              <a:rPr lang="en-US" sz="2400" kern="1200" dirty="0">
                <a:solidFill>
                  <a:prstClr val="black"/>
                </a:solidFill>
                <a:latin typeface="Arial" charset="0"/>
                <a:ea typeface="+mn-ea"/>
                <a:cs typeface="Arial" charset="0"/>
              </a:rPr>
              <a:t> programs during or after school</a:t>
            </a:r>
          </a:p>
          <a:p>
            <a:pPr marL="231775" lvl="1" indent="-231775" rtl="0" fontAlgn="base">
              <a:spcBef>
                <a:spcPct val="0"/>
              </a:spcBef>
              <a:spcAft>
                <a:spcPct val="0"/>
              </a:spcAft>
              <a:buFont typeface="Arial" pitchFamily="34" charset="0"/>
              <a:buChar char="•"/>
            </a:pPr>
            <a:endParaRPr lang="en-US" sz="900"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building walking trails in safe neighborhoods</a:t>
            </a:r>
            <a:endParaRPr lang="en-US" sz="2000" kern="1200" dirty="0">
              <a:solidFill>
                <a:prstClr val="black"/>
              </a:solidFill>
              <a:latin typeface="Arial" charset="0"/>
              <a:ea typeface="+mn-ea"/>
              <a:cs typeface="Arial" charset="0"/>
            </a:endParaRP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480356"/>
            <a:ext cx="7315200" cy="1815882"/>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avoid blaming the victim . . .</a:t>
            </a:r>
          </a:p>
          <a:p>
            <a:pPr marL="0" lvl="1" algn="ctr" rtl="0" fontAlgn="base">
              <a:spcBef>
                <a:spcPct val="0"/>
              </a:spcBef>
              <a:spcAft>
                <a:spcPct val="0"/>
              </a:spcAft>
            </a:pPr>
            <a:endParaRPr lang="en-US" sz="1200" b="1" dirty="0">
              <a:solidFill>
                <a:prstClr val="black"/>
              </a:solidFill>
              <a:cs typeface="Arial" charset="0"/>
            </a:endParaRPr>
          </a:p>
          <a:p>
            <a:pPr marL="231775" lvl="1" indent="-231775" rtl="0" fontAlgn="base">
              <a:spcBef>
                <a:spcPct val="0"/>
              </a:spcBef>
              <a:spcAft>
                <a:spcPct val="0"/>
              </a:spcAft>
              <a:buFont typeface="Arial" pitchFamily="34" charset="0"/>
              <a:buChar char="•"/>
            </a:pPr>
            <a:r>
              <a:rPr lang="en-US" sz="2400" kern="1200" dirty="0">
                <a:solidFill>
                  <a:prstClr val="black"/>
                </a:solidFill>
                <a:latin typeface="Arial" charset="0"/>
                <a:ea typeface="+mn-ea"/>
                <a:cs typeface="Arial" charset="0"/>
              </a:rPr>
              <a:t>reframe weight-loss goals so that even small weight losses are considered successful and cause for celebration</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5AC0-7E62-29F3-DE4C-21CCE3076B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2CAAE28-37CD-F8CB-EF2B-DD9FC37D086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a:solidFill>
            <a:srgbClr val="FF0000"/>
          </a:solidFill>
        </p:spPr>
      </p:pic>
      <p:sp>
        <p:nvSpPr>
          <p:cNvPr id="2" name="Rectangle 11">
            <a:extLst>
              <a:ext uri="{FF2B5EF4-FFF2-40B4-BE49-F238E27FC236}">
                <a16:creationId xmlns:a16="http://schemas.microsoft.com/office/drawing/2014/main" id="{66E819D7-B9B2-085D-A765-EFB8E864F2B4}"/>
              </a:ext>
            </a:extLst>
          </p:cNvPr>
          <p:cNvSpPr>
            <a:spLocks noChangeArrowheads="1"/>
          </p:cNvSpPr>
          <p:nvPr/>
        </p:nvSpPr>
        <p:spPr bwMode="auto">
          <a:xfrm>
            <a:off x="3749675" y="5410200"/>
            <a:ext cx="1644650" cy="44627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pic>
        <p:nvPicPr>
          <p:cNvPr id="7" name="Picture 6">
            <a:extLst>
              <a:ext uri="{FF2B5EF4-FFF2-40B4-BE49-F238E27FC236}">
                <a16:creationId xmlns:a16="http://schemas.microsoft.com/office/drawing/2014/main" id="{DE22E35C-39BF-B5A2-F351-F5A32540AC24}"/>
              </a:ext>
            </a:extLst>
          </p:cNvPr>
          <p:cNvPicPr>
            <a:picLocks/>
          </p:cNvPicPr>
          <p:nvPr/>
        </p:nvPicPr>
        <p:blipFill>
          <a:blip r:embed="rId3"/>
          <a:stretch>
            <a:fillRect/>
          </a:stretch>
        </p:blipFill>
        <p:spPr>
          <a:xfrm>
            <a:off x="2297723" y="228600"/>
            <a:ext cx="4572000" cy="6400800"/>
          </a:xfrm>
          <a:prstGeom prst="rect">
            <a:avLst/>
          </a:prstGeom>
        </p:spPr>
      </p:pic>
      <p:sp>
        <p:nvSpPr>
          <p:cNvPr id="8" name="Rectangle 11">
            <a:extLst>
              <a:ext uri="{FF2B5EF4-FFF2-40B4-BE49-F238E27FC236}">
                <a16:creationId xmlns:a16="http://schemas.microsoft.com/office/drawing/2014/main" id="{60EF475C-28AF-56D0-AFF8-0DCB4ACC952E}"/>
              </a:ext>
            </a:extLst>
          </p:cNvPr>
          <p:cNvSpPr>
            <a:spLocks noChangeArrowheads="1"/>
          </p:cNvSpPr>
          <p:nvPr/>
        </p:nvSpPr>
        <p:spPr bwMode="auto">
          <a:xfrm>
            <a:off x="3753827" y="6042447"/>
            <a:ext cx="1644650" cy="446276"/>
          </a:xfrm>
          <a:prstGeom prst="rect">
            <a:avLst/>
          </a:prstGeom>
          <a:solidFill>
            <a:srgbClr val="BCC7C3"/>
          </a:solid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39380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606457"/>
            <a:ext cx="7315200" cy="3108543"/>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debate continues on the feasibility of significant, long-term weight loss for severely overweight people, and some medical professionals have change their approach radically, recommending a “</a:t>
            </a:r>
            <a:r>
              <a:rPr lang="en-US" sz="2800" b="1" kern="1200" dirty="0" err="1">
                <a:solidFill>
                  <a:prstClr val="black"/>
                </a:solidFill>
                <a:latin typeface="Arial" charset="0"/>
                <a:ea typeface="+mn-ea"/>
                <a:cs typeface="Arial" charset="0"/>
              </a:rPr>
              <a:t>nondiet</a:t>
            </a:r>
            <a:r>
              <a:rPr lang="en-US" sz="2800" b="1" dirty="0">
                <a:solidFill>
                  <a:prstClr val="black"/>
                </a:solidFill>
                <a:cs typeface="Arial" charset="0"/>
              </a:rPr>
              <a:t>”</a:t>
            </a:r>
            <a:r>
              <a:rPr lang="en-US" sz="2800" b="1" kern="1200" dirty="0">
                <a:solidFill>
                  <a:prstClr val="black"/>
                </a:solidFill>
                <a:latin typeface="Arial" charset="0"/>
                <a:ea typeface="+mn-ea"/>
                <a:cs typeface="Arial" charset="0"/>
              </a:rPr>
              <a:t> approach to eating moderately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118</a:t>
            </a:r>
          </a:p>
        </p:txBody>
      </p:sp>
      <p:sp>
        <p:nvSpPr>
          <p:cNvPr id="6" name="Rectangle 5"/>
          <p:cNvSpPr>
            <a:spLocks noChangeArrowheads="1"/>
          </p:cNvSpPr>
          <p:nvPr/>
        </p:nvSpPr>
        <p:spPr bwMode="auto">
          <a:xfrm>
            <a:off x="3810000" y="5943600"/>
            <a:ext cx="1495923" cy="338554"/>
          </a:xfrm>
          <a:prstGeom prst="rect">
            <a:avLst/>
          </a:prstGeom>
          <a:noFill/>
          <a:ln w="9525">
            <a:noFill/>
            <a:miter lim="800000"/>
            <a:headEnd/>
            <a:tailEnd/>
          </a:ln>
        </p:spPr>
        <p:txBody>
          <a:bodyPr wrap="none">
            <a:spAutoFit/>
          </a:bodyPr>
          <a:lstStyle/>
          <a:p>
            <a:pPr marL="0" lvl="1" algn="ctr" rtl="0" fontAlgn="base">
              <a:spcBef>
                <a:spcPts val="800"/>
              </a:spcBef>
              <a:spcAft>
                <a:spcPct val="0"/>
              </a:spcAft>
            </a:pPr>
            <a:r>
              <a:rPr lang="en-US" sz="1600" kern="1200" dirty="0">
                <a:solidFill>
                  <a:prstClr val="black"/>
                </a:solidFill>
                <a:latin typeface="Arial" charset="0"/>
                <a:ea typeface="+mn-ea"/>
                <a:cs typeface="Arial" charset="0"/>
              </a:rPr>
              <a:t>(Parham1999)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5800" y="1066800"/>
            <a:ext cx="7772400" cy="4857750"/>
          </a:xfrm>
          <a:prstGeom prst="rect">
            <a:avLst/>
          </a:prstGeom>
          <a:noFill/>
          <a:ln w="9525">
            <a:noFill/>
            <a:miter lim="800000"/>
            <a:headEnd/>
            <a:tailEnd/>
          </a:ln>
        </p:spPr>
      </p:pic>
      <p:sp>
        <p:nvSpPr>
          <p:cNvPr id="5" name="Rectangle 4"/>
          <p:cNvSpPr/>
          <p:nvPr/>
        </p:nvSpPr>
        <p:spPr>
          <a:xfrm>
            <a:off x="1170296" y="4648200"/>
            <a:ext cx="6781800" cy="1938992"/>
          </a:xfrm>
          <a:prstGeom prst="rect">
            <a:avLst/>
          </a:prstGeom>
          <a:solidFill>
            <a:schemeClr val="bg1"/>
          </a:solidFill>
          <a:ln w="76200">
            <a:solidFill>
              <a:srgbClr val="CF2B2B"/>
            </a:solidFill>
          </a:ln>
        </p:spPr>
        <p:txBody>
          <a:bodyPr wrap="square" lIns="228600" tIns="228600" rIns="228600" bIns="228600">
            <a:spAutoFit/>
          </a:bodyPr>
          <a:lstStyle/>
          <a:p>
            <a:pPr algn="ctr"/>
            <a:r>
              <a:rPr lang="en-US" sz="2400" b="1" dirty="0">
                <a:solidFill>
                  <a:prstClr val="black"/>
                </a:solidFill>
                <a:latin typeface="Arial" pitchFamily="34" charset="0"/>
                <a:cs typeface="Arial" pitchFamily="34" charset="0"/>
              </a:rPr>
              <a:t>Friedman essentially said diets do not work in the long run, that people eventually level off at a weight that for them is more or less genetically determined and “natural” . . .</a:t>
            </a:r>
            <a:endParaRPr lang="en-US" b="1" dirty="0">
              <a:solidFill>
                <a:prstClr val="black"/>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3505200"/>
            <a:ext cx="7315200" cy="1384995"/>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others focus their efforts on prevention of obesity rather than weight loss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118</a:t>
            </a:r>
          </a:p>
        </p:txBody>
      </p:sp>
      <p:sp>
        <p:nvSpPr>
          <p:cNvPr id="6" name="Rectangle 5"/>
          <p:cNvSpPr>
            <a:spLocks noChangeArrowheads="1"/>
          </p:cNvSpPr>
          <p:nvPr/>
        </p:nvSpPr>
        <p:spPr bwMode="auto">
          <a:xfrm>
            <a:off x="3810000" y="5943600"/>
            <a:ext cx="1495923" cy="338554"/>
          </a:xfrm>
          <a:prstGeom prst="rect">
            <a:avLst/>
          </a:prstGeom>
          <a:noFill/>
          <a:ln w="9525">
            <a:noFill/>
            <a:miter lim="800000"/>
            <a:headEnd/>
            <a:tailEnd/>
          </a:ln>
        </p:spPr>
        <p:txBody>
          <a:bodyPr wrap="none">
            <a:spAutoFit/>
          </a:bodyPr>
          <a:lstStyle/>
          <a:p>
            <a:pPr marL="0" lvl="1" algn="ctr" rtl="0" fontAlgn="base">
              <a:spcBef>
                <a:spcPts val="800"/>
              </a:spcBef>
              <a:spcAft>
                <a:spcPct val="0"/>
              </a:spcAft>
            </a:pPr>
            <a:r>
              <a:rPr lang="en-US" sz="1600" kern="1200" dirty="0">
                <a:solidFill>
                  <a:prstClr val="black"/>
                </a:solidFill>
                <a:latin typeface="Arial" charset="0"/>
                <a:ea typeface="+mn-ea"/>
                <a:cs typeface="Arial" charset="0"/>
              </a:rPr>
              <a:t>(Parham1999)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3034605"/>
            <a:ext cx="7315200" cy="2431435"/>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anorexia nervosa, bulimia, and other severe forms of eating disorders are </a:t>
            </a:r>
            <a:r>
              <a:rPr lang="en-US" sz="2800" b="1" i="1" kern="1200" dirty="0">
                <a:solidFill>
                  <a:prstClr val="black"/>
                </a:solidFill>
                <a:latin typeface="Arial" charset="0"/>
                <a:ea typeface="+mn-ea"/>
                <a:cs typeface="Arial" charset="0"/>
              </a:rPr>
              <a:t>not</a:t>
            </a:r>
            <a:r>
              <a:rPr lang="en-US" sz="2800" b="1" kern="1200" dirty="0">
                <a:solidFill>
                  <a:prstClr val="black"/>
                </a:solidFill>
                <a:latin typeface="Arial" charset="0"/>
                <a:ea typeface="+mn-ea"/>
                <a:cs typeface="Arial" charset="0"/>
              </a:rPr>
              <a:t> nutritional problems . . .</a:t>
            </a:r>
          </a:p>
          <a:p>
            <a:pPr marL="0" lvl="1" algn="ctr" rtl="0" fontAlgn="base">
              <a:spcBef>
                <a:spcPct val="0"/>
              </a:spcBef>
              <a:spcAft>
                <a:spcPct val="0"/>
              </a:spcAft>
            </a:pPr>
            <a:endParaRPr lang="en-US" sz="1200" b="1" dirty="0">
              <a:solidFill>
                <a:prstClr val="black"/>
              </a:solidFill>
              <a:cs typeface="Arial" charset="0"/>
            </a:endParaRPr>
          </a:p>
          <a:p>
            <a:pPr marL="0" lvl="1" algn="ctr" rtl="0" fontAlgn="base">
              <a:spcBef>
                <a:spcPct val="0"/>
              </a:spcBef>
              <a:spcAft>
                <a:spcPct val="0"/>
              </a:spcAft>
            </a:pPr>
            <a:r>
              <a:rPr lang="en-US" sz="2800" b="1" kern="1200" dirty="0">
                <a:solidFill>
                  <a:prstClr val="black"/>
                </a:solidFill>
                <a:latin typeface="Arial" charset="0"/>
                <a:ea typeface="+mn-ea"/>
                <a:cs typeface="Arial" charset="0"/>
              </a:rPr>
              <a:t>and may require assistance from other professionals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118</a:t>
            </a:r>
          </a:p>
        </p:txBody>
      </p:sp>
      <p:sp>
        <p:nvSpPr>
          <p:cNvPr id="6" name="Rectangle 5"/>
          <p:cNvSpPr>
            <a:spLocks noChangeArrowheads="1"/>
          </p:cNvSpPr>
          <p:nvPr/>
        </p:nvSpPr>
        <p:spPr bwMode="auto">
          <a:xfrm>
            <a:off x="3810000" y="5943600"/>
            <a:ext cx="1495923" cy="338554"/>
          </a:xfrm>
          <a:prstGeom prst="rect">
            <a:avLst/>
          </a:prstGeom>
          <a:noFill/>
          <a:ln w="9525">
            <a:noFill/>
            <a:miter lim="800000"/>
            <a:headEnd/>
            <a:tailEnd/>
          </a:ln>
        </p:spPr>
        <p:txBody>
          <a:bodyPr wrap="none">
            <a:spAutoFit/>
          </a:bodyPr>
          <a:lstStyle/>
          <a:p>
            <a:pPr marL="0" lvl="1" algn="ctr" rtl="0" fontAlgn="base">
              <a:spcBef>
                <a:spcPts val="800"/>
              </a:spcBef>
              <a:spcAft>
                <a:spcPct val="0"/>
              </a:spcAft>
            </a:pPr>
            <a:r>
              <a:rPr lang="en-US" sz="1600" kern="1200" dirty="0">
                <a:solidFill>
                  <a:prstClr val="black"/>
                </a:solidFill>
                <a:latin typeface="Arial" charset="0"/>
                <a:ea typeface="+mn-ea"/>
                <a:cs typeface="Arial" charset="0"/>
              </a:rPr>
              <a:t>(Parham1999)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363212"/>
            <a:ext cx="7315200" cy="3046988"/>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400" b="1" kern="1200" dirty="0">
                <a:solidFill>
                  <a:prstClr val="black"/>
                </a:solidFill>
                <a:latin typeface="Arial" charset="0"/>
                <a:ea typeface="+mn-ea"/>
                <a:cs typeface="Arial" charset="0"/>
              </a:rPr>
              <a:t>And sometimes even the physicians specializing in relevant medial complications, the other medical personnel skilled in treating eating disorders, the psychologists, nutritionists, and the prayers of all of the good sisters at the </a:t>
            </a:r>
          </a:p>
          <a:p>
            <a:pPr marL="0" lvl="1" algn="ctr" rtl="0" fontAlgn="base">
              <a:spcBef>
                <a:spcPct val="0"/>
              </a:spcBef>
              <a:spcAft>
                <a:spcPct val="0"/>
              </a:spcAft>
            </a:pPr>
            <a:r>
              <a:rPr lang="en-US" sz="2400" b="1" kern="1200" dirty="0">
                <a:solidFill>
                  <a:prstClr val="black"/>
                </a:solidFill>
                <a:latin typeface="Arial" charset="0"/>
                <a:ea typeface="+mn-ea"/>
                <a:cs typeface="Arial" charset="0"/>
              </a:rPr>
              <a:t>St. Scholastica Monastery</a:t>
            </a:r>
          </a:p>
          <a:p>
            <a:pPr marL="0" lvl="1" algn="ctr" rtl="0" fontAlgn="base">
              <a:spcBef>
                <a:spcPct val="0"/>
              </a:spcBef>
              <a:spcAft>
                <a:spcPct val="0"/>
              </a:spcAft>
            </a:pPr>
            <a:r>
              <a:rPr lang="en-US" sz="2400" b="1" kern="1200" dirty="0">
                <a:solidFill>
                  <a:prstClr val="black"/>
                </a:solidFill>
                <a:latin typeface="Arial" charset="0"/>
                <a:ea typeface="+mn-ea"/>
                <a:cs typeface="Arial" charset="0"/>
              </a:rPr>
              <a:t>can’t help . . .</a:t>
            </a:r>
          </a:p>
        </p:txBody>
      </p:sp>
      <p:pic>
        <p:nvPicPr>
          <p:cNvPr id="1027" name="Picture 3"/>
          <p:cNvPicPr>
            <a:picLocks noChangeAspect="1" noChangeArrowheads="1"/>
          </p:cNvPicPr>
          <p:nvPr/>
        </p:nvPicPr>
        <p:blipFill>
          <a:blip r:embed="rId2" cstate="print"/>
          <a:srcRect/>
          <a:stretch>
            <a:fillRect/>
          </a:stretch>
        </p:blipFill>
        <p:spPr bwMode="auto">
          <a:xfrm>
            <a:off x="2400300" y="5471187"/>
            <a:ext cx="4343400" cy="6953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1918648"/>
            <a:ext cx="7315200" cy="4493538"/>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for further study consider . . .</a:t>
            </a:r>
          </a:p>
          <a:p>
            <a:pPr marL="0" lvl="1" algn="ctr" rtl="0" fontAlgn="base">
              <a:spcBef>
                <a:spcPct val="0"/>
              </a:spcBef>
              <a:spcAft>
                <a:spcPct val="0"/>
              </a:spcAft>
            </a:pPr>
            <a:endParaRPr lang="en-US" sz="1200" b="1" dirty="0">
              <a:solidFill>
                <a:prstClr val="black"/>
              </a:solidFill>
              <a:cs typeface="Arial" charset="0"/>
            </a:endParaRPr>
          </a:p>
          <a:p>
            <a:pPr marL="231775" lvl="1" indent="-231775">
              <a:buFont typeface="Arial" pitchFamily="34" charset="0"/>
              <a:buChar char="•"/>
            </a:pPr>
            <a:r>
              <a:rPr lang="en-US" sz="2000" dirty="0"/>
              <a:t>ANTH 3080 </a:t>
            </a:r>
            <a:r>
              <a:rPr lang="en-US" sz="2000" b="1" dirty="0"/>
              <a:t>- Cultural Constructions of the Body </a:t>
            </a:r>
            <a:br>
              <a:rPr lang="en-US" sz="2400" dirty="0"/>
            </a:br>
            <a:r>
              <a:rPr lang="en-US" sz="1400" dirty="0"/>
              <a:t>(4.0 </a:t>
            </a:r>
            <a:r>
              <a:rPr lang="en-US" sz="1400" dirty="0" err="1"/>
              <a:t>cr</a:t>
            </a:r>
            <a:r>
              <a:rPr lang="en-US" sz="1400" dirty="0"/>
              <a:t>; </a:t>
            </a:r>
            <a:r>
              <a:rPr lang="en-US" sz="1400" dirty="0" err="1"/>
              <a:t>Prereq</a:t>
            </a:r>
            <a:r>
              <a:rPr lang="en-US" sz="1400" dirty="0"/>
              <a:t>-Min 30 </a:t>
            </a:r>
            <a:r>
              <a:rPr lang="en-US" sz="1400" dirty="0" err="1"/>
              <a:t>cr</a:t>
            </a:r>
            <a:r>
              <a:rPr lang="en-US" sz="1400" dirty="0"/>
              <a:t> or #; A-F or </a:t>
            </a:r>
            <a:r>
              <a:rPr lang="en-US" sz="1400" dirty="0" err="1"/>
              <a:t>Aud</a:t>
            </a:r>
            <a:r>
              <a:rPr lang="en-US" sz="1400" dirty="0"/>
              <a:t>, fall, spring, offered periodically) </a:t>
            </a:r>
            <a:br>
              <a:rPr lang="en-US" sz="2400" dirty="0"/>
            </a:br>
            <a:r>
              <a:rPr lang="en-US" sz="1600" dirty="0"/>
              <a:t>Contemporary cultural constructions of the human body. How biology and culture intersect in body building, menstruation, childbirth, and tattooing. Students gain skills in reading the body as social text and learn core theoretical approaches to cultural studies of the body.</a:t>
            </a:r>
          </a:p>
          <a:p>
            <a:pPr marL="231775" lvl="1" indent="-231775">
              <a:buFont typeface="Arial" pitchFamily="34" charset="0"/>
              <a:buChar char="•"/>
            </a:pPr>
            <a:endParaRPr lang="en-US" sz="1200" dirty="0"/>
          </a:p>
          <a:p>
            <a:pPr marL="231775" lvl="1" indent="-231775">
              <a:buFont typeface="Arial" pitchFamily="34" charset="0"/>
              <a:buChar char="•"/>
            </a:pPr>
            <a:r>
              <a:rPr lang="en-US" sz="2000" dirty="0"/>
              <a:t>PSY 3540 </a:t>
            </a:r>
            <a:r>
              <a:rPr lang="en-US" sz="2000" b="1" dirty="0"/>
              <a:t>- Psychology of Food Abuse </a:t>
            </a:r>
            <a:br>
              <a:rPr lang="en-US" sz="2400" dirty="0"/>
            </a:br>
            <a:r>
              <a:rPr lang="en-US" sz="1400" dirty="0"/>
              <a:t>(3.0 </a:t>
            </a:r>
            <a:r>
              <a:rPr lang="en-US" sz="1400" dirty="0" err="1"/>
              <a:t>cr</a:t>
            </a:r>
            <a:r>
              <a:rPr lang="en-US" sz="1400" dirty="0"/>
              <a:t>; Prereq-1003 or #; A-F or </a:t>
            </a:r>
            <a:r>
              <a:rPr lang="en-US" sz="1400" dirty="0" err="1"/>
              <a:t>Aud</a:t>
            </a:r>
            <a:r>
              <a:rPr lang="en-US" sz="1400" dirty="0"/>
              <a:t>, fall, spring, summer, every year) </a:t>
            </a:r>
            <a:br>
              <a:rPr lang="en-US" dirty="0"/>
            </a:br>
            <a:r>
              <a:rPr lang="en-US" dirty="0"/>
              <a:t>Basic understanding of eating disorders: obesity, binge eating, anorexia, bulimia, and social, psychological, and physical influences on normal and abnormal eating. Social evaluation of obesity.</a:t>
            </a:r>
            <a:endParaRPr lang="en-US" sz="2400" kern="1200" dirty="0">
              <a:solidFill>
                <a:prstClr val="black"/>
              </a:solidFill>
              <a:latin typeface="Arial" charset="0"/>
              <a:ea typeface="+mn-ea"/>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61155" name="Rectangle 3"/>
          <p:cNvSpPr>
            <a:spLocks noChangeArrowheads="1"/>
          </p:cNvSpPr>
          <p:nvPr/>
        </p:nvSpPr>
        <p:spPr bwMode="auto">
          <a:xfrm>
            <a:off x="3190875" y="3246438"/>
            <a:ext cx="2762250" cy="366712"/>
          </a:xfrm>
          <a:prstGeom prst="rect">
            <a:avLst/>
          </a:prstGeom>
          <a:noFill/>
          <a:ln w="9525">
            <a:noFill/>
            <a:miter lim="800000"/>
            <a:headEnd/>
            <a:tailEnd/>
          </a:ln>
          <a:effectLst/>
        </p:spPr>
        <p:txBody>
          <a:bodyPr wrap="none" anchor="ctr">
            <a:spAutoFit/>
          </a:bodyPr>
          <a:lstStyle/>
          <a:p>
            <a:r>
              <a:rPr lang="en-US">
                <a:solidFill>
                  <a:srgbClr val="000000"/>
                </a:solidFill>
              </a:rPr>
              <a:t>DARWINS NIGHTMARE </a:t>
            </a:r>
          </a:p>
        </p:txBody>
      </p:sp>
      <p:sp>
        <p:nvSpPr>
          <p:cNvPr id="561156" name="Rectangle 4"/>
          <p:cNvSpPr>
            <a:spLocks noChangeArrowheads="1"/>
          </p:cNvSpPr>
          <p:nvPr/>
        </p:nvSpPr>
        <p:spPr bwMode="auto">
          <a:xfrm>
            <a:off x="3190875" y="3246438"/>
            <a:ext cx="2762250" cy="366712"/>
          </a:xfrm>
          <a:prstGeom prst="rect">
            <a:avLst/>
          </a:prstGeom>
          <a:noFill/>
          <a:ln w="9525">
            <a:noFill/>
            <a:miter lim="800000"/>
            <a:headEnd/>
            <a:tailEnd/>
          </a:ln>
          <a:effectLst/>
        </p:spPr>
        <p:txBody>
          <a:bodyPr wrap="none" anchor="ctr">
            <a:spAutoFit/>
          </a:bodyPr>
          <a:lstStyle/>
          <a:p>
            <a:r>
              <a:rPr lang="en-US">
                <a:solidFill>
                  <a:srgbClr val="000000"/>
                </a:solidFill>
              </a:rPr>
              <a:t>DARWINS NIGHTMARE </a:t>
            </a:r>
          </a:p>
        </p:txBody>
      </p:sp>
      <p:sp>
        <p:nvSpPr>
          <p:cNvPr id="8" name="Text Box 2"/>
          <p:cNvSpPr txBox="1">
            <a:spLocks noChangeArrowheads="1"/>
          </p:cNvSpPr>
          <p:nvPr/>
        </p:nvSpPr>
        <p:spPr bwMode="auto">
          <a:xfrm>
            <a:off x="2346976" y="6395104"/>
            <a:ext cx="4453463" cy="215444"/>
          </a:xfrm>
          <a:prstGeom prst="rect">
            <a:avLst/>
          </a:prstGeom>
          <a:noFill/>
          <a:ln w="28575">
            <a:noFill/>
            <a:miter lim="800000"/>
            <a:headEnd/>
            <a:tailEnd/>
          </a:ln>
        </p:spPr>
        <p:txBody>
          <a:bodyPr wrap="none">
            <a:spAutoFit/>
          </a:bodyPr>
          <a:lstStyle/>
          <a:p>
            <a:pPr algn="ctr"/>
            <a:r>
              <a:rPr lang="en-US" sz="800" dirty="0">
                <a:solidFill>
                  <a:srgbClr val="FFFFFF"/>
                </a:solidFill>
                <a:latin typeface="Arial" pitchFamily="34" charset="0"/>
                <a:cs typeface="Arial" pitchFamily="34" charset="0"/>
                <a:hlinkClick r:id="rId3"/>
              </a:rPr>
              <a:t>http://www.redefiningthefaceofbeauty.com/2012/07/o-b-e-si-t-y-new-form-of-child-neglect.html</a:t>
            </a:r>
            <a:endParaRPr lang="en-US" sz="800" dirty="0">
              <a:solidFill>
                <a:srgbClr val="FFFFFF"/>
              </a:solidFill>
              <a:latin typeface="Arial" pitchFamily="34" charset="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41224"/>
            <a:ext cx="5222847" cy="5943600"/>
          </a:xfrm>
          <a:prstGeom prst="rect">
            <a:avLst/>
          </a:prstGeom>
        </p:spPr>
      </p:pic>
    </p:spTree>
    <p:extLst>
      <p:ext uri="{BB962C8B-B14F-4D97-AF65-F5344CB8AC3E}">
        <p14:creationId xmlns:p14="http://schemas.microsoft.com/office/powerpoint/2010/main" val="11957636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578531" y="6395104"/>
            <a:ext cx="5987538" cy="215444"/>
          </a:xfrm>
          <a:prstGeom prst="rect">
            <a:avLst/>
          </a:prstGeom>
          <a:noFill/>
          <a:ln w="28575">
            <a:noFill/>
            <a:miter lim="800000"/>
            <a:headEnd/>
            <a:tailEnd/>
          </a:ln>
        </p:spPr>
        <p:txBody>
          <a:bodyPr wrap="none">
            <a:spAutoFit/>
          </a:bodyPr>
          <a:lstStyle/>
          <a:p>
            <a:pPr algn="ctr"/>
            <a:r>
              <a:rPr lang="en-US" sz="800" dirty="0">
                <a:solidFill>
                  <a:srgbClr val="FFFFFF"/>
                </a:solidFill>
                <a:latin typeface="Arial" pitchFamily="34" charset="0"/>
                <a:cs typeface="Arial" pitchFamily="34" charset="0"/>
                <a:hlinkClick r:id="rId3"/>
              </a:rPr>
              <a:t>http://www.dwp.gov.uk/publications/specialist-guides/medical-conditions/a-z-of-medical-conditions/obesity/causes-obesity.shtml</a:t>
            </a:r>
            <a:endParaRPr lang="en-US" sz="800" dirty="0">
              <a:solidFill>
                <a:srgbClr val="FFFFFF"/>
              </a:solidFill>
              <a:latin typeface="Arial" pitchFamily="34" charset="0"/>
              <a:cs typeface="Arial"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192294"/>
            <a:ext cx="8229600" cy="4903706"/>
          </a:xfrm>
          <a:prstGeom prst="rect">
            <a:avLst/>
          </a:prstGeom>
        </p:spPr>
      </p:pic>
    </p:spTree>
    <p:extLst>
      <p:ext uri="{BB962C8B-B14F-4D97-AF65-F5344CB8AC3E}">
        <p14:creationId xmlns:p14="http://schemas.microsoft.com/office/powerpoint/2010/main" val="20926699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2896200" y="6490156"/>
            <a:ext cx="3352201" cy="215444"/>
          </a:xfrm>
          <a:prstGeom prst="rect">
            <a:avLst/>
          </a:prstGeom>
          <a:noFill/>
          <a:ln w="2857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itchFamily="34" charset="0"/>
                <a:ea typeface="+mn-ea"/>
                <a:cs typeface="Arial" pitchFamily="34" charset="0"/>
                <a:hlinkClick r:id="rId3"/>
              </a:rPr>
              <a:t>http://www.sciencedirect.com/science/article/pii/S0091743512000394</a:t>
            </a:r>
            <a:endParaRPr kumimoji="0" lang="en-US" sz="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559" y="867871"/>
            <a:ext cx="7638881" cy="5122258"/>
          </a:xfrm>
          <a:prstGeom prst="rect">
            <a:avLst/>
          </a:prstGeom>
        </p:spPr>
      </p:pic>
      <p:sp>
        <p:nvSpPr>
          <p:cNvPr id="4" name="Rectangle 3">
            <a:extLst>
              <a:ext uri="{FF2B5EF4-FFF2-40B4-BE49-F238E27FC236}">
                <a16:creationId xmlns:a16="http://schemas.microsoft.com/office/drawing/2014/main" id="{9BF73DED-F220-409C-B006-7C8DC8722D6C}"/>
              </a:ext>
            </a:extLst>
          </p:cNvPr>
          <p:cNvSpPr/>
          <p:nvPr/>
        </p:nvSpPr>
        <p:spPr>
          <a:xfrm>
            <a:off x="672152" y="5540514"/>
            <a:ext cx="7772400" cy="707886"/>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charset="0"/>
                <a:ea typeface="+mn-ea"/>
                <a:cs typeface="+mn-cs"/>
              </a:rPr>
              <a:t>A “holistic” approach</a:t>
            </a:r>
          </a:p>
        </p:txBody>
      </p:sp>
    </p:spTree>
    <p:extLst>
      <p:ext uri="{BB962C8B-B14F-4D97-AF65-F5344CB8AC3E}">
        <p14:creationId xmlns:p14="http://schemas.microsoft.com/office/powerpoint/2010/main" val="16001568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A7F30-677B-92B4-B968-1840479CC5A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58DAB20-E83A-C22C-99D3-3AA24B26318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a:solidFill>
            <a:srgbClr val="FF0000"/>
          </a:solidFill>
        </p:spPr>
      </p:pic>
      <p:sp>
        <p:nvSpPr>
          <p:cNvPr id="2" name="Rectangle 11">
            <a:extLst>
              <a:ext uri="{FF2B5EF4-FFF2-40B4-BE49-F238E27FC236}">
                <a16:creationId xmlns:a16="http://schemas.microsoft.com/office/drawing/2014/main" id="{14FA721C-B290-AA27-22BC-6116F457603F}"/>
              </a:ext>
            </a:extLst>
          </p:cNvPr>
          <p:cNvSpPr>
            <a:spLocks noChangeArrowheads="1"/>
          </p:cNvSpPr>
          <p:nvPr/>
        </p:nvSpPr>
        <p:spPr bwMode="auto">
          <a:xfrm>
            <a:off x="3749675" y="5410200"/>
            <a:ext cx="1644650" cy="44627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pic>
        <p:nvPicPr>
          <p:cNvPr id="7" name="Picture 6">
            <a:extLst>
              <a:ext uri="{FF2B5EF4-FFF2-40B4-BE49-F238E27FC236}">
                <a16:creationId xmlns:a16="http://schemas.microsoft.com/office/drawing/2014/main" id="{C692D5A2-8985-DCBA-44FC-00EC74909CC6}"/>
              </a:ext>
            </a:extLst>
          </p:cNvPr>
          <p:cNvPicPr>
            <a:picLocks/>
          </p:cNvPicPr>
          <p:nvPr/>
        </p:nvPicPr>
        <p:blipFill>
          <a:blip r:embed="rId3"/>
          <a:stretch>
            <a:fillRect/>
          </a:stretch>
        </p:blipFill>
        <p:spPr>
          <a:xfrm>
            <a:off x="2297723" y="228600"/>
            <a:ext cx="4572000" cy="6400800"/>
          </a:xfrm>
          <a:prstGeom prst="rect">
            <a:avLst/>
          </a:prstGeom>
        </p:spPr>
      </p:pic>
      <p:sp>
        <p:nvSpPr>
          <p:cNvPr id="8" name="Rectangle 11">
            <a:extLst>
              <a:ext uri="{FF2B5EF4-FFF2-40B4-BE49-F238E27FC236}">
                <a16:creationId xmlns:a16="http://schemas.microsoft.com/office/drawing/2014/main" id="{89A55662-E3DD-EF73-AA57-EE2F4933AD53}"/>
              </a:ext>
            </a:extLst>
          </p:cNvPr>
          <p:cNvSpPr>
            <a:spLocks noChangeArrowheads="1"/>
          </p:cNvSpPr>
          <p:nvPr/>
        </p:nvSpPr>
        <p:spPr bwMode="auto">
          <a:xfrm>
            <a:off x="3753827" y="6042447"/>
            <a:ext cx="1644650" cy="446276"/>
          </a:xfrm>
          <a:prstGeom prst="rect">
            <a:avLst/>
          </a:prstGeom>
          <a:solidFill>
            <a:srgbClr val="BCC7C3"/>
          </a:solid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87106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CFB03-9832-76E8-1002-B9D9E94E7A2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ED6FD9B-787A-B863-BF85-EA8F0C1A912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a:solidFill>
            <a:srgbClr val="FF0000"/>
          </a:solidFill>
        </p:spPr>
      </p:pic>
      <p:sp>
        <p:nvSpPr>
          <p:cNvPr id="2" name="Rectangle 11">
            <a:extLst>
              <a:ext uri="{FF2B5EF4-FFF2-40B4-BE49-F238E27FC236}">
                <a16:creationId xmlns:a16="http://schemas.microsoft.com/office/drawing/2014/main" id="{59EB4221-86BD-8127-6041-EDA062A2A690}"/>
              </a:ext>
            </a:extLst>
          </p:cNvPr>
          <p:cNvSpPr>
            <a:spLocks noChangeArrowheads="1"/>
          </p:cNvSpPr>
          <p:nvPr/>
        </p:nvSpPr>
        <p:spPr bwMode="auto">
          <a:xfrm>
            <a:off x="3749675" y="5410200"/>
            <a:ext cx="1644650" cy="44627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5" name="Rectangle 11">
            <a:extLst>
              <a:ext uri="{FF2B5EF4-FFF2-40B4-BE49-F238E27FC236}">
                <a16:creationId xmlns:a16="http://schemas.microsoft.com/office/drawing/2014/main" id="{107448B0-1C14-6053-2FDF-4A40D0B92276}"/>
              </a:ext>
            </a:extLst>
          </p:cNvPr>
          <p:cNvSpPr>
            <a:spLocks noChangeArrowheads="1"/>
          </p:cNvSpPr>
          <p:nvPr/>
        </p:nvSpPr>
        <p:spPr bwMode="auto">
          <a:xfrm>
            <a:off x="3733800" y="5410200"/>
            <a:ext cx="1644650" cy="44627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293352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98692" name="Subtitle 2"/>
          <p:cNvSpPr txBox="1">
            <a:spLocks/>
          </p:cNvSpPr>
          <p:nvPr/>
        </p:nvSpPr>
        <p:spPr bwMode="auto">
          <a:xfrm>
            <a:off x="900113" y="1654175"/>
            <a:ext cx="7315200" cy="4689475"/>
          </a:xfrm>
          <a:prstGeom prst="rect">
            <a:avLst/>
          </a:prstGeom>
          <a:noFill/>
          <a:ln w="9525">
            <a:noFill/>
            <a:miter lim="800000"/>
            <a:headEnd/>
            <a:tailEnd/>
          </a:ln>
        </p:spPr>
        <p:txBody>
          <a:bodyPr>
            <a:spAutoFit/>
          </a:bodyPr>
          <a:lstStyle/>
          <a:p>
            <a:pPr marL="465138" lvl="1" indent="-233363">
              <a:spcBef>
                <a:spcPts val="800"/>
              </a:spcBef>
              <a:buFont typeface="Arial" charset="0"/>
              <a:buChar char="•"/>
            </a:pPr>
            <a:r>
              <a:rPr lang="en-US" sz="2400" b="1" dirty="0">
                <a:solidFill>
                  <a:srgbClr val="D79694"/>
                </a:solidFill>
                <a:cs typeface="Arial" charset="0"/>
              </a:rPr>
              <a:t>The Obesity Epidemic</a:t>
            </a:r>
          </a:p>
          <a:p>
            <a:pPr marL="465138" lvl="1" indent="-233363">
              <a:spcBef>
                <a:spcPts val="800"/>
              </a:spcBef>
              <a:buFont typeface="Arial" charset="0"/>
              <a:buChar char="•"/>
            </a:pPr>
            <a:r>
              <a:rPr lang="en-US" sz="2400" b="1" dirty="0">
                <a:solidFill>
                  <a:srgbClr val="D79694"/>
                </a:solidFill>
                <a:cs typeface="Arial" charset="0"/>
              </a:rPr>
              <a:t>Disordered Body Image and Eating Behaviors</a:t>
            </a:r>
          </a:p>
          <a:p>
            <a:pPr marL="465138" lvl="1" indent="-233363">
              <a:spcBef>
                <a:spcPts val="800"/>
              </a:spcBef>
              <a:buFont typeface="Arial" charset="0"/>
              <a:buChar char="•"/>
            </a:pPr>
            <a:r>
              <a:rPr lang="en-US" sz="2400" b="1" dirty="0">
                <a:solidFill>
                  <a:srgbClr val="D79694"/>
                </a:solidFill>
                <a:cs typeface="Arial" charset="0"/>
              </a:rPr>
              <a:t>Eating Disorders</a:t>
            </a:r>
          </a:p>
          <a:p>
            <a:pPr marL="922338" lvl="2" indent="-233363">
              <a:buFont typeface="Arial" charset="0"/>
              <a:buChar char="•"/>
            </a:pPr>
            <a:r>
              <a:rPr lang="en-US" sz="2000" b="1" i="1" dirty="0">
                <a:solidFill>
                  <a:srgbClr val="D79694"/>
                </a:solidFill>
                <a:cs typeface="Arial" charset="0"/>
              </a:rPr>
              <a:t>Anorexia nervosa</a:t>
            </a:r>
          </a:p>
          <a:p>
            <a:pPr marL="922338" lvl="2" indent="-233363">
              <a:buFont typeface="Arial" charset="0"/>
              <a:buChar char="•"/>
            </a:pPr>
            <a:r>
              <a:rPr lang="en-US" sz="2000" b="1" i="1" dirty="0">
                <a:solidFill>
                  <a:srgbClr val="D79694"/>
                </a:solidFill>
                <a:cs typeface="Arial" charset="0"/>
              </a:rPr>
              <a:t>Bulimia nervosa</a:t>
            </a:r>
          </a:p>
          <a:p>
            <a:pPr marL="922338" lvl="2" indent="-233363">
              <a:buFont typeface="Arial" charset="0"/>
              <a:buChar char="•"/>
            </a:pPr>
            <a:r>
              <a:rPr lang="en-US" sz="2000" b="1" dirty="0">
                <a:solidFill>
                  <a:srgbClr val="D79694"/>
                </a:solidFill>
                <a:cs typeface="Arial" charset="0"/>
              </a:rPr>
              <a:t>Binge eating</a:t>
            </a:r>
          </a:p>
          <a:p>
            <a:pPr marL="922338" lvl="2" indent="-233363">
              <a:buFont typeface="Arial" charset="0"/>
              <a:buChar char="•"/>
            </a:pPr>
            <a:r>
              <a:rPr lang="en-US" sz="2000" b="1" i="1" dirty="0" err="1">
                <a:solidFill>
                  <a:srgbClr val="D79694"/>
                </a:solidFill>
                <a:cs typeface="Arial" charset="0"/>
              </a:rPr>
              <a:t>Orthorexia</a:t>
            </a:r>
            <a:r>
              <a:rPr lang="en-US" sz="2000" b="1" i="1" dirty="0">
                <a:solidFill>
                  <a:srgbClr val="D79694"/>
                </a:solidFill>
                <a:cs typeface="Arial" charset="0"/>
              </a:rPr>
              <a:t> nervosa</a:t>
            </a:r>
          </a:p>
          <a:p>
            <a:pPr marL="922338" lvl="2" indent="-233363">
              <a:buFont typeface="Arial" charset="0"/>
              <a:buChar char="•"/>
            </a:pPr>
            <a:r>
              <a:rPr lang="en-US" sz="2000" b="1" dirty="0">
                <a:solidFill>
                  <a:srgbClr val="D79694"/>
                </a:solidFill>
                <a:cs typeface="Arial" charset="0"/>
              </a:rPr>
              <a:t>Selective Eating Disorder (SED)</a:t>
            </a:r>
          </a:p>
          <a:p>
            <a:pPr marL="922338" lvl="2" indent="-233363">
              <a:buFont typeface="Arial" charset="0"/>
              <a:buChar char="•"/>
            </a:pPr>
            <a:r>
              <a:rPr lang="en-US" sz="2000" b="1" dirty="0">
                <a:solidFill>
                  <a:srgbClr val="D79694"/>
                </a:solidFill>
                <a:cs typeface="Arial" charset="0"/>
              </a:rPr>
              <a:t>Pica</a:t>
            </a:r>
          </a:p>
          <a:p>
            <a:pPr marL="922338" lvl="2" indent="-233363">
              <a:buFont typeface="Arial" charset="0"/>
              <a:buChar char="•"/>
            </a:pPr>
            <a:r>
              <a:rPr lang="en-US" sz="2000" b="1" dirty="0">
                <a:solidFill>
                  <a:srgbClr val="D79694"/>
                </a:solidFill>
                <a:cs typeface="Arial" charset="0"/>
              </a:rPr>
              <a:t>Others</a:t>
            </a:r>
          </a:p>
          <a:p>
            <a:pPr marL="465138" lvl="1" indent="-233363">
              <a:spcBef>
                <a:spcPts val="800"/>
              </a:spcBef>
              <a:buFont typeface="Arial" charset="0"/>
              <a:buChar char="•"/>
            </a:pPr>
            <a:r>
              <a:rPr lang="en-US" sz="2400" b="1" dirty="0">
                <a:solidFill>
                  <a:srgbClr val="D79694"/>
                </a:solidFill>
                <a:cs typeface="Arial" charset="0"/>
              </a:rPr>
              <a:t>What Causes Eating Disorders?</a:t>
            </a:r>
          </a:p>
          <a:p>
            <a:pPr marL="465138" lvl="1" indent="-233363">
              <a:spcBef>
                <a:spcPts val="800"/>
              </a:spcBef>
              <a:buFont typeface="Arial" charset="0"/>
              <a:buChar char="•"/>
            </a:pPr>
            <a:r>
              <a:rPr lang="en-US" sz="3600" b="1" dirty="0">
                <a:cs typeface="Arial" charset="0"/>
              </a:rPr>
              <a:t>Applications</a:t>
            </a:r>
            <a:endParaRPr lang="en-US" sz="2400" b="1" dirty="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2606457"/>
            <a:ext cx="7315200" cy="3108543"/>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success in assisting people in achieving their ideal weight requires an understanding of both the medical and cultural definitions of the term “ideal weight,” as well as the ability to reconcile the differences between them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pp. 116-117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rtl="0" eaLnBrk="0" fontAlgn="base" hangingPunct="0">
              <a:spcBef>
                <a:spcPct val="20000"/>
              </a:spcBef>
              <a:spcAft>
                <a:spcPct val="0"/>
              </a:spcAft>
              <a:defRPr/>
            </a:pPr>
            <a:r>
              <a:rPr lang="en-US" sz="2000" kern="1200" dirty="0">
                <a:solidFill>
                  <a:prstClr val="black"/>
                </a:solidFill>
                <a:latin typeface="Arial" pitchFamily="34" charset="0"/>
                <a:ea typeface="+mn-ea"/>
                <a:cs typeface="Arial" pitchFamily="34" charset="0"/>
              </a:rPr>
              <a:t>“Eating</a:t>
            </a:r>
            <a:r>
              <a:rPr lang="en-US" sz="2000" kern="1200" dirty="0">
                <a:solidFill>
                  <a:srgbClr val="000000"/>
                </a:solidFill>
                <a:latin typeface="Arial" pitchFamily="34" charset="0"/>
                <a:ea typeface="+mn-ea"/>
                <a:cs typeface="Arial" pitchFamily="34" charset="0"/>
              </a:rPr>
              <a:t> is a Cultural Affair” — Body Image and Health</a:t>
            </a:r>
            <a:endParaRPr lang="en-US" sz="2000" kern="1200" dirty="0">
              <a:solidFill>
                <a:prstClr val="black"/>
              </a:solidFill>
              <a:latin typeface="Arial" pitchFamily="34" charset="0"/>
              <a:ea typeface="+mn-ea"/>
              <a:cs typeface="Arial" pitchFamily="34" charset="0"/>
            </a:endParaRPr>
          </a:p>
          <a:p>
            <a:pPr marL="342900" indent="-342900" algn="ctr" rtl="0" eaLnBrk="0" fontAlgn="base" hangingPunct="0">
              <a:spcBef>
                <a:spcPct val="20000"/>
              </a:spcBef>
              <a:spcAft>
                <a:spcPct val="0"/>
              </a:spcAft>
              <a:defRPr/>
            </a:pPr>
            <a:endParaRPr lang="en-US" sz="2000" kern="1200" dirty="0">
              <a:solidFill>
                <a:prstClr val="black"/>
              </a:solidFill>
              <a:latin typeface="Arial" pitchFamily="34" charset="0"/>
              <a:ea typeface="+mn-ea"/>
              <a:cs typeface="Arial" pitchFamily="34" charset="0"/>
            </a:endParaRPr>
          </a:p>
        </p:txBody>
      </p:sp>
      <p:sp>
        <p:nvSpPr>
          <p:cNvPr id="481284" name="Subtitle 2"/>
          <p:cNvSpPr txBox="1">
            <a:spLocks/>
          </p:cNvSpPr>
          <p:nvPr/>
        </p:nvSpPr>
        <p:spPr bwMode="auto">
          <a:xfrm>
            <a:off x="914400" y="3011031"/>
            <a:ext cx="7315200" cy="2246769"/>
          </a:xfrm>
          <a:prstGeom prst="rect">
            <a:avLst/>
          </a:prstGeom>
          <a:noFill/>
          <a:ln w="9525">
            <a:noFill/>
            <a:miter lim="800000"/>
            <a:headEnd/>
            <a:tailEnd/>
          </a:ln>
        </p:spPr>
        <p:txBody>
          <a:bodyPr lIns="457200" rIns="457200">
            <a:spAutoFit/>
          </a:bodyPr>
          <a:lstStyle/>
          <a:p>
            <a:pPr marL="0" lvl="1" algn="ctr" rtl="0" fontAlgn="base">
              <a:spcBef>
                <a:spcPct val="0"/>
              </a:spcBef>
              <a:spcAft>
                <a:spcPct val="0"/>
              </a:spcAft>
            </a:pPr>
            <a:r>
              <a:rPr lang="en-US" sz="2800" b="1" kern="1200" dirty="0">
                <a:solidFill>
                  <a:prstClr val="black"/>
                </a:solidFill>
                <a:latin typeface="Arial" charset="0"/>
                <a:ea typeface="+mn-ea"/>
                <a:cs typeface="Arial" charset="0"/>
              </a:rPr>
              <a:t>medically, ideal weight is usually determined in terms of height, as given in the body mass index, Metropolitan Life Insurance tables, </a:t>
            </a:r>
          </a:p>
          <a:p>
            <a:pPr marL="0" lvl="1" algn="ctr" rtl="0" fontAlgn="base">
              <a:spcBef>
                <a:spcPct val="0"/>
              </a:spcBef>
              <a:spcAft>
                <a:spcPct val="0"/>
              </a:spcAft>
            </a:pPr>
            <a:r>
              <a:rPr lang="en-US" sz="2800" b="1" kern="1200" dirty="0">
                <a:solidFill>
                  <a:prstClr val="black"/>
                </a:solidFill>
                <a:latin typeface="Arial" charset="0"/>
                <a:ea typeface="+mn-ea"/>
                <a:cs typeface="Arial" charset="0"/>
              </a:rPr>
              <a:t>or other indexes . . .</a:t>
            </a:r>
          </a:p>
        </p:txBody>
      </p:sp>
      <p:sp>
        <p:nvSpPr>
          <p:cNvPr id="4812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i="1" kern="1200" dirty="0">
                <a:solidFill>
                  <a:srgbClr val="000000"/>
                </a:solidFill>
                <a:latin typeface="Calibri" pitchFamily="34" charset="0"/>
                <a:ea typeface="+mn-ea"/>
                <a:cs typeface="+mn-cs"/>
              </a:rPr>
              <a:t>The Cultural Feast</a:t>
            </a:r>
            <a:r>
              <a:rPr lang="en-US" kern="1200" dirty="0">
                <a:solidFill>
                  <a:srgbClr val="000000"/>
                </a:solidFill>
                <a:latin typeface="Calibri" pitchFamily="34" charset="0"/>
                <a:ea typeface="+mn-ea"/>
                <a:cs typeface="+mn-cs"/>
              </a:rPr>
              <a:t>, 2</a:t>
            </a:r>
            <a:r>
              <a:rPr lang="en-US" kern="1200" baseline="30000" dirty="0">
                <a:solidFill>
                  <a:srgbClr val="000000"/>
                </a:solidFill>
                <a:latin typeface="Calibri" pitchFamily="34" charset="0"/>
                <a:ea typeface="+mn-ea"/>
                <a:cs typeface="+mn-cs"/>
              </a:rPr>
              <a:t>nd</a:t>
            </a:r>
            <a:r>
              <a:rPr lang="en-US" kern="1200" dirty="0">
                <a:solidFill>
                  <a:srgbClr val="000000"/>
                </a:solidFill>
                <a:latin typeface="Calibri" pitchFamily="34" charset="0"/>
                <a:ea typeface="+mn-ea"/>
                <a:cs typeface="+mn-cs"/>
              </a:rPr>
              <a:t> ed., p. 117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29060"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107</a:t>
            </a:r>
          </a:p>
        </p:txBody>
      </p:sp>
      <p:pic>
        <p:nvPicPr>
          <p:cNvPr id="429061" name="Picture 2"/>
          <p:cNvPicPr>
            <a:picLocks noChangeAspect="1" noChangeArrowheads="1"/>
          </p:cNvPicPr>
          <p:nvPr/>
        </p:nvPicPr>
        <p:blipFill>
          <a:blip r:embed="rId2" cstate="print"/>
          <a:srcRect/>
          <a:stretch>
            <a:fillRect/>
          </a:stretch>
        </p:blipFill>
        <p:spPr bwMode="auto">
          <a:xfrm>
            <a:off x="2229490" y="3091001"/>
            <a:ext cx="4691062" cy="1099999"/>
          </a:xfrm>
          <a:prstGeom prst="rect">
            <a:avLst/>
          </a:prstGeom>
          <a:noFill/>
          <a:ln w="9525">
            <a:noFill/>
            <a:miter lim="800000"/>
            <a:headEnd/>
            <a:tailEnd/>
          </a:ln>
        </p:spPr>
      </p:pic>
      <p:sp>
        <p:nvSpPr>
          <p:cNvPr id="429062" name="Subtitle 2"/>
          <p:cNvSpPr txBox="1">
            <a:spLocks/>
          </p:cNvSpPr>
          <p:nvPr/>
        </p:nvSpPr>
        <p:spPr bwMode="auto">
          <a:xfrm>
            <a:off x="914400" y="4572000"/>
            <a:ext cx="7315200" cy="1262063"/>
          </a:xfrm>
          <a:prstGeom prst="rect">
            <a:avLst/>
          </a:prstGeom>
          <a:noFill/>
          <a:ln w="9525">
            <a:noFill/>
            <a:miter lim="800000"/>
            <a:headEnd/>
            <a:tailEnd/>
          </a:ln>
        </p:spPr>
        <p:txBody>
          <a:bodyPr lIns="457200" rIns="457200">
            <a:spAutoFit/>
          </a:bodyPr>
          <a:lstStyle/>
          <a:p>
            <a:pPr marL="0" lvl="1" algn="ctr"/>
            <a:r>
              <a:rPr lang="en-US" sz="3200" b="1">
                <a:solidFill>
                  <a:prstClr val="black"/>
                </a:solidFill>
                <a:cs typeface="Arial" charset="0"/>
              </a:rPr>
              <a:t>or use a calculator</a:t>
            </a:r>
          </a:p>
          <a:p>
            <a:pPr marL="0" lvl="1" algn="ctr"/>
            <a:endParaRPr lang="en-US" sz="1200" b="1">
              <a:solidFill>
                <a:prstClr val="black"/>
              </a:solidFill>
              <a:cs typeface="Arial" charset="0"/>
            </a:endParaRPr>
          </a:p>
          <a:p>
            <a:pPr marL="0" lvl="1" algn="ctr"/>
            <a:r>
              <a:rPr lang="en-US" sz="3200" b="1">
                <a:solidFill>
                  <a:prstClr val="black"/>
                </a:solidFill>
                <a:cs typeface="Arial" charset="0"/>
              </a:rPr>
              <a:t>or a BMI table .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672152" y="2825088"/>
            <a:ext cx="7772400" cy="2217082"/>
          </a:xfrm>
          <a:prstGeom prst="rect">
            <a:avLst/>
          </a:prstGeom>
        </p:spPr>
        <p:txBody>
          <a:bodyPr wrap="square">
            <a:spAutoFit/>
          </a:bodyPr>
          <a:lstStyle/>
          <a:p>
            <a:pPr algn="ctr">
              <a:lnSpc>
                <a:spcPct val="150000"/>
              </a:lnSpc>
            </a:pPr>
            <a:r>
              <a:rPr lang="en-US" sz="3200" b="1" dirty="0">
                <a:solidFill>
                  <a:prstClr val="white"/>
                </a:solidFill>
              </a:rPr>
              <a:t>it’s easier to figure out </a:t>
            </a:r>
          </a:p>
          <a:p>
            <a:pPr algn="ctr">
              <a:lnSpc>
                <a:spcPct val="150000"/>
              </a:lnSpc>
            </a:pPr>
            <a:r>
              <a:rPr lang="en-US" sz="3200" b="1" dirty="0">
                <a:solidFill>
                  <a:prstClr val="white"/>
                </a:solidFill>
              </a:rPr>
              <a:t>by looking at </a:t>
            </a:r>
          </a:p>
          <a:p>
            <a:pPr algn="ctr">
              <a:lnSpc>
                <a:spcPct val="150000"/>
              </a:lnSpc>
            </a:pPr>
            <a:r>
              <a:rPr lang="en-US" sz="3200" b="1" dirty="0">
                <a:solidFill>
                  <a:prstClr val="white"/>
                </a:solidFill>
              </a:rPr>
              <a:t>a BMI height/weight table .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3"/>
          <p:cNvSpPr>
            <a:spLocks noChangeArrowheads="1"/>
          </p:cNvSpPr>
          <p:nvPr/>
        </p:nvSpPr>
        <p:spPr bwMode="auto">
          <a:xfrm>
            <a:off x="2286000" y="6338888"/>
            <a:ext cx="4572000" cy="276225"/>
          </a:xfrm>
          <a:prstGeom prst="rect">
            <a:avLst/>
          </a:prstGeom>
          <a:noFill/>
          <a:ln w="9525">
            <a:noFill/>
            <a:miter lim="800000"/>
            <a:headEnd/>
            <a:tailEnd/>
          </a:ln>
        </p:spPr>
        <p:txBody>
          <a:bodyPr>
            <a:spAutoFit/>
          </a:bodyPr>
          <a:lstStyle/>
          <a:p>
            <a:pPr algn="ctr"/>
            <a:r>
              <a:rPr lang="en-US" sz="1200">
                <a:solidFill>
                  <a:srgbClr val="000000"/>
                </a:solidFill>
                <a:cs typeface="Arial" charset="0"/>
                <a:hlinkClick r:id="rId2"/>
              </a:rPr>
              <a:t>http://en.wikipedia.org/wiki/Body_mass_index</a:t>
            </a:r>
            <a:endParaRPr lang="en-US" sz="1200">
              <a:solidFill>
                <a:srgbClr val="000000"/>
              </a:solidFill>
              <a:cs typeface="Arial" charset="0"/>
            </a:endParaRPr>
          </a:p>
        </p:txBody>
      </p:sp>
      <p:pic>
        <p:nvPicPr>
          <p:cNvPr id="430082" name="Picture 2"/>
          <p:cNvPicPr>
            <a:picLocks noChangeAspect="1" noChangeArrowheads="1"/>
          </p:cNvPicPr>
          <p:nvPr/>
        </p:nvPicPr>
        <p:blipFill>
          <a:blip r:embed="rId3" cstate="print"/>
          <a:srcRect/>
          <a:stretch>
            <a:fillRect/>
          </a:stretch>
        </p:blipFill>
        <p:spPr bwMode="auto">
          <a:xfrm>
            <a:off x="1181100" y="633413"/>
            <a:ext cx="6781800" cy="55911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white3">
  <a:themeElements>
    <a:clrScheme name="">
      <a:dk1>
        <a:srgbClr val="000000"/>
      </a:dk1>
      <a:lt1>
        <a:srgbClr val="FFFFFF"/>
      </a:lt1>
      <a:dk2>
        <a:srgbClr val="808000"/>
      </a:dk2>
      <a:lt2>
        <a:srgbClr val="666633"/>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1_white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white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hite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hite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hite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hite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hite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hite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4362</TotalTime>
  <Words>1299</Words>
  <Application>Microsoft Office PowerPoint</Application>
  <PresentationFormat>On-screen Show (4:3)</PresentationFormat>
  <Paragraphs>148</Paragraphs>
  <Slides>29</Slides>
  <Notes>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29</vt:i4>
      </vt:variant>
    </vt:vector>
  </HeadingPairs>
  <TitlesOfParts>
    <vt:vector size="40" baseType="lpstr">
      <vt:lpstr>Arial</vt:lpstr>
      <vt:lpstr>Calibri</vt:lpstr>
      <vt:lpstr>Times New Roman</vt:lpstr>
      <vt:lpstr>Verdana</vt:lpstr>
      <vt:lpstr>Office Theme</vt:lpstr>
      <vt:lpstr>6_Office Theme</vt:lpstr>
      <vt:lpstr>28_Office Theme</vt:lpstr>
      <vt:lpstr>42_Office Theme</vt:lpstr>
      <vt:lpstr>30_Office Theme</vt:lpstr>
      <vt:lpstr>9_white3</vt:lpstr>
      <vt:lpstr>18_Default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 Duluth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Roufs</dc:creator>
  <cp:lastModifiedBy>Tim Roufs</cp:lastModifiedBy>
  <cp:revision>331</cp:revision>
  <dcterms:created xsi:type="dcterms:W3CDTF">2008-08-15T08:52:03Z</dcterms:created>
  <dcterms:modified xsi:type="dcterms:W3CDTF">2026-01-04T23:02:10Z</dcterms:modified>
</cp:coreProperties>
</file>