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92" r:id="rId3"/>
    <p:sldMasterId id="2147484020" r:id="rId4"/>
    <p:sldMasterId id="2147484044" r:id="rId5"/>
    <p:sldMasterId id="2147484056" r:id="rId6"/>
    <p:sldMasterId id="2147484575" r:id="rId7"/>
    <p:sldMasterId id="2147484695" r:id="rId8"/>
    <p:sldMasterId id="2147484731" r:id="rId9"/>
    <p:sldMasterId id="2147484743" r:id="rId10"/>
    <p:sldMasterId id="2147484767" r:id="rId11"/>
    <p:sldMasterId id="2147484839" r:id="rId12"/>
    <p:sldMasterId id="2147484851" r:id="rId13"/>
    <p:sldMasterId id="2147484899" r:id="rId14"/>
    <p:sldMasterId id="2147484948" r:id="rId15"/>
    <p:sldMasterId id="2147484960" r:id="rId16"/>
    <p:sldMasterId id="2147484996" r:id="rId17"/>
    <p:sldMasterId id="2147485008" r:id="rId18"/>
    <p:sldMasterId id="2147485020" r:id="rId19"/>
    <p:sldMasterId id="2147485032" r:id="rId20"/>
    <p:sldMasterId id="2147485044" r:id="rId21"/>
    <p:sldMasterId id="2147485056" r:id="rId22"/>
    <p:sldMasterId id="2147485068" r:id="rId23"/>
    <p:sldMasterId id="2147485080" r:id="rId24"/>
  </p:sldMasterIdLst>
  <p:notesMasterIdLst>
    <p:notesMasterId r:id="rId198"/>
  </p:notesMasterIdLst>
  <p:sldIdLst>
    <p:sldId id="1654" r:id="rId25"/>
    <p:sldId id="1661" r:id="rId26"/>
    <p:sldId id="1543" r:id="rId27"/>
    <p:sldId id="680" r:id="rId28"/>
    <p:sldId id="770" r:id="rId29"/>
    <p:sldId id="791" r:id="rId30"/>
    <p:sldId id="772" r:id="rId31"/>
    <p:sldId id="773" r:id="rId32"/>
    <p:sldId id="774" r:id="rId33"/>
    <p:sldId id="807" r:id="rId34"/>
    <p:sldId id="808" r:id="rId35"/>
    <p:sldId id="775" r:id="rId36"/>
    <p:sldId id="806" r:id="rId37"/>
    <p:sldId id="777" r:id="rId38"/>
    <p:sldId id="778" r:id="rId39"/>
    <p:sldId id="779" r:id="rId40"/>
    <p:sldId id="780" r:id="rId41"/>
    <p:sldId id="781" r:id="rId42"/>
    <p:sldId id="782" r:id="rId43"/>
    <p:sldId id="783" r:id="rId44"/>
    <p:sldId id="850" r:id="rId45"/>
    <p:sldId id="786" r:id="rId46"/>
    <p:sldId id="787" r:id="rId47"/>
    <p:sldId id="784" r:id="rId48"/>
    <p:sldId id="1664" r:id="rId49"/>
    <p:sldId id="1663" r:id="rId50"/>
    <p:sldId id="1665" r:id="rId51"/>
    <p:sldId id="1666" r:id="rId52"/>
    <p:sldId id="712" r:id="rId53"/>
    <p:sldId id="1667" r:id="rId54"/>
    <p:sldId id="713" r:id="rId55"/>
    <p:sldId id="788" r:id="rId56"/>
    <p:sldId id="843" r:id="rId57"/>
    <p:sldId id="763" r:id="rId58"/>
    <p:sldId id="764" r:id="rId59"/>
    <p:sldId id="349" r:id="rId60"/>
    <p:sldId id="408" r:id="rId61"/>
    <p:sldId id="583" r:id="rId62"/>
    <p:sldId id="590" r:id="rId63"/>
    <p:sldId id="2026" r:id="rId64"/>
    <p:sldId id="825" r:id="rId65"/>
    <p:sldId id="718" r:id="rId66"/>
    <p:sldId id="580" r:id="rId67"/>
    <p:sldId id="809" r:id="rId68"/>
    <p:sldId id="835" r:id="rId69"/>
    <p:sldId id="828" r:id="rId70"/>
    <p:sldId id="802" r:id="rId71"/>
    <p:sldId id="2024" r:id="rId72"/>
    <p:sldId id="1662" r:id="rId73"/>
    <p:sldId id="2021" r:id="rId74"/>
    <p:sldId id="844" r:id="rId75"/>
    <p:sldId id="2019" r:id="rId76"/>
    <p:sldId id="596" r:id="rId77"/>
    <p:sldId id="2022" r:id="rId78"/>
    <p:sldId id="803" r:id="rId79"/>
    <p:sldId id="595" r:id="rId80"/>
    <p:sldId id="2025" r:id="rId81"/>
    <p:sldId id="833" r:id="rId82"/>
    <p:sldId id="832" r:id="rId83"/>
    <p:sldId id="829" r:id="rId84"/>
    <p:sldId id="827" r:id="rId85"/>
    <p:sldId id="581" r:id="rId86"/>
    <p:sldId id="2023" r:id="rId87"/>
    <p:sldId id="739" r:id="rId88"/>
    <p:sldId id="669" r:id="rId89"/>
    <p:sldId id="586" r:id="rId90"/>
    <p:sldId id="587" r:id="rId91"/>
    <p:sldId id="589" r:id="rId92"/>
    <p:sldId id="592" r:id="rId93"/>
    <p:sldId id="746" r:id="rId94"/>
    <p:sldId id="810" r:id="rId95"/>
    <p:sldId id="584" r:id="rId96"/>
    <p:sldId id="588" r:id="rId97"/>
    <p:sldId id="627" r:id="rId98"/>
    <p:sldId id="628" r:id="rId99"/>
    <p:sldId id="629" r:id="rId100"/>
    <p:sldId id="698" r:id="rId101"/>
    <p:sldId id="700" r:id="rId102"/>
    <p:sldId id="2028" r:id="rId103"/>
    <p:sldId id="546" r:id="rId104"/>
    <p:sldId id="703" r:id="rId105"/>
    <p:sldId id="704" r:id="rId106"/>
    <p:sldId id="720" r:id="rId107"/>
    <p:sldId id="849" r:id="rId108"/>
    <p:sldId id="812" r:id="rId109"/>
    <p:sldId id="2029" r:id="rId110"/>
    <p:sldId id="811" r:id="rId111"/>
    <p:sldId id="2039" r:id="rId112"/>
    <p:sldId id="2038" r:id="rId113"/>
    <p:sldId id="740" r:id="rId114"/>
    <p:sldId id="702" r:id="rId115"/>
    <p:sldId id="547" r:id="rId116"/>
    <p:sldId id="2040" r:id="rId117"/>
    <p:sldId id="2041" r:id="rId118"/>
    <p:sldId id="2042" r:id="rId119"/>
    <p:sldId id="836" r:id="rId120"/>
    <p:sldId id="822" r:id="rId121"/>
    <p:sldId id="549" r:id="rId122"/>
    <p:sldId id="837" r:id="rId123"/>
    <p:sldId id="721" r:id="rId124"/>
    <p:sldId id="722" r:id="rId125"/>
    <p:sldId id="550" r:id="rId126"/>
    <p:sldId id="2043" r:id="rId127"/>
    <p:sldId id="576" r:id="rId128"/>
    <p:sldId id="2044" r:id="rId129"/>
    <p:sldId id="723" r:id="rId130"/>
    <p:sldId id="353" r:id="rId131"/>
    <p:sldId id="360" r:id="rId132"/>
    <p:sldId id="357" r:id="rId133"/>
    <p:sldId id="813" r:id="rId134"/>
    <p:sldId id="358" r:id="rId135"/>
    <p:sldId id="361" r:id="rId136"/>
    <p:sldId id="643" r:id="rId137"/>
    <p:sldId id="543" r:id="rId138"/>
    <p:sldId id="544" r:id="rId139"/>
    <p:sldId id="545" r:id="rId140"/>
    <p:sldId id="354" r:id="rId141"/>
    <p:sldId id="845" r:id="rId142"/>
    <p:sldId id="846" r:id="rId143"/>
    <p:sldId id="362" r:id="rId144"/>
    <p:sldId id="743" r:id="rId145"/>
    <p:sldId id="364" r:id="rId146"/>
    <p:sldId id="365" r:id="rId147"/>
    <p:sldId id="686" r:id="rId148"/>
    <p:sldId id="674" r:id="rId149"/>
    <p:sldId id="724" r:id="rId150"/>
    <p:sldId id="367" r:id="rId151"/>
    <p:sldId id="368" r:id="rId152"/>
    <p:sldId id="598" r:id="rId153"/>
    <p:sldId id="748" r:id="rId154"/>
    <p:sldId id="824" r:id="rId155"/>
    <p:sldId id="2035" r:id="rId156"/>
    <p:sldId id="597" r:id="rId157"/>
    <p:sldId id="823" r:id="rId158"/>
    <p:sldId id="369" r:id="rId159"/>
    <p:sldId id="370" r:id="rId160"/>
    <p:sldId id="371" r:id="rId161"/>
    <p:sldId id="372" r:id="rId162"/>
    <p:sldId id="688" r:id="rId163"/>
    <p:sldId id="374" r:id="rId164"/>
    <p:sldId id="375" r:id="rId165"/>
    <p:sldId id="376" r:id="rId166"/>
    <p:sldId id="749" r:id="rId167"/>
    <p:sldId id="377" r:id="rId168"/>
    <p:sldId id="378" r:id="rId169"/>
    <p:sldId id="379" r:id="rId170"/>
    <p:sldId id="751" r:id="rId171"/>
    <p:sldId id="750" r:id="rId172"/>
    <p:sldId id="838" r:id="rId173"/>
    <p:sldId id="839" r:id="rId174"/>
    <p:sldId id="840" r:id="rId175"/>
    <p:sldId id="804" r:id="rId176"/>
    <p:sldId id="795" r:id="rId177"/>
    <p:sldId id="798" r:id="rId178"/>
    <p:sldId id="848" r:id="rId179"/>
    <p:sldId id="847" r:id="rId180"/>
    <p:sldId id="2031" r:id="rId181"/>
    <p:sldId id="799" r:id="rId182"/>
    <p:sldId id="814" r:id="rId183"/>
    <p:sldId id="797" r:id="rId184"/>
    <p:sldId id="796" r:id="rId185"/>
    <p:sldId id="816" r:id="rId186"/>
    <p:sldId id="815" r:id="rId187"/>
    <p:sldId id="2032" r:id="rId188"/>
    <p:sldId id="817" r:id="rId189"/>
    <p:sldId id="818" r:id="rId190"/>
    <p:sldId id="805" r:id="rId191"/>
    <p:sldId id="2034" r:id="rId192"/>
    <p:sldId id="2036" r:id="rId193"/>
    <p:sldId id="821" r:id="rId194"/>
    <p:sldId id="820" r:id="rId195"/>
    <p:sldId id="2045" r:id="rId196"/>
    <p:sldId id="2037" r:id="rId19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6B9B8"/>
    <a:srgbClr val="FDFFE7"/>
    <a:srgbClr val="CF2B2B"/>
    <a:srgbClr val="FFFFCC"/>
    <a:srgbClr val="C4CECC"/>
    <a:srgbClr val="B2BEBC"/>
    <a:srgbClr val="B8B8B8"/>
    <a:srgbClr val="C9C9C9"/>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188" y="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24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59" Type="http://schemas.openxmlformats.org/officeDocument/2006/relationships/slide" Target="slides/slide135.xml"/><Relationship Id="rId170" Type="http://schemas.openxmlformats.org/officeDocument/2006/relationships/slide" Target="slides/slide146.xml"/><Relationship Id="rId191" Type="http://schemas.openxmlformats.org/officeDocument/2006/relationships/slide" Target="slides/slide167.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149" Type="http://schemas.openxmlformats.org/officeDocument/2006/relationships/slide" Target="slides/slide125.xml"/><Relationship Id="rId5" Type="http://schemas.openxmlformats.org/officeDocument/2006/relationships/slideMaster" Target="slideMasters/slideMaster5.xml"/><Relationship Id="rId95" Type="http://schemas.openxmlformats.org/officeDocument/2006/relationships/slide" Target="slides/slide71.xml"/><Relationship Id="rId160" Type="http://schemas.openxmlformats.org/officeDocument/2006/relationships/slide" Target="slides/slide136.xml"/><Relationship Id="rId181" Type="http://schemas.openxmlformats.org/officeDocument/2006/relationships/slide" Target="slides/slide157.xml"/><Relationship Id="rId22" Type="http://schemas.openxmlformats.org/officeDocument/2006/relationships/slideMaster" Target="slideMasters/slideMaster22.xml"/><Relationship Id="rId43" Type="http://schemas.openxmlformats.org/officeDocument/2006/relationships/slide" Target="slides/slide19.xml"/><Relationship Id="rId64" Type="http://schemas.openxmlformats.org/officeDocument/2006/relationships/slide" Target="slides/slide40.xml"/><Relationship Id="rId118" Type="http://schemas.openxmlformats.org/officeDocument/2006/relationships/slide" Target="slides/slide94.xml"/><Relationship Id="rId139" Type="http://schemas.openxmlformats.org/officeDocument/2006/relationships/slide" Target="slides/slide115.xml"/><Relationship Id="rId85" Type="http://schemas.openxmlformats.org/officeDocument/2006/relationships/slide" Target="slides/slide61.xml"/><Relationship Id="rId150" Type="http://schemas.openxmlformats.org/officeDocument/2006/relationships/slide" Target="slides/slide126.xml"/><Relationship Id="rId171" Type="http://schemas.openxmlformats.org/officeDocument/2006/relationships/slide" Target="slides/slide147.xml"/><Relationship Id="rId192" Type="http://schemas.openxmlformats.org/officeDocument/2006/relationships/slide" Target="slides/slide168.xml"/><Relationship Id="rId12" Type="http://schemas.openxmlformats.org/officeDocument/2006/relationships/slideMaster" Target="slideMasters/slideMaster12.xml"/><Relationship Id="rId33" Type="http://schemas.openxmlformats.org/officeDocument/2006/relationships/slide" Target="slides/slide9.xml"/><Relationship Id="rId108" Type="http://schemas.openxmlformats.org/officeDocument/2006/relationships/slide" Target="slides/slide84.xml"/><Relationship Id="rId129" Type="http://schemas.openxmlformats.org/officeDocument/2006/relationships/slide" Target="slides/slide105.xml"/><Relationship Id="rId54" Type="http://schemas.openxmlformats.org/officeDocument/2006/relationships/slide" Target="slides/slide30.xml"/><Relationship Id="rId75" Type="http://schemas.openxmlformats.org/officeDocument/2006/relationships/slide" Target="slides/slide51.xml"/><Relationship Id="rId96" Type="http://schemas.openxmlformats.org/officeDocument/2006/relationships/slide" Target="slides/slide72.xml"/><Relationship Id="rId140" Type="http://schemas.openxmlformats.org/officeDocument/2006/relationships/slide" Target="slides/slide116.xml"/><Relationship Id="rId161" Type="http://schemas.openxmlformats.org/officeDocument/2006/relationships/slide" Target="slides/slide137.xml"/><Relationship Id="rId182" Type="http://schemas.openxmlformats.org/officeDocument/2006/relationships/slide" Target="slides/slide15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5.xml"/><Relationship Id="rId44" Type="http://schemas.openxmlformats.org/officeDocument/2006/relationships/slide" Target="slides/slide20.xml"/><Relationship Id="rId65" Type="http://schemas.openxmlformats.org/officeDocument/2006/relationships/slide" Target="slides/slide41.xml"/><Relationship Id="rId86" Type="http://schemas.openxmlformats.org/officeDocument/2006/relationships/slide" Target="slides/slide62.xml"/><Relationship Id="rId130" Type="http://schemas.openxmlformats.org/officeDocument/2006/relationships/slide" Target="slides/slide106.xml"/><Relationship Id="rId151" Type="http://schemas.openxmlformats.org/officeDocument/2006/relationships/slide" Target="slides/slide127.xml"/><Relationship Id="rId172" Type="http://schemas.openxmlformats.org/officeDocument/2006/relationships/slide" Target="slides/slide148.xml"/><Relationship Id="rId193" Type="http://schemas.openxmlformats.org/officeDocument/2006/relationships/slide" Target="slides/slide169.xml"/><Relationship Id="rId13" Type="http://schemas.openxmlformats.org/officeDocument/2006/relationships/slideMaster" Target="slideMasters/slideMaster13.xml"/><Relationship Id="rId109" Type="http://schemas.openxmlformats.org/officeDocument/2006/relationships/slide" Target="slides/slide85.xml"/><Relationship Id="rId34" Type="http://schemas.openxmlformats.org/officeDocument/2006/relationships/slide" Target="slides/slide10.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20" Type="http://schemas.openxmlformats.org/officeDocument/2006/relationships/slide" Target="slides/slide96.xml"/><Relationship Id="rId141" Type="http://schemas.openxmlformats.org/officeDocument/2006/relationships/slide" Target="slides/slide117.xml"/><Relationship Id="rId7" Type="http://schemas.openxmlformats.org/officeDocument/2006/relationships/slideMaster" Target="slideMasters/slideMaster7.xml"/><Relationship Id="rId162" Type="http://schemas.openxmlformats.org/officeDocument/2006/relationships/slide" Target="slides/slide138.xml"/><Relationship Id="rId183"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73" Type="http://schemas.openxmlformats.org/officeDocument/2006/relationships/slide" Target="slides/slide149.xml"/><Relationship Id="rId194" Type="http://schemas.openxmlformats.org/officeDocument/2006/relationships/slide" Target="slides/slide170.xml"/><Relationship Id="rId199"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184" Type="http://schemas.openxmlformats.org/officeDocument/2006/relationships/slide" Target="slides/slide160.xml"/><Relationship Id="rId189" Type="http://schemas.openxmlformats.org/officeDocument/2006/relationships/slide" Target="slides/slide165.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74" Type="http://schemas.openxmlformats.org/officeDocument/2006/relationships/slide" Target="slides/slide150.xml"/><Relationship Id="rId179" Type="http://schemas.openxmlformats.org/officeDocument/2006/relationships/slide" Target="slides/slide155.xml"/><Relationship Id="rId195" Type="http://schemas.openxmlformats.org/officeDocument/2006/relationships/slide" Target="slides/slide171.xml"/><Relationship Id="rId190" Type="http://schemas.openxmlformats.org/officeDocument/2006/relationships/slide" Target="slides/slide166.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164" Type="http://schemas.openxmlformats.org/officeDocument/2006/relationships/slide" Target="slides/slide140.xml"/><Relationship Id="rId169" Type="http://schemas.openxmlformats.org/officeDocument/2006/relationships/slide" Target="slides/slide145.xml"/><Relationship Id="rId185" Type="http://schemas.openxmlformats.org/officeDocument/2006/relationships/slide" Target="slides/slide16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6.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slide" Target="slides/slide130.xml"/><Relationship Id="rId175" Type="http://schemas.openxmlformats.org/officeDocument/2006/relationships/slide" Target="slides/slide151.xml"/><Relationship Id="rId196" Type="http://schemas.openxmlformats.org/officeDocument/2006/relationships/slide" Target="slides/slide172.xml"/><Relationship Id="rId200"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 Id="rId165" Type="http://schemas.openxmlformats.org/officeDocument/2006/relationships/slide" Target="slides/slide141.xml"/><Relationship Id="rId186" Type="http://schemas.openxmlformats.org/officeDocument/2006/relationships/slide" Target="slides/slide162.xml"/><Relationship Id="rId27" Type="http://schemas.openxmlformats.org/officeDocument/2006/relationships/slide" Target="slides/slide3.xml"/><Relationship Id="rId48" Type="http://schemas.openxmlformats.org/officeDocument/2006/relationships/slide" Target="slides/slide24.xml"/><Relationship Id="rId69" Type="http://schemas.openxmlformats.org/officeDocument/2006/relationships/slide" Target="slides/slide45.xml"/><Relationship Id="rId113" Type="http://schemas.openxmlformats.org/officeDocument/2006/relationships/slide" Target="slides/slide89.xml"/><Relationship Id="rId134" Type="http://schemas.openxmlformats.org/officeDocument/2006/relationships/slide" Target="slides/slide110.xml"/><Relationship Id="rId80" Type="http://schemas.openxmlformats.org/officeDocument/2006/relationships/slide" Target="slides/slide56.xml"/><Relationship Id="rId155" Type="http://schemas.openxmlformats.org/officeDocument/2006/relationships/slide" Target="slides/slide131.xml"/><Relationship Id="rId176" Type="http://schemas.openxmlformats.org/officeDocument/2006/relationships/slide" Target="slides/slide152.xml"/><Relationship Id="rId197" Type="http://schemas.openxmlformats.org/officeDocument/2006/relationships/slide" Target="slides/slide173.xml"/><Relationship Id="rId201"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24" Type="http://schemas.openxmlformats.org/officeDocument/2006/relationships/slide" Target="slides/slide100.xml"/><Relationship Id="rId70" Type="http://schemas.openxmlformats.org/officeDocument/2006/relationships/slide" Target="slides/slide46.xml"/><Relationship Id="rId91" Type="http://schemas.openxmlformats.org/officeDocument/2006/relationships/slide" Target="slides/slide67.xml"/><Relationship Id="rId145" Type="http://schemas.openxmlformats.org/officeDocument/2006/relationships/slide" Target="slides/slide121.xml"/><Relationship Id="rId166" Type="http://schemas.openxmlformats.org/officeDocument/2006/relationships/slide" Target="slides/slide142.xml"/><Relationship Id="rId187"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60" Type="http://schemas.openxmlformats.org/officeDocument/2006/relationships/slide" Target="slides/slide36.xml"/><Relationship Id="rId81" Type="http://schemas.openxmlformats.org/officeDocument/2006/relationships/slide" Target="slides/slide57.xml"/><Relationship Id="rId135" Type="http://schemas.openxmlformats.org/officeDocument/2006/relationships/slide" Target="slides/slide111.xml"/><Relationship Id="rId156" Type="http://schemas.openxmlformats.org/officeDocument/2006/relationships/slide" Target="slides/slide132.xml"/><Relationship Id="rId177" Type="http://schemas.openxmlformats.org/officeDocument/2006/relationships/slide" Target="slides/slide153.xml"/><Relationship Id="rId198" Type="http://schemas.openxmlformats.org/officeDocument/2006/relationships/notesMaster" Target="notesMasters/notesMaster1.xml"/><Relationship Id="rId202" Type="http://schemas.openxmlformats.org/officeDocument/2006/relationships/tableStyles" Target="tableStyles.xml"/><Relationship Id="rId18" Type="http://schemas.openxmlformats.org/officeDocument/2006/relationships/slideMaster" Target="slideMasters/slideMaster18.xml"/><Relationship Id="rId39" Type="http://schemas.openxmlformats.org/officeDocument/2006/relationships/slide" Target="slides/slide15.xml"/><Relationship Id="rId50" Type="http://schemas.openxmlformats.org/officeDocument/2006/relationships/slide" Target="slides/slide26.xml"/><Relationship Id="rId104" Type="http://schemas.openxmlformats.org/officeDocument/2006/relationships/slide" Target="slides/slide80.xml"/><Relationship Id="rId125" Type="http://schemas.openxmlformats.org/officeDocument/2006/relationships/slide" Target="slides/slide101.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71" Type="http://schemas.openxmlformats.org/officeDocument/2006/relationships/slide" Target="slides/slide47.xml"/><Relationship Id="rId92" Type="http://schemas.openxmlformats.org/officeDocument/2006/relationships/slide" Target="slides/slide6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23.4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1 136,'87'1,"-5"0,127-13,-75-2,-83 11,-1-3,-1-1,57-17,-83 19,1 0,0 2,1 0,33 1,-26 2,60-10,-45 3,62-1,16-3,5-1,226 7,-195 6,-67-2,108 3,-59 22,107-22,-17-1,-103 11,63 2,-53 0,-4-1,486-12,-297-2,-143-13,-1-1,-91 15,143 18,-138-9,180-5,-141-6,799 2,-885 0,0 3,0 2,56 13,-71-9</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7.5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2,'884'0,"-851"2,57 10,16 1,364-11,-242-4,716 2,-906-1,58-11,28-2,288 13,-192 2,-193 1,0 0,30 8,-26-5,35 3,349-6,-215-4,332 2,-498 3,-1 0,65 16,0 0,-72-15,79 14,-65-10,64 4,-1 0,7-1,-5-1,-47-1,2-4,-1-1,87-8,75-21,-134 13,34-3,-9 1,-73 8,46-2,52-5,-3 0,-101 11,42-9,24-2,275 11,-216 3,-168-1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8.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0.5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1 136,'187'15,"-94"-4,9 0,105 6,-175-17,2 1,0-1,0-2,46-9,-46 3,146-28,-120 28,-6-1,67 0,498 8,-285 2,-300-2,55-10,19-2,58 14,43-3,-114-10,21-2,22 13,-62 1,91-10,-41-1,171 6,-22 3,-135-10,33-1,-133 12,127 1,-136 2,0 2,0 0,40 12,25 7,-63-17,0 2,53 21,-64-18,-21-10,-1-1,1 0,-1 1,1-1,-1 1,1-1,-1 0,1 1,-1-1,1 1,-1 0,0-1,1 1,-1-1,0 1,1-1,-1 1,0 0,0-1,1 1,-1 0,0-1,0 1,0 0,0-1,0 1,0 0,0-1,0 1,0 0,-1-1,1 2,-6 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7.5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2,'884'0,"-851"2,57 10,16 1,364-11,-242-4,716 2,-906-1,58-11,28-2,288 13,-192 2,-193 1,0 0,30 8,-26-5,35 3,349-6,-215-4,332 2,-498 3,-1 0,65 16,0 0,-72-15,79 14,-65-10,64 4,-1 0,7-1,-5-1,-47-1,2-4,-1-1,87-8,75-21,-134 13,34-3,-9 1,-73 8,46-2,52-5,-3 0,-101 11,42-9,24-2,275 11,-216 3,-168-1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8.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0.5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1 136,'187'15,"-94"-4,9 0,105 6,-175-17,2 1,0-1,0-2,46-9,-46 3,146-28,-120 28,-6-1,67 0,498 8,-285 2,-300-2,55-10,19-2,58 14,43-3,-114-10,21-2,22 13,-62 1,91-10,-41-1,171 6,-22 3,-135-10,33-1,-133 12,127 1,-136 2,0 2,0 0,40 12,25 7,-63-17,0 2,53 21,-64-18,-21-10,-1-1,1 0,-1 1,1-1,-1 1,1-1,-1 0,1 1,-1-1,1 1,-1 0,0-1,1 1,-1-1,0 1,1-1,-1 1,0 0,0-1,1 1,-1 0,0-1,0 1,0 0,0-1,0 1,0 0,0-1,0 1,0 0,-1-1,1 2,-6 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7.5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2,'884'0,"-851"2,57 10,16 1,364-11,-242-4,716 2,-906-1,58-11,28-2,288 13,-192 2,-193 1,0 0,30 8,-26-5,35 3,349-6,-215-4,332 2,-498 3,-1 0,65 16,0 0,-72-15,79 14,-65-10,64 4,-1 0,7-1,-5-1,-47-1,2-4,-1-1,87-8,75-21,-134 13,34-3,-9 1,-73 8,46-2,52-5,-3 0,-101 11,42-9,24-2,275 11,-216 3,-168-1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8.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0.5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1 136,'187'15,"-94"-4,9 0,105 6,-175-17,2 1,0-1,0-2,46-9,-46 3,146-28,-120 28,-6-1,67 0,498 8,-285 2,-300-2,55-10,19-2,58 14,43-3,-114-10,21-2,22 13,-62 1,91-10,-41-1,171 6,-22 3,-135-10,33-1,-133 12,127 1,-136 2,0 2,0 0,40 12,25 7,-63-17,0 2,53 21,-64-18,-21-10,-1-1,1 0,-1 1,1-1,-1 1,1-1,-1 0,1 1,-1-1,1 1,-1 0,0-1,1 1,-1-1,0 1,1-1,-1 1,0 0,0-1,1 1,-1 0,0-1,0 1,0 0,0-1,0 1,0 0,0-1,0 1,0 0,-1-1,1 2,-6 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7.5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2,'884'0,"-851"2,57 10,16 1,364-11,-242-4,716 2,-906-1,58-11,28-2,288 13,-192 2,-193 1,0 0,30 8,-26-5,35 3,349-6,-215-4,332 2,-498 3,-1 0,65 16,0 0,-72-15,79 14,-65-10,64 4,-1 0,7-1,-5-1,-47-1,2-4,-1-1,87-8,75-21,-134 13,34-3,-9 1,-73 8,46-2,52-5,-3 0,-101 11,42-9,24-2,275 11,-216 3,-168-1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33.7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1 189,'0'-1,"0"0,1 0,-1 0,0 1,1-1,-1 0,1 0,-1 0,1 0,-1 0,1 1,0-1,-1 0,1 0,0 1,0-1,-1 1,1-1,0 1,0-1,0 1,0-1,0 1,0 0,0-1,0 1,1 0,30-6,-30 6,226-14,210-18,-227 23,83-8,-155 7,146 8,-135 4,1565-2,-1524 13,13 1,775-15,-931 3,54 10,22 1,97-13,-112-2,124 14,-6 22,-181-29,74 0,-75-5,74 10,83 15,-122-17,291 2,-267-11,-62-1,52-9,33-2,71-3,42-12,-72 17,-10 2,-21-3,149 8,-219 4,-35-1,58-11,-3 1,38-2,104-4,678 18,-856-3,51-9,26-3,-67 13,-6-1,87-12,-15-2,-31 5,-6 3,165 5,-128 5,627-2,-688 4,-1 2,84 20,-85-13,-11-3,-16-2,-1-2,50 3,-47-7,0 3,51 12,36 5,-19-10,145 8,-215-20,365 15,-248-3,161-11,-146-3,-81 3,-13 1,139-15,-132-1,-13 2,133-6,324 19,-362 13,7-1,383-14,-522-1,55-9,16-1,369 27,-46 23,-178-11,-42 1,-71-8,-87-16,1-1,70-6,96-21,-207 23,62-11,-36 6,43-4,25-3,-66 7,37-1,33 5,-46 2,1-3,112-19,-119 11,0 3,1 2,0 2,97 6,-124 2,1 2,-2 0,1 2,-1 2,31 14,7 1,-27-10,1-3,63 13,-62-19,12 3,81 3,-60-15,1-3,135-31,-27 10,-16-4,-159 31,-1-1,0 1,0 0,1 1,11 2,-17-3,0 0,0 0,0 1,0-1,0 1,0-1,0 1,0-1,0 1,0-1,0 1,-1 0,1-1,0 1,0 0,-1 0,2 1,-2-1,0 0,1 0,-1 0,0 0,0 0,0 0,0 0,-1 0,1 0,0 0,0-1,-1 1,1 0,0 0,-1 0,1 0,-1 0,1 0,-1-1,1 1,-1 0,0-1,1 1,-2 0,-38 39,21-19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8.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44.7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1 242,'745'44,"-705"-39,1-2,0-2,0-1,50-8,533-87,-497 70,-76 14,86-8,-13 15,66-5,3-4,-96 8,2-7,-61 7,40-2,259 8,-192 11,67 2,212-30,-291 5,62-6,-73 7,169 8,-139 4,292-2,-397 2,54 10,27 1,64-14,51 3,-139 10,26 1,-119-13,260 0,-169-12,15-1,64-1,36-1,-68 2,8-1,603 15,-574-15,-133 7,0 2,87 5,-118 3,1 1,-1 1,23 9,-22-6,0-2,33 5,17-6,96-6,-60-1,1603 2,-1540-14,-30 1,8 0,33-1,-120 14,103 2,-128 1,-1 1,52 13,-38-6,1-3,-1-2,1-2,54-3,56 11,-41-1,484-7,-335-6,373 2,-610 3,0 0,0 2,-1 2,0 1,42 15,-12-3,155 25,-154-35,-9-3,1-3,91-5,36 1,-171 2,-1-1,0 1,0 0,-1 1,1 1,15 6,49 34,-35-20,-10-7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19:39:46.2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12,'0'-5,"0"-1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7:26.9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0,'4'0,"3"0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0.5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1 136,'187'15,"-94"-4,9 0,105 6,-175-17,2 1,0-1,0-2,46-9,-46 3,146-28,-120 28,-6-1,67 0,498 8,-285 2,-300-2,55-10,19-2,58 14,43-3,-114-10,21-2,22 13,-62 1,91-10,-41-1,171 6,-22 3,-135-10,33-1,-133 12,127 1,-136 2,0 2,0 0,40 12,25 7,-63-17,0 2,53 21,-64-18,-21-10,-1-1,1 0,-1 1,1-1,-1 1,1-1,-1 0,1 1,-1-1,1 1,-1 0,0-1,1 1,-1-1,0 1,1-1,-1 1,0 0,0-1,1 1,-1 0,0-1,0 1,0 0,0-1,0 1,0 0,0-1,0 1,0 0,-1-1,1 2,-6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7.5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2,'884'0,"-851"2,57 10,16 1,364-11,-242-4,716 2,-906-1,58-11,28-2,288 13,-192 2,-193 1,0 0,30 8,-26-5,35 3,349-6,-215-4,332 2,-498 3,-1 0,65 16,0 0,-72-15,79 14,-65-10,64 4,-1 0,7-1,-5-1,-47-1,2-4,-1-1,87-8,75-21,-134 13,34-3,-9 1,-73 8,46-2,52-5,-3 0,-101 11,42-9,24-2,275 11,-216 3,-168-1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8.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4T05:16:50.5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1 136,'187'15,"-94"-4,9 0,105 6,-175-17,2 1,0-1,0-2,46-9,-46 3,146-28,-120 28,-6-1,67 0,498 8,-285 2,-300-2,55-10,19-2,58 14,43-3,-114-10,21-2,22 13,-62 1,91-10,-41-1,171 6,-22 3,-135-10,33-1,-133 12,127 1,-136 2,0 2,0 0,40 12,25 7,-63-17,0 2,53 21,-64-18,-21-10,-1-1,1 0,-1 1,1-1,-1 1,1-1,-1 0,1 1,-1-1,1 1,-1 0,0-1,1 1,-1-1,0 1,1-1,-1 1,0 0,0-1,1 1,-1 0,0-1,0 1,0 0,0-1,0 1,0 0,0-1,0 1,0 0,-1-1,1 2,-6 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68423-07F8-4964-81EA-A78F379CF727}" type="datetimeFigureOut">
              <a:rPr lang="en-US" smtClean="0"/>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327BA6-8430-40AA-82B3-4AE4219E2B16}" type="slidenum">
              <a:rPr lang="en-US" smtClean="0"/>
              <a:pPr/>
              <a:t>‹#›</a:t>
            </a:fld>
            <a:endParaRPr lang="en-US"/>
          </a:p>
        </p:txBody>
      </p:sp>
    </p:spTree>
    <p:extLst>
      <p:ext uri="{BB962C8B-B14F-4D97-AF65-F5344CB8AC3E}">
        <p14:creationId xmlns:p14="http://schemas.microsoft.com/office/powerpoint/2010/main" val="4105390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27BA6-8430-40AA-82B3-4AE4219E2B1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928820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150</a:t>
            </a:fld>
            <a:endParaRPr lang="en-US" sz="1200">
              <a:solidFill>
                <a:srgbClr val="000000"/>
              </a:solidFill>
              <a:latin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151</a:t>
            </a:fld>
            <a:endParaRPr lang="en-US" sz="1200">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153</a:t>
            </a:fld>
            <a:endParaRPr lang="en-US" sz="1200">
              <a:solidFill>
                <a:srgbClr val="000000"/>
              </a:solidFill>
              <a:latin typeface="Verdana"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154</a:t>
            </a:fld>
            <a:endParaRPr lang="en-US" sz="1200">
              <a:solidFill>
                <a:srgbClr val="000000"/>
              </a:solidFill>
              <a:latin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155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844555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156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327005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157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670568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158</a:t>
            </a:fld>
            <a:endParaRPr lang="en-US" sz="120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160</a:t>
            </a:fld>
            <a:endParaRPr lang="en-US" sz="120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161</a:t>
            </a:fld>
            <a:endParaRPr lang="en-US" sz="120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B9BF77D9-A786-4D0A-8253-A2BEFE7306DD}" type="slidenum">
              <a:rPr lang="en-US" sz="1200" kern="1200">
                <a:solidFill>
                  <a:prstClr val="black"/>
                </a:solidFill>
                <a:latin typeface="Verdana" pitchFamily="34" charset="0"/>
                <a:ea typeface="+mn-ea"/>
                <a:cs typeface="+mn-cs"/>
              </a:rPr>
              <a:pPr algn="r" rtl="0" fontAlgn="base">
                <a:spcBef>
                  <a:spcPct val="0"/>
                </a:spcBef>
                <a:spcAft>
                  <a:spcPct val="0"/>
                </a:spcAft>
              </a:pPr>
              <a:t>62</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B9BF77D9-A786-4D0A-8253-A2BEFE7306DD}" type="slidenum">
              <a:rPr lang="en-US" sz="1200" kern="1200">
                <a:solidFill>
                  <a:prstClr val="black"/>
                </a:solidFill>
                <a:latin typeface="Verdana" pitchFamily="34" charset="0"/>
                <a:ea typeface="+mn-ea"/>
                <a:cs typeface="+mn-cs"/>
              </a:rPr>
              <a:pPr algn="r" rtl="0" fontAlgn="base">
                <a:spcBef>
                  <a:spcPct val="0"/>
                </a:spcBef>
                <a:spcAft>
                  <a:spcPct val="0"/>
                </a:spcAft>
              </a:pPr>
              <a:t>63</a:t>
            </a:fld>
            <a:endParaRPr lang="en-US" sz="1200" kern="1200">
              <a:solidFill>
                <a:prstClr val="black"/>
              </a:solidFill>
              <a:latin typeface="Verdana" pitchFamily="34" charset="0"/>
              <a:ea typeface="+mn-ea"/>
              <a:cs typeface="+mn-cs"/>
            </a:endParaRPr>
          </a:p>
        </p:txBody>
      </p:sp>
    </p:spTree>
    <p:extLst>
      <p:ext uri="{BB962C8B-B14F-4D97-AF65-F5344CB8AC3E}">
        <p14:creationId xmlns:p14="http://schemas.microsoft.com/office/powerpoint/2010/main" val="1618158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B9BF77D9-A786-4D0A-8253-A2BEFE7306DD}" type="slidenum">
              <a:rPr lang="en-US" sz="1200" kern="1200">
                <a:solidFill>
                  <a:prstClr val="black"/>
                </a:solidFill>
                <a:latin typeface="Verdana" pitchFamily="34" charset="0"/>
                <a:ea typeface="+mn-ea"/>
                <a:cs typeface="+mn-cs"/>
              </a:rPr>
              <a:pPr algn="r" rtl="0" fontAlgn="base">
                <a:spcBef>
                  <a:spcPct val="0"/>
                </a:spcBef>
                <a:spcAft>
                  <a:spcPct val="0"/>
                </a:spcAft>
              </a:pPr>
              <a:t>64</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37DC70C6-B80C-4412-9175-EB11F053FD65}" type="slidenum">
              <a:rPr lang="en-US" sz="1200" kern="1200">
                <a:solidFill>
                  <a:prstClr val="black"/>
                </a:solidFill>
                <a:latin typeface="Verdana" pitchFamily="34" charset="0"/>
                <a:ea typeface="+mn-ea"/>
                <a:cs typeface="+mn-cs"/>
              </a:rPr>
              <a:pPr algn="r" rtl="0" fontAlgn="base">
                <a:spcBef>
                  <a:spcPct val="0"/>
                </a:spcBef>
                <a:spcAft>
                  <a:spcPct val="0"/>
                </a:spcAft>
              </a:pPr>
              <a:t>65</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78</a:t>
            </a:fld>
            <a:endParaRPr lang="en-US" sz="1200">
              <a:solidFill>
                <a:srgbClr val="000000"/>
              </a:solidFill>
              <a:latin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79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27660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124</a:t>
            </a:fld>
            <a:endParaRPr lang="en-US" sz="1200">
              <a:solidFill>
                <a:srgbClr val="000000"/>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94F7B3F-6174-4C58-80FB-0D67D37C7F0D}" type="slidenum">
              <a:rPr lang="en-US" sz="1200">
                <a:solidFill>
                  <a:srgbClr val="000000"/>
                </a:solidFill>
                <a:latin typeface="Verdana" pitchFamily="34" charset="0"/>
              </a:rPr>
              <a:pPr algn="r"/>
              <a:t>149</a:t>
            </a:fld>
            <a:endParaRPr lang="en-US" sz="1200">
              <a:solidFill>
                <a:srgbClr val="000000"/>
              </a:solidFill>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9350F8-B88C-43D9-99B1-04C2FD09502B}"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6867BE4-DA3C-4DFB-BEF6-32ABEF78114D}"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B67EA5-1852-4A5F-A811-399FA5E2A7D8}"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42ABA6A-E314-4FB5-831E-224B8540864A}"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F0B1E50-D695-46FC-A60F-F2078BC18308}"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DF0B891-B3BC-4A36-BBED-C487FD12E294}"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60BCB3-9490-4CB5-9A24-18E0857C4BB7}"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DE92860-6A82-4BDD-9529-18E66F21AD0A}"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11B451-DA1B-4EBA-BDD2-03E9FF640400}"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C0000E0-F1AB-4EBF-A7CD-8BFE167D9CE2}"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7ABB144-E888-40B8-B153-10131590618E}"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A1A022C-C1A0-4566-85E1-215B33FAF87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B54D9A-0C31-48EF-B86F-3B4E369B9492}"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A00BA3BF-BFB2-4EDA-AFCB-90CB2A3F0E74}"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4D9EC5E-B121-4A68-BDEB-87900B8D5B9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664EF31-E5C2-4DC8-A900-39E28A4139AB}"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4616AE4-4A85-497C-B2FA-5ECED9BC768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CA537120-CE22-4A3B-A045-94DC9D541794}"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2F95EBEF-DB85-40F0-AB99-7B9AA161E10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71C0558A-AD29-4B64-B442-4DBEE9E9C68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E80A71AC-7E8F-4E8E-9DDE-D4D45001AB2E}"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0E1D92E9-7CA3-4F05-A004-248BDDF278F0}"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C221D389-EE33-4B49-A212-9A12B75E5DEE}"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EC664C20-1870-4720-8FAF-E893AD1E70A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258C225-4F9F-4BBF-BC86-267C0C6CE1B5}"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CA1CAD83-D012-42D9-916E-4DBF61B55E2B}"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5E69413B-F427-4D7C-8B16-59B044F0AEF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C3FAD411-D7C8-484C-B41E-28EC3F8CFAC4}"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A1A5200C-9A9A-4711-A62C-515922F20543}"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922AD-C908-48A5-A585-E11DAB27190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23B46-61FD-4541-8594-26437A54F11A}"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BFF1DB2C-7762-4311-A138-E88DEB60E3BE}"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5600D1F0-DF8D-42DE-A21D-6462D8879F94}"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03C2BF04-6F1A-40E8-B613-C36B4ECA05D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DD65ED33-3C09-4102-A43D-BDA6A0922DF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BA07E252-44AA-4B59-83C7-682DC5230A3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AD1B50C0-C39C-4F0A-B0AE-78BC0008CCC9}"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6184BBA-2BF4-4251-87AA-BCF112FC4B81}"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C74C48-6A83-4A73-B248-0C70EBA2E943}"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FBBEE51-01BB-4A55-A2BE-E988BB8CEFB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350142C-0C68-4383-9960-E3DF72D60EC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4B26C62-3AE8-4E4A-A6AC-4C44DA131F8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8209129-1A82-40FF-9079-3200E2F9EE3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7005AF-FFEB-4640-A372-33DAF1FA95B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84C0AE9-9A11-4F4F-A63B-BCFEFBA1727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B83EFF-1DC9-48B1-A695-84F1EB43CE1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EAA660-20F1-48BE-8B62-66A8983A25E2}"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33013F-5F56-49ED-9131-1CED4AC3D54C}"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5EAE90F-BD4E-484F-B987-39630ECD372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4A15C2-6022-417B-9B87-1A2321A8014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C3E8DFE-4975-41E5-AF6A-9F1333DC8B5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83F9D4-1DB4-4FA5-ACFE-1DCA6559586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042CFD-5975-49CE-BE76-C31E02F31161}"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BC91D3-C5A3-4EBA-9E28-369509BD07B2}"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54E5A2-D724-4FCB-88B4-D4EA97E84654}"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D24ABA-A809-4347-B08F-3550E9440BD8}"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F91488-1716-4782-83F0-46EF3ACA4BE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262AC88-3E32-40BC-AE34-F03366B8BD42}"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09E6B6-3825-48F1-AA26-40F2080AB105}"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BEC646-CC31-4FEF-831A-D3CF73B18568}"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381789-0FF9-4270-B142-92F42AEAA09D}"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22D5CD-FB4A-405D-B176-F7D67361E7CC}"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3C1754-8708-4C06-90DB-6DD25BB98217}"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A645D-A49E-4AD9-B37E-FD51CCADC95D}"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3CAB0B-BC7F-4C49-B38C-62C7D7BE4BAC}"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4F95CA-2FE5-4EC4-8A7D-FE5CDECACF7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076D3B-7FA1-45B0-BD81-1289D288A7A5}"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47EE293-9290-4566-94AC-109F11FDBA05}"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4A6E34-5A52-442F-9110-8D3DA68CCEB7}"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F2F11CB-A805-4596-926D-D47944A64D7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B6354-BCE0-4ED0-90E3-7C1F762FEB8E}"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AF50EAA-A428-4F01-AF82-04EE9592DB65}"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7858FA-61B6-4961-998F-863A870B175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C1D08FD-737E-49E0-BA64-6BB448194F3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F5FF8F-1B4C-4FA6-9EA3-E6943A4E3702}"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C78228-FE22-4DF8-9340-9E15054CD8CF}"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6EEC16-C3BC-4345-A100-FB7591A7EEAD}"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4F151B4-66E1-4DCC-9CE6-162B96EB1872}"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048E2D0-38D4-42BB-8A8B-C0E0928D81CB}"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1BD77E-71F3-4EF1-BD39-668319394041}"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2365AB6-D741-4508-9566-7A40A7E127F6}"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B40D4F-8D84-4F8B-B5A3-471BD9A57E19}"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970E2E-2803-41F9-82C7-43FB8CE69260}"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3DBB8F-3C31-4EBC-BE37-0A1B8B93102F}"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02B324-1B03-46CE-8071-6B1C28F3AC02}"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194559-3A47-42FB-9283-3F3240B89ED7}"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E0619D-7493-4401-A4C1-23FFFC6BE068}"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1998B9-9415-4543-89A1-16B991672B5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1C5D65-0E31-42C3-9306-DC6DA194AD7D}"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042CFD-5975-49CE-BE76-C31E02F31161}"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BC91D3-C5A3-4EBA-9E28-369509BD07B2}"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54E5A2-D724-4FCB-88B4-D4EA97E8465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F27CB0-8C39-4F59-86F6-39ADCF0284CE}"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4510FF-7351-42E8-9901-8A8448115BB2}"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D24ABA-A809-4347-B08F-3550E9440BD8}"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F91488-1716-4782-83F0-46EF3ACA4BE3}"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BEC646-CC31-4FEF-831A-D3CF73B18568}"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381789-0FF9-4270-B142-92F42AEAA09D}"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22D5CD-FB4A-405D-B176-F7D67361E7CC}"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3C1754-8708-4C06-90DB-6DD25BB98217}"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A645D-A49E-4AD9-B37E-FD51CCADC95D}"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3CAB0B-BC7F-4C49-B38C-62C7D7BE4BAC}"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1EAAC0-5F5A-4651-9787-4F6F2B1EDCB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4B4DCCE-A5F8-4B9D-AE73-FEC3ADF0B221}"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15C511-7C5E-4FA2-9FE4-0CD9F5C081FC}"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1F8D06-7222-472B-9685-970CB1720245}"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3A1FBB-9D08-4FE1-B43A-BB47268A8EE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AEC31-5E76-41DD-B6E4-F61FE8875D1D}"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042CFD-5975-49CE-BE76-C31E02F31161}"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BC91D3-C5A3-4EBA-9E28-369509BD07B2}"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54E5A2-D724-4FCB-88B4-D4EA97E84654}"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D24ABA-A809-4347-B08F-3550E9440BD8}"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F91488-1716-4782-83F0-46EF3ACA4BE3}"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BEC646-CC31-4FEF-831A-D3CF73B18568}"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0381789-0FF9-4270-B142-92F42AEAA09D}"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22D5CD-FB4A-405D-B176-F7D67361E7CC}"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3C1754-8708-4C06-90DB-6DD25BB98217}"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A645D-A49E-4AD9-B37E-FD51CCADC95D}"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47623-2562-4045-8EE1-E946F224E898}"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50BDD9-0BFC-4462-8C83-073CD184C3E4}"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3CAB0B-BC7F-4C49-B38C-62C7D7BE4BAC}"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E40C9E-58C3-4A70-BD98-17352B06D134}"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1E18F1-C387-4D1E-8A15-6B9599730D9D}"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48EC865-83D8-4F9A-8888-A0D477A0B59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FADA4F-4197-419E-9B70-7AAFBD01848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1A4FE3-7B46-4431-AF09-377163D76EE6}"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1EB24B6-CC47-4BF7-BD96-BAC0D31253C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A0B14-D47E-43C7-8004-A0034BB87410}"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3C9FF5-18FC-4B08-BFC0-367F7CAD708A}"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281C57-9D1F-4858-A11F-6F57A3F3AE0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568EDF-684C-477D-91F4-7377AD0B8CD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411BA9-C54D-4512-88A6-8A30BC47D36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extLst>
      <p:ext uri="{BB962C8B-B14F-4D97-AF65-F5344CB8AC3E}">
        <p14:creationId xmlns:p14="http://schemas.microsoft.com/office/powerpoint/2010/main" val="26890589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extLst>
      <p:ext uri="{BB962C8B-B14F-4D97-AF65-F5344CB8AC3E}">
        <p14:creationId xmlns:p14="http://schemas.microsoft.com/office/powerpoint/2010/main" val="15829830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extLst>
      <p:ext uri="{BB962C8B-B14F-4D97-AF65-F5344CB8AC3E}">
        <p14:creationId xmlns:p14="http://schemas.microsoft.com/office/powerpoint/2010/main" val="393537490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extLst>
      <p:ext uri="{BB962C8B-B14F-4D97-AF65-F5344CB8AC3E}">
        <p14:creationId xmlns:p14="http://schemas.microsoft.com/office/powerpoint/2010/main" val="16949956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7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7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extLst>
      <p:ext uri="{BB962C8B-B14F-4D97-AF65-F5344CB8AC3E}">
        <p14:creationId xmlns:p14="http://schemas.microsoft.com/office/powerpoint/2010/main" val="20812887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extLst>
      <p:ext uri="{BB962C8B-B14F-4D97-AF65-F5344CB8AC3E}">
        <p14:creationId xmlns:p14="http://schemas.microsoft.com/office/powerpoint/2010/main" val="1473957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89124D-1639-432C-88E7-FBEC3247CBAF}"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extLst>
      <p:ext uri="{BB962C8B-B14F-4D97-AF65-F5344CB8AC3E}">
        <p14:creationId xmlns:p14="http://schemas.microsoft.com/office/powerpoint/2010/main" val="30884494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extLst>
      <p:ext uri="{BB962C8B-B14F-4D97-AF65-F5344CB8AC3E}">
        <p14:creationId xmlns:p14="http://schemas.microsoft.com/office/powerpoint/2010/main" val="398042419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extLst>
      <p:ext uri="{BB962C8B-B14F-4D97-AF65-F5344CB8AC3E}">
        <p14:creationId xmlns:p14="http://schemas.microsoft.com/office/powerpoint/2010/main" val="41748579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extLst>
      <p:ext uri="{BB962C8B-B14F-4D97-AF65-F5344CB8AC3E}">
        <p14:creationId xmlns:p14="http://schemas.microsoft.com/office/powerpoint/2010/main" val="36273254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extLst>
      <p:ext uri="{BB962C8B-B14F-4D97-AF65-F5344CB8AC3E}">
        <p14:creationId xmlns:p14="http://schemas.microsoft.com/office/powerpoint/2010/main" val="217077247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extLst>
      <p:ext uri="{BB962C8B-B14F-4D97-AF65-F5344CB8AC3E}">
        <p14:creationId xmlns:p14="http://schemas.microsoft.com/office/powerpoint/2010/main" val="1333925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5B47F81-15C2-488F-A20C-BF67C4F51C5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562105-5B17-40AB-ABD2-CF08BF0FAE1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D9CDDC-849F-4D1D-B497-966C0BCF277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3ACFBA8-2716-4802-A466-3CC4CD2AB0E5}"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684F4C-C2D5-4F45-ADFD-08A9D872219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4311F59-D8F3-44D3-9695-FCF328E02A9E}"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52E763-CA0E-4419-BF3F-13DAB8BE873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8CC319-4E57-474D-ADDD-5A914E5799B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12344-2E61-46C4-93FA-DD43CCC7667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0BA3BF-BFB2-4EDA-AFCB-90CB2A3F0E74}"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D9EC5E-B121-4A68-BDEB-87900B8D5B95}"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664EF31-E5C2-4DC8-A900-39E28A4139A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616AE4-4A85-497C-B2FA-5ECED9BC768B}"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537120-CE22-4A3B-A045-94DC9D541794}"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95EBEF-DB85-40F0-AB99-7B9AA161E10D}"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1C0558A-AD29-4B64-B442-4DBEE9E9C68A}"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0A71AC-7E8F-4E8E-9DDE-D4D45001AB2E}"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E1D92E9-7CA3-4F05-A004-248BDDF278F0}"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21D389-EE33-4B49-A212-9A12B75E5DEE}"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664C20-1870-4720-8FAF-E893AD1E70AD}"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258C225-4F9F-4BBF-BC86-267C0C6CE1B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05F394-2748-484C-AE9E-1187D7EEDD89}"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FD8E10-A1F3-486B-AD5C-B0DA06FE79F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1CAD83-D012-42D9-916E-4DBF61B55E2B}"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E69413B-F427-4D7C-8B16-59B044F0AEF0}"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FAD411-D7C8-484C-B41E-28EC3F8CFAC4}"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A5200C-9A9A-4711-A62C-515922F205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FF1DB2C-7762-4311-A138-E88DEB60E3B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00D1F0-DF8D-42DE-A21D-6462D8879F94}"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C2BF04-6F1A-40E8-B613-C36B4ECA05D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65ED33-3C09-4102-A43D-BDA6A0922DF9}"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07E252-44AA-4B59-83C7-682DC5230A3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B50C0-C39C-4F0A-B0AE-78BC0008CCC9}"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82CCDB-26E9-4E85-9166-64B3B94AD7B4}"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2D7F6-9138-40F9-8A5C-24C39701DCCE}"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53E2E-718F-44BF-B846-4777ADCBE5B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2D672-FEA6-4CD9-B63A-4B6ED40F1533}"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A4C2A0-45B9-4998-8881-8D2B21403AF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275101-5C09-4B3F-84F5-648380ED774E}"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55220E-2FB4-4D64-BC38-B9D23B8F279F}"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3D610-2EA0-4E14-BEE3-9BAC5E7A2EE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F53776-6298-4CA2-A2ED-33A4C7106A2C}"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E80561-CEF0-47CC-A560-C82B2795A0A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E0C6FA-EA5C-4D3A-AE51-30B989FC99F5}"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E23A87-71BA-48C8-97F0-3FDD9D166F5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AD46B5-AE32-4E21-A3EA-39FC6F085547}"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7AA0D6-BEAA-48C8-90B9-4863B59375B8}"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4DC5DF-14A2-4180-BE00-64B85888367F}"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FD95ED-B866-49A2-ADAD-5EBBDC045FE5}"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9B69D0-D46C-4A9D-92C8-9623C09DD889}"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3AA7C5-EAC7-433F-B39D-92C5B9719BB0}"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3C169B-ADE8-40E1-89EA-509233912D9E}"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9600F3-2B37-47C1-A65B-ED74279562E3}"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EC0EA-9F75-4D47-BFE8-209FFAE6160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F20BFD-C9B2-4687-AD36-22B8AD6BF122}"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165FC0-85E3-45BB-BB70-CC04C25E0FF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9B1ED-B119-47F7-9B38-9D2F4F89E1B9}"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635DE0-CC89-42A1-8D14-019667870FB9}"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45EF57-152F-4985-B71C-BAD4C9E15B39}"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87BEF3-26F2-40D8-9AB6-1E8A2CBC5D16}"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38110E-974E-483D-9AFC-CA94004067F7}"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25D73D1-913A-44FA-B975-0BD2645FEC80}"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9F09FE-621E-43D4-AC44-ED0FD836532A}"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6BAE-8F70-4944-9347-7CFA56F814B3}"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C98316-A2AA-451E-A667-F7F611E4589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1718F7-E1DD-4D0E-8A5B-4CF3C98948AD}"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06C69D2-4A3A-484E-B133-449774A22DA6}"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3C2E6B2-0AFB-4153-BEF6-D7A56F84AF5E}"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F114A84-27DE-4961-80C5-EAC367709472}"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B0285E9-BA0C-4C3F-BCC9-0B2726FAE3A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5E225A3-49A4-431A-9704-7A4149471040}"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8F662F-7672-48A0-A282-9527CEC08606}"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BFF29EC-7E29-4415-9296-CB3DDBF58CE7}"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C87DCE-7D58-4C4D-A48E-041066C387C5}"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506289-3C53-4C16-BC89-3CC6544A4B5D}"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AE79604-5EE3-4D89-A2D9-F92CE2348412}"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29E7C1-D1C2-41DE-BD2D-B6E0A2A03212}"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9A2DF7D-0268-4672-8E36-33BCF1C6531D}"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5E2F2A-B91C-4F30-A443-1EE78DC7AF1B}"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561423-FE04-4AC7-AB05-CDF7CCEF240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D68E82-B813-4EBE-87F8-B734D3A48291}"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101C48-1D6B-4013-A9BC-035C3008DE2D}"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60A5EA4-3902-477F-94F0-8D31FA6BAE9D}"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a:defRPr/>
            </a:pPr>
            <a:fld id="{348EC865-83D8-4F9A-8888-A0D477A0B59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AFADA4F-4197-419E-9B70-7AAFBD01848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71A4FE3-7B46-4431-AF09-377163D76EE6}"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91EB24B6-CC47-4BF7-BD96-BAC0D31253C7}"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19E9305-C222-4ED6-8267-C33ABC2ABCC1}"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B9EA92-DAFE-43DC-9994-2115EF28279D}"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53ACFBA8-2716-4802-A466-3CC4CD2AB0E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C0684F4C-C2D5-4F45-ADFD-08A9D8722192}"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lgn="l" rtl="0">
              <a:defRPr/>
            </a:pPr>
            <a:fld id="{D805F394-2748-484C-AE9E-1187D7EEDD89}"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F0FD8E10-A1F3-486B-AD5C-B0DA06FE79FB}"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lgn="l" rtl="0">
              <a:defRPr/>
            </a:pPr>
            <a:fld id="{39E0C6FA-EA5C-4D3A-AE51-30B989FC99F5}"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algn="r" rtl="0">
              <a:defRPr/>
            </a:pPr>
            <a:fld id="{AAE23A87-71BA-48C8-97F0-3FDD9D166F5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lgn="l" rtl="0">
              <a:defRPr/>
            </a:pPr>
            <a:fld id="{181718F7-E1DD-4D0E-8A5B-4CF3C98948A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algn="r" rtl="0">
              <a:defRPr/>
            </a:pPr>
            <a:fld id="{206C69D2-4A3A-484E-B133-449774A22DA6}"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52101C48-1D6B-4013-A9BC-035C3008DE2D}"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algn="r" rtl="0">
              <a:defRPr/>
            </a:pPr>
            <a:fld id="{C60A5EA4-3902-477F-94F0-8D31FA6BAE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D19E9305-C222-4ED6-8267-C33ABC2ABCC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32B9EA92-DAFE-43DC-9994-2115EF28279D}"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6EA22D72-5230-44E9-AA7B-A04C8353070F}"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algn="r" rtl="0">
              <a:defRPr/>
            </a:pPr>
            <a:fld id="{668B0A70-0A85-42B8-A4D3-E34CB34AB5A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F83C9FF5-18FC-4B08-BFC0-367F7CAD708A}"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31281C57-9D1F-4858-A11F-6F57A3F3AE0C}"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a:defRPr/>
            </a:pPr>
            <a:fld id="{24568EDF-684C-477D-91F4-7377AD0B8CD1}" type="datetimeFigureOut">
              <a:rPr lang="en-US" sz="1200" kern="1200">
                <a:solidFill>
                  <a:prstClr val="black">
                    <a:tint val="75000"/>
                  </a:prstClr>
                </a:solidFill>
                <a:latin typeface="Calibri"/>
                <a:ea typeface="+mn-ea"/>
                <a:cs typeface="+mn-cs"/>
              </a:rPr>
              <a:pPr algn="l" rtl="0">
                <a:defRPr/>
              </a:pPr>
              <a:t>11/19/2023</a:t>
            </a:fld>
            <a:endParaRPr lang="en-US" sz="1200"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a:defRPr/>
            </a:pPr>
            <a:endParaRPr lang="en-US" sz="1200"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a:defRPr/>
            </a:pPr>
            <a:fld id="{09411BA9-C54D-4512-88A6-8A30BC47D360}" type="slidenum">
              <a:rPr lang="en-US" sz="1200" kern="1200">
                <a:solidFill>
                  <a:prstClr val="black">
                    <a:tint val="75000"/>
                  </a:prstClr>
                </a:solidFill>
                <a:latin typeface="Calibri"/>
                <a:ea typeface="+mn-ea"/>
                <a:cs typeface="+mn-cs"/>
              </a:rPr>
              <a:pPr algn="r" rtl="0">
                <a:defRPr/>
              </a:pPr>
              <a:t>‹#›</a:t>
            </a:fld>
            <a:endParaRPr lang="en-US" sz="1200" kern="1200">
              <a:solidFill>
                <a:prstClr val="black">
                  <a:tint val="75000"/>
                </a:prstClr>
              </a:solidFill>
              <a:latin typeface="Calibri"/>
              <a:ea typeface="+mn-ea"/>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17CF98C-22B9-495E-8AD8-C037664B4A2A}"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A22D72-5230-44E9-AA7B-A04C8353070F}"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8B0A70-0A85-42B8-A4D3-E34CB34AB5AC}"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3F59C65-A4DC-446C-A353-07730B569BDC}"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B1B533E-1ACC-42E5-9E26-28CFE4072F4D}"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DEBE52-3759-41D6-85AC-76AA99DE1358}"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F3C7283-E2A3-4CDD-8A6A-1194420C5C11}"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6C87303-B7BA-45CA-B5F8-91885D6972A3}"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BED9267-EFD2-4472-A4D6-DEFDBECCA894}"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9E3FA2-8969-45EB-BC37-A44C856F91E4}"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3EE1D15-3EFD-4D45-AA7D-94F5075A8413}"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23B6603-9FC1-4DBC-B52B-324C76E0FE16}"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ahoma" pitchFamily="3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33AB085-4A4D-4713-92F8-442D2A0EF2C5}" type="slidenum">
              <a:rPr lang="en-US" sz="1400" kern="1200">
                <a:solidFill>
                  <a:srgbClr val="000000"/>
                </a:solidFill>
                <a:latin typeface="Tahoma" pitchFamily="34" charset="0"/>
                <a:ea typeface="+mn-ea"/>
                <a:cs typeface="+mn-cs"/>
              </a:rPr>
              <a:pPr algn="r" rtl="0" fontAlgn="base">
                <a:spcBef>
                  <a:spcPct val="0"/>
                </a:spcBef>
                <a:spcAft>
                  <a:spcPct val="0"/>
                </a:spcAft>
                <a:defRPr/>
              </a:pPr>
              <a:t>‹#›</a:t>
            </a:fld>
            <a:endParaRPr lang="en-US" sz="1400" kern="1200">
              <a:solidFill>
                <a:srgbClr val="000000"/>
              </a:solidFill>
              <a:latin typeface="Tahoma" pitchFamily="34" charset="0"/>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24.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F52BBAB6-208E-453A-914D-86CD73E8D729}" type="slidenum">
              <a:rPr lang="en-US" kern="1200">
                <a:solidFill>
                  <a:srgbClr val="000000"/>
                </a:solidFill>
                <a:latin typeface="Tahoma" pitchFamily="34" charset="0"/>
                <a:ea typeface="+mn-ea"/>
                <a:cs typeface="+mn-cs"/>
              </a:rPr>
              <a:pPr rtl="0" fontAlgn="base">
                <a:spcBef>
                  <a:spcPct val="0"/>
                </a:spcBef>
                <a:spcAft>
                  <a:spcPct val="0"/>
                </a:spcAft>
                <a:defRPr/>
              </a:pPr>
              <a:t>‹#›</a:t>
            </a:fld>
            <a:endParaRPr lang="en-US" kern="1200">
              <a:solidFill>
                <a:srgbClr val="000000"/>
              </a:solidFill>
              <a:latin typeface="Tahom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96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rtl="0">
              <a:defRPr/>
            </a:pPr>
            <a:fld id="{3380DB70-91C0-42C0-BBF8-F087DA711318}" type="datetimeFigureOut">
              <a:rPr lang="en-US" kern="1200">
                <a:latin typeface="Calibri"/>
                <a:ea typeface="+mn-ea"/>
                <a:cs typeface="+mn-cs"/>
              </a:rPr>
              <a:pPr rtl="0">
                <a:defRPr/>
              </a:pPr>
              <a:t>11/19/2023</a:t>
            </a:fld>
            <a:endParaRPr lang="en-US" kern="1200">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rtl="0">
              <a:defRPr/>
            </a:pPr>
            <a:endParaRPr lang="en-US" kern="1200">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rtl="0">
              <a:defRPr/>
            </a:pPr>
            <a:fld id="{5981A595-8145-4999-9ECF-6CFB2BFA8709}" type="slidenum">
              <a:rPr lang="en-US" kern="1200">
                <a:latin typeface="Calibri"/>
                <a:ea typeface="+mn-ea"/>
                <a:cs typeface="+mn-cs"/>
              </a:rPr>
              <a:pPr rtl="0">
                <a:defRPr/>
              </a:pPr>
              <a:t>‹#›</a:t>
            </a:fld>
            <a:endParaRPr lang="en-US" kern="1200">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3E21E1EC-02A2-46D6-B62A-F8F523E5A089}"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A0BE1100-A992-4787-B35F-5DE6FD3F3A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49" r:id="rId1"/>
    <p:sldLayoutId id="2147484950" r:id="rId2"/>
    <p:sldLayoutId id="2147484951" r:id="rId3"/>
    <p:sldLayoutId id="2147484952" r:id="rId4"/>
    <p:sldLayoutId id="2147484953" r:id="rId5"/>
    <p:sldLayoutId id="2147484954" r:id="rId6"/>
    <p:sldLayoutId id="2147484955" r:id="rId7"/>
    <p:sldLayoutId id="2147484956" r:id="rId8"/>
    <p:sldLayoutId id="2147484957" r:id="rId9"/>
    <p:sldLayoutId id="2147484958" r:id="rId10"/>
    <p:sldLayoutId id="21474849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D8434697-F7A6-415D-8044-8C0B615F115B}"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97262D3A-F80A-451D-900F-F724FAD617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6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A0BE1100-A992-4787-B35F-5DE6FD3F3A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009" r:id="rId1"/>
    <p:sldLayoutId id="2147485010" r:id="rId2"/>
    <p:sldLayoutId id="2147485011" r:id="rId3"/>
    <p:sldLayoutId id="2147485012" r:id="rId4"/>
    <p:sldLayoutId id="2147485013" r:id="rId5"/>
    <p:sldLayoutId id="2147485014" r:id="rId6"/>
    <p:sldLayoutId id="2147485015" r:id="rId7"/>
    <p:sldLayoutId id="2147485016" r:id="rId8"/>
    <p:sldLayoutId id="2147485017" r:id="rId9"/>
    <p:sldLayoutId id="2147485018" r:id="rId10"/>
    <p:sldLayoutId id="21474850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021" r:id="rId1"/>
    <p:sldLayoutId id="2147485022" r:id="rId2"/>
    <p:sldLayoutId id="2147485023" r:id="rId3"/>
    <p:sldLayoutId id="2147485024" r:id="rId4"/>
    <p:sldLayoutId id="2147485025" r:id="rId5"/>
    <p:sldLayoutId id="2147485026" r:id="rId6"/>
    <p:sldLayoutId id="2147485027" r:id="rId7"/>
    <p:sldLayoutId id="2147485028" r:id="rId8"/>
    <p:sldLayoutId id="2147485029" r:id="rId9"/>
    <p:sldLayoutId id="2147485030" r:id="rId10"/>
    <p:sldLayoutId id="214748503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23B6205D-DDD5-4B03-9B84-889B20A845E0}"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602F5AB2-84B7-4901-9956-BBED34DC0A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a:defRPr/>
            </a:pPr>
            <a:endParaRPr lang="en-US"/>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a:defRPr/>
            </a:pPr>
            <a:endParaRPr lang="en-US"/>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a:defRPr/>
            </a:pPr>
            <a:fld id="{A0BE1100-A992-4787-B35F-5DE6FD3F3A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057" r:id="rId1"/>
    <p:sldLayoutId id="2147485058" r:id="rId2"/>
    <p:sldLayoutId id="2147485059" r:id="rId3"/>
    <p:sldLayoutId id="2147485060" r:id="rId4"/>
    <p:sldLayoutId id="2147485061" r:id="rId5"/>
    <p:sldLayoutId id="2147485062" r:id="rId6"/>
    <p:sldLayoutId id="2147485063" r:id="rId7"/>
    <p:sldLayoutId id="2147485064" r:id="rId8"/>
    <p:sldLayoutId id="2147485065" r:id="rId9"/>
    <p:sldLayoutId id="2147485066" r:id="rId10"/>
    <p:sldLayoutId id="214748506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29C7251-E2ED-4CB5-A5B6-9A5543040981}"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E9E9AFD0-9A45-4EA1-8B63-CC2AD0A80868}"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extLst>
      <p:ext uri="{BB962C8B-B14F-4D97-AF65-F5344CB8AC3E}">
        <p14:creationId xmlns:p14="http://schemas.microsoft.com/office/powerpoint/2010/main" val="2578775917"/>
      </p:ext>
    </p:extLst>
  </p:cSld>
  <p:clrMap bg1="lt1" tx1="dk1" bg2="lt2" tx2="dk2" accent1="accent1" accent2="accent2" accent3="accent3" accent4="accent4" accent5="accent5" accent6="accent6" hlink="hlink" folHlink="folHlink"/>
  <p:sldLayoutIdLst>
    <p:sldLayoutId id="2147485081" r:id="rId1"/>
    <p:sldLayoutId id="2147485082" r:id="rId2"/>
    <p:sldLayoutId id="2147485083" r:id="rId3"/>
    <p:sldLayoutId id="2147485084" r:id="rId4"/>
    <p:sldLayoutId id="2147485085" r:id="rId5"/>
    <p:sldLayoutId id="2147485086" r:id="rId6"/>
    <p:sldLayoutId id="2147485087" r:id="rId7"/>
    <p:sldLayoutId id="2147485088" r:id="rId8"/>
    <p:sldLayoutId id="2147485089" r:id="rId9"/>
    <p:sldLayoutId id="2147485090" r:id="rId10"/>
    <p:sldLayoutId id="2147485091" r:id="rId11"/>
    <p:sldLayoutId id="214748509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E7A9B33-6341-445F-9F68-F420209390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96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380DB70-91C0-42C0-BBF8-F087DA711318}"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5981A595-8145-4999-9ECF-6CFB2BFA87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4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284AB9F1-C3DE-47A8-A110-34642FC2887B}"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470FA77-CDF8-4D6F-A21D-95EC79A212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65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65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1AEFAC63-29B1-4B71-86C1-5A3C1ACDE2DA}"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9F5C002B-6F27-4266-BF0F-7A32839C83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rtl="0">
              <a:defRPr/>
            </a:pPr>
            <a:fld id="{829C7251-E2ED-4CB5-A5B6-9A5543040981}" type="datetimeFigureOut">
              <a:rPr lang="en-US" kern="1200">
                <a:solidFill>
                  <a:prstClr val="black">
                    <a:tint val="75000"/>
                  </a:prstClr>
                </a:solidFill>
                <a:latin typeface="Calibri"/>
                <a:ea typeface="+mn-ea"/>
                <a:cs typeface="+mn-cs"/>
              </a:rPr>
              <a:pPr rtl="0">
                <a:defRPr/>
              </a:pPr>
              <a:t>11/19/2023</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rtl="0">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rtl="0">
              <a:defRPr/>
            </a:pPr>
            <a:fld id="{E9E9AFD0-9A45-4EA1-8B63-CC2AD0A80868}" type="slidenum">
              <a:rPr lang="en-US" kern="1200">
                <a:solidFill>
                  <a:prstClr val="black">
                    <a:tint val="75000"/>
                  </a:prstClr>
                </a:solidFill>
                <a:latin typeface="Calibri"/>
                <a:ea typeface="+mn-ea"/>
                <a:cs typeface="+mn-cs"/>
              </a:rPr>
              <a:pPr rtl="0">
                <a:defRPr/>
              </a:pPr>
              <a:t>‹#›</a:t>
            </a:fld>
            <a:endParaRPr lang="en-US" kern="1200">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4696" r:id="rId1"/>
    <p:sldLayoutId id="2147484697" r:id="rId2"/>
    <p:sldLayoutId id="2147484698" r:id="rId3"/>
    <p:sldLayoutId id="2147484699" r:id="rId4"/>
    <p:sldLayoutId id="2147484700" r:id="rId5"/>
    <p:sldLayoutId id="2147484701" r:id="rId6"/>
    <p:sldLayoutId id="2147484702" r:id="rId7"/>
    <p:sldLayoutId id="2147484703" r:id="rId8"/>
    <p:sldLayoutId id="2147484704" r:id="rId9"/>
    <p:sldLayoutId id="2147484705" r:id="rId10"/>
    <p:sldLayoutId id="214748470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Tahoma" pitchFamily="34" charset="0"/>
              <a:ea typeface="+mn-ea"/>
              <a:cs typeface="+mn-cs"/>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D453F873-E0FD-420C-8F5D-3079A271E618}" type="slidenum">
              <a:rPr lang="en-US" kern="1200">
                <a:solidFill>
                  <a:srgbClr val="000000"/>
                </a:solidFill>
                <a:latin typeface="Tahoma" pitchFamily="34" charset="0"/>
                <a:ea typeface="+mn-ea"/>
                <a:cs typeface="+mn-cs"/>
              </a:rPr>
              <a:pPr rtl="0" fontAlgn="base">
                <a:spcBef>
                  <a:spcPct val="0"/>
                </a:spcBef>
                <a:spcAft>
                  <a:spcPct val="0"/>
                </a:spcAft>
                <a:defRPr/>
              </a:pPr>
              <a:t>‹#›</a:t>
            </a:fld>
            <a:endParaRPr lang="en-US" kern="1200">
              <a:solidFill>
                <a:srgbClr val="000000"/>
              </a:solidFill>
              <a:latin typeface="Tahom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5.xml"/></Relationships>
</file>

<file path=ppt/slides/_rels/slide100.xml.rels><?xml version="1.0" encoding="UTF-8" standalone="yes"?>
<Relationships xmlns="http://schemas.openxmlformats.org/package/2006/relationships"><Relationship Id="rId3" Type="http://schemas.openxmlformats.org/officeDocument/2006/relationships/hyperlink" Target="http://www.wsoctv.com/news/17262427/detail.html" TargetMode="Externa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www.wsoctv.com/news/17262427/detail.html" TargetMode="Externa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wsoctv.com/news/17262427/detail.html" TargetMode="External"/><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8" Type="http://schemas.openxmlformats.org/officeDocument/2006/relationships/customXml" Target="../ink/ink19.xml"/><Relationship Id="rId3" Type="http://schemas.openxmlformats.org/officeDocument/2006/relationships/image" Target="../media/image60.png"/><Relationship Id="rId7" Type="http://schemas.openxmlformats.org/officeDocument/2006/relationships/image" Target="../media/image570.png"/><Relationship Id="rId2" Type="http://schemas.openxmlformats.org/officeDocument/2006/relationships/hyperlink" Target="https://www.cdc.gov/obesity/data/prevalence-maps.html" TargetMode="External"/><Relationship Id="rId1" Type="http://schemas.openxmlformats.org/officeDocument/2006/relationships/slideLayout" Target="../slideLayouts/slideLayout7.xml"/><Relationship Id="rId6" Type="http://schemas.openxmlformats.org/officeDocument/2006/relationships/customXml" Target="../ink/ink18.xml"/><Relationship Id="rId11" Type="http://schemas.openxmlformats.org/officeDocument/2006/relationships/image" Target="../media/image540.png"/><Relationship Id="rId5" Type="http://schemas.openxmlformats.org/officeDocument/2006/relationships/image" Target="../media/image62.png"/><Relationship Id="rId10" Type="http://schemas.openxmlformats.org/officeDocument/2006/relationships/customXml" Target="../ink/ink20.xml"/><Relationship Id="rId4" Type="http://schemas.openxmlformats.org/officeDocument/2006/relationships/image" Target="../media/image61.png"/><Relationship Id="rId9" Type="http://schemas.openxmlformats.org/officeDocument/2006/relationships/image" Target="../media/image580.png"/></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startribune.com/lifestyle/27224664.html" TargetMode="External"/><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wsoctv.com/news/17262427/detail.html" TargetMode="External"/><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en.wikipedia.org/wiki/Body_mass_index" TargetMode="External"/><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news.bbc.co.uk/2/hi/health/5297790.stm" TargetMode="External"/><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3" Type="http://schemas.openxmlformats.org/officeDocument/2006/relationships/hyperlink" Target="https://www.bbc.com/news/health-53921141" TargetMode="External"/><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3" Type="http://schemas.openxmlformats.org/officeDocument/2006/relationships/hyperlink" Target="http://news.bbc.co.uk/2/hi/health/8512102.stm" TargetMode="External"/><Relationship Id="rId2" Type="http://schemas.openxmlformats.org/officeDocument/2006/relationships/notesSlide" Target="../notesSlides/notesSlide8.xml"/><Relationship Id="rId1" Type="http://schemas.openxmlformats.org/officeDocument/2006/relationships/slideLayout" Target="../slideLayouts/slideLayout161.xml"/><Relationship Id="rId4" Type="http://schemas.openxmlformats.org/officeDocument/2006/relationships/image" Target="../media/image71.png"/></Relationships>
</file>

<file path=ppt/slides/_rels/slide1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washingtonpost.com/wp-dyn/content/article/2009/04/07/AR2009040701202_pf.html" TargetMode="External"/><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1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washingtonpost.com/wp-dyn/content/article/2009/04/07/AR2009040701202_pf.html" TargetMode="External"/><Relationship Id="rId1" Type="http://schemas.openxmlformats.org/officeDocument/2006/relationships/slideLayout" Target="../slideLayouts/slideLayout29.xml"/><Relationship Id="rId4" Type="http://schemas.openxmlformats.org/officeDocument/2006/relationships/image" Target="../media/image7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news.bbc.co.uk/2/hi/uk_news/northern_ireland/7965315.stm"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news.bbc.co.uk/2/hi/uk_news/northern_ireland/7965315.stm" TargetMode="Externa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hyperlink" Target="https://www.theguardian.com/society/2019/nov/14/obesity-almost-doubles-in-20-years-to-affect-13-million-people?CMP=Share_iOSApp_Other" TargetMode="External"/><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3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7.xml"/></Relationships>
</file>

<file path=ppt/slides/_rels/slide1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news.bbc.co.uk/2/hi/uk_news/england/staffordshire/7977283.stm" TargetMode="External"/><Relationship Id="rId1" Type="http://schemas.openxmlformats.org/officeDocument/2006/relationships/slideLayout" Target="../slideLayouts/slideLayout11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3" Type="http://schemas.openxmlformats.org/officeDocument/2006/relationships/hyperlink" Target="http://www.fminus.net/" TargetMode="External"/><Relationship Id="rId2" Type="http://schemas.openxmlformats.org/officeDocument/2006/relationships/image" Target="../media/image78.png"/><Relationship Id="rId1" Type="http://schemas.openxmlformats.org/officeDocument/2006/relationships/slideLayout" Target="../slideLayouts/slideLayout172.xml"/></Relationships>
</file>

<file path=ppt/slides/_rels/slide14.xml.rels><?xml version="1.0" encoding="UTF-8" standalone="yes"?>
<Relationships xmlns="http://schemas.openxmlformats.org/package/2006/relationships"><Relationship Id="rId3" Type="http://schemas.openxmlformats.org/officeDocument/2006/relationships/hyperlink" Target="http://www.washingtonpost.com/wp-dyn/content/article/2009/03/24/AR2009032402465.html" TargetMode="External"/><Relationship Id="rId2" Type="http://schemas.openxmlformats.org/officeDocument/2006/relationships/image" Target="../media/image5.png"/><Relationship Id="rId1" Type="http://schemas.openxmlformats.org/officeDocument/2006/relationships/slideLayout" Target="../slideLayouts/slideLayout20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3" Type="http://schemas.openxmlformats.org/officeDocument/2006/relationships/hyperlink" Target="http://www.redefiningthefaceofbeauty.com/2012/07/o-b-e-si-t-y-new-form-of-child-neglect.html" TargetMode="External"/><Relationship Id="rId2" Type="http://schemas.openxmlformats.org/officeDocument/2006/relationships/notesSlide" Target="../notesSlides/notesSlide9.xml"/><Relationship Id="rId1" Type="http://schemas.openxmlformats.org/officeDocument/2006/relationships/slideLayout" Target="../slideLayouts/slideLayout161.xml"/><Relationship Id="rId4" Type="http://schemas.openxmlformats.org/officeDocument/2006/relationships/image" Target="../media/image79.gi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5.xml"/><Relationship Id="rId4" Type="http://schemas.openxmlformats.org/officeDocument/2006/relationships/hyperlink" Target="http://www.washingtonpost.com/wp-dyn/content/article/2009/03/24/AR2009032402465.html"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www.dwp.gov.uk/publications/specialist-guides/medical-conditions/a-z-of-medical-conditions/obesity/causes-obesity.shtml" TargetMode="External"/><Relationship Id="rId2" Type="http://schemas.openxmlformats.org/officeDocument/2006/relationships/notesSlide" Target="../notesSlides/notesSlide10.xml"/><Relationship Id="rId1" Type="http://schemas.openxmlformats.org/officeDocument/2006/relationships/slideLayout" Target="../slideLayouts/slideLayout161.xml"/><Relationship Id="rId4" Type="http://schemas.openxmlformats.org/officeDocument/2006/relationships/image" Target="../media/image80.gif"/></Relationships>
</file>

<file path=ppt/slides/_rels/slide151.xml.rels><?xml version="1.0" encoding="UTF-8" standalone="yes"?>
<Relationships xmlns="http://schemas.openxmlformats.org/package/2006/relationships"><Relationship Id="rId3" Type="http://schemas.openxmlformats.org/officeDocument/2006/relationships/hyperlink" Target="http://www.sciencedirect.com/science/article/pii/S0091743512000394" TargetMode="External"/><Relationship Id="rId2" Type="http://schemas.openxmlformats.org/officeDocument/2006/relationships/notesSlide" Target="../notesSlides/notesSlide11.xml"/><Relationship Id="rId1" Type="http://schemas.openxmlformats.org/officeDocument/2006/relationships/slideLayout" Target="../slideLayouts/slideLayout161.xml"/><Relationship Id="rId4" Type="http://schemas.openxmlformats.org/officeDocument/2006/relationships/image" Target="../media/image81.gif"/></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27.xml"/></Relationships>
</file>

<file path=ppt/slides/_rels/slide153.xml.rels><?xml version="1.0" encoding="UTF-8" standalone="yes"?>
<Relationships xmlns="http://schemas.openxmlformats.org/package/2006/relationships"><Relationship Id="rId3" Type="http://schemas.openxmlformats.org/officeDocument/2006/relationships/hyperlink" Target="http://www.fifa.com/newscentre/news/newsid=1178618.html?cid=rssfeed&amp;att=" TargetMode="External"/><Relationship Id="rId2" Type="http://schemas.openxmlformats.org/officeDocument/2006/relationships/notesSlide" Target="../notesSlides/notesSlide12.xml"/><Relationship Id="rId1" Type="http://schemas.openxmlformats.org/officeDocument/2006/relationships/slideLayout" Target="../slideLayouts/slideLayout216.xml"/><Relationship Id="rId4" Type="http://schemas.openxmlformats.org/officeDocument/2006/relationships/image" Target="../media/image82.png"/></Relationships>
</file>

<file path=ppt/slides/_rels/slide154.xml.rels><?xml version="1.0" encoding="UTF-8" standalone="yes"?>
<Relationships xmlns="http://schemas.openxmlformats.org/package/2006/relationships"><Relationship Id="rId3" Type="http://schemas.openxmlformats.org/officeDocument/2006/relationships/hyperlink" Target="https://www.theguardian.com/world/2020/dec/23/china-to-bring-in-law-against-food-waste-with-fines-for-promoting-overeating?CMP=Share_iOSApp_Other" TargetMode="External"/><Relationship Id="rId2" Type="http://schemas.openxmlformats.org/officeDocument/2006/relationships/notesSlide" Target="../notesSlides/notesSlide13.xml"/><Relationship Id="rId1" Type="http://schemas.openxmlformats.org/officeDocument/2006/relationships/slideLayout" Target="../slideLayouts/slideLayout216.xml"/><Relationship Id="rId5" Type="http://schemas.openxmlformats.org/officeDocument/2006/relationships/image" Target="../media/image28.JPG"/><Relationship Id="rId4" Type="http://schemas.openxmlformats.org/officeDocument/2006/relationships/image" Target="../media/image83.png"/></Relationships>
</file>

<file path=ppt/slides/_rels/slide1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216.xml"/><Relationship Id="rId5" Type="http://schemas.openxmlformats.org/officeDocument/2006/relationships/image" Target="../media/image28.JPG"/><Relationship Id="rId4" Type="http://schemas.openxmlformats.org/officeDocument/2006/relationships/hyperlink" Target="https://www.theguardian.com/food/2020/aug/06/mexico-oaxaca-sugary-drinks-junk-food-ban-children?CMP=Share_iOSApp_Other"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www.bbc.com/news/health-46636422" TargetMode="External"/><Relationship Id="rId2" Type="http://schemas.openxmlformats.org/officeDocument/2006/relationships/notesSlide" Target="../notesSlides/notesSlide15.xml"/><Relationship Id="rId1" Type="http://schemas.openxmlformats.org/officeDocument/2006/relationships/slideLayout" Target="../slideLayouts/slideLayout216.xml"/><Relationship Id="rId5" Type="http://schemas.openxmlformats.org/officeDocument/2006/relationships/image" Target="../media/image49.jpg"/><Relationship Id="rId4" Type="http://schemas.openxmlformats.org/officeDocument/2006/relationships/image" Target="../media/image85.png"/></Relationships>
</file>

<file path=ppt/slides/_rels/slide157.xml.rels><?xml version="1.0" encoding="UTF-8" standalone="yes"?>
<Relationships xmlns="http://schemas.openxmlformats.org/package/2006/relationships"><Relationship Id="rId3" Type="http://schemas.openxmlformats.org/officeDocument/2006/relationships/hyperlink" Target="http://www.foodnavigator-usa.com/Legislation/Colorado-to-remove-tax-breaks-on-soda-and-candy/?c=QcauhLNRE2BjfJFbmVM0sA==&amp;utm_source=newsletter_daily&amp;utm_medium=email&amp;utm_campaign=Newsletter+Daily" TargetMode="External"/><Relationship Id="rId2" Type="http://schemas.openxmlformats.org/officeDocument/2006/relationships/notesSlide" Target="../notesSlides/notesSlide16.xml"/><Relationship Id="rId1" Type="http://schemas.openxmlformats.org/officeDocument/2006/relationships/slideLayout" Target="../slideLayouts/slideLayout216.xml"/><Relationship Id="rId4" Type="http://schemas.openxmlformats.org/officeDocument/2006/relationships/image" Target="../media/image86.png"/></Relationships>
</file>

<file path=ppt/slides/_rels/slide158.xml.rels><?xml version="1.0" encoding="UTF-8" standalone="yes"?>
<Relationships xmlns="http://schemas.openxmlformats.org/package/2006/relationships"><Relationship Id="rId3" Type="http://schemas.openxmlformats.org/officeDocument/2006/relationships/hyperlink" Target="http://www.foodnavigator-usa.com/Legislation/New-Mexico-food-tax-passes-state-Senate/?c=QcauhLNRE2B6y+58AlqzAQ==&amp;utm_source=newsletter_daily&amp;utm_medium=email&amp;utm_campaign=Newsletter+Daily" TargetMode="External"/><Relationship Id="rId2" Type="http://schemas.openxmlformats.org/officeDocument/2006/relationships/notesSlide" Target="../notesSlides/notesSlide17.xml"/><Relationship Id="rId1" Type="http://schemas.openxmlformats.org/officeDocument/2006/relationships/slideLayout" Target="../slideLayouts/slideLayout216.xml"/><Relationship Id="rId4" Type="http://schemas.openxmlformats.org/officeDocument/2006/relationships/image" Target="../media/image8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washingtonpost.com/wp-dyn/content/article/2009/03/24/AR2009032402465.html" TargetMode="External"/><Relationship Id="rId2" Type="http://schemas.openxmlformats.org/officeDocument/2006/relationships/image" Target="../media/image5.png"/><Relationship Id="rId1" Type="http://schemas.openxmlformats.org/officeDocument/2006/relationships/slideLayout" Target="../slideLayouts/slideLayout205.xml"/></Relationships>
</file>

<file path=ppt/slides/_rels/slide160.xml.rels><?xml version="1.0" encoding="UTF-8" standalone="yes"?>
<Relationships xmlns="http://schemas.openxmlformats.org/package/2006/relationships"><Relationship Id="rId3" Type="http://schemas.openxmlformats.org/officeDocument/2006/relationships/hyperlink" Target="http://www.d.umn.edu/cla/faculty/troufs/anth3635/ceweek08.html" TargetMode="External"/><Relationship Id="rId2" Type="http://schemas.openxmlformats.org/officeDocument/2006/relationships/notesSlide" Target="../notesSlides/notesSlide18.xml"/><Relationship Id="rId1" Type="http://schemas.openxmlformats.org/officeDocument/2006/relationships/slideLayout" Target="../slideLayouts/slideLayout216.xml"/><Relationship Id="rId4" Type="http://schemas.openxmlformats.org/officeDocument/2006/relationships/image" Target="../media/image88.png"/></Relationships>
</file>

<file path=ppt/slides/_rels/slide161.xml.rels><?xml version="1.0" encoding="UTF-8" standalone="yes"?>
<Relationships xmlns="http://schemas.openxmlformats.org/package/2006/relationships"><Relationship Id="rId3" Type="http://schemas.openxmlformats.org/officeDocument/2006/relationships/hyperlink" Target="http://www.reuters.com/article/idUSTRE6364O420100407" TargetMode="External"/><Relationship Id="rId2" Type="http://schemas.openxmlformats.org/officeDocument/2006/relationships/notesSlide" Target="../notesSlides/notesSlide19.xml"/><Relationship Id="rId1" Type="http://schemas.openxmlformats.org/officeDocument/2006/relationships/slideLayout" Target="../slideLayouts/slideLayout216.xml"/><Relationship Id="rId4" Type="http://schemas.openxmlformats.org/officeDocument/2006/relationships/image" Target="../media/image89.png"/></Relationships>
</file>

<file path=ppt/slides/_rels/slide1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in.niddk.nih.gov/statistics/index.htm#econ" TargetMode="Externa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abcnews.go.com/Health/Healthday/story?id=8184975&amp;page=1" TargetMode="Externa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hyperlink" Target="https://www.forbes.com/sites/anuradhavaranasi/2021/03/31/obesity-epidemic-accounts-for-more-than-170-billion-in-surplus-medical-costs-per-year-in-the-united-states-study/?sh=2fedcabb5bad" TargetMode="External"/><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247wallst.com/2010/08/05/the-obesity-index-the-cost-of-obesity-by-state/" TargetMode="Externa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247wallst.com/2010/08/05/the-obesity-index-the-cost-of-obesity-by-state/"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hyperlink" Target="https://www.theguardian.com/society/2019/oct/02/250-million-children-worldwide-forecast-to-be-obese-by-2030?CMP=Share_iOSApp_Other" TargetMode="External"/><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www.nytimes.com/2020/02/10/well/live/half-of-us-face-obesity-dire-projections-show.html?te=1&amp;nl=science-times&amp;emc=edit_sc_20200211&amp;campaign_id=34&amp;instance_id=15894&amp;segment_id=21162&amp;user_id=d5f6f8946476100eb7f26d6f1ebd24ab&amp;regi_id=6004620420200211" TargetMode="Externa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washingtonpost.com/wp-dyn/content/article/2009/03/24/AR2009032402465.html" TargetMode="External"/><Relationship Id="rId1" Type="http://schemas.openxmlformats.org/officeDocument/2006/relationships/slideLayout" Target="../slideLayouts/slideLayout20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hyperlink" Target="http://www.d.umn.edu/cla/faculty/troufs/anthfood/afobesity.html" TargetMode="Externa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washingtonpost.com/wp-dyn/content/article/2009/03/24/AR2009032402465.html" TargetMode="External"/><Relationship Id="rId1" Type="http://schemas.openxmlformats.org/officeDocument/2006/relationships/slideLayout" Target="../slideLayouts/slideLayout20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washingtonpost.com/wp-dyn/content/article/2009/03/24/AR2009032402465.html" TargetMode="External"/><Relationship Id="rId1" Type="http://schemas.openxmlformats.org/officeDocument/2006/relationships/slideLayout" Target="../slideLayouts/slideLayout20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oston.com/culture/tv/2021/08/06/meghan-mccain-the-view-exit-video/" TargetMode="External"/><Relationship Id="rId1" Type="http://schemas.openxmlformats.org/officeDocument/2006/relationships/slideLayout" Target="../slideLayouts/slideLayout20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news.artnet.com/art-world/venus-figurines-obesity-1928873" TargetMode="External"/><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94.xml"/><Relationship Id="rId4" Type="http://schemas.openxmlformats.org/officeDocument/2006/relationships/hyperlink" Target="https://en.wikipedia.org/wiki/Venus_of_Willendor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guidememalta.com/en/5-things-you-didn-t-know-about-malta-gozo-s-prehistoric-temples" TargetMode="External"/><Relationship Id="rId2" Type="http://schemas.openxmlformats.org/officeDocument/2006/relationships/image" Target="../media/image13.jpg"/><Relationship Id="rId1" Type="http://schemas.openxmlformats.org/officeDocument/2006/relationships/slideLayout" Target="../slideLayouts/slideLayout194.xml"/></Relationships>
</file>

<file path=ppt/slides/_rels/slide27.xml.rels><?xml version="1.0" encoding="UTF-8" standalone="yes"?>
<Relationships xmlns="http://schemas.openxmlformats.org/package/2006/relationships"><Relationship Id="rId3" Type="http://schemas.openxmlformats.org/officeDocument/2006/relationships/hyperlink" Target="https://www.livescience.com/56515-neolithic-goddess-figurine-uncovered.html" TargetMode="External"/><Relationship Id="rId2" Type="http://schemas.openxmlformats.org/officeDocument/2006/relationships/image" Target="../media/image14.png"/><Relationship Id="rId1" Type="http://schemas.openxmlformats.org/officeDocument/2006/relationships/slideLayout" Target="../slideLayouts/slideLayout194.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Lely_Venus" TargetMode="External"/><Relationship Id="rId2" Type="http://schemas.openxmlformats.org/officeDocument/2006/relationships/image" Target="../media/image15.jpg"/><Relationship Id="rId1" Type="http://schemas.openxmlformats.org/officeDocument/2006/relationships/slideLayout" Target="../slideLayouts/slideLayout19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d.umn.edu/cla/faculty/troufs/anthfood/aftexts.html" TargetMode="Externa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Romanization_of_Arabic" TargetMode="External"/><Relationship Id="rId2" Type="http://schemas.openxmlformats.org/officeDocument/2006/relationships/hyperlink" Target="https://en.wikipedia.org/wiki/Arabic_language" TargetMode="External"/><Relationship Id="rId1" Type="http://schemas.openxmlformats.org/officeDocument/2006/relationships/slideLayout" Target="../slideLayouts/slideLayout194.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customXml" Target="../ink/ink2.xml"/><Relationship Id="rId12"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94.xml"/><Relationship Id="rId6" Type="http://schemas.openxmlformats.org/officeDocument/2006/relationships/image" Target="../media/image18.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20.png"/><Relationship Id="rId4" Type="http://schemas.openxmlformats.org/officeDocument/2006/relationships/hyperlink" Target="https://en.wikipedia.org/wiki/Leblouh" TargetMode="External"/><Relationship Id="rId9" Type="http://schemas.openxmlformats.org/officeDocument/2006/relationships/customXml" Target="../ink/ink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wsoctv.com/news/17262427/detail.html" TargetMode="Externa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francisanderson.files.wordpress.com/2007/08/supersize_me.jpg" TargetMode="Externa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thorninpaw.com/mt/archives/cat_food.html"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hyperlink" Target="https://cjnotebook.com/obesity-facts-people-suffer-obesity-hunger/obesity-cartoon/" TargetMode="External"/><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funnycoolvideos.wordpress.com/2007/11/08/how-to-beat-anorexia/"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7.xml.rels><?xml version="1.0" encoding="UTF-8" standalone="yes"?>
<Relationships xmlns="http://schemas.openxmlformats.org/package/2006/relationships"><Relationship Id="rId3" Type="http://schemas.openxmlformats.org/officeDocument/2006/relationships/hyperlink" Target="https://www.theguardian.com/society/2021/jan/17/gary-taubes-interview-obesity-calories-hormones-case-for-keto?CMP=Share_iOSApp_Other"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www.theguardian.com/society/2019/jan/24/thinness-and-obesity-its-in-the-genes?CMP=Share_iOSApp_Other" TargetMode="External"/><Relationship Id="rId2" Type="http://schemas.openxmlformats.org/officeDocument/2006/relationships/image" Target="../media/image27.png"/><Relationship Id="rId1" Type="http://schemas.openxmlformats.org/officeDocument/2006/relationships/slideLayout" Target="../slideLayouts/slideLayout260.xml"/><Relationship Id="rId4" Type="http://schemas.openxmlformats.org/officeDocument/2006/relationships/image" Target="../media/image28.JP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51.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1.png"/><Relationship Id="rId1" Type="http://schemas.openxmlformats.org/officeDocument/2006/relationships/slideLayout" Target="../slideLayouts/slideLayout260.xml"/><Relationship Id="rId4" Type="http://schemas.openxmlformats.org/officeDocument/2006/relationships/hyperlink" Target="https://www.theguardian.com/society/2020/aug/04/obesity-chronic-illness-guidelines-canada?CMP=share_btn_link"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www.brookings.edu/blog/up-front/2020/08/07/black-and-hispanic-americans-at-higher-risk-of-hypertension-diabetes-obesity-time-to-fix-our-broken-food-system/" TargetMode="External"/><Relationship Id="rId2" Type="http://schemas.openxmlformats.org/officeDocument/2006/relationships/image" Target="../media/image32.png"/><Relationship Id="rId1" Type="http://schemas.openxmlformats.org/officeDocument/2006/relationships/slideLayout" Target="../slideLayouts/slideLayout260.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feeds.treehugger.com/TreehuggerRadio"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dunkindonuts.com/en/"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thorninpaw.com/mt/archives/cat_food.html"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voanews.com/east-asia-pacific/mcdonalds-meat-supplier-overhauls-china-operation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xml"/><Relationship Id="rId1" Type="http://schemas.openxmlformats.org/officeDocument/2006/relationships/slideLayout" Target="../slideLayouts/slideLayout106.xml"/><Relationship Id="rId5" Type="http://schemas.openxmlformats.org/officeDocument/2006/relationships/image" Target="../media/image37.png"/><Relationship Id="rId4" Type="http://schemas.openxmlformats.org/officeDocument/2006/relationships/hyperlink" Target="https://ctmirror.org/2020/09/13/industrial-farming-outweighs-willpower-in-obesity-crisis-experts-say/"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06.xml"/><Relationship Id="rId5" Type="http://schemas.openxmlformats.org/officeDocument/2006/relationships/hyperlink" Target="http://www.wenatcheeworld.com/news/2008/jan/22/is-our-environment-to-blame-for-the-obesity/" TargetMode="External"/><Relationship Id="rId4" Type="http://schemas.openxmlformats.org/officeDocument/2006/relationships/hyperlink" Target="http://news.bbc.co.uk/2/hi/science/nature/7144337.stm"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4.xml"/><Relationship Id="rId1" Type="http://schemas.openxmlformats.org/officeDocument/2006/relationships/slideLayout" Target="../slideLayouts/slideLayout106.xml"/><Relationship Id="rId5" Type="http://schemas.openxmlformats.org/officeDocument/2006/relationships/image" Target="../media/image39.png"/><Relationship Id="rId4" Type="http://schemas.openxmlformats.org/officeDocument/2006/relationships/hyperlink" Target="http://www.wenatcheeworld.com/news/2008/jan/22/is-our-environment-to-blame-for-the-obesity/"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5.xml"/><Relationship Id="rId1" Type="http://schemas.openxmlformats.org/officeDocument/2006/relationships/slideLayout" Target="../slideLayouts/slideLayout150.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cartoonstock.com/directory/s/supersize_me_gifts.asp"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giffmex.org/blog/?p=119"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loc.gov/exhibits/telnaes/telnaes-checklist.html"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bbc.co.uk/sn/humanbody/truthaboutfood/slim/popcorn.shtm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bbc.co.uk/sn/humanbody/truthaboutfood/slim/popcorn.shtml" TargetMode="Externa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francisanderson.files.wordpress.com/2007/08/supersize_me.jpg" TargetMode="External"/><Relationship Id="rId1" Type="http://schemas.openxmlformats.org/officeDocument/2006/relationships/slideLayout" Target="../slideLayouts/slideLayout62.xml"/></Relationships>
</file>

<file path=ppt/slides/_rels/slide7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ursispaltenstein.ch/blog/weblog.php?/weblog/2007/06/04/" TargetMode="Externa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75.xml.rels><?xml version="1.0" encoding="UTF-8" standalone="yes"?>
<Relationships xmlns="http://schemas.openxmlformats.org/package/2006/relationships"><Relationship Id="rId3" Type="http://schemas.openxmlformats.org/officeDocument/2006/relationships/hyperlink" Target="https://www.bbc.com/news/health-48826850" TargetMode="External"/><Relationship Id="rId2" Type="http://schemas.openxmlformats.org/officeDocument/2006/relationships/image" Target="../media/image48.png"/><Relationship Id="rId1" Type="http://schemas.openxmlformats.org/officeDocument/2006/relationships/slideLayout" Target="../slideLayouts/slideLayout139.xml"/><Relationship Id="rId4" Type="http://schemas.openxmlformats.org/officeDocument/2006/relationships/image" Target="../media/image49.jpg"/></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news.bbc.co.uk/2/hi/uk_news/politics/7925448.stm"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www.webmd.com/lung/news/20210330/striking-increase-in-childhoood-obesity-during-pandemic" TargetMode="External"/><Relationship Id="rId2" Type="http://schemas.openxmlformats.org/officeDocument/2006/relationships/image" Target="../media/image51.png"/><Relationship Id="rId1" Type="http://schemas.openxmlformats.org/officeDocument/2006/relationships/slideLayout" Target="../slideLayouts/slideLayout29.xml"/><Relationship Id="rId4" Type="http://schemas.openxmlformats.org/officeDocument/2006/relationships/image" Target="../media/image52.png"/></Relationships>
</file>

<file path=ppt/slides/_rels/slide78.xml.rels><?xml version="1.0" encoding="UTF-8" standalone="yes"?>
<Relationships xmlns="http://schemas.openxmlformats.org/package/2006/relationships"><Relationship Id="rId3" Type="http://schemas.openxmlformats.org/officeDocument/2006/relationships/hyperlink" Target="http://www.parade.com/news/intelligence-report/archive/091108-better-access-to-healthy-food.html" TargetMode="External"/><Relationship Id="rId2" Type="http://schemas.openxmlformats.org/officeDocument/2006/relationships/notesSlide" Target="../notesSlides/notesSlide6.xml"/><Relationship Id="rId1" Type="http://schemas.openxmlformats.org/officeDocument/2006/relationships/slideLayout" Target="../slideLayouts/slideLayout183.xml"/><Relationship Id="rId5" Type="http://schemas.openxmlformats.org/officeDocument/2006/relationships/image" Target="../media/image54.jpeg"/><Relationship Id="rId4" Type="http://schemas.openxmlformats.org/officeDocument/2006/relationships/image" Target="../media/image53.png"/></Relationships>
</file>

<file path=ppt/slides/_rels/slide79.xml.rels><?xml version="1.0" encoding="UTF-8" standalone="yes"?>
<Relationships xmlns="http://schemas.openxmlformats.org/package/2006/relationships"><Relationship Id="rId3" Type="http://schemas.openxmlformats.org/officeDocument/2006/relationships/hyperlink" Target="http://www.parade.com/news/intelligence-report/archive/091108-better-access-to-healthy-food.html" TargetMode="External"/><Relationship Id="rId2" Type="http://schemas.openxmlformats.org/officeDocument/2006/relationships/notesSlide" Target="../notesSlides/notesSlide7.xml"/><Relationship Id="rId1" Type="http://schemas.openxmlformats.org/officeDocument/2006/relationships/slideLayout" Target="../slideLayouts/slideLayout183.xml"/><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2.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informationclearinghouse.info/article23604.htm"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informationclearinghouse.info/article23604.htm"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informationclearinghouse.info/article23604.htm"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www.mprnews.org/story/2020/02/27/about-40-percent-of-us-adults-are-obese-government-survey-finds"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cdc.gov/nccdphp/dnpa/obesity/trend/maps/"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cdc.gov/nccdphp/dnpa/obesity/trend/maps/"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cdc.gov/nccdphp/dnpa/obesity/trend/maps/"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customXml" Target="../ink/ink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60.png"/><Relationship Id="rId7" Type="http://schemas.openxmlformats.org/officeDocument/2006/relationships/image" Target="../media/image520.png"/><Relationship Id="rId2" Type="http://schemas.openxmlformats.org/officeDocument/2006/relationships/hyperlink" Target="https://www.cdc.gov/obesity/data/prevalence-maps.html" TargetMode="External"/><Relationship Id="rId1" Type="http://schemas.openxmlformats.org/officeDocument/2006/relationships/slideLayout" Target="../slideLayouts/slideLayout7.xml"/><Relationship Id="rId6" Type="http://schemas.openxmlformats.org/officeDocument/2006/relationships/customXml" Target="../ink/ink6.xml"/><Relationship Id="rId11" Type="http://schemas.openxmlformats.org/officeDocument/2006/relationships/image" Target="../media/image540.png"/><Relationship Id="rId5" Type="http://schemas.openxmlformats.org/officeDocument/2006/relationships/image" Target="../media/image62.png"/><Relationship Id="rId10" Type="http://schemas.openxmlformats.org/officeDocument/2006/relationships/customXml" Target="../ink/ink8.xml"/><Relationship Id="rId4" Type="http://schemas.openxmlformats.org/officeDocument/2006/relationships/image" Target="../media/image61.png"/><Relationship Id="rId9" Type="http://schemas.openxmlformats.org/officeDocument/2006/relationships/image" Target="../media/image53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3" Type="http://schemas.openxmlformats.org/officeDocument/2006/relationships/hyperlink" Target="http://www.startribune.com/lifestyle/27224664.html"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www.startribune.com/lifestyle/27224664.html"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www.startribune.com/lifestyle/27224664.html" TargetMode="External"/><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image" Target="../media/image60.png"/><Relationship Id="rId7" Type="http://schemas.openxmlformats.org/officeDocument/2006/relationships/image" Target="../media/image520.png"/><Relationship Id="rId2" Type="http://schemas.openxmlformats.org/officeDocument/2006/relationships/hyperlink" Target="https://www.cdc.gov/obesity/data/prevalence-maps.html" TargetMode="External"/><Relationship Id="rId1" Type="http://schemas.openxmlformats.org/officeDocument/2006/relationships/slideLayout" Target="../slideLayouts/slideLayout7.xml"/><Relationship Id="rId6" Type="http://schemas.openxmlformats.org/officeDocument/2006/relationships/customXml" Target="../ink/ink9.xml"/><Relationship Id="rId11" Type="http://schemas.openxmlformats.org/officeDocument/2006/relationships/image" Target="../media/image540.png"/><Relationship Id="rId5" Type="http://schemas.openxmlformats.org/officeDocument/2006/relationships/image" Target="../media/image62.png"/><Relationship Id="rId10" Type="http://schemas.openxmlformats.org/officeDocument/2006/relationships/customXml" Target="../ink/ink11.xml"/><Relationship Id="rId4" Type="http://schemas.openxmlformats.org/officeDocument/2006/relationships/image" Target="../media/image61.png"/><Relationship Id="rId9" Type="http://schemas.openxmlformats.org/officeDocument/2006/relationships/image" Target="../media/image530.png"/></Relationships>
</file>

<file path=ppt/slides/_rels/slide94.xml.rels><?xml version="1.0" encoding="UTF-8" standalone="yes"?>
<Relationships xmlns="http://schemas.openxmlformats.org/package/2006/relationships"><Relationship Id="rId8" Type="http://schemas.openxmlformats.org/officeDocument/2006/relationships/customXml" Target="../ink/ink13.xml"/><Relationship Id="rId3" Type="http://schemas.openxmlformats.org/officeDocument/2006/relationships/image" Target="../media/image60.png"/><Relationship Id="rId7" Type="http://schemas.openxmlformats.org/officeDocument/2006/relationships/image" Target="../media/image570.png"/><Relationship Id="rId2" Type="http://schemas.openxmlformats.org/officeDocument/2006/relationships/hyperlink" Target="https://www.cdc.gov/obesity/data/prevalence-maps.html" TargetMode="External"/><Relationship Id="rId1" Type="http://schemas.openxmlformats.org/officeDocument/2006/relationships/slideLayout" Target="../slideLayouts/slideLayout7.xml"/><Relationship Id="rId6" Type="http://schemas.openxmlformats.org/officeDocument/2006/relationships/customXml" Target="../ink/ink12.xml"/><Relationship Id="rId11" Type="http://schemas.openxmlformats.org/officeDocument/2006/relationships/image" Target="../media/image540.png"/><Relationship Id="rId5" Type="http://schemas.openxmlformats.org/officeDocument/2006/relationships/image" Target="../media/image62.png"/><Relationship Id="rId10" Type="http://schemas.openxmlformats.org/officeDocument/2006/relationships/customXml" Target="../ink/ink14.xml"/><Relationship Id="rId4" Type="http://schemas.openxmlformats.org/officeDocument/2006/relationships/image" Target="../media/image61.png"/><Relationship Id="rId9" Type="http://schemas.openxmlformats.org/officeDocument/2006/relationships/image" Target="../media/image580.png"/></Relationships>
</file>

<file path=ppt/slides/_rels/slide95.xml.rels><?xml version="1.0" encoding="UTF-8" standalone="yes"?>
<Relationships xmlns="http://schemas.openxmlformats.org/package/2006/relationships"><Relationship Id="rId8" Type="http://schemas.openxmlformats.org/officeDocument/2006/relationships/customXml" Target="../ink/ink16.xml"/><Relationship Id="rId3" Type="http://schemas.openxmlformats.org/officeDocument/2006/relationships/image" Target="../media/image60.png"/><Relationship Id="rId7" Type="http://schemas.openxmlformats.org/officeDocument/2006/relationships/image" Target="../media/image570.png"/><Relationship Id="rId2" Type="http://schemas.openxmlformats.org/officeDocument/2006/relationships/hyperlink" Target="https://www.cdc.gov/obesity/data/prevalence-maps.html" TargetMode="External"/><Relationship Id="rId1" Type="http://schemas.openxmlformats.org/officeDocument/2006/relationships/slideLayout" Target="../slideLayouts/slideLayout7.xml"/><Relationship Id="rId6" Type="http://schemas.openxmlformats.org/officeDocument/2006/relationships/customXml" Target="../ink/ink15.xml"/><Relationship Id="rId11" Type="http://schemas.openxmlformats.org/officeDocument/2006/relationships/image" Target="../media/image540.png"/><Relationship Id="rId5" Type="http://schemas.openxmlformats.org/officeDocument/2006/relationships/image" Target="../media/image62.png"/><Relationship Id="rId10" Type="http://schemas.openxmlformats.org/officeDocument/2006/relationships/customXml" Target="../ink/ink17.xml"/><Relationship Id="rId4" Type="http://schemas.openxmlformats.org/officeDocument/2006/relationships/image" Target="../media/image61.png"/><Relationship Id="rId9" Type="http://schemas.openxmlformats.org/officeDocument/2006/relationships/image" Target="../media/image580.png"/></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cdc.gov/nccdphp/dnpa/obesity/trend/maps/" TargetMode="External"/><Relationship Id="rId1" Type="http://schemas.openxmlformats.org/officeDocument/2006/relationships/slideLayout" Target="../slideLayouts/slideLayout84.xml"/></Relationships>
</file>

<file path=ppt/slides/_rels/slide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cdc.gov/nccdphp/dnpa/obesity/trend/maps/" TargetMode="External"/><Relationship Id="rId1" Type="http://schemas.openxmlformats.org/officeDocument/2006/relationships/slideLayout" Target="../slideLayouts/slideLayout84.xml"/></Relationships>
</file>

<file path=ppt/slides/_rels/slide98.xml.rels><?xml version="1.0" encoding="UTF-8" standalone="yes"?>
<Relationships xmlns="http://schemas.openxmlformats.org/package/2006/relationships"><Relationship Id="rId3" Type="http://schemas.openxmlformats.org/officeDocument/2006/relationships/hyperlink" Target="http://www.wsoctv.com/news/17262427/detail.html" TargetMode="Externa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8" name="Picture 4" descr="http://www.d.umn.edu/cla/faculty/troufs/anthfood/images/Eating_Culture_2nd_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512" y="433381"/>
            <a:ext cx="4846320" cy="5980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3739255" y="5825048"/>
            <a:ext cx="1644650" cy="52322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Subtitle 2"/>
          <p:cNvSpPr txBox="1">
            <a:spLocks/>
          </p:cNvSpPr>
          <p:nvPr/>
        </p:nvSpPr>
        <p:spPr>
          <a:xfrm>
            <a:off x="2140517" y="423567"/>
            <a:ext cx="4847772" cy="59801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Cf. , Chapter 8</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”GASTRO-ANOMIE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Indigestion?”: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The Obesity Epidemic</a:t>
            </a:r>
          </a:p>
        </p:txBody>
      </p:sp>
      <p:sp>
        <p:nvSpPr>
          <p:cNvPr id="6" name="Rectangle 5">
            <a:extLst>
              <a:ext uri="{FF2B5EF4-FFF2-40B4-BE49-F238E27FC236}">
                <a16:creationId xmlns:a16="http://schemas.microsoft.com/office/drawing/2014/main" id="{6777B14F-3587-4863-8A55-DD5E72097DC4}"/>
              </a:ext>
            </a:extLst>
          </p:cNvPr>
          <p:cNvSpPr>
            <a:spLocks noChangeArrowheads="1"/>
          </p:cNvSpPr>
          <p:nvPr/>
        </p:nvSpPr>
        <p:spPr bwMode="auto">
          <a:xfrm>
            <a:off x="586098" y="702734"/>
            <a:ext cx="7925568" cy="1077218"/>
          </a:xfrm>
          <a:prstGeom prst="rect">
            <a:avLst/>
          </a:prstGeom>
          <a:solidFill>
            <a:srgbClr val="C0E5E1"/>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68571519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066800"/>
            <a:ext cx="7772400" cy="4857750"/>
          </a:xfrm>
          <a:prstGeom prst="rect">
            <a:avLst/>
          </a:prstGeom>
          <a:noFill/>
          <a:ln w="9525">
            <a:noFill/>
            <a:miter lim="800000"/>
            <a:headEnd/>
            <a:tailEnd/>
          </a:ln>
        </p:spPr>
      </p:pic>
      <p:sp>
        <p:nvSpPr>
          <p:cNvPr id="5" name="Rectangle 4"/>
          <p:cNvSpPr/>
          <p:nvPr/>
        </p:nvSpPr>
        <p:spPr>
          <a:xfrm>
            <a:off x="1170296" y="4988256"/>
            <a:ext cx="6781800" cy="1569660"/>
          </a:xfrm>
          <a:prstGeom prst="rect">
            <a:avLst/>
          </a:prstGeom>
          <a:solidFill>
            <a:schemeClr val="bg1"/>
          </a:solidFill>
          <a:ln w="76200">
            <a:solidFill>
              <a:srgbClr val="CF2B2B"/>
            </a:solidFill>
          </a:ln>
        </p:spPr>
        <p:txBody>
          <a:bodyPr wrap="square" lIns="228600" tIns="228600" rIns="228600" bIns="228600">
            <a:spAutoFit/>
          </a:bodyPr>
          <a:lstStyle/>
          <a:p>
            <a:pPr algn="ctr"/>
            <a:r>
              <a:rPr lang="en-US" sz="2400" b="1" dirty="0">
                <a:solidFill>
                  <a:prstClr val="black"/>
                </a:solidFill>
                <a:latin typeface="Arial" pitchFamily="34" charset="0"/>
                <a:cs typeface="Arial" pitchFamily="34" charset="0"/>
              </a:rPr>
              <a:t>Friedman noted this prejudice in his address to the 2010 Nobel “Making Food Good” Conference . . .</a:t>
            </a:r>
            <a:endParaRPr lang="en-US" b="1" dirty="0">
              <a:solidFill>
                <a:prstClr val="black"/>
              </a:solidFill>
              <a:latin typeface="Arial" pitchFamily="34" charset="0"/>
              <a:cs typeface="Arial"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8082" name="Picture 2"/>
          <p:cNvPicPr>
            <a:picLocks noChangeAspect="1" noChangeArrowheads="1"/>
          </p:cNvPicPr>
          <p:nvPr/>
        </p:nvPicPr>
        <p:blipFill>
          <a:blip r:embed="rId2" cstate="print"/>
          <a:srcRect/>
          <a:stretch>
            <a:fillRect/>
          </a:stretch>
        </p:blipFill>
        <p:spPr bwMode="auto">
          <a:xfrm>
            <a:off x="762000" y="925513"/>
            <a:ext cx="7589838" cy="5018087"/>
          </a:xfrm>
          <a:prstGeom prst="rect">
            <a:avLst/>
          </a:prstGeom>
          <a:noFill/>
          <a:ln w="9525">
            <a:noFill/>
            <a:miter lim="800000"/>
            <a:headEnd/>
            <a:tailEnd/>
          </a:ln>
        </p:spPr>
      </p:pic>
      <p:sp>
        <p:nvSpPr>
          <p:cNvPr id="558083" name="Rectangle 3"/>
          <p:cNvSpPr>
            <a:spLocks noChangeArrowheads="1"/>
          </p:cNvSpPr>
          <p:nvPr/>
        </p:nvSpPr>
        <p:spPr bwMode="auto">
          <a:xfrm>
            <a:off x="2286000" y="6567488"/>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prstClr val="black"/>
                </a:solidFill>
                <a:latin typeface="Arial" charset="0"/>
                <a:ea typeface="+mn-ea"/>
                <a:cs typeface="Arial" charset="0"/>
                <a:hlinkClick r:id="rId3"/>
              </a:rPr>
              <a:t>www.wsoctv.com/news/17262427/detail.html</a:t>
            </a:r>
            <a:endParaRPr lang="en-US" sz="1200" kern="1200" dirty="0">
              <a:solidFill>
                <a:prstClr val="black"/>
              </a:solidFill>
              <a:latin typeface="Arial" charset="0"/>
              <a:ea typeface="+mn-ea"/>
              <a:cs typeface="Arial" charset="0"/>
            </a:endParaRPr>
          </a:p>
        </p:txBody>
      </p:sp>
      <p:sp>
        <p:nvSpPr>
          <p:cNvPr id="5" name="Rounded Rectangle 4"/>
          <p:cNvSpPr/>
          <p:nvPr/>
        </p:nvSpPr>
        <p:spPr>
          <a:xfrm>
            <a:off x="865496" y="2944504"/>
            <a:ext cx="4893859" cy="533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5800" y="3655874"/>
            <a:ext cx="7772400" cy="1754326"/>
          </a:xfrm>
          <a:prstGeom prst="rect">
            <a:avLst/>
          </a:prstGeom>
          <a:solidFill>
            <a:schemeClr val="bg1"/>
          </a:solidFill>
          <a:ln w="76200">
            <a:solidFill>
              <a:srgbClr val="CF2B2B"/>
            </a:solidFill>
          </a:ln>
        </p:spPr>
        <p:txBody>
          <a:bodyPr wrap="square" lIns="228600" tIns="228600" rIns="228600" bIns="228600">
            <a:spAutoFit/>
          </a:bodyPr>
          <a:lstStyle/>
          <a:p>
            <a:pPr algn="ctr"/>
            <a:r>
              <a:rPr lang="en-US" sz="2800" b="1" dirty="0">
                <a:solidFill>
                  <a:prstClr val="black"/>
                </a:solidFill>
                <a:latin typeface="Arial" pitchFamily="34" charset="0"/>
                <a:cs typeface="Arial" pitchFamily="34" charset="0"/>
              </a:rPr>
              <a:t>Alabama was the first state to propose “to charge overweight state workers who don’t work on slimming down . . .”</a:t>
            </a:r>
            <a:endParaRPr lang="en-US" sz="2400" dirty="0">
              <a:solidFill>
                <a:prstClr val="black"/>
              </a:solidFill>
              <a:latin typeface="Arial" pitchFamily="34" charset="0"/>
              <a:cs typeface="Arial"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8082" name="Picture 2"/>
          <p:cNvPicPr>
            <a:picLocks noChangeAspect="1" noChangeArrowheads="1"/>
          </p:cNvPicPr>
          <p:nvPr/>
        </p:nvPicPr>
        <p:blipFill>
          <a:blip r:embed="rId2" cstate="print"/>
          <a:srcRect/>
          <a:stretch>
            <a:fillRect/>
          </a:stretch>
        </p:blipFill>
        <p:spPr bwMode="auto">
          <a:xfrm>
            <a:off x="762000" y="925513"/>
            <a:ext cx="7589838" cy="5018087"/>
          </a:xfrm>
          <a:prstGeom prst="rect">
            <a:avLst/>
          </a:prstGeom>
          <a:noFill/>
          <a:ln w="9525">
            <a:noFill/>
            <a:miter lim="800000"/>
            <a:headEnd/>
            <a:tailEnd/>
          </a:ln>
        </p:spPr>
      </p:pic>
      <p:sp>
        <p:nvSpPr>
          <p:cNvPr id="558083" name="Rectangle 3"/>
          <p:cNvSpPr>
            <a:spLocks noChangeArrowheads="1"/>
          </p:cNvSpPr>
          <p:nvPr/>
        </p:nvSpPr>
        <p:spPr bwMode="auto">
          <a:xfrm>
            <a:off x="2286000" y="6567488"/>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prstClr val="black"/>
                </a:solidFill>
                <a:latin typeface="Arial" charset="0"/>
                <a:ea typeface="+mn-ea"/>
                <a:cs typeface="Arial" charset="0"/>
                <a:hlinkClick r:id="rId3"/>
              </a:rPr>
              <a:t>www.wsoctv.com/news/17262427/detail.html</a:t>
            </a:r>
            <a:endParaRPr lang="en-US" sz="1200" kern="1200" dirty="0">
              <a:solidFill>
                <a:prstClr val="black"/>
              </a:solidFill>
              <a:latin typeface="Arial" charset="0"/>
              <a:ea typeface="+mn-ea"/>
              <a:cs typeface="Arial" charset="0"/>
            </a:endParaRPr>
          </a:p>
        </p:txBody>
      </p:sp>
      <p:sp>
        <p:nvSpPr>
          <p:cNvPr id="6" name="Rounded Rectangle 5"/>
          <p:cNvSpPr/>
          <p:nvPr/>
        </p:nvSpPr>
        <p:spPr>
          <a:xfrm>
            <a:off x="838200" y="3456296"/>
            <a:ext cx="7162800" cy="381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800" y="4239161"/>
            <a:ext cx="7772400" cy="1323439"/>
          </a:xfrm>
          <a:prstGeom prst="rect">
            <a:avLst/>
          </a:prstGeom>
          <a:solidFill>
            <a:schemeClr val="bg1"/>
          </a:solidFill>
          <a:ln w="76200">
            <a:solidFill>
              <a:srgbClr val="CF2B2B"/>
            </a:solidFill>
          </a:ln>
        </p:spPr>
        <p:txBody>
          <a:bodyPr wrap="square" lIns="228600" tIns="228600" rIns="228600" bIns="228600">
            <a:spAutoFit/>
          </a:bodyPr>
          <a:lstStyle/>
          <a:p>
            <a:pPr algn="ctr"/>
            <a:r>
              <a:rPr lang="en-US" sz="2800" b="1" dirty="0">
                <a:solidFill>
                  <a:prstClr val="black"/>
                </a:solidFill>
                <a:latin typeface="Arial" pitchFamily="34" charset="0"/>
                <a:cs typeface="Arial" pitchFamily="34" charset="0"/>
              </a:rPr>
              <a:t>Alabama already charges workers that smoke . . .</a:t>
            </a:r>
            <a:endParaRPr lang="en-US" sz="2400" dirty="0">
              <a:solidFill>
                <a:prstClr val="black"/>
              </a:solidFill>
              <a:latin typeface="Arial" pitchFamily="34" charset="0"/>
              <a:cs typeface="Arial"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9106" name="Rectangle 3"/>
          <p:cNvSpPr>
            <a:spLocks noChangeArrowheads="1"/>
          </p:cNvSpPr>
          <p:nvPr/>
        </p:nvSpPr>
        <p:spPr bwMode="auto">
          <a:xfrm>
            <a:off x="2286000" y="6567488"/>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www.wsoctv.com/news/17262427/detail.html</a:t>
            </a:r>
            <a:endParaRPr lang="en-US" sz="1200" kern="1200" dirty="0">
              <a:solidFill>
                <a:srgbClr val="000000"/>
              </a:solidFill>
              <a:latin typeface="Arial" charset="0"/>
              <a:ea typeface="+mn-ea"/>
              <a:cs typeface="Arial" charset="0"/>
            </a:endParaRPr>
          </a:p>
        </p:txBody>
      </p:sp>
      <p:pic>
        <p:nvPicPr>
          <p:cNvPr id="559107" name="Picture 2"/>
          <p:cNvPicPr>
            <a:picLocks noChangeAspect="1" noChangeArrowheads="1"/>
          </p:cNvPicPr>
          <p:nvPr/>
        </p:nvPicPr>
        <p:blipFill>
          <a:blip r:embed="rId3" cstate="print"/>
          <a:srcRect/>
          <a:stretch>
            <a:fillRect/>
          </a:stretch>
        </p:blipFill>
        <p:spPr bwMode="auto">
          <a:xfrm>
            <a:off x="792163" y="958850"/>
            <a:ext cx="7589837" cy="4908550"/>
          </a:xfrm>
          <a:prstGeom prst="rect">
            <a:avLst/>
          </a:prstGeom>
          <a:noFill/>
          <a:ln w="9525">
            <a:noFill/>
            <a:miter lim="800000"/>
            <a:headEnd/>
            <a:tailEnd/>
          </a:ln>
        </p:spPr>
      </p:pic>
      <p:sp>
        <p:nvSpPr>
          <p:cNvPr id="4" name="Rounded Rectangle 3"/>
          <p:cNvSpPr/>
          <p:nvPr/>
        </p:nvSpPr>
        <p:spPr>
          <a:xfrm>
            <a:off x="914400" y="1004248"/>
            <a:ext cx="7315200" cy="381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800" y="3046274"/>
            <a:ext cx="7772400" cy="1754326"/>
          </a:xfrm>
          <a:prstGeom prst="rect">
            <a:avLst/>
          </a:prstGeom>
          <a:solidFill>
            <a:schemeClr val="bg1"/>
          </a:solidFill>
          <a:ln w="76200">
            <a:solidFill>
              <a:srgbClr val="CF2B2B"/>
            </a:solidFill>
          </a:ln>
        </p:spPr>
        <p:txBody>
          <a:bodyPr wrap="square" lIns="228600" tIns="228600" rIns="228600" bIns="228600">
            <a:spAutoFit/>
          </a:bodyPr>
          <a:lstStyle/>
          <a:p>
            <a:pPr algn="ctr"/>
            <a:r>
              <a:rPr lang="en-US" sz="2800" b="1" dirty="0">
                <a:solidFill>
                  <a:prstClr val="black"/>
                </a:solidFill>
                <a:latin typeface="Arial" pitchFamily="34" charset="0"/>
                <a:cs typeface="Arial" pitchFamily="34" charset="0"/>
              </a:rPr>
              <a:t>Alabama proposed to fine “. . . anyone with a body mass index of 35 or higher who is not making progress.” </a:t>
            </a:r>
            <a:endParaRPr lang="en-US" sz="2400" dirty="0">
              <a:solidFill>
                <a:prstClr val="black"/>
              </a:solidFill>
              <a:latin typeface="Arial" pitchFamily="34" charset="0"/>
              <a:cs typeface="Arial"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https://www.cdc.gov/obesity/data/prevalence-maps.html</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 name="TextBox 3"/>
          <p:cNvSpPr txBox="1"/>
          <p:nvPr/>
        </p:nvSpPr>
        <p:spPr>
          <a:xfrm>
            <a:off x="3564250" y="2680648"/>
            <a:ext cx="108395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Colorado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18.4%</a:t>
            </a:r>
          </a:p>
        </p:txBody>
      </p:sp>
      <p:sp>
        <p:nvSpPr>
          <p:cNvPr id="5" name="TextBox 4"/>
          <p:cNvSpPr txBox="1"/>
          <p:nvPr/>
        </p:nvSpPr>
        <p:spPr>
          <a:xfrm>
            <a:off x="5260859" y="3657600"/>
            <a:ext cx="12923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Mississippi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31.7%</a:t>
            </a:r>
          </a:p>
        </p:txBody>
      </p:sp>
      <p:pic>
        <p:nvPicPr>
          <p:cNvPr id="10" name="Picture 9" descr="Map&#10;&#10;Description automatically generated">
            <a:extLst>
              <a:ext uri="{FF2B5EF4-FFF2-40B4-BE49-F238E27FC236}">
                <a16:creationId xmlns:a16="http://schemas.microsoft.com/office/drawing/2014/main" id="{4E65B79E-DE85-4AAC-A070-60A5C1FDA777}"/>
              </a:ext>
            </a:extLst>
          </p:cNvPr>
          <p:cNvPicPr>
            <a:picLocks noChangeAspect="1"/>
          </p:cNvPicPr>
          <p:nvPr/>
        </p:nvPicPr>
        <p:blipFill>
          <a:blip r:embed="rId3"/>
          <a:stretch>
            <a:fillRect/>
          </a:stretch>
        </p:blipFill>
        <p:spPr>
          <a:xfrm>
            <a:off x="0" y="751305"/>
            <a:ext cx="9144000" cy="5732860"/>
          </a:xfrm>
          <a:prstGeom prst="rect">
            <a:avLst/>
          </a:prstGeom>
        </p:spPr>
      </p:pic>
      <p:pic>
        <p:nvPicPr>
          <p:cNvPr id="12" name="Picture 11" descr="A picture containing text, beverage, soft drink&#10;&#10;Description automatically generated">
            <a:extLst>
              <a:ext uri="{FF2B5EF4-FFF2-40B4-BE49-F238E27FC236}">
                <a16:creationId xmlns:a16="http://schemas.microsoft.com/office/drawing/2014/main" id="{AF6CBD66-BFBF-458A-B7FA-D86A489B2257}"/>
              </a:ext>
            </a:extLst>
          </p:cNvPr>
          <p:cNvPicPr>
            <a:picLocks noChangeAspect="1"/>
          </p:cNvPicPr>
          <p:nvPr/>
        </p:nvPicPr>
        <p:blipFill>
          <a:blip r:embed="rId4"/>
          <a:stretch>
            <a:fillRect/>
          </a:stretch>
        </p:blipFill>
        <p:spPr>
          <a:xfrm>
            <a:off x="990600" y="76200"/>
            <a:ext cx="914400" cy="580913"/>
          </a:xfrm>
          <a:prstGeom prst="rect">
            <a:avLst/>
          </a:prstGeom>
        </p:spPr>
      </p:pic>
      <p:sp>
        <p:nvSpPr>
          <p:cNvPr id="16" name="TextBox 15">
            <a:extLst>
              <a:ext uri="{FF2B5EF4-FFF2-40B4-BE49-F238E27FC236}">
                <a16:creationId xmlns:a16="http://schemas.microsoft.com/office/drawing/2014/main" id="{4D6ACB85-3575-4916-AFBB-594156E5732B}"/>
              </a:ext>
            </a:extLst>
          </p:cNvPr>
          <p:cNvSpPr txBox="1"/>
          <p:nvPr/>
        </p:nvSpPr>
        <p:spPr>
          <a:xfrm>
            <a:off x="980975" y="589507"/>
            <a:ext cx="9144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2019</a:t>
            </a:r>
          </a:p>
        </p:txBody>
      </p:sp>
      <p:pic>
        <p:nvPicPr>
          <p:cNvPr id="15" name="Picture 14" descr="Graphical user interface, text&#10;&#10;Description automatically generated">
            <a:extLst>
              <a:ext uri="{FF2B5EF4-FFF2-40B4-BE49-F238E27FC236}">
                <a16:creationId xmlns:a16="http://schemas.microsoft.com/office/drawing/2014/main" id="{28555250-97EF-4BC0-B6E0-EF1D07A0A93C}"/>
              </a:ext>
            </a:extLst>
          </p:cNvPr>
          <p:cNvPicPr>
            <a:picLocks noChangeAspect="1"/>
          </p:cNvPicPr>
          <p:nvPr/>
        </p:nvPicPr>
        <p:blipFill>
          <a:blip r:embed="rId5"/>
          <a:stretch>
            <a:fillRect/>
          </a:stretch>
        </p:blipFill>
        <p:spPr>
          <a:xfrm>
            <a:off x="2057400" y="133211"/>
            <a:ext cx="6807550" cy="1047804"/>
          </a:xfrm>
          <a:prstGeom prst="rect">
            <a:avLst/>
          </a:prstGeom>
        </p:spPr>
      </p:pic>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F21CEC75-DE89-4D98-A17B-AFD115CA4AB4}"/>
                  </a:ext>
                </a:extLst>
              </p14:cNvPr>
              <p14:cNvContentPartPr/>
              <p14:nvPr/>
            </p14:nvContentPartPr>
            <p14:xfrm>
              <a:off x="6766408" y="846114"/>
              <a:ext cx="1823400" cy="68760"/>
            </p14:xfrm>
          </p:contentPart>
        </mc:Choice>
        <mc:Fallback xmlns="">
          <p:pic>
            <p:nvPicPr>
              <p:cNvPr id="17" name="Ink 16">
                <a:extLst>
                  <a:ext uri="{FF2B5EF4-FFF2-40B4-BE49-F238E27FC236}">
                    <a16:creationId xmlns:a16="http://schemas.microsoft.com/office/drawing/2014/main" id="{F21CEC75-DE89-4D98-A17B-AFD115CA4AB4}"/>
                  </a:ext>
                </a:extLst>
              </p:cNvPr>
              <p:cNvPicPr/>
              <p:nvPr/>
            </p:nvPicPr>
            <p:blipFill>
              <a:blip r:embed="rId7"/>
              <a:stretch>
                <a:fillRect/>
              </a:stretch>
            </p:blipFill>
            <p:spPr>
              <a:xfrm>
                <a:off x="6712408" y="738114"/>
                <a:ext cx="19310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18562339-AC55-4364-87D7-0992BD3022B5}"/>
                  </a:ext>
                </a:extLst>
              </p14:cNvPr>
              <p14:cNvContentPartPr/>
              <p14:nvPr/>
            </p14:nvContentPartPr>
            <p14:xfrm>
              <a:off x="2127088" y="1067154"/>
              <a:ext cx="2827800" cy="59760"/>
            </p14:xfrm>
          </p:contentPart>
        </mc:Choice>
        <mc:Fallback xmlns="">
          <p:pic>
            <p:nvPicPr>
              <p:cNvPr id="18" name="Ink 17">
                <a:extLst>
                  <a:ext uri="{FF2B5EF4-FFF2-40B4-BE49-F238E27FC236}">
                    <a16:creationId xmlns:a16="http://schemas.microsoft.com/office/drawing/2014/main" id="{18562339-AC55-4364-87D7-0992BD3022B5}"/>
                  </a:ext>
                </a:extLst>
              </p:cNvPr>
              <p:cNvPicPr/>
              <p:nvPr/>
            </p:nvPicPr>
            <p:blipFill>
              <a:blip r:embed="rId9"/>
              <a:stretch>
                <a:fillRect/>
              </a:stretch>
            </p:blipFill>
            <p:spPr>
              <a:xfrm>
                <a:off x="2073088" y="959154"/>
                <a:ext cx="293544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022A169B-9095-47E5-82BD-EB4EB9E50FF6}"/>
                  </a:ext>
                </a:extLst>
              </p14:cNvPr>
              <p14:cNvContentPartPr/>
              <p14:nvPr/>
            </p14:nvContentPartPr>
            <p14:xfrm>
              <a:off x="-404432" y="191994"/>
              <a:ext cx="360" cy="360"/>
            </p14:xfrm>
          </p:contentPart>
        </mc:Choice>
        <mc:Fallback xmlns="">
          <p:pic>
            <p:nvPicPr>
              <p:cNvPr id="19" name="Ink 18">
                <a:extLst>
                  <a:ext uri="{FF2B5EF4-FFF2-40B4-BE49-F238E27FC236}">
                    <a16:creationId xmlns:a16="http://schemas.microsoft.com/office/drawing/2014/main" id="{022A169B-9095-47E5-82BD-EB4EB9E50FF6}"/>
                  </a:ext>
                </a:extLst>
              </p:cNvPr>
              <p:cNvPicPr/>
              <p:nvPr/>
            </p:nvPicPr>
            <p:blipFill>
              <a:blip r:embed="rId11"/>
              <a:stretch>
                <a:fillRect/>
              </a:stretch>
            </p:blipFill>
            <p:spPr>
              <a:xfrm>
                <a:off x="-458432" y="83994"/>
                <a:ext cx="108000" cy="216000"/>
              </a:xfrm>
              <a:prstGeom prst="rect">
                <a:avLst/>
              </a:prstGeom>
            </p:spPr>
          </p:pic>
        </mc:Fallback>
      </mc:AlternateContent>
      <p:sp>
        <p:nvSpPr>
          <p:cNvPr id="22" name="TextBox 21">
            <a:extLst>
              <a:ext uri="{FF2B5EF4-FFF2-40B4-BE49-F238E27FC236}">
                <a16:creationId xmlns:a16="http://schemas.microsoft.com/office/drawing/2014/main" id="{93F0F5CA-C140-42C9-8501-B758FBD4C52A}"/>
              </a:ext>
            </a:extLst>
          </p:cNvPr>
          <p:cNvSpPr txBox="1"/>
          <p:nvPr/>
        </p:nvSpPr>
        <p:spPr>
          <a:xfrm>
            <a:off x="2699737" y="3007803"/>
            <a:ext cx="108395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Colorado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23.8%</a:t>
            </a:r>
          </a:p>
        </p:txBody>
      </p:sp>
      <p:sp>
        <p:nvSpPr>
          <p:cNvPr id="26" name="TextBox 25">
            <a:extLst>
              <a:ext uri="{FF2B5EF4-FFF2-40B4-BE49-F238E27FC236}">
                <a16:creationId xmlns:a16="http://schemas.microsoft.com/office/drawing/2014/main" id="{C13F0C0D-AAF2-411C-B5A3-75D794D0B268}"/>
              </a:ext>
            </a:extLst>
          </p:cNvPr>
          <p:cNvSpPr txBox="1"/>
          <p:nvPr/>
        </p:nvSpPr>
        <p:spPr>
          <a:xfrm>
            <a:off x="4287033" y="1701225"/>
            <a:ext cx="1199367"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30.1%</a:t>
            </a:r>
          </a:p>
        </p:txBody>
      </p:sp>
      <p:sp>
        <p:nvSpPr>
          <p:cNvPr id="20" name="Rectangle 19">
            <a:extLst>
              <a:ext uri="{FF2B5EF4-FFF2-40B4-BE49-F238E27FC236}">
                <a16:creationId xmlns:a16="http://schemas.microsoft.com/office/drawing/2014/main" id="{C9AC80DA-6E71-48A6-93FD-DB9E8EE9DD79}"/>
              </a:ext>
            </a:extLst>
          </p:cNvPr>
          <p:cNvSpPr/>
          <p:nvPr/>
        </p:nvSpPr>
        <p:spPr>
          <a:xfrm>
            <a:off x="685800" y="4991633"/>
            <a:ext cx="7772400" cy="1028167"/>
          </a:xfrm>
          <a:prstGeom prst="rect">
            <a:avLst/>
          </a:prstGeom>
          <a:solidFill>
            <a:schemeClr val="bg1"/>
          </a:solidFill>
          <a:ln w="76200">
            <a:solidFill>
              <a:srgbClr val="CF2B2B"/>
            </a:solidFill>
          </a:ln>
        </p:spPr>
        <p:txBody>
          <a:bodyPr wrap="square" lIns="228600" tIns="228600" rIns="228600" bIns="228600">
            <a:spAutoFit/>
          </a:body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Alabama is now at 36.1% . . .</a:t>
            </a:r>
          </a:p>
        </p:txBody>
      </p:sp>
      <p:sp>
        <p:nvSpPr>
          <p:cNvPr id="21" name="Rounded Rectangle 7">
            <a:extLst>
              <a:ext uri="{FF2B5EF4-FFF2-40B4-BE49-F238E27FC236}">
                <a16:creationId xmlns:a16="http://schemas.microsoft.com/office/drawing/2014/main" id="{4D099470-68D8-48C9-BAB0-307BAF71FACA}"/>
              </a:ext>
            </a:extLst>
          </p:cNvPr>
          <p:cNvSpPr/>
          <p:nvPr/>
        </p:nvSpPr>
        <p:spPr>
          <a:xfrm>
            <a:off x="5877025" y="3810000"/>
            <a:ext cx="5334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9AC15FE-227A-45A4-934E-F34FA4C2A490}"/>
              </a:ext>
            </a:extLst>
          </p:cNvPr>
          <p:cNvSpPr txBox="1"/>
          <p:nvPr/>
        </p:nvSpPr>
        <p:spPr>
          <a:xfrm>
            <a:off x="5638800" y="3910964"/>
            <a:ext cx="1039067"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Alabama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36.1%</a:t>
            </a:r>
          </a:p>
        </p:txBody>
      </p:sp>
      <p:sp>
        <p:nvSpPr>
          <p:cNvPr id="25" name="TextBox 24">
            <a:extLst>
              <a:ext uri="{FF2B5EF4-FFF2-40B4-BE49-F238E27FC236}">
                <a16:creationId xmlns:a16="http://schemas.microsoft.com/office/drawing/2014/main" id="{2D6ECF02-BB65-468C-AAD1-A340FA57CADC}"/>
              </a:ext>
            </a:extLst>
          </p:cNvPr>
          <p:cNvSpPr txBox="1"/>
          <p:nvPr/>
        </p:nvSpPr>
        <p:spPr>
          <a:xfrm>
            <a:off x="5108459" y="4368225"/>
            <a:ext cx="12923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Mississippi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40.8%</a:t>
            </a:r>
          </a:p>
        </p:txBody>
      </p:sp>
    </p:spTree>
    <p:extLst>
      <p:ext uri="{BB962C8B-B14F-4D97-AF65-F5344CB8AC3E}">
        <p14:creationId xmlns:p14="http://schemas.microsoft.com/office/powerpoint/2010/main" val="179893393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www.startribune.com/lifestyle/27224664.html</a:t>
            </a:r>
            <a:endParaRPr lang="en-US" sz="1200" kern="1200" dirty="0">
              <a:solidFill>
                <a:srgbClr val="000000"/>
              </a:solidFill>
              <a:latin typeface="Arial" charset="0"/>
              <a:ea typeface="+mn-ea"/>
              <a:cs typeface="Arial" charset="0"/>
            </a:endParaRPr>
          </a:p>
        </p:txBody>
      </p:sp>
      <p:pic>
        <p:nvPicPr>
          <p:cNvPr id="556035" name="Picture 2"/>
          <p:cNvPicPr>
            <a:picLocks noChangeAspect="1" noChangeArrowheads="1"/>
          </p:cNvPicPr>
          <p:nvPr/>
        </p:nvPicPr>
        <p:blipFill>
          <a:blip r:embed="rId3" cstate="print"/>
          <a:srcRect/>
          <a:stretch>
            <a:fillRect/>
          </a:stretch>
        </p:blipFill>
        <p:spPr bwMode="auto">
          <a:xfrm>
            <a:off x="762000" y="1095375"/>
            <a:ext cx="7589838" cy="4678363"/>
          </a:xfrm>
          <a:prstGeom prst="rect">
            <a:avLst/>
          </a:prstGeom>
          <a:noFill/>
          <a:ln w="9525">
            <a:noFill/>
            <a:miter lim="800000"/>
            <a:headEnd/>
            <a:tailEnd/>
          </a:ln>
        </p:spPr>
      </p:pic>
      <p:sp>
        <p:nvSpPr>
          <p:cNvPr id="5" name="Rounded Rectangle 4"/>
          <p:cNvSpPr/>
          <p:nvPr/>
        </p:nvSpPr>
        <p:spPr>
          <a:xfrm>
            <a:off x="1183944" y="2729552"/>
            <a:ext cx="6858000" cy="851848"/>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4192" y="3858161"/>
            <a:ext cx="7772400" cy="1323439"/>
          </a:xfrm>
          <a:prstGeom prst="rect">
            <a:avLst/>
          </a:prstGeom>
          <a:solidFill>
            <a:schemeClr val="bg1"/>
          </a:solidFill>
          <a:ln w="76200">
            <a:solidFill>
              <a:srgbClr val="CF2B2B"/>
            </a:solidFill>
          </a:ln>
        </p:spPr>
        <p:txBody>
          <a:bodyPr wrap="square" lIns="228600" tIns="228600" rIns="228600" bIns="228600">
            <a:spAutoFit/>
          </a:bodyPr>
          <a:lstStyle/>
          <a:p>
            <a:pPr algn="ctr"/>
            <a:r>
              <a:rPr lang="en-US" sz="2800" b="1" dirty="0">
                <a:solidFill>
                  <a:prstClr val="black"/>
                </a:solidFill>
                <a:latin typeface="Arial" pitchFamily="34" charset="0"/>
                <a:cs typeface="Arial" pitchFamily="34" charset="0"/>
              </a:rPr>
              <a:t>the CDC defines obesity as having a body mass index (BMI) of 30 or above</a:t>
            </a:r>
            <a:endParaRPr lang="en-US" sz="2400" dirty="0">
              <a:solidFill>
                <a:prstClr val="black"/>
              </a:solidFill>
              <a:latin typeface="Arial" pitchFamily="34" charset="0"/>
              <a:cs typeface="Arial"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3276600"/>
            <a:ext cx="7772400" cy="175432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BMI</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dirty="0">
                <a:solidFill>
                  <a:srgbClr val="FF0000"/>
                </a:solidFill>
              </a:rPr>
              <a:t>Body Mass Index</a:t>
            </a:r>
            <a:endParaRPr kumimoji="0" lang="en-US" sz="48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9017338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9106" name="Rectangle 3"/>
          <p:cNvSpPr>
            <a:spLocks noChangeArrowheads="1"/>
          </p:cNvSpPr>
          <p:nvPr/>
        </p:nvSpPr>
        <p:spPr bwMode="auto">
          <a:xfrm>
            <a:off x="2286000" y="6567488"/>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www.wsoctv.com/news/17262427/detail.html</a:t>
            </a:r>
            <a:endParaRPr lang="en-US" sz="1200" kern="1200" dirty="0">
              <a:solidFill>
                <a:srgbClr val="000000"/>
              </a:solidFill>
              <a:latin typeface="Arial" charset="0"/>
              <a:ea typeface="+mn-ea"/>
              <a:cs typeface="Arial" charset="0"/>
            </a:endParaRPr>
          </a:p>
        </p:txBody>
      </p:sp>
      <p:pic>
        <p:nvPicPr>
          <p:cNvPr id="559107" name="Picture 2"/>
          <p:cNvPicPr>
            <a:picLocks noChangeAspect="1" noChangeArrowheads="1"/>
          </p:cNvPicPr>
          <p:nvPr/>
        </p:nvPicPr>
        <p:blipFill>
          <a:blip r:embed="rId3" cstate="print"/>
          <a:srcRect/>
          <a:stretch>
            <a:fillRect/>
          </a:stretch>
        </p:blipFill>
        <p:spPr bwMode="auto">
          <a:xfrm>
            <a:off x="792163" y="958850"/>
            <a:ext cx="7589837" cy="4908550"/>
          </a:xfrm>
          <a:prstGeom prst="rect">
            <a:avLst/>
          </a:prstGeom>
          <a:noFill/>
          <a:ln w="9525">
            <a:noFill/>
            <a:miter lim="800000"/>
            <a:headEnd/>
            <a:tailEnd/>
          </a:ln>
        </p:spPr>
      </p:pic>
      <p:sp>
        <p:nvSpPr>
          <p:cNvPr id="5" name="Rectangle 4"/>
          <p:cNvSpPr/>
          <p:nvPr/>
        </p:nvSpPr>
        <p:spPr>
          <a:xfrm>
            <a:off x="1905000" y="2199144"/>
            <a:ext cx="5334000" cy="2677656"/>
          </a:xfrm>
          <a:prstGeom prst="rect">
            <a:avLst/>
          </a:prstGeom>
          <a:solidFill>
            <a:schemeClr val="bg1"/>
          </a:solidFill>
          <a:ln w="76200">
            <a:solidFill>
              <a:srgbClr val="CF2B2B"/>
            </a:solidFill>
          </a:ln>
        </p:spPr>
        <p:txBody>
          <a:bodyPr wrap="square" lIns="228600" tIns="228600" rIns="228600" bIns="228600">
            <a:spAutoFit/>
          </a:bodyPr>
          <a:lstStyle/>
          <a:p>
            <a:pPr marL="0" lvl="1" algn="ctr"/>
            <a:r>
              <a:rPr lang="en-US" sz="3600" b="1" dirty="0">
                <a:cs typeface="Arial" charset="0"/>
              </a:rPr>
              <a:t>note</a:t>
            </a:r>
          </a:p>
          <a:p>
            <a:pPr marL="0" lvl="1" algn="ctr"/>
            <a:r>
              <a:rPr lang="en-US" sz="3600" b="1" dirty="0">
                <a:cs typeface="Arial" charset="0"/>
              </a:rPr>
              <a:t>body mass index (BMI)</a:t>
            </a:r>
          </a:p>
          <a:p>
            <a:pPr marL="0" lvl="1" algn="ctr"/>
            <a:r>
              <a:rPr lang="en-US" sz="3600" b="1" dirty="0">
                <a:cs typeface="Arial" charset="0"/>
              </a:rPr>
              <a:t>information</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27012" name="Subtitle 2"/>
          <p:cNvSpPr txBox="1">
            <a:spLocks/>
          </p:cNvSpPr>
          <p:nvPr/>
        </p:nvSpPr>
        <p:spPr bwMode="auto">
          <a:xfrm>
            <a:off x="914400" y="2057400"/>
            <a:ext cx="7315200" cy="2616200"/>
          </a:xfrm>
          <a:prstGeom prst="rect">
            <a:avLst/>
          </a:prstGeom>
          <a:noFill/>
          <a:ln w="9525">
            <a:noFill/>
            <a:miter lim="800000"/>
            <a:headEnd/>
            <a:tailEnd/>
          </a:ln>
        </p:spPr>
        <p:txBody>
          <a:bodyPr lIns="457200" rIns="457200">
            <a:spAutoFit/>
          </a:bodyPr>
          <a:lstStyle/>
          <a:p>
            <a:pPr marL="0" lvl="1" algn="ctr"/>
            <a:r>
              <a:rPr lang="en-US" sz="3200" b="1" dirty="0">
                <a:cs typeface="Arial" charset="0"/>
              </a:rPr>
              <a:t>The most accurate method for determining if one is overweight or obese is to calculate </a:t>
            </a:r>
          </a:p>
          <a:p>
            <a:pPr marL="0" lvl="1" algn="ctr"/>
            <a:r>
              <a:rPr lang="en-US" sz="3600" b="1" dirty="0">
                <a:cs typeface="Arial" charset="0"/>
              </a:rPr>
              <a:t>body mass index (BMI)</a:t>
            </a:r>
          </a:p>
          <a:p>
            <a:pPr marL="0" lvl="1" algn="ctr"/>
            <a:r>
              <a:rPr lang="en-US" sz="3200" b="1" dirty="0">
                <a:cs typeface="Arial" charset="0"/>
              </a:rPr>
              <a:t>using the following formula:</a:t>
            </a:r>
          </a:p>
        </p:txBody>
      </p:sp>
      <p:sp>
        <p:nvSpPr>
          <p:cNvPr id="427013" name="Subtitle 2"/>
          <p:cNvSpPr txBox="1">
            <a:spLocks/>
          </p:cNvSpPr>
          <p:nvPr/>
        </p:nvSpPr>
        <p:spPr bwMode="auto">
          <a:xfrm>
            <a:off x="903288" y="4910138"/>
            <a:ext cx="7315200" cy="954087"/>
          </a:xfrm>
          <a:prstGeom prst="rect">
            <a:avLst/>
          </a:prstGeom>
          <a:noFill/>
          <a:ln w="9525">
            <a:noFill/>
            <a:miter lim="800000"/>
            <a:headEnd/>
            <a:tailEnd/>
          </a:ln>
        </p:spPr>
        <p:txBody>
          <a:bodyPr lIns="457200" rIns="457200">
            <a:spAutoFit/>
          </a:bodyPr>
          <a:lstStyle/>
          <a:p>
            <a:pPr marL="465138" lvl="1" indent="-233363">
              <a:spcBef>
                <a:spcPts val="800"/>
              </a:spcBef>
            </a:pPr>
            <a:r>
              <a:rPr lang="en-US" sz="2800" b="1">
                <a:cs typeface="Arial" charset="0"/>
              </a:rPr>
              <a:t>BMI = [Weight in pounds ÷ Height in inches ÷ Height in inches] X 703</a:t>
            </a:r>
          </a:p>
        </p:txBody>
      </p:sp>
      <p:sp>
        <p:nvSpPr>
          <p:cNvPr id="427014"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107</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 name="Subtitle 2"/>
          <p:cNvSpPr txBox="1">
            <a:spLocks/>
          </p:cNvSpPr>
          <p:nvPr/>
        </p:nvSpPr>
        <p:spPr bwMode="auto">
          <a:xfrm>
            <a:off x="914400" y="2057400"/>
            <a:ext cx="7315200" cy="2616200"/>
          </a:xfrm>
          <a:prstGeom prst="rect">
            <a:avLst/>
          </a:prstGeom>
          <a:noFill/>
          <a:ln w="9525">
            <a:noFill/>
            <a:miter lim="800000"/>
            <a:headEnd/>
            <a:tailEnd/>
          </a:ln>
        </p:spPr>
        <p:txBody>
          <a:bodyPr lIns="457200" rIns="457200">
            <a:spAutoFit/>
          </a:bodyPr>
          <a:lstStyle/>
          <a:p>
            <a:pPr marL="0" lvl="1" algn="ctr">
              <a:spcBef>
                <a:spcPts val="0"/>
              </a:spcBef>
              <a:defRPr/>
            </a:pPr>
            <a:r>
              <a:rPr lang="en-US" sz="3200" b="1" dirty="0">
                <a:solidFill>
                  <a:schemeClr val="accent2">
                    <a:lumMod val="40000"/>
                    <a:lumOff val="60000"/>
                  </a:schemeClr>
                </a:solidFill>
                <a:latin typeface="Arial" pitchFamily="34" charset="0"/>
                <a:cs typeface="Arial" pitchFamily="34" charset="0"/>
              </a:rPr>
              <a:t>The most accurate method for determining if one is overweight or obese is to calculate </a:t>
            </a:r>
          </a:p>
          <a:p>
            <a:pPr marL="0" lvl="1" algn="ctr">
              <a:spcBef>
                <a:spcPts val="0"/>
              </a:spcBef>
              <a:defRPr/>
            </a:pPr>
            <a:r>
              <a:rPr lang="en-US" sz="3600" b="1" dirty="0">
                <a:solidFill>
                  <a:schemeClr val="accent2">
                    <a:lumMod val="40000"/>
                    <a:lumOff val="60000"/>
                  </a:schemeClr>
                </a:solidFill>
                <a:latin typeface="Arial" pitchFamily="34" charset="0"/>
                <a:cs typeface="Arial" pitchFamily="34" charset="0"/>
              </a:rPr>
              <a:t>body mass index (BMI)</a:t>
            </a:r>
          </a:p>
          <a:p>
            <a:pPr marL="0" lvl="1" algn="ctr">
              <a:spcBef>
                <a:spcPts val="0"/>
              </a:spcBef>
              <a:defRPr/>
            </a:pPr>
            <a:r>
              <a:rPr lang="en-US" sz="3200" b="1" dirty="0">
                <a:solidFill>
                  <a:schemeClr val="accent2">
                    <a:lumMod val="40000"/>
                    <a:lumOff val="60000"/>
                  </a:schemeClr>
                </a:solidFill>
                <a:latin typeface="Arial" pitchFamily="34" charset="0"/>
                <a:cs typeface="Arial" pitchFamily="34" charset="0"/>
              </a:rPr>
              <a:t>using the following formula:</a:t>
            </a:r>
          </a:p>
        </p:txBody>
      </p:sp>
      <p:sp>
        <p:nvSpPr>
          <p:cNvPr id="428037" name="Subtitle 2"/>
          <p:cNvSpPr txBox="1">
            <a:spLocks/>
          </p:cNvSpPr>
          <p:nvPr/>
        </p:nvSpPr>
        <p:spPr bwMode="auto">
          <a:xfrm>
            <a:off x="914400" y="4800600"/>
            <a:ext cx="7315200" cy="1179513"/>
          </a:xfrm>
          <a:prstGeom prst="rect">
            <a:avLst/>
          </a:prstGeom>
          <a:noFill/>
          <a:ln w="9525">
            <a:noFill/>
            <a:miter lim="800000"/>
            <a:headEnd/>
            <a:tailEnd/>
          </a:ln>
        </p:spPr>
        <p:txBody>
          <a:bodyPr lIns="457200" rIns="457200">
            <a:spAutoFit/>
          </a:bodyPr>
          <a:lstStyle/>
          <a:p>
            <a:pPr marL="0" lvl="1" algn="ctr">
              <a:spcBef>
                <a:spcPts val="800"/>
              </a:spcBef>
            </a:pPr>
            <a:r>
              <a:rPr lang="en-US" sz="3200" b="1">
                <a:cs typeface="Arial" charset="0"/>
              </a:rPr>
              <a:t>or one’s body weight divided </a:t>
            </a:r>
          </a:p>
          <a:p>
            <a:pPr marL="0" lvl="1" algn="ctr">
              <a:spcBef>
                <a:spcPts val="800"/>
              </a:spcBef>
            </a:pPr>
            <a:r>
              <a:rPr lang="en-US" sz="3200" b="1">
                <a:cs typeface="Arial" charset="0"/>
              </a:rPr>
              <a:t>by the square of one’s height</a:t>
            </a:r>
          </a:p>
        </p:txBody>
      </p:sp>
      <p:sp>
        <p:nvSpPr>
          <p:cNvPr id="428038"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29060"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107</a:t>
            </a:r>
          </a:p>
        </p:txBody>
      </p:sp>
      <p:pic>
        <p:nvPicPr>
          <p:cNvPr id="429061" name="Picture 2"/>
          <p:cNvPicPr>
            <a:picLocks noChangeAspect="1" noChangeArrowheads="1"/>
          </p:cNvPicPr>
          <p:nvPr/>
        </p:nvPicPr>
        <p:blipFill>
          <a:blip r:embed="rId2" cstate="print"/>
          <a:srcRect/>
          <a:stretch>
            <a:fillRect/>
          </a:stretch>
        </p:blipFill>
        <p:spPr bwMode="auto">
          <a:xfrm>
            <a:off x="2229490" y="3091001"/>
            <a:ext cx="4691062" cy="1099999"/>
          </a:xfrm>
          <a:prstGeom prst="rect">
            <a:avLst/>
          </a:prstGeom>
          <a:noFill/>
          <a:ln w="9525">
            <a:noFill/>
            <a:miter lim="800000"/>
            <a:headEnd/>
            <a:tailEnd/>
          </a:ln>
        </p:spPr>
      </p:pic>
      <p:sp>
        <p:nvSpPr>
          <p:cNvPr id="429062" name="Subtitle 2"/>
          <p:cNvSpPr txBox="1">
            <a:spLocks/>
          </p:cNvSpPr>
          <p:nvPr/>
        </p:nvSpPr>
        <p:spPr bwMode="auto">
          <a:xfrm>
            <a:off x="914400" y="4572000"/>
            <a:ext cx="7315200" cy="1262063"/>
          </a:xfrm>
          <a:prstGeom prst="rect">
            <a:avLst/>
          </a:prstGeom>
          <a:noFill/>
          <a:ln w="9525">
            <a:noFill/>
            <a:miter lim="800000"/>
            <a:headEnd/>
            <a:tailEnd/>
          </a:ln>
        </p:spPr>
        <p:txBody>
          <a:bodyPr lIns="457200" rIns="457200">
            <a:spAutoFit/>
          </a:bodyPr>
          <a:lstStyle/>
          <a:p>
            <a:pPr marL="0" lvl="1" algn="ctr"/>
            <a:r>
              <a:rPr lang="en-US" sz="3200" b="1">
                <a:cs typeface="Arial" charset="0"/>
              </a:rPr>
              <a:t>or use a calculator</a:t>
            </a:r>
          </a:p>
          <a:p>
            <a:pPr marL="0" lvl="1" algn="ctr"/>
            <a:endParaRPr lang="en-US" sz="1200" b="1">
              <a:cs typeface="Arial" charset="0"/>
            </a:endParaRPr>
          </a:p>
          <a:p>
            <a:pPr marL="0" lvl="1" algn="ctr"/>
            <a:r>
              <a:rPr lang="en-US" sz="3200" b="1">
                <a:cs typeface="Arial" charset="0"/>
              </a:rPr>
              <a:t>or a BMI table . .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066800"/>
            <a:ext cx="7772400" cy="4857750"/>
          </a:xfrm>
          <a:prstGeom prst="rect">
            <a:avLst/>
          </a:prstGeom>
          <a:noFill/>
          <a:ln w="9525">
            <a:noFill/>
            <a:miter lim="800000"/>
            <a:headEnd/>
            <a:tailEnd/>
          </a:ln>
        </p:spPr>
      </p:pic>
      <p:sp>
        <p:nvSpPr>
          <p:cNvPr id="5" name="Rectangle 4"/>
          <p:cNvSpPr/>
          <p:nvPr/>
        </p:nvSpPr>
        <p:spPr>
          <a:xfrm>
            <a:off x="1164608" y="4969892"/>
            <a:ext cx="6781800" cy="1569660"/>
          </a:xfrm>
          <a:prstGeom prst="rect">
            <a:avLst/>
          </a:prstGeom>
          <a:solidFill>
            <a:schemeClr val="bg1"/>
          </a:solidFill>
          <a:ln w="76200">
            <a:solidFill>
              <a:srgbClr val="CF2B2B"/>
            </a:solidFill>
          </a:ln>
        </p:spPr>
        <p:txBody>
          <a:bodyPr wrap="square" lIns="228600" tIns="228600" rIns="228600" bIns="228600">
            <a:spAutoFit/>
          </a:bodyPr>
          <a:lstStyle/>
          <a:p>
            <a:pPr algn="ctr"/>
            <a:r>
              <a:rPr lang="en-US" sz="2400" b="1" dirty="0">
                <a:solidFill>
                  <a:prstClr val="black"/>
                </a:solidFill>
                <a:latin typeface="Arial" pitchFamily="34" charset="0"/>
                <a:cs typeface="Arial" pitchFamily="34" charset="0"/>
              </a:rPr>
              <a:t>He pointed out that that prejudice against fat people is one of the few prejudices still openly tolerated in America</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825088"/>
            <a:ext cx="7772400" cy="2308324"/>
          </a:xfrm>
          <a:prstGeom prst="rect">
            <a:avLst/>
          </a:prstGeom>
        </p:spPr>
        <p:txBody>
          <a:bodyPr wrap="square">
            <a:spAutoFit/>
          </a:bodyPr>
          <a:lstStyle/>
          <a:p>
            <a:pPr algn="ctr">
              <a:lnSpc>
                <a:spcPct val="150000"/>
              </a:lnSpc>
            </a:pPr>
            <a:r>
              <a:rPr lang="en-US" sz="3200" b="1" dirty="0">
                <a:solidFill>
                  <a:prstClr val="white"/>
                </a:solidFill>
              </a:rPr>
              <a:t>it’s easier to figure out </a:t>
            </a:r>
          </a:p>
          <a:p>
            <a:pPr algn="ctr">
              <a:lnSpc>
                <a:spcPct val="150000"/>
              </a:lnSpc>
            </a:pPr>
            <a:r>
              <a:rPr lang="en-US" sz="3200" b="1" dirty="0">
                <a:solidFill>
                  <a:prstClr val="white"/>
                </a:solidFill>
              </a:rPr>
              <a:t>by looking at </a:t>
            </a:r>
          </a:p>
          <a:p>
            <a:pPr algn="ctr">
              <a:lnSpc>
                <a:spcPct val="150000"/>
              </a:lnSpc>
            </a:pPr>
            <a:r>
              <a:rPr lang="en-US" sz="3200" b="1" dirty="0">
                <a:solidFill>
                  <a:prstClr val="white"/>
                </a:solidFill>
              </a:rPr>
              <a:t>a BMI height/weight table . .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3"/>
          <p:cNvSpPr>
            <a:spLocks noChangeArrowheads="1"/>
          </p:cNvSpPr>
          <p:nvPr/>
        </p:nvSpPr>
        <p:spPr bwMode="auto">
          <a:xfrm>
            <a:off x="2286000" y="6338888"/>
            <a:ext cx="4572000" cy="276225"/>
          </a:xfrm>
          <a:prstGeom prst="rect">
            <a:avLst/>
          </a:prstGeom>
          <a:noFill/>
          <a:ln w="9525">
            <a:noFill/>
            <a:miter lim="800000"/>
            <a:headEnd/>
            <a:tailEnd/>
          </a:ln>
        </p:spPr>
        <p:txBody>
          <a:bodyPr>
            <a:spAutoFit/>
          </a:bodyPr>
          <a:lstStyle/>
          <a:p>
            <a:pPr algn="ctr"/>
            <a:r>
              <a:rPr lang="en-US" sz="1200">
                <a:solidFill>
                  <a:srgbClr val="000000"/>
                </a:solidFill>
                <a:cs typeface="Arial" charset="0"/>
                <a:hlinkClick r:id="rId2"/>
              </a:rPr>
              <a:t>http://en.wikipedia.org/wiki/Body_mass_index</a:t>
            </a:r>
            <a:endParaRPr lang="en-US" sz="1200">
              <a:solidFill>
                <a:srgbClr val="000000"/>
              </a:solidFill>
              <a:cs typeface="Arial" charset="0"/>
            </a:endParaRPr>
          </a:p>
        </p:txBody>
      </p:sp>
      <p:pic>
        <p:nvPicPr>
          <p:cNvPr id="430082" name="Picture 2"/>
          <p:cNvPicPr>
            <a:picLocks noChangeAspect="1" noChangeArrowheads="1"/>
          </p:cNvPicPr>
          <p:nvPr/>
        </p:nvPicPr>
        <p:blipFill>
          <a:blip r:embed="rId3" cstate="print"/>
          <a:srcRect/>
          <a:stretch>
            <a:fillRect/>
          </a:stretch>
        </p:blipFill>
        <p:spPr bwMode="auto">
          <a:xfrm>
            <a:off x="1181100" y="633413"/>
            <a:ext cx="6781800" cy="5591175"/>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31108" name="Subtitle 2"/>
          <p:cNvSpPr txBox="1">
            <a:spLocks/>
          </p:cNvSpPr>
          <p:nvPr/>
        </p:nvSpPr>
        <p:spPr bwMode="auto">
          <a:xfrm>
            <a:off x="762000" y="2339975"/>
            <a:ext cx="7315200" cy="3908425"/>
          </a:xfrm>
          <a:prstGeom prst="rect">
            <a:avLst/>
          </a:prstGeom>
          <a:noFill/>
          <a:ln w="9525">
            <a:noFill/>
            <a:miter lim="800000"/>
            <a:headEnd/>
            <a:tailEnd/>
          </a:ln>
        </p:spPr>
        <p:txBody>
          <a:bodyPr lIns="457200" rIns="457200">
            <a:spAutoFit/>
          </a:bodyPr>
          <a:lstStyle/>
          <a:p>
            <a:pPr marL="0" lvl="1" algn="ctr">
              <a:spcBef>
                <a:spcPts val="800"/>
              </a:spcBef>
            </a:pPr>
            <a:r>
              <a:rPr lang="en-US" sz="2800" b="1" dirty="0">
                <a:cs typeface="Arial" charset="0"/>
              </a:rPr>
              <a:t>If your BMI is equal to or above 25, you are considered overweight</a:t>
            </a:r>
          </a:p>
          <a:p>
            <a:pPr marL="0" lvl="1" algn="ctr">
              <a:spcBef>
                <a:spcPts val="800"/>
              </a:spcBef>
            </a:pPr>
            <a:endParaRPr lang="en-US" sz="1600" b="1" dirty="0">
              <a:cs typeface="Arial" charset="0"/>
            </a:endParaRPr>
          </a:p>
          <a:p>
            <a:pPr marL="0" lvl="1" algn="ctr"/>
            <a:r>
              <a:rPr lang="en-US" sz="2800" b="1" dirty="0">
                <a:cs typeface="Arial" charset="0"/>
              </a:rPr>
              <a:t>If it is equal to or above 30, </a:t>
            </a:r>
          </a:p>
          <a:p>
            <a:pPr marL="0" lvl="1" algn="ctr"/>
            <a:r>
              <a:rPr lang="en-US" sz="2800" b="1" dirty="0">
                <a:cs typeface="Arial" charset="0"/>
              </a:rPr>
              <a:t>you are considered obese</a:t>
            </a:r>
          </a:p>
          <a:p>
            <a:pPr marL="0" lvl="1" algn="ctr"/>
            <a:r>
              <a:rPr lang="en-US" sz="2000" dirty="0">
                <a:cs typeface="Arial" charset="0"/>
              </a:rPr>
              <a:t>(unless you are extremely muscular)</a:t>
            </a:r>
          </a:p>
          <a:p>
            <a:pPr marL="0" lvl="1" algn="ctr">
              <a:spcBef>
                <a:spcPts val="800"/>
              </a:spcBef>
            </a:pPr>
            <a:endParaRPr lang="en-US" sz="1600" b="1" dirty="0">
              <a:cs typeface="Arial" charset="0"/>
            </a:endParaRPr>
          </a:p>
          <a:p>
            <a:pPr marL="0" lvl="1" algn="ctr">
              <a:spcBef>
                <a:spcPts val="800"/>
              </a:spcBef>
            </a:pPr>
            <a:r>
              <a:rPr lang="en-US" sz="2800" b="1" dirty="0">
                <a:cs typeface="Arial" charset="0"/>
              </a:rPr>
              <a:t>Underweight is defined as having a BMI below 19</a:t>
            </a:r>
          </a:p>
        </p:txBody>
      </p:sp>
      <p:sp>
        <p:nvSpPr>
          <p:cNvPr id="431109"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3"/>
          <p:cNvSpPr>
            <a:spLocks noChangeArrowheads="1"/>
          </p:cNvSpPr>
          <p:nvPr/>
        </p:nvSpPr>
        <p:spPr bwMode="auto">
          <a:xfrm>
            <a:off x="2286000" y="6338888"/>
            <a:ext cx="4572000" cy="276225"/>
          </a:xfrm>
          <a:prstGeom prst="rect">
            <a:avLst/>
          </a:prstGeom>
          <a:noFill/>
          <a:ln w="9525">
            <a:noFill/>
            <a:miter lim="800000"/>
            <a:headEnd/>
            <a:tailEnd/>
          </a:ln>
        </p:spPr>
        <p:txBody>
          <a:bodyPr>
            <a:spAutoFit/>
          </a:bodyPr>
          <a:lstStyle/>
          <a:p>
            <a:pPr algn="ctr"/>
            <a:r>
              <a:rPr lang="en-US" sz="1200" dirty="0">
                <a:solidFill>
                  <a:srgbClr val="000000"/>
                </a:solidFill>
                <a:cs typeface="Arial" charset="0"/>
                <a:hlinkClick r:id="rId2"/>
              </a:rPr>
              <a:t>http://news.bbc.co.uk/2/hi/health/5297790.stm</a:t>
            </a:r>
            <a:endParaRPr lang="en-US" sz="1200" dirty="0">
              <a:solidFill>
                <a:srgbClr val="000000"/>
              </a:solidFill>
              <a:cs typeface="Arial" charset="0"/>
            </a:endParaRPr>
          </a:p>
        </p:txBody>
      </p:sp>
      <p:pic>
        <p:nvPicPr>
          <p:cNvPr id="12290" name="Picture 2"/>
          <p:cNvPicPr>
            <a:picLocks noChangeAspect="1" noChangeArrowheads="1"/>
          </p:cNvPicPr>
          <p:nvPr/>
        </p:nvPicPr>
        <p:blipFill>
          <a:blip r:embed="rId3" cstate="print"/>
          <a:srcRect/>
          <a:stretch>
            <a:fillRect/>
          </a:stretch>
        </p:blipFill>
        <p:spPr bwMode="auto">
          <a:xfrm>
            <a:off x="933698" y="672152"/>
            <a:ext cx="7268606" cy="5486400"/>
          </a:xfrm>
          <a:prstGeom prst="rect">
            <a:avLst/>
          </a:prstGeom>
          <a:noFill/>
          <a:ln w="9525">
            <a:noFill/>
            <a:miter lim="800000"/>
            <a:headEnd/>
            <a:tailEnd/>
          </a:ln>
          <a:effec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011031"/>
            <a:ext cx="7315200" cy="1815882"/>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Because the relative amounts of fat and muscle tissue and bone size vary greatly from person to person, ideal weights are given as ranges . . .</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117</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2588835"/>
            <a:ext cx="7315200" cy="3354765"/>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Many experts argue that these ranges should be made</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even more flexible . . .</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0" lvl="1" algn="ctr" rtl="0" fontAlgn="base">
              <a:spcBef>
                <a:spcPct val="0"/>
              </a:spcBef>
              <a:spcAft>
                <a:spcPct val="0"/>
              </a:spcAft>
            </a:pPr>
            <a:r>
              <a:rPr lang="en-US" sz="2800" b="1" kern="1200" dirty="0">
                <a:solidFill>
                  <a:prstClr val="black"/>
                </a:solidFill>
                <a:latin typeface="Arial" charset="0"/>
                <a:ea typeface="+mn-ea"/>
                <a:cs typeface="Arial" charset="0"/>
              </a:rPr>
              <a:t>and point out that the health hazards are associated only with </a:t>
            </a:r>
            <a:r>
              <a:rPr lang="en-US" sz="2800" b="1" i="1" kern="1200" dirty="0">
                <a:solidFill>
                  <a:prstClr val="black"/>
                </a:solidFill>
                <a:latin typeface="Arial" charset="0"/>
                <a:ea typeface="+mn-ea"/>
                <a:cs typeface="Arial" charset="0"/>
              </a:rPr>
              <a:t>extreme</a:t>
            </a:r>
            <a:r>
              <a:rPr lang="en-US" sz="2800" b="1" kern="1200" dirty="0">
                <a:solidFill>
                  <a:prstClr val="black"/>
                </a:solidFill>
                <a:latin typeface="Arial" charset="0"/>
                <a:ea typeface="+mn-ea"/>
                <a:cs typeface="Arial" charset="0"/>
              </a:rPr>
              <a:t> overweight and underweight</a:t>
            </a:r>
          </a:p>
          <a:p>
            <a:pPr marL="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0" lvl="1" algn="ctr" rtl="0" fontAlgn="base">
              <a:spcBef>
                <a:spcPct val="0"/>
              </a:spcBef>
              <a:spcAft>
                <a:spcPct val="0"/>
              </a:spcAft>
            </a:pPr>
            <a:r>
              <a:rPr lang="en-US" sz="2000" b="1" kern="1200" dirty="0">
                <a:solidFill>
                  <a:prstClr val="black"/>
                </a:solidFill>
                <a:latin typeface="Arial" charset="0"/>
                <a:ea typeface="+mn-ea"/>
                <a:cs typeface="Arial" charset="0"/>
              </a:rPr>
              <a:t>(that is, 20% over or under the ideal range)</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117</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81284" name="Subtitle 2"/>
          <p:cNvSpPr txBox="1">
            <a:spLocks/>
          </p:cNvSpPr>
          <p:nvPr/>
        </p:nvSpPr>
        <p:spPr bwMode="auto">
          <a:xfrm>
            <a:off x="914400" y="3025676"/>
            <a:ext cx="7315200" cy="2308324"/>
          </a:xfrm>
          <a:prstGeom prst="rect">
            <a:avLst/>
          </a:prstGeom>
          <a:noFill/>
          <a:ln w="9525">
            <a:noFill/>
            <a:miter lim="800000"/>
            <a:headEnd/>
            <a:tailEnd/>
          </a:ln>
        </p:spPr>
        <p:txBody>
          <a:bodyPr lIns="457200" rIns="457200">
            <a:spAutoFit/>
          </a:bodyPr>
          <a:lstStyle/>
          <a:p>
            <a:pPr marL="0" lvl="1" algn="ctr" rtl="0" fontAlgn="base">
              <a:spcBef>
                <a:spcPct val="0"/>
              </a:spcBef>
              <a:spcAft>
                <a:spcPct val="0"/>
              </a:spcAft>
            </a:pPr>
            <a:r>
              <a:rPr lang="en-US" sz="2800" b="1" kern="1200" dirty="0">
                <a:solidFill>
                  <a:prstClr val="black"/>
                </a:solidFill>
                <a:latin typeface="Arial" charset="0"/>
                <a:ea typeface="+mn-ea"/>
                <a:cs typeface="Arial" charset="0"/>
              </a:rPr>
              <a:t>Recommendations to diet, therefore, should be directed</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only to those who are </a:t>
            </a:r>
          </a:p>
          <a:p>
            <a:pPr marL="0" lvl="1" algn="ctr" rtl="0" fontAlgn="base">
              <a:spcBef>
                <a:spcPct val="0"/>
              </a:spcBef>
              <a:spcAft>
                <a:spcPct val="0"/>
              </a:spcAft>
            </a:pPr>
            <a:r>
              <a:rPr lang="en-US" sz="2800" b="1" kern="1200" dirty="0">
                <a:solidFill>
                  <a:prstClr val="black"/>
                </a:solidFill>
                <a:latin typeface="Arial" charset="0"/>
                <a:ea typeface="+mn-ea"/>
                <a:cs typeface="Arial" charset="0"/>
              </a:rPr>
              <a:t>extremely over- or underweight . . .</a:t>
            </a:r>
          </a:p>
          <a:p>
            <a:pPr marL="457200" lvl="1" algn="ctr" rtl="0" fontAlgn="base">
              <a:spcBef>
                <a:spcPct val="0"/>
              </a:spcBef>
              <a:spcAft>
                <a:spcPct val="0"/>
              </a:spcAft>
            </a:pPr>
            <a:endParaRPr lang="en-US" sz="1200" b="1" kern="1200" dirty="0">
              <a:solidFill>
                <a:prstClr val="black"/>
              </a:solidFill>
              <a:latin typeface="Arial" charset="0"/>
              <a:ea typeface="+mn-ea"/>
              <a:cs typeface="Arial" charset="0"/>
            </a:endParaRPr>
          </a:p>
          <a:p>
            <a:pPr marL="457200" lvl="1" algn="ctr" rtl="0" fontAlgn="base">
              <a:spcBef>
                <a:spcPct val="0"/>
              </a:spcBef>
              <a:spcAft>
                <a:spcPct val="0"/>
              </a:spcAft>
            </a:pPr>
            <a:r>
              <a:rPr lang="en-US" sz="2000" b="1" kern="1200" dirty="0">
                <a:solidFill>
                  <a:prstClr val="black"/>
                </a:solidFill>
                <a:latin typeface="Arial" charset="0"/>
                <a:ea typeface="+mn-ea"/>
                <a:cs typeface="Arial" charset="0"/>
              </a:rPr>
              <a:t>(that is, 20% over or under the ideal range)</a:t>
            </a:r>
          </a:p>
        </p:txBody>
      </p:sp>
      <p:sp>
        <p:nvSpPr>
          <p:cNvPr id="48128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rtl="0" fontAlgn="base">
              <a:spcBef>
                <a:spcPct val="0"/>
              </a:spcBef>
              <a:spcAft>
                <a:spcPct val="0"/>
              </a:spcAft>
            </a:pPr>
            <a:r>
              <a:rPr lang="en-US" i="1" kern="1200" dirty="0">
                <a:solidFill>
                  <a:srgbClr val="000000"/>
                </a:solidFill>
                <a:latin typeface="Calibri" pitchFamily="34" charset="0"/>
                <a:ea typeface="+mn-ea"/>
                <a:cs typeface="+mn-cs"/>
              </a:rPr>
              <a:t>The Cultural Feast</a:t>
            </a:r>
            <a:r>
              <a:rPr lang="en-US" kern="1200" dirty="0">
                <a:solidFill>
                  <a:srgbClr val="000000"/>
                </a:solidFill>
                <a:latin typeface="Calibri" pitchFamily="34" charset="0"/>
                <a:ea typeface="+mn-ea"/>
                <a:cs typeface="+mn-cs"/>
              </a:rPr>
              <a:t>, 2</a:t>
            </a:r>
            <a:r>
              <a:rPr lang="en-US" kern="1200" baseline="30000" dirty="0">
                <a:solidFill>
                  <a:srgbClr val="000000"/>
                </a:solidFill>
                <a:latin typeface="Calibri" pitchFamily="34" charset="0"/>
                <a:ea typeface="+mn-ea"/>
                <a:cs typeface="+mn-cs"/>
              </a:rPr>
              <a:t>nd</a:t>
            </a:r>
            <a:r>
              <a:rPr lang="en-US" kern="1200" dirty="0">
                <a:solidFill>
                  <a:srgbClr val="000000"/>
                </a:solidFill>
                <a:latin typeface="Calibri" pitchFamily="34" charset="0"/>
                <a:ea typeface="+mn-ea"/>
                <a:cs typeface="+mn-cs"/>
              </a:rPr>
              <a:t> ed., p. 117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32132" name="Subtitle 2"/>
          <p:cNvSpPr txBox="1">
            <a:spLocks/>
          </p:cNvSpPr>
          <p:nvPr/>
        </p:nvSpPr>
        <p:spPr bwMode="auto">
          <a:xfrm>
            <a:off x="914400" y="2065338"/>
            <a:ext cx="7315200" cy="1570037"/>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Rise in excess weight gain is accompanied by the increased risk in . . .</a:t>
            </a:r>
          </a:p>
        </p:txBody>
      </p:sp>
      <p:sp>
        <p:nvSpPr>
          <p:cNvPr id="432133" name="Subtitle 2"/>
          <p:cNvSpPr txBox="1">
            <a:spLocks/>
          </p:cNvSpPr>
          <p:nvPr/>
        </p:nvSpPr>
        <p:spPr bwMode="auto">
          <a:xfrm>
            <a:off x="914400" y="3743325"/>
            <a:ext cx="7315200" cy="2554288"/>
          </a:xfrm>
          <a:prstGeom prst="rect">
            <a:avLst/>
          </a:prstGeom>
          <a:noFill/>
          <a:ln w="9525">
            <a:noFill/>
            <a:miter lim="800000"/>
            <a:headEnd/>
            <a:tailEnd/>
          </a:ln>
        </p:spPr>
        <p:txBody>
          <a:bodyPr lIns="457200" rIns="457200">
            <a:spAutoFit/>
          </a:bodyPr>
          <a:lstStyle/>
          <a:p>
            <a:pPr marL="465138" lvl="1" indent="-233363">
              <a:buFont typeface="Arial" charset="0"/>
              <a:buChar char="•"/>
            </a:pPr>
            <a:r>
              <a:rPr lang="en-US" sz="2000" b="1" dirty="0">
                <a:solidFill>
                  <a:schemeClr val="bg1"/>
                </a:solidFill>
                <a:cs typeface="Arial" charset="0"/>
              </a:rPr>
              <a:t>coronary heart disease</a:t>
            </a:r>
          </a:p>
          <a:p>
            <a:pPr marL="465138" lvl="1" indent="-233363">
              <a:buFont typeface="Arial" charset="0"/>
              <a:buChar char="•"/>
            </a:pPr>
            <a:r>
              <a:rPr lang="en-US" sz="2000" b="1" dirty="0">
                <a:solidFill>
                  <a:schemeClr val="bg1"/>
                </a:solidFill>
                <a:cs typeface="Arial" charset="0"/>
              </a:rPr>
              <a:t>hypertension</a:t>
            </a:r>
          </a:p>
          <a:p>
            <a:pPr marL="465138" lvl="1" indent="-233363">
              <a:buFont typeface="Arial" charset="0"/>
              <a:buChar char="•"/>
            </a:pPr>
            <a:r>
              <a:rPr lang="en-US" sz="2000" b="1" dirty="0">
                <a:solidFill>
                  <a:schemeClr val="bg1"/>
                </a:solidFill>
                <a:cs typeface="Arial" charset="0"/>
              </a:rPr>
              <a:t>stroke</a:t>
            </a:r>
          </a:p>
          <a:p>
            <a:pPr marL="465138" lvl="1" indent="-233363">
              <a:buFont typeface="Arial" charset="0"/>
              <a:buChar char="•"/>
            </a:pPr>
            <a:r>
              <a:rPr lang="en-US" sz="2000" b="1" dirty="0">
                <a:solidFill>
                  <a:schemeClr val="bg1"/>
                </a:solidFill>
                <a:cs typeface="Arial" charset="0"/>
              </a:rPr>
              <a:t>gallbladder disease</a:t>
            </a:r>
          </a:p>
          <a:p>
            <a:pPr marL="465138" lvl="1" indent="-233363">
              <a:buFont typeface="Arial" charset="0"/>
              <a:buChar char="•"/>
            </a:pPr>
            <a:r>
              <a:rPr lang="en-US" sz="2000" b="1" dirty="0">
                <a:solidFill>
                  <a:schemeClr val="bg1"/>
                </a:solidFill>
                <a:cs typeface="Arial" charset="0"/>
              </a:rPr>
              <a:t>type 2 diabetes</a:t>
            </a:r>
          </a:p>
          <a:p>
            <a:pPr marL="465138" lvl="1" indent="-233363">
              <a:buFont typeface="Arial" charset="0"/>
              <a:buChar char="•"/>
            </a:pPr>
            <a:r>
              <a:rPr lang="en-US" sz="2000" b="1" dirty="0">
                <a:solidFill>
                  <a:schemeClr val="bg1"/>
                </a:solidFill>
                <a:cs typeface="Arial" charset="0"/>
              </a:rPr>
              <a:t>osteoarthritis</a:t>
            </a:r>
          </a:p>
          <a:p>
            <a:pPr marL="465138" lvl="1" indent="-233363">
              <a:buFont typeface="Arial" charset="0"/>
              <a:buChar char="•"/>
            </a:pPr>
            <a:r>
              <a:rPr lang="en-US" sz="2000" b="1" dirty="0">
                <a:solidFill>
                  <a:schemeClr val="bg1"/>
                </a:solidFill>
                <a:cs typeface="Arial" charset="0"/>
              </a:rPr>
              <a:t>some forms of cancer</a:t>
            </a:r>
          </a:p>
          <a:p>
            <a:pPr marL="465138" lvl="1" indent="-233363">
              <a:buFont typeface="Arial" charset="0"/>
              <a:buChar char="•"/>
            </a:pPr>
            <a:r>
              <a:rPr lang="en-US" sz="2000" b="1" dirty="0">
                <a:solidFill>
                  <a:schemeClr val="bg1"/>
                </a:solidFill>
                <a:cs typeface="Arial" charset="0"/>
              </a:rPr>
              <a:t>emotional problems</a:t>
            </a:r>
            <a:endParaRPr lang="en-US" b="1" dirty="0">
              <a:solidFill>
                <a:schemeClr val="bg1"/>
              </a:solidFill>
              <a:cs typeface="Arial" charset="0"/>
            </a:endParaRPr>
          </a:p>
        </p:txBody>
      </p:sp>
      <p:sp>
        <p:nvSpPr>
          <p:cNvPr id="432134"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dirty="0">
                <a:solidFill>
                  <a:schemeClr val="bg1"/>
                </a:solidFill>
                <a:latin typeface="Calibri" pitchFamily="34" charset="0"/>
              </a:rPr>
              <a:t>The Cultural Feast</a:t>
            </a:r>
            <a:r>
              <a:rPr lang="en-US" dirty="0">
                <a:solidFill>
                  <a:schemeClr val="bg1"/>
                </a:solidFill>
                <a:latin typeface="Calibri" pitchFamily="34" charset="0"/>
              </a:rPr>
              <a:t>, 2</a:t>
            </a:r>
            <a:r>
              <a:rPr lang="en-US" baseline="30000" dirty="0">
                <a:solidFill>
                  <a:schemeClr val="bg1"/>
                </a:solidFill>
                <a:latin typeface="Calibri" pitchFamily="34" charset="0"/>
              </a:rPr>
              <a:t>nd</a:t>
            </a:r>
            <a:r>
              <a:rPr lang="en-US" dirty="0">
                <a:solidFill>
                  <a:schemeClr val="bg1"/>
                </a:solidFill>
                <a:latin typeface="Calibri" pitchFamily="34" charset="0"/>
              </a:rPr>
              <a:t> ed., p. 107</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510" y="65690"/>
            <a:ext cx="6858000" cy="6677526"/>
          </a:xfrm>
          <a:prstGeom prst="rect">
            <a:avLst/>
          </a:prstGeom>
        </p:spPr>
      </p:pic>
      <p:sp>
        <p:nvSpPr>
          <p:cNvPr id="8" name="Rectangle 5"/>
          <p:cNvSpPr>
            <a:spLocks noChangeArrowheads="1"/>
          </p:cNvSpPr>
          <p:nvPr/>
        </p:nvSpPr>
        <p:spPr bwMode="auto">
          <a:xfrm>
            <a:off x="3722227" y="6629400"/>
            <a:ext cx="221086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Arial" charset="0"/>
                <a:hlinkClick r:id="rId3"/>
              </a:rPr>
              <a:t>https://www.bbc.com/news/health-53921141</a:t>
            </a:r>
            <a:endParaRPr kumimoji="0" lang="en-US" sz="8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355045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32132" name="Subtitle 2"/>
          <p:cNvSpPr txBox="1">
            <a:spLocks/>
          </p:cNvSpPr>
          <p:nvPr/>
        </p:nvSpPr>
        <p:spPr bwMode="auto">
          <a:xfrm>
            <a:off x="914400" y="2065338"/>
            <a:ext cx="7315200" cy="1570037"/>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Rise in excess weight gain is also accompanied by the increased risk in . . .</a:t>
            </a:r>
          </a:p>
        </p:txBody>
      </p:sp>
      <p:sp>
        <p:nvSpPr>
          <p:cNvPr id="432133" name="Subtitle 2"/>
          <p:cNvSpPr txBox="1">
            <a:spLocks/>
          </p:cNvSpPr>
          <p:nvPr/>
        </p:nvSpPr>
        <p:spPr bwMode="auto">
          <a:xfrm>
            <a:off x="914400" y="3743325"/>
            <a:ext cx="7315200" cy="2554288"/>
          </a:xfrm>
          <a:prstGeom prst="rect">
            <a:avLst/>
          </a:prstGeom>
          <a:noFill/>
          <a:ln w="9525">
            <a:noFill/>
            <a:miter lim="800000"/>
            <a:headEnd/>
            <a:tailEnd/>
          </a:ln>
        </p:spPr>
        <p:txBody>
          <a:bodyPr lIns="457200" rIns="457200">
            <a:spAutoFit/>
          </a:bodyPr>
          <a:lstStyle/>
          <a:p>
            <a:pPr marL="465138" lvl="1" indent="-233363">
              <a:buFont typeface="Arial" charset="0"/>
              <a:buChar char="•"/>
            </a:pPr>
            <a:r>
              <a:rPr lang="en-US" sz="2000" b="1">
                <a:cs typeface="Arial" charset="0"/>
              </a:rPr>
              <a:t>coronary heart disease</a:t>
            </a:r>
          </a:p>
          <a:p>
            <a:pPr marL="465138" lvl="1" indent="-233363">
              <a:buFont typeface="Arial" charset="0"/>
              <a:buChar char="•"/>
            </a:pPr>
            <a:r>
              <a:rPr lang="en-US" sz="2000" b="1">
                <a:cs typeface="Arial" charset="0"/>
              </a:rPr>
              <a:t>hypertension</a:t>
            </a:r>
          </a:p>
          <a:p>
            <a:pPr marL="465138" lvl="1" indent="-233363">
              <a:buFont typeface="Arial" charset="0"/>
              <a:buChar char="•"/>
            </a:pPr>
            <a:r>
              <a:rPr lang="en-US" sz="2000" b="1">
                <a:cs typeface="Arial" charset="0"/>
              </a:rPr>
              <a:t>stroke</a:t>
            </a:r>
          </a:p>
          <a:p>
            <a:pPr marL="465138" lvl="1" indent="-233363">
              <a:buFont typeface="Arial" charset="0"/>
              <a:buChar char="•"/>
            </a:pPr>
            <a:r>
              <a:rPr lang="en-US" sz="2000" b="1">
                <a:cs typeface="Arial" charset="0"/>
              </a:rPr>
              <a:t>gallbladder disease</a:t>
            </a:r>
          </a:p>
          <a:p>
            <a:pPr marL="465138" lvl="1" indent="-233363">
              <a:buFont typeface="Arial" charset="0"/>
              <a:buChar char="•"/>
            </a:pPr>
            <a:r>
              <a:rPr lang="en-US" sz="2000" b="1">
                <a:cs typeface="Arial" charset="0"/>
              </a:rPr>
              <a:t>type 2 diabetes</a:t>
            </a:r>
          </a:p>
          <a:p>
            <a:pPr marL="465138" lvl="1" indent="-233363">
              <a:buFont typeface="Arial" charset="0"/>
              <a:buChar char="•"/>
            </a:pPr>
            <a:r>
              <a:rPr lang="en-US" sz="2000" b="1">
                <a:cs typeface="Arial" charset="0"/>
              </a:rPr>
              <a:t>osteoarthritis</a:t>
            </a:r>
          </a:p>
          <a:p>
            <a:pPr marL="465138" lvl="1" indent="-233363">
              <a:buFont typeface="Arial" charset="0"/>
              <a:buChar char="•"/>
            </a:pPr>
            <a:r>
              <a:rPr lang="en-US" sz="2000" b="1">
                <a:cs typeface="Arial" charset="0"/>
              </a:rPr>
              <a:t>some forms of cancer</a:t>
            </a:r>
          </a:p>
          <a:p>
            <a:pPr marL="465138" lvl="1" indent="-233363">
              <a:buFont typeface="Arial" charset="0"/>
              <a:buChar char="•"/>
            </a:pPr>
            <a:r>
              <a:rPr lang="en-US" sz="2000" b="1">
                <a:cs typeface="Arial" charset="0"/>
              </a:rPr>
              <a:t>emotional problems</a:t>
            </a:r>
            <a:endParaRPr lang="en-US" b="1">
              <a:cs typeface="Arial" charset="0"/>
            </a:endParaRPr>
          </a:p>
        </p:txBody>
      </p:sp>
      <p:sp>
        <p:nvSpPr>
          <p:cNvPr id="432134" name="TextBox 2"/>
          <p:cNvSpPr txBox="1">
            <a:spLocks noChangeArrowheads="1"/>
          </p:cNvSpPr>
          <p:nvPr/>
        </p:nvSpPr>
        <p:spPr bwMode="auto">
          <a:xfrm>
            <a:off x="914400" y="6411912"/>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107</a:t>
            </a:r>
          </a:p>
        </p:txBody>
      </p:sp>
    </p:spTree>
    <p:extLst>
      <p:ext uri="{BB962C8B-B14F-4D97-AF65-F5344CB8AC3E}">
        <p14:creationId xmlns:p14="http://schemas.microsoft.com/office/powerpoint/2010/main" val="112336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917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5191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5400" b="1" dirty="0">
              <a:solidFill>
                <a:srgbClr val="000000"/>
              </a:solidFill>
              <a:latin typeface="Times New Roman" pitchFamily="18" charset="0"/>
            </a:endParaRPr>
          </a:p>
          <a:p>
            <a:pPr algn="ctr" eaLnBrk="0" hangingPunct="0">
              <a:spcBef>
                <a:spcPct val="20000"/>
              </a:spcBef>
            </a:pPr>
            <a:endParaRPr lang="en-US" sz="3200" b="1" dirty="0">
              <a:solidFill>
                <a:srgbClr val="000000"/>
              </a:solidFill>
              <a:latin typeface="Times New Roman" pitchFamily="18" charset="0"/>
            </a:endParaRPr>
          </a:p>
        </p:txBody>
      </p:sp>
      <p:sp>
        <p:nvSpPr>
          <p:cNvPr id="5" name="Rectangle 4"/>
          <p:cNvSpPr/>
          <p:nvPr/>
        </p:nvSpPr>
        <p:spPr>
          <a:xfrm>
            <a:off x="914400" y="1279297"/>
            <a:ext cx="7315200" cy="5093702"/>
          </a:xfrm>
          <a:prstGeom prst="rect">
            <a:avLst/>
          </a:prstGeom>
          <a:noFill/>
        </p:spPr>
        <p:txBody>
          <a:bodyPr rIns="457200">
            <a:spAutoFit/>
          </a:bodyPr>
          <a:lstStyle/>
          <a:p>
            <a:pPr marL="58738" lvl="4" indent="-58738" algn="ctr">
              <a:tabLst>
                <a:tab pos="914400" algn="l"/>
              </a:tabLst>
              <a:defRPr/>
            </a:pPr>
            <a:r>
              <a:rPr lang="en-US" sz="3600" b="1" dirty="0">
                <a:solidFill>
                  <a:srgbClr val="C0504D">
                    <a:lumMod val="40000"/>
                    <a:lumOff val="60000"/>
                  </a:srgbClr>
                </a:solidFill>
                <a:latin typeface="Arial" pitchFamily="34" charset="0"/>
                <a:cs typeface="Arial" pitchFamily="34" charset="0"/>
              </a:rPr>
              <a:t>“The Fat Ladies rebelled against a society that despises fatness.”</a:t>
            </a:r>
          </a:p>
          <a:p>
            <a:pPr marL="58738" lvl="4" indent="-58738" algn="ctr">
              <a:tabLst>
                <a:tab pos="914400" algn="l"/>
              </a:tabLst>
              <a:defRPr/>
            </a:pPr>
            <a:endParaRPr lang="en-US" sz="700" dirty="0">
              <a:solidFill>
                <a:srgbClr val="C0504D">
                  <a:lumMod val="40000"/>
                  <a:lumOff val="60000"/>
                </a:srgbClr>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srgbClr val="C0504D">
                    <a:lumMod val="40000"/>
                    <a:lumOff val="60000"/>
                  </a:srgbClr>
                </a:solidFill>
                <a:latin typeface="Arial" pitchFamily="34" charset="0"/>
                <a:cs typeface="Arial" pitchFamily="34" charset="0"/>
              </a:rPr>
              <a:t>“The American Mainstream hates fat people and seems to feel little or not need to hide that emotion.”</a:t>
            </a:r>
          </a:p>
          <a:p>
            <a:pPr marL="682625" lvl="5" indent="-225425">
              <a:buFont typeface="Arial" pitchFamily="34" charset="0"/>
              <a:buChar char="•"/>
              <a:tabLst>
                <a:tab pos="682625" algn="l"/>
              </a:tabLst>
              <a:defRPr/>
            </a:pPr>
            <a:endParaRPr lang="en-US" sz="14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“U.S. society belittles fat people of</a:t>
            </a:r>
          </a:p>
          <a:p>
            <a:pPr marL="682625" lvl="5" indent="-225425">
              <a:tabLst>
                <a:tab pos="682625" algn="l"/>
              </a:tabLst>
              <a:defRPr/>
            </a:pPr>
            <a:r>
              <a:rPr lang="en-US" sz="2800" b="1" dirty="0">
                <a:solidFill>
                  <a:prstClr val="black"/>
                </a:solidFill>
                <a:latin typeface="Arial" pitchFamily="34" charset="0"/>
                <a:cs typeface="Arial" pitchFamily="34" charset="0"/>
              </a:rPr>
              <a:t>	all genders, socioeconomic</a:t>
            </a:r>
          </a:p>
          <a:p>
            <a:pPr marL="682625" lvl="5" indent="-225425">
              <a:tabLst>
                <a:tab pos="682625" algn="l"/>
              </a:tabLst>
              <a:defRPr/>
            </a:pPr>
            <a:r>
              <a:rPr lang="en-US" sz="2800" b="1" dirty="0">
                <a:solidFill>
                  <a:prstClr val="black"/>
                </a:solidFill>
                <a:latin typeface="Arial" pitchFamily="34" charset="0"/>
                <a:cs typeface="Arial" pitchFamily="34" charset="0"/>
              </a:rPr>
              <a:t>	backgrounds, races, ethnicities, and ages.”</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 name="Subtitle 2"/>
          <p:cNvSpPr txBox="1">
            <a:spLocks/>
          </p:cNvSpPr>
          <p:nvPr/>
        </p:nvSpPr>
        <p:spPr bwMode="auto">
          <a:xfrm>
            <a:off x="914400" y="2065338"/>
            <a:ext cx="7315200" cy="1570037"/>
          </a:xfrm>
          <a:prstGeom prst="rect">
            <a:avLst/>
          </a:prstGeom>
          <a:noFill/>
          <a:ln w="9525">
            <a:noFill/>
            <a:miter lim="800000"/>
            <a:headEnd/>
            <a:tailEnd/>
          </a:ln>
        </p:spPr>
        <p:txBody>
          <a:bodyPr lIns="457200" rIns="457200">
            <a:spAutoFit/>
          </a:bodyPr>
          <a:lstStyle/>
          <a:p>
            <a:pPr marL="0" lvl="1" algn="ctr">
              <a:spcBef>
                <a:spcPts val="800"/>
              </a:spcBef>
              <a:defRPr/>
            </a:pPr>
            <a:r>
              <a:rPr lang="en-US" sz="3200" b="1" dirty="0">
                <a:solidFill>
                  <a:schemeClr val="accent2">
                    <a:lumMod val="40000"/>
                    <a:lumOff val="60000"/>
                  </a:schemeClr>
                </a:solidFill>
                <a:latin typeface="Arial" pitchFamily="34" charset="0"/>
                <a:cs typeface="Arial" pitchFamily="34" charset="0"/>
              </a:rPr>
              <a:t>Rise in excess weight gain is accompanied by the increased risk in . . .</a:t>
            </a:r>
          </a:p>
        </p:txBody>
      </p:sp>
      <p:sp>
        <p:nvSpPr>
          <p:cNvPr id="6" name="Subtitle 2"/>
          <p:cNvSpPr txBox="1">
            <a:spLocks/>
          </p:cNvSpPr>
          <p:nvPr/>
        </p:nvSpPr>
        <p:spPr bwMode="auto">
          <a:xfrm>
            <a:off x="914400" y="3743325"/>
            <a:ext cx="7315200" cy="2738438"/>
          </a:xfrm>
          <a:prstGeom prst="rect">
            <a:avLst/>
          </a:prstGeom>
          <a:noFill/>
          <a:ln w="9525">
            <a:noFill/>
            <a:miter lim="800000"/>
            <a:headEnd/>
            <a:tailEnd/>
          </a:ln>
        </p:spPr>
        <p:txBody>
          <a:bodyPr lIns="457200" rIns="457200">
            <a:spAutoFit/>
          </a:bodyPr>
          <a:lstStyle/>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coronary heart disease</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hypertension</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stroke</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gallbladder disease</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type 2 diabetes</a:t>
            </a:r>
          </a:p>
          <a:p>
            <a:pPr marL="465138" lvl="1" indent="-233363">
              <a:spcBef>
                <a:spcPts val="0"/>
              </a:spcBef>
              <a:buFont typeface="Arial" charset="0"/>
              <a:buChar char="•"/>
              <a:defRPr/>
            </a:pPr>
            <a:r>
              <a:rPr lang="en-US" sz="3200" b="1" dirty="0">
                <a:latin typeface="Arial" pitchFamily="34" charset="0"/>
                <a:cs typeface="Arial" pitchFamily="34" charset="0"/>
              </a:rPr>
              <a:t>osteoarthritis</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some forms of cancer</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emotional problems</a:t>
            </a:r>
            <a:endParaRPr lang="en-US" b="1" dirty="0">
              <a:solidFill>
                <a:schemeClr val="accent2">
                  <a:lumMod val="40000"/>
                  <a:lumOff val="60000"/>
                </a:schemeClr>
              </a:solidFill>
              <a:latin typeface="Arial" pitchFamily="34" charset="0"/>
              <a:cs typeface="Arial" pitchFamily="34" charset="0"/>
            </a:endParaRPr>
          </a:p>
        </p:txBody>
      </p:sp>
      <p:sp>
        <p:nvSpPr>
          <p:cNvPr id="7" name="TextBox 2"/>
          <p:cNvSpPr txBox="1">
            <a:spLocks noChangeArrowheads="1"/>
          </p:cNvSpPr>
          <p:nvPr/>
        </p:nvSpPr>
        <p:spPr bwMode="auto">
          <a:xfrm>
            <a:off x="914400" y="6411913"/>
            <a:ext cx="7315200" cy="369887"/>
          </a:xfrm>
          <a:prstGeom prst="rect">
            <a:avLst/>
          </a:prstGeom>
          <a:noFill/>
          <a:ln w="9525">
            <a:noFill/>
            <a:miter lim="800000"/>
            <a:headEnd/>
            <a:tailEnd/>
          </a:ln>
        </p:spPr>
        <p:txBody>
          <a:bodyPr>
            <a:spAutoFit/>
          </a:bodyPr>
          <a:lstStyle/>
          <a:p>
            <a:pPr algn="ctr" fontAlgn="auto">
              <a:spcBef>
                <a:spcPts val="0"/>
              </a:spcBef>
              <a:spcAft>
                <a:spcPts val="0"/>
              </a:spcAft>
              <a:defRPr/>
            </a:pPr>
            <a:r>
              <a:rPr lang="en-US" i="1" dirty="0">
                <a:solidFill>
                  <a:schemeClr val="accent2">
                    <a:lumMod val="40000"/>
                    <a:lumOff val="60000"/>
                  </a:schemeClr>
                </a:solidFill>
                <a:latin typeface="Calibri" pitchFamily="34" charset="0"/>
              </a:rPr>
              <a:t>The Cultural Feast</a:t>
            </a:r>
            <a:r>
              <a:rPr lang="en-US" dirty="0">
                <a:solidFill>
                  <a:schemeClr val="accent2">
                    <a:lumMod val="40000"/>
                    <a:lumOff val="60000"/>
                  </a:schemeClr>
                </a:solidFill>
                <a:latin typeface="Calibri" pitchFamily="34" charset="0"/>
              </a:rPr>
              <a:t>, 2</a:t>
            </a:r>
            <a:r>
              <a:rPr lang="en-US" baseline="30000" dirty="0">
                <a:solidFill>
                  <a:schemeClr val="accent2">
                    <a:lumMod val="40000"/>
                    <a:lumOff val="60000"/>
                  </a:schemeClr>
                </a:solidFill>
                <a:latin typeface="Calibri" pitchFamily="34" charset="0"/>
              </a:rPr>
              <a:t>nd</a:t>
            </a:r>
            <a:r>
              <a:rPr lang="en-US" dirty="0">
                <a:solidFill>
                  <a:schemeClr val="accent2">
                    <a:lumMod val="40000"/>
                    <a:lumOff val="60000"/>
                  </a:schemeClr>
                </a:solidFill>
                <a:latin typeface="Calibri" pitchFamily="34" charset="0"/>
              </a:rPr>
              <a:t> ed., p. 105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 name="Subtitle 2"/>
          <p:cNvSpPr txBox="1">
            <a:spLocks/>
          </p:cNvSpPr>
          <p:nvPr/>
        </p:nvSpPr>
        <p:spPr bwMode="auto">
          <a:xfrm>
            <a:off x="914400" y="2065338"/>
            <a:ext cx="7315200" cy="1570037"/>
          </a:xfrm>
          <a:prstGeom prst="rect">
            <a:avLst/>
          </a:prstGeom>
          <a:noFill/>
          <a:ln w="9525">
            <a:noFill/>
            <a:miter lim="800000"/>
            <a:headEnd/>
            <a:tailEnd/>
          </a:ln>
        </p:spPr>
        <p:txBody>
          <a:bodyPr lIns="457200" rIns="457200">
            <a:spAutoFit/>
          </a:bodyPr>
          <a:lstStyle/>
          <a:p>
            <a:pPr marL="0" lvl="1" algn="ctr">
              <a:spcBef>
                <a:spcPts val="800"/>
              </a:spcBef>
              <a:defRPr/>
            </a:pPr>
            <a:r>
              <a:rPr lang="en-US" sz="3200" b="1" dirty="0">
                <a:solidFill>
                  <a:schemeClr val="accent2">
                    <a:lumMod val="40000"/>
                    <a:lumOff val="60000"/>
                  </a:schemeClr>
                </a:solidFill>
                <a:latin typeface="Arial" pitchFamily="34" charset="0"/>
                <a:cs typeface="Arial" pitchFamily="34" charset="0"/>
              </a:rPr>
              <a:t>Rise in excess weight gain is accompanied by the increased risk in . . .</a:t>
            </a:r>
          </a:p>
        </p:txBody>
      </p:sp>
      <p:sp>
        <p:nvSpPr>
          <p:cNvPr id="6" name="Subtitle 2"/>
          <p:cNvSpPr txBox="1">
            <a:spLocks/>
          </p:cNvSpPr>
          <p:nvPr/>
        </p:nvSpPr>
        <p:spPr bwMode="auto">
          <a:xfrm>
            <a:off x="914400" y="3743325"/>
            <a:ext cx="7315200" cy="2738438"/>
          </a:xfrm>
          <a:prstGeom prst="rect">
            <a:avLst/>
          </a:prstGeom>
          <a:noFill/>
          <a:ln w="9525">
            <a:noFill/>
            <a:miter lim="800000"/>
            <a:headEnd/>
            <a:tailEnd/>
          </a:ln>
        </p:spPr>
        <p:txBody>
          <a:bodyPr lIns="457200" rIns="457200">
            <a:spAutoFit/>
          </a:bodyPr>
          <a:lstStyle/>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coronary heart disease</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hypertension</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stroke</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gallbladder disease</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type 2 diabetes</a:t>
            </a:r>
          </a:p>
          <a:p>
            <a:pPr marL="465138" lvl="1" indent="-233363">
              <a:spcBef>
                <a:spcPts val="0"/>
              </a:spcBef>
              <a:buFont typeface="Arial" charset="0"/>
              <a:buChar char="•"/>
              <a:defRPr/>
            </a:pPr>
            <a:r>
              <a:rPr lang="en-US" sz="3200" b="1" dirty="0">
                <a:latin typeface="Arial" pitchFamily="34" charset="0"/>
                <a:cs typeface="Arial" pitchFamily="34" charset="0"/>
              </a:rPr>
              <a:t>osteoarthritis</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some forms of cancer</a:t>
            </a:r>
          </a:p>
          <a:p>
            <a:pPr marL="465138" lvl="1" indent="-233363">
              <a:spcBef>
                <a:spcPts val="0"/>
              </a:spcBef>
              <a:buFont typeface="Arial" charset="0"/>
              <a:buChar char="•"/>
              <a:defRPr/>
            </a:pPr>
            <a:r>
              <a:rPr lang="en-US" sz="2000" b="1" dirty="0">
                <a:solidFill>
                  <a:schemeClr val="accent2">
                    <a:lumMod val="40000"/>
                    <a:lumOff val="60000"/>
                  </a:schemeClr>
                </a:solidFill>
                <a:latin typeface="Arial" pitchFamily="34" charset="0"/>
                <a:cs typeface="Arial" pitchFamily="34" charset="0"/>
              </a:rPr>
              <a:t>emotional problems</a:t>
            </a:r>
            <a:endParaRPr lang="en-US" b="1" dirty="0">
              <a:solidFill>
                <a:schemeClr val="accent2">
                  <a:lumMod val="40000"/>
                  <a:lumOff val="60000"/>
                </a:schemeClr>
              </a:solidFill>
              <a:latin typeface="Arial" pitchFamily="34" charset="0"/>
              <a:cs typeface="Arial" pitchFamily="34" charset="0"/>
            </a:endParaRPr>
          </a:p>
        </p:txBody>
      </p:sp>
      <p:sp>
        <p:nvSpPr>
          <p:cNvPr id="7" name="TextBox 2"/>
          <p:cNvSpPr txBox="1">
            <a:spLocks noChangeArrowheads="1"/>
          </p:cNvSpPr>
          <p:nvPr/>
        </p:nvSpPr>
        <p:spPr bwMode="auto">
          <a:xfrm>
            <a:off x="914400" y="6411913"/>
            <a:ext cx="7315200" cy="369887"/>
          </a:xfrm>
          <a:prstGeom prst="rect">
            <a:avLst/>
          </a:prstGeom>
          <a:noFill/>
          <a:ln w="9525">
            <a:noFill/>
            <a:miter lim="800000"/>
            <a:headEnd/>
            <a:tailEnd/>
          </a:ln>
        </p:spPr>
        <p:txBody>
          <a:bodyPr>
            <a:spAutoFit/>
          </a:bodyPr>
          <a:lstStyle/>
          <a:p>
            <a:pPr algn="ctr" fontAlgn="auto">
              <a:spcBef>
                <a:spcPts val="0"/>
              </a:spcBef>
              <a:spcAft>
                <a:spcPts val="0"/>
              </a:spcAft>
              <a:defRPr/>
            </a:pPr>
            <a:r>
              <a:rPr lang="en-US" i="1" dirty="0">
                <a:solidFill>
                  <a:schemeClr val="accent2">
                    <a:lumMod val="40000"/>
                    <a:lumOff val="60000"/>
                  </a:schemeClr>
                </a:solidFill>
                <a:latin typeface="Calibri" pitchFamily="34" charset="0"/>
              </a:rPr>
              <a:t>The Cultural Feast</a:t>
            </a:r>
            <a:r>
              <a:rPr lang="en-US" dirty="0">
                <a:solidFill>
                  <a:schemeClr val="accent2">
                    <a:lumMod val="40000"/>
                    <a:lumOff val="60000"/>
                  </a:schemeClr>
                </a:solidFill>
                <a:latin typeface="Calibri" pitchFamily="34" charset="0"/>
              </a:rPr>
              <a:t>, 2</a:t>
            </a:r>
            <a:r>
              <a:rPr lang="en-US" baseline="30000" dirty="0">
                <a:solidFill>
                  <a:schemeClr val="accent2">
                    <a:lumMod val="40000"/>
                    <a:lumOff val="60000"/>
                  </a:schemeClr>
                </a:solidFill>
                <a:latin typeface="Calibri" pitchFamily="34" charset="0"/>
              </a:rPr>
              <a:t>nd</a:t>
            </a:r>
            <a:r>
              <a:rPr lang="en-US" dirty="0">
                <a:solidFill>
                  <a:schemeClr val="accent2">
                    <a:lumMod val="40000"/>
                    <a:lumOff val="60000"/>
                  </a:schemeClr>
                </a:solidFill>
                <a:latin typeface="Calibri" pitchFamily="34" charset="0"/>
              </a:rPr>
              <a:t> ed., p. 105</a:t>
            </a:r>
          </a:p>
        </p:txBody>
      </p:sp>
      <p:sp>
        <p:nvSpPr>
          <p:cNvPr id="9" name="Subtitle 2"/>
          <p:cNvSpPr txBox="1">
            <a:spLocks/>
          </p:cNvSpPr>
          <p:nvPr/>
        </p:nvSpPr>
        <p:spPr bwMode="auto">
          <a:xfrm>
            <a:off x="914400" y="3519488"/>
            <a:ext cx="7315200" cy="1825625"/>
          </a:xfrm>
          <a:prstGeom prst="rect">
            <a:avLst/>
          </a:prstGeom>
          <a:solidFill>
            <a:schemeClr val="bg1"/>
          </a:solidFill>
          <a:ln w="76200">
            <a:solidFill>
              <a:srgbClr val="CF2B2B"/>
            </a:solidFill>
            <a:miter lim="800000"/>
            <a:headEnd/>
            <a:tailEnd/>
          </a:ln>
        </p:spPr>
        <p:txBody>
          <a:bodyPr lIns="457200" rIns="457200">
            <a:spAutoFit/>
          </a:bodyPr>
          <a:lstStyle/>
          <a:p>
            <a:pPr marL="0" lvl="1" algn="ctr">
              <a:spcBef>
                <a:spcPts val="800"/>
              </a:spcBef>
            </a:pPr>
            <a:r>
              <a:rPr lang="en-US" sz="3200" b="1" dirty="0">
                <a:cs typeface="Arial" charset="0"/>
              </a:rPr>
              <a:t>a degenerative joint disease in which the connective tissue (cartilage) is lost</a:t>
            </a:r>
          </a:p>
          <a:p>
            <a:pPr marL="0" lvl="1" algn="ctr">
              <a:spcBef>
                <a:spcPts val="800"/>
              </a:spcBef>
            </a:pPr>
            <a:endParaRPr lang="en-US" sz="900" b="1" dirty="0">
              <a:cs typeface="Arial"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35204" name="Subtitle 2"/>
          <p:cNvSpPr txBox="1">
            <a:spLocks/>
          </p:cNvSpPr>
          <p:nvPr/>
        </p:nvSpPr>
        <p:spPr bwMode="auto">
          <a:xfrm>
            <a:off x="914400" y="2971800"/>
            <a:ext cx="7315200" cy="2062163"/>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The Centers for Disease Control and Prevention have launched a major initiative to prevent and control obesity</a:t>
            </a:r>
          </a:p>
        </p:txBody>
      </p:sp>
      <p:sp>
        <p:nvSpPr>
          <p:cNvPr id="43520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107</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36228" name="Subtitle 2"/>
          <p:cNvSpPr txBox="1">
            <a:spLocks/>
          </p:cNvSpPr>
          <p:nvPr/>
        </p:nvSpPr>
        <p:spPr bwMode="auto">
          <a:xfrm>
            <a:off x="914400" y="2971800"/>
            <a:ext cx="7315200" cy="1671638"/>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Obesity is especially problematic</a:t>
            </a:r>
          </a:p>
          <a:p>
            <a:pPr marL="0" lvl="1" algn="ctr">
              <a:spcBef>
                <a:spcPts val="800"/>
              </a:spcBef>
            </a:pPr>
            <a:r>
              <a:rPr lang="en-US" sz="3200" b="1" dirty="0">
                <a:cs typeface="Arial" charset="0"/>
              </a:rPr>
              <a:t>for children . . .</a:t>
            </a:r>
          </a:p>
        </p:txBody>
      </p:sp>
      <p:sp>
        <p:nvSpPr>
          <p:cNvPr id="436229"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7" name="Rectangle 6"/>
          <p:cNvSpPr/>
          <p:nvPr/>
        </p:nvSpPr>
        <p:spPr>
          <a:xfrm>
            <a:off x="6629400" y="1764268"/>
            <a:ext cx="1556836" cy="369332"/>
          </a:xfrm>
          <a:prstGeom prst="rect">
            <a:avLst/>
          </a:prstGeom>
        </p:spPr>
        <p:txBody>
          <a:bodyPr wrap="none">
            <a:spAutoFit/>
          </a:bodyPr>
          <a:lstStyle/>
          <a:p>
            <a:r>
              <a:rPr lang="en-US" dirty="0">
                <a:solidFill>
                  <a:srgbClr val="000000"/>
                </a:solidFill>
              </a:rPr>
              <a:t>July 19, 2009</a:t>
            </a:r>
          </a:p>
        </p:txBody>
      </p:sp>
      <p:sp>
        <p:nvSpPr>
          <p:cNvPr id="8" name="Text Box 2"/>
          <p:cNvSpPr txBox="1">
            <a:spLocks noChangeArrowheads="1"/>
          </p:cNvSpPr>
          <p:nvPr/>
        </p:nvSpPr>
        <p:spPr bwMode="auto">
          <a:xfrm>
            <a:off x="3429004" y="6395104"/>
            <a:ext cx="2289409"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http://news.bbc.co.uk/2/hi/health/8512102.stm</a:t>
            </a:r>
            <a:endParaRPr lang="en-US" sz="800" dirty="0">
              <a:solidFill>
                <a:srgbClr val="FFFFFF"/>
              </a:solidFill>
              <a:latin typeface="Arial" pitchFamily="34" charset="0"/>
              <a:cs typeface="Arial"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85800" y="1148402"/>
            <a:ext cx="7772400" cy="4857750"/>
          </a:xfrm>
          <a:prstGeom prst="rect">
            <a:avLst/>
          </a:prstGeom>
          <a:noFill/>
          <a:ln w="9525">
            <a:noFill/>
            <a:miter lim="800000"/>
            <a:headEnd/>
            <a:tailEnd/>
          </a:ln>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auto">
          <a:xfrm>
            <a:off x="914400" y="6330950"/>
            <a:ext cx="7315200" cy="276999"/>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dirty="0">
                <a:solidFill>
                  <a:srgbClr val="000000"/>
                </a:solidFill>
                <a:latin typeface="Arial" charset="0"/>
                <a:ea typeface="+mn-ea"/>
                <a:cs typeface="Arial" charset="0"/>
                <a:hlinkClick r:id="rId2"/>
              </a:rPr>
              <a:t>www.washingtonpost.com/wp-dyn/content/article/2009/04/07/AR2009040701202_pf.html</a:t>
            </a:r>
            <a:endParaRPr lang="en-US" sz="1200" kern="1200" dirty="0">
              <a:solidFill>
                <a:srgbClr val="000000"/>
              </a:solidFill>
              <a:latin typeface="Arial" charset="0"/>
              <a:ea typeface="+mn-ea"/>
              <a:cs typeface="Arial" charset="0"/>
            </a:endParaRPr>
          </a:p>
        </p:txBody>
      </p:sp>
      <p:pic>
        <p:nvPicPr>
          <p:cNvPr id="2050" name="Picture 2"/>
          <p:cNvPicPr>
            <a:picLocks noChangeAspect="1" noChangeArrowheads="1"/>
          </p:cNvPicPr>
          <p:nvPr/>
        </p:nvPicPr>
        <p:blipFill>
          <a:blip r:embed="rId3" cstate="print"/>
          <a:srcRect/>
          <a:stretch>
            <a:fillRect/>
          </a:stretch>
        </p:blipFill>
        <p:spPr bwMode="auto">
          <a:xfrm>
            <a:off x="914400" y="1143000"/>
            <a:ext cx="7315200" cy="4572000"/>
          </a:xfrm>
          <a:prstGeom prst="rect">
            <a:avLst/>
          </a:prstGeom>
          <a:noFill/>
          <a:ln w="9525">
            <a:noFill/>
            <a:miter lim="800000"/>
            <a:headEnd/>
            <a:tailEnd/>
          </a:ln>
          <a:effectLst/>
        </p:spPr>
      </p:pic>
      <p:sp>
        <p:nvSpPr>
          <p:cNvPr id="5" name="Rounded Rectangle 4"/>
          <p:cNvSpPr/>
          <p:nvPr/>
        </p:nvSpPr>
        <p:spPr>
          <a:xfrm>
            <a:off x="941696" y="2819400"/>
            <a:ext cx="7239000" cy="1295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FFFFFF"/>
              </a:solidFill>
              <a:latin typeface="Arial"/>
              <a:ea typeface="+mn-ea"/>
              <a:cs typeface="+mn-cs"/>
            </a:endParaRPr>
          </a:p>
        </p:txBody>
      </p:sp>
      <p:pic>
        <p:nvPicPr>
          <p:cNvPr id="2051" name="Picture 3"/>
          <p:cNvPicPr>
            <a:picLocks noChangeAspect="1" noChangeArrowheads="1"/>
          </p:cNvPicPr>
          <p:nvPr/>
        </p:nvPicPr>
        <p:blipFill>
          <a:blip r:embed="rId4" cstate="print"/>
          <a:srcRect/>
          <a:stretch>
            <a:fillRect/>
          </a:stretch>
        </p:blipFill>
        <p:spPr bwMode="auto">
          <a:xfrm>
            <a:off x="952500" y="640733"/>
            <a:ext cx="2857500" cy="447675"/>
          </a:xfrm>
          <a:prstGeom prst="rect">
            <a:avLst/>
          </a:prstGeom>
          <a:noFill/>
          <a:ln w="9525">
            <a:noFill/>
            <a:miter lim="800000"/>
            <a:headEnd/>
            <a:tailEnd/>
          </a:ln>
          <a:effectLst/>
        </p:spPr>
      </p:pic>
      <p:sp>
        <p:nvSpPr>
          <p:cNvPr id="6" name="Rectangle 5"/>
          <p:cNvSpPr/>
          <p:nvPr/>
        </p:nvSpPr>
        <p:spPr>
          <a:xfrm>
            <a:off x="2743200" y="452735"/>
            <a:ext cx="3651962" cy="461665"/>
          </a:xfrm>
          <a:prstGeom prst="rect">
            <a:avLst/>
          </a:prstGeom>
          <a:solidFill>
            <a:schemeClr val="tx1"/>
          </a:solidFill>
        </p:spPr>
        <p:txBody>
          <a:bodyPr wrap="none">
            <a:spAutoFit/>
          </a:bodyPr>
          <a:lstStyle/>
          <a:p>
            <a:r>
              <a:rPr lang="en-US" sz="2400" b="1" dirty="0">
                <a:solidFill>
                  <a:srgbClr val="FDFFE7"/>
                </a:solidFill>
                <a:cs typeface="Arial" charset="0"/>
              </a:rPr>
              <a:t>as mentioned above . . .</a:t>
            </a:r>
            <a:endParaRPr lang="en-US" sz="2400" dirty="0">
              <a:solidFill>
                <a:srgbClr val="FDFFE7"/>
              </a:solidFill>
            </a:endParaRPr>
          </a:p>
        </p:txBody>
      </p:sp>
      <p:sp>
        <p:nvSpPr>
          <p:cNvPr id="7" name="TextBox 6">
            <a:extLst>
              <a:ext uri="{FF2B5EF4-FFF2-40B4-BE49-F238E27FC236}">
                <a16:creationId xmlns:a16="http://schemas.microsoft.com/office/drawing/2014/main" id="{CCA4F674-3D24-4A7E-AA27-ABBC5D703612}"/>
              </a:ext>
            </a:extLst>
          </p:cNvPr>
          <p:cNvSpPr txBox="1"/>
          <p:nvPr/>
        </p:nvSpPr>
        <p:spPr>
          <a:xfrm>
            <a:off x="5804491" y="1941840"/>
            <a:ext cx="1181342" cy="523220"/>
          </a:xfrm>
          <a:prstGeom prst="rect">
            <a:avLst/>
          </a:prstGeom>
          <a:solidFill>
            <a:schemeClr val="bg1"/>
          </a:solidFill>
        </p:spPr>
        <p:txBody>
          <a:bodyPr wrap="square">
            <a:spAutoFit/>
          </a:bodyPr>
          <a:lstStyle/>
          <a:p>
            <a:pPr algn="ctr"/>
            <a:r>
              <a:rPr lang="en-US" sz="2800" b="1" dirty="0"/>
              <a:t>2009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 name="Rectangle 5"/>
          <p:cNvSpPr>
            <a:spLocks noChangeArrowheads="1"/>
          </p:cNvSpPr>
          <p:nvPr/>
        </p:nvSpPr>
        <p:spPr bwMode="auto">
          <a:xfrm>
            <a:off x="914400" y="6330950"/>
            <a:ext cx="7315200" cy="276999"/>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dirty="0">
                <a:solidFill>
                  <a:srgbClr val="000000"/>
                </a:solidFill>
                <a:latin typeface="Arial" charset="0"/>
                <a:ea typeface="+mn-ea"/>
                <a:cs typeface="Arial" charset="0"/>
                <a:hlinkClick r:id="rId2"/>
              </a:rPr>
              <a:t>www.washingtonpost.com/wp-dyn/content/article/2009/04/07/AR2009040701202_pf.html</a:t>
            </a:r>
            <a:endParaRPr lang="en-US" sz="1200" kern="1200" dirty="0">
              <a:solidFill>
                <a:srgbClr val="000000"/>
              </a:solidFill>
              <a:latin typeface="Arial" charset="0"/>
              <a:ea typeface="+mn-ea"/>
              <a:cs typeface="Arial" charset="0"/>
            </a:endParaRPr>
          </a:p>
        </p:txBody>
      </p:sp>
      <p:pic>
        <p:nvPicPr>
          <p:cNvPr id="2050" name="Picture 2"/>
          <p:cNvPicPr>
            <a:picLocks noChangeAspect="1" noChangeArrowheads="1"/>
          </p:cNvPicPr>
          <p:nvPr/>
        </p:nvPicPr>
        <p:blipFill>
          <a:blip r:embed="rId3" cstate="print"/>
          <a:srcRect/>
          <a:stretch>
            <a:fillRect/>
          </a:stretch>
        </p:blipFill>
        <p:spPr bwMode="auto">
          <a:xfrm>
            <a:off x="914400" y="1143000"/>
            <a:ext cx="7315200" cy="4572000"/>
          </a:xfrm>
          <a:prstGeom prst="rect">
            <a:avLst/>
          </a:prstGeom>
          <a:noFill/>
          <a:ln w="9525">
            <a:noFill/>
            <a:miter lim="800000"/>
            <a:headEnd/>
            <a:tailEnd/>
          </a:ln>
          <a:effectLst/>
        </p:spPr>
      </p:pic>
      <p:sp>
        <p:nvSpPr>
          <p:cNvPr id="6" name="Rounded Rectangle 5"/>
          <p:cNvSpPr/>
          <p:nvPr/>
        </p:nvSpPr>
        <p:spPr>
          <a:xfrm>
            <a:off x="941696" y="4191000"/>
            <a:ext cx="7239000" cy="12954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fontAlgn="base">
              <a:spcBef>
                <a:spcPct val="0"/>
              </a:spcBef>
              <a:spcAft>
                <a:spcPct val="0"/>
              </a:spcAft>
            </a:pPr>
            <a:endParaRPr lang="en-US" kern="1200" dirty="0">
              <a:solidFill>
                <a:srgbClr val="FFFFFF"/>
              </a:solidFill>
              <a:latin typeface="Arial"/>
              <a:ea typeface="+mn-ea"/>
              <a:cs typeface="+mn-cs"/>
            </a:endParaRPr>
          </a:p>
        </p:txBody>
      </p:sp>
      <p:pic>
        <p:nvPicPr>
          <p:cNvPr id="2051" name="Picture 3"/>
          <p:cNvPicPr>
            <a:picLocks noChangeAspect="1" noChangeArrowheads="1"/>
          </p:cNvPicPr>
          <p:nvPr/>
        </p:nvPicPr>
        <p:blipFill>
          <a:blip r:embed="rId4" cstate="print"/>
          <a:srcRect/>
          <a:stretch>
            <a:fillRect/>
          </a:stretch>
        </p:blipFill>
        <p:spPr bwMode="auto">
          <a:xfrm>
            <a:off x="952500" y="640733"/>
            <a:ext cx="2857500" cy="447675"/>
          </a:xfrm>
          <a:prstGeom prst="rect">
            <a:avLst/>
          </a:prstGeom>
          <a:noFill/>
          <a:ln w="9525">
            <a:noFill/>
            <a:miter lim="800000"/>
            <a:headEnd/>
            <a:tailEnd/>
          </a:ln>
          <a:effectLst/>
        </p:spPr>
      </p:pic>
      <p:sp>
        <p:nvSpPr>
          <p:cNvPr id="7" name="Rectangle 6"/>
          <p:cNvSpPr/>
          <p:nvPr/>
        </p:nvSpPr>
        <p:spPr>
          <a:xfrm>
            <a:off x="2743200" y="452735"/>
            <a:ext cx="3651962" cy="461665"/>
          </a:xfrm>
          <a:prstGeom prst="rect">
            <a:avLst/>
          </a:prstGeom>
          <a:solidFill>
            <a:schemeClr val="tx1"/>
          </a:solidFill>
        </p:spPr>
        <p:txBody>
          <a:bodyPr wrap="none">
            <a:spAutoFit/>
          </a:bodyPr>
          <a:lstStyle/>
          <a:p>
            <a:r>
              <a:rPr lang="en-US" sz="2400" b="1" dirty="0">
                <a:solidFill>
                  <a:srgbClr val="FDFFE7"/>
                </a:solidFill>
                <a:cs typeface="Arial" charset="0"/>
              </a:rPr>
              <a:t>as mentioned above . . .</a:t>
            </a:r>
            <a:endParaRPr lang="en-US" sz="2400" dirty="0">
              <a:solidFill>
                <a:srgbClr val="FDFFE7"/>
              </a:solidFill>
            </a:endParaRPr>
          </a:p>
        </p:txBody>
      </p:sp>
      <p:sp>
        <p:nvSpPr>
          <p:cNvPr id="8" name="TextBox 7">
            <a:extLst>
              <a:ext uri="{FF2B5EF4-FFF2-40B4-BE49-F238E27FC236}">
                <a16:creationId xmlns:a16="http://schemas.microsoft.com/office/drawing/2014/main" id="{67B29776-78E1-4B01-B422-8145842CEEC4}"/>
              </a:ext>
            </a:extLst>
          </p:cNvPr>
          <p:cNvSpPr txBox="1"/>
          <p:nvPr/>
        </p:nvSpPr>
        <p:spPr>
          <a:xfrm>
            <a:off x="5804491" y="1941840"/>
            <a:ext cx="1181342" cy="523220"/>
          </a:xfrm>
          <a:prstGeom prst="rect">
            <a:avLst/>
          </a:prstGeom>
          <a:solidFill>
            <a:schemeClr val="bg1"/>
          </a:solidFill>
        </p:spPr>
        <p:txBody>
          <a:bodyPr wrap="square">
            <a:spAutoFit/>
          </a:bodyPr>
          <a:lstStyle/>
          <a:p>
            <a:pPr algn="ctr"/>
            <a:r>
              <a:rPr lang="en-US" sz="2800" b="1" dirty="0"/>
              <a:t>2009</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38276" name="Subtitle 2"/>
          <p:cNvSpPr txBox="1">
            <a:spLocks/>
          </p:cNvSpPr>
          <p:nvPr/>
        </p:nvSpPr>
        <p:spPr bwMode="auto">
          <a:xfrm>
            <a:off x="914400" y="2971800"/>
            <a:ext cx="7315200" cy="2554288"/>
          </a:xfrm>
          <a:prstGeom prst="rect">
            <a:avLst/>
          </a:prstGeom>
          <a:noFill/>
          <a:ln w="9525">
            <a:noFill/>
            <a:miter lim="800000"/>
            <a:headEnd/>
            <a:tailEnd/>
          </a:ln>
        </p:spPr>
        <p:txBody>
          <a:bodyPr lIns="457200" rIns="457200">
            <a:spAutoFit/>
          </a:bodyPr>
          <a:lstStyle/>
          <a:p>
            <a:pPr marL="0" lvl="1" algn="ctr">
              <a:spcBef>
                <a:spcPts val="800"/>
              </a:spcBef>
            </a:pPr>
            <a:r>
              <a:rPr lang="en-US" sz="3200" b="1">
                <a:cs typeface="Arial" charset="0"/>
              </a:rPr>
              <a:t>Metabolic changes that accompany excess weight gain during childhood make it more difficult for them to lose weight later in life . . .</a:t>
            </a:r>
          </a:p>
        </p:txBody>
      </p:sp>
      <p:sp>
        <p:nvSpPr>
          <p:cNvPr id="438277"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107</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39300" name="Subtitle 2"/>
          <p:cNvSpPr txBox="1">
            <a:spLocks/>
          </p:cNvSpPr>
          <p:nvPr/>
        </p:nvSpPr>
        <p:spPr bwMode="auto">
          <a:xfrm>
            <a:off x="914400" y="2971800"/>
            <a:ext cx="7315200" cy="2554288"/>
          </a:xfrm>
          <a:prstGeom prst="rect">
            <a:avLst/>
          </a:prstGeom>
          <a:noFill/>
          <a:ln w="9525">
            <a:noFill/>
            <a:miter lim="800000"/>
            <a:headEnd/>
            <a:tailEnd/>
          </a:ln>
        </p:spPr>
        <p:txBody>
          <a:bodyPr lIns="457200" rIns="457200">
            <a:spAutoFit/>
          </a:bodyPr>
          <a:lstStyle/>
          <a:p>
            <a:pPr marL="0" lvl="1" algn="ctr">
              <a:spcBef>
                <a:spcPts val="800"/>
              </a:spcBef>
            </a:pPr>
            <a:r>
              <a:rPr lang="en-US" sz="3200" b="1">
                <a:cs typeface="Arial" charset="0"/>
              </a:rPr>
              <a:t>“About one-third or overweight preschoolers and one-half of overweight school-aged children will become overweight adults. . . .</a:t>
            </a:r>
          </a:p>
        </p:txBody>
      </p:sp>
      <p:sp>
        <p:nvSpPr>
          <p:cNvPr id="439301"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107</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http://news.bbc.co.uk/2/hi/uk_news/northern_ireland/7965315.stm</a:t>
            </a:r>
            <a:endParaRPr lang="en-US" sz="1200" kern="1200" dirty="0">
              <a:solidFill>
                <a:srgbClr val="000000"/>
              </a:solidFill>
              <a:latin typeface="Arial" charset="0"/>
              <a:ea typeface="+mn-ea"/>
              <a:cs typeface="Arial" charset="0"/>
            </a:endParaRPr>
          </a:p>
        </p:txBody>
      </p:sp>
      <p:pic>
        <p:nvPicPr>
          <p:cNvPr id="14338" name="Picture 2"/>
          <p:cNvPicPr>
            <a:picLocks noChangeAspect="1" noChangeArrowheads="1"/>
          </p:cNvPicPr>
          <p:nvPr/>
        </p:nvPicPr>
        <p:blipFill>
          <a:blip r:embed="rId3" cstate="print"/>
          <a:srcRect/>
          <a:stretch>
            <a:fillRect/>
          </a:stretch>
        </p:blipFill>
        <p:spPr bwMode="auto">
          <a:xfrm>
            <a:off x="914400" y="580173"/>
            <a:ext cx="7315200" cy="5592027"/>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793688" y="3495765"/>
            <a:ext cx="3544560" cy="646331"/>
          </a:xfrm>
          <a:prstGeom prst="rect">
            <a:avLst/>
          </a:prstGeom>
        </p:spPr>
        <p:txBody>
          <a:bodyPr wrap="none">
            <a:spAutoFit/>
          </a:bodyPr>
          <a:lstStyle/>
          <a:p>
            <a:r>
              <a:rPr lang="en-US" sz="3600" b="1" dirty="0">
                <a:solidFill>
                  <a:prstClr val="white"/>
                </a:solidFill>
              </a:rPr>
              <a:t>for example . .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http://news.bbc.co.uk/2/hi/uk_news/northern_ireland/7965315.stm</a:t>
            </a:r>
            <a:endParaRPr lang="en-US" sz="1200" kern="1200" dirty="0">
              <a:solidFill>
                <a:srgbClr val="000000"/>
              </a:solidFill>
              <a:latin typeface="Arial" charset="0"/>
              <a:ea typeface="+mn-ea"/>
              <a:cs typeface="Arial" charset="0"/>
            </a:endParaRPr>
          </a:p>
        </p:txBody>
      </p:sp>
      <p:pic>
        <p:nvPicPr>
          <p:cNvPr id="14338" name="Picture 2"/>
          <p:cNvPicPr>
            <a:picLocks noChangeAspect="1" noChangeArrowheads="1"/>
          </p:cNvPicPr>
          <p:nvPr/>
        </p:nvPicPr>
        <p:blipFill>
          <a:blip r:embed="rId3" cstate="print"/>
          <a:srcRect/>
          <a:stretch>
            <a:fillRect/>
          </a:stretch>
        </p:blipFill>
        <p:spPr bwMode="auto">
          <a:xfrm>
            <a:off x="914400" y="580173"/>
            <a:ext cx="7315200" cy="5592027"/>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a:stretch>
            <a:fillRect/>
          </a:stretch>
        </p:blipFill>
        <p:spPr bwMode="auto">
          <a:xfrm>
            <a:off x="685800" y="3352800"/>
            <a:ext cx="4245363" cy="2653352"/>
          </a:xfrm>
          <a:prstGeom prst="rect">
            <a:avLst/>
          </a:prstGeom>
          <a:noFill/>
          <a:ln w="76200">
            <a:solidFill>
              <a:srgbClr val="CF2B2B"/>
            </a:solid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762000" y="2885835"/>
            <a:ext cx="7772400" cy="1305165"/>
          </a:xfrm>
          <a:prstGeom prst="rect">
            <a:avLst/>
          </a:prstGeom>
        </p:spPr>
        <p:txBody>
          <a:bodyPr wrap="square">
            <a:spAutoFit/>
          </a:bodyPr>
          <a:lstStyle/>
          <a:p>
            <a:pPr algn="ctr">
              <a:lnSpc>
                <a:spcPct val="150000"/>
              </a:lnSpc>
            </a:pPr>
            <a:r>
              <a:rPr lang="en-US" sz="2800" b="1" dirty="0">
                <a:solidFill>
                  <a:prstClr val="white"/>
                </a:solidFill>
              </a:rPr>
              <a:t>and the obesity epidemic is spreading throughout the world . .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5B732868-E149-44F7-9EE3-D6785BD166CC}"/>
              </a:ext>
            </a:extLst>
          </p:cNvPr>
          <p:cNvPicPr>
            <a:picLocks noChangeAspect="1"/>
          </p:cNvPicPr>
          <p:nvPr/>
        </p:nvPicPr>
        <p:blipFill>
          <a:blip r:embed="rId2"/>
          <a:stretch>
            <a:fillRect/>
          </a:stretch>
        </p:blipFill>
        <p:spPr>
          <a:xfrm>
            <a:off x="914400" y="76200"/>
            <a:ext cx="7315200" cy="6645673"/>
          </a:xfrm>
          <a:prstGeom prst="rect">
            <a:avLst/>
          </a:prstGeom>
        </p:spPr>
      </p:pic>
      <p:sp>
        <p:nvSpPr>
          <p:cNvPr id="8" name="TextBox 7">
            <a:extLst>
              <a:ext uri="{FF2B5EF4-FFF2-40B4-BE49-F238E27FC236}">
                <a16:creationId xmlns:a16="http://schemas.microsoft.com/office/drawing/2014/main" id="{25AE27C8-25C1-49C1-8A36-BA2332FD3A1D}"/>
              </a:ext>
            </a:extLst>
          </p:cNvPr>
          <p:cNvSpPr txBox="1"/>
          <p:nvPr/>
        </p:nvSpPr>
        <p:spPr>
          <a:xfrm>
            <a:off x="790875" y="6631554"/>
            <a:ext cx="7543800" cy="215444"/>
          </a:xfrm>
          <a:prstGeom prst="rect">
            <a:avLst/>
          </a:prstGeom>
          <a:noFill/>
        </p:spPr>
        <p:txBody>
          <a:bodyPr wrap="square">
            <a:spAutoFit/>
          </a:bodyPr>
          <a:lstStyle/>
          <a:p>
            <a:pPr algn="ctr"/>
            <a:r>
              <a:rPr lang="en-US" sz="800" dirty="0">
                <a:hlinkClick r:id="rId3"/>
              </a:rPr>
              <a:t>https://www.theguardian.com/society/2019/nov/14/obesity-almost-doubles-in-20-years-to-affect-13-million-people?CMP=Share_iOSApp_Other</a:t>
            </a:r>
            <a:endParaRPr lang="en-US" sz="800" dirty="0"/>
          </a:p>
        </p:txBody>
      </p:sp>
      <p:pic>
        <p:nvPicPr>
          <p:cNvPr id="9" name="Picture 8" descr="A blue sign with white text&#10;&#10;Description automatically generated with medium confidence">
            <a:extLst>
              <a:ext uri="{FF2B5EF4-FFF2-40B4-BE49-F238E27FC236}">
                <a16:creationId xmlns:a16="http://schemas.microsoft.com/office/drawing/2014/main" id="{8839776C-0F6D-4F39-8A79-1C7455D0E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664234"/>
            <a:ext cx="1828800" cy="402566"/>
          </a:xfrm>
          <a:prstGeom prst="rect">
            <a:avLst/>
          </a:prstGeom>
        </p:spPr>
      </p:pic>
      <p:sp>
        <p:nvSpPr>
          <p:cNvPr id="11" name="TextBox 10">
            <a:extLst>
              <a:ext uri="{FF2B5EF4-FFF2-40B4-BE49-F238E27FC236}">
                <a16:creationId xmlns:a16="http://schemas.microsoft.com/office/drawing/2014/main" id="{304BFE33-B57E-479A-81FE-0039BBB5564F}"/>
              </a:ext>
            </a:extLst>
          </p:cNvPr>
          <p:cNvSpPr txBox="1"/>
          <p:nvPr/>
        </p:nvSpPr>
        <p:spPr>
          <a:xfrm>
            <a:off x="6477000" y="1109246"/>
            <a:ext cx="1705275" cy="338554"/>
          </a:xfrm>
          <a:prstGeom prst="rect">
            <a:avLst/>
          </a:prstGeom>
          <a:noFill/>
        </p:spPr>
        <p:txBody>
          <a:bodyPr wrap="square">
            <a:spAutoFit/>
          </a:bodyPr>
          <a:lstStyle/>
          <a:p>
            <a:pPr algn="ctr"/>
            <a:r>
              <a:rPr lang="en-US" sz="1600" dirty="0"/>
              <a:t>13 Nov 2019</a:t>
            </a:r>
          </a:p>
        </p:txBody>
      </p:sp>
    </p:spTree>
    <p:extLst>
      <p:ext uri="{BB962C8B-B14F-4D97-AF65-F5344CB8AC3E}">
        <p14:creationId xmlns:p14="http://schemas.microsoft.com/office/powerpoint/2010/main" val="22909133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WorldIsFat.jpg"/>
          <p:cNvPicPr>
            <a:picLocks noChangeAspect="1"/>
          </p:cNvPicPr>
          <p:nvPr/>
        </p:nvPicPr>
        <p:blipFill>
          <a:blip r:embed="rId2" cstate="print"/>
          <a:stretch>
            <a:fillRect/>
          </a:stretch>
        </p:blipFill>
        <p:spPr>
          <a:xfrm>
            <a:off x="2299648" y="216848"/>
            <a:ext cx="4521200" cy="635000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http://news.bbc.co.uk/2/hi/uk_news/england/staffordshire/7977283.stm</a:t>
            </a:r>
            <a:endParaRPr lang="en-US" sz="1200" kern="1200" dirty="0">
              <a:solidFill>
                <a:srgbClr val="000000"/>
              </a:solidFill>
              <a:latin typeface="Arial" charset="0"/>
              <a:ea typeface="+mn-ea"/>
              <a:cs typeface="Arial" charset="0"/>
            </a:endParaRPr>
          </a:p>
        </p:txBody>
      </p:sp>
      <p:pic>
        <p:nvPicPr>
          <p:cNvPr id="13314" name="Picture 2"/>
          <p:cNvPicPr>
            <a:picLocks noChangeAspect="1" noChangeArrowheads="1"/>
          </p:cNvPicPr>
          <p:nvPr/>
        </p:nvPicPr>
        <p:blipFill>
          <a:blip r:embed="rId3" cstate="print"/>
          <a:srcRect/>
          <a:stretch>
            <a:fillRect/>
          </a:stretch>
        </p:blipFill>
        <p:spPr bwMode="auto">
          <a:xfrm>
            <a:off x="914400" y="675141"/>
            <a:ext cx="7315200" cy="5420859"/>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id="{CA0670A0-2A47-45E5-97ED-1E9CBB908641}"/>
              </a:ext>
            </a:extLst>
          </p:cNvPr>
          <p:cNvSpPr txBox="1"/>
          <p:nvPr/>
        </p:nvSpPr>
        <p:spPr>
          <a:xfrm>
            <a:off x="6477000" y="1524000"/>
            <a:ext cx="1181342" cy="523220"/>
          </a:xfrm>
          <a:prstGeom prst="rect">
            <a:avLst/>
          </a:prstGeom>
          <a:solidFill>
            <a:schemeClr val="bg1"/>
          </a:solidFill>
        </p:spPr>
        <p:txBody>
          <a:bodyPr wrap="square">
            <a:spAutoFit/>
          </a:bodyPr>
          <a:lstStyle/>
          <a:p>
            <a:pPr algn="ctr"/>
            <a:r>
              <a:rPr lang="en-US" sz="2800" b="1" dirty="0"/>
              <a:t>2009</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40324" name="Subtitle 2"/>
          <p:cNvSpPr txBox="1">
            <a:spLocks/>
          </p:cNvSpPr>
          <p:nvPr/>
        </p:nvSpPr>
        <p:spPr bwMode="auto">
          <a:xfrm>
            <a:off x="914400" y="2065338"/>
            <a:ext cx="7315200" cy="1077912"/>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Many factors contribute to the obesity epidemic . . .</a:t>
            </a:r>
          </a:p>
        </p:txBody>
      </p:sp>
      <p:sp>
        <p:nvSpPr>
          <p:cNvPr id="440325" name="Subtitle 2"/>
          <p:cNvSpPr txBox="1">
            <a:spLocks/>
          </p:cNvSpPr>
          <p:nvPr/>
        </p:nvSpPr>
        <p:spPr bwMode="auto">
          <a:xfrm>
            <a:off x="914400" y="3402013"/>
            <a:ext cx="7620000" cy="2554545"/>
          </a:xfrm>
          <a:prstGeom prst="rect">
            <a:avLst/>
          </a:prstGeom>
          <a:noFill/>
          <a:ln w="9525">
            <a:noFill/>
            <a:miter lim="800000"/>
            <a:headEnd/>
            <a:tailEnd/>
          </a:ln>
        </p:spPr>
        <p:txBody>
          <a:bodyPr wrap="square" lIns="457200" rIns="457200">
            <a:spAutoFit/>
          </a:bodyPr>
          <a:lstStyle/>
          <a:p>
            <a:pPr marL="465138" lvl="1" indent="-233363">
              <a:buFont typeface="Arial" charset="0"/>
              <a:buChar char="•"/>
            </a:pPr>
            <a:r>
              <a:rPr lang="en-US" sz="2000" b="1" dirty="0">
                <a:cs typeface="Arial" charset="0"/>
              </a:rPr>
              <a:t>easy access to an abundant food supply</a:t>
            </a:r>
          </a:p>
          <a:p>
            <a:pPr marL="465138" lvl="1" indent="-233363">
              <a:buFont typeface="Arial" charset="0"/>
              <a:buChar char="•"/>
            </a:pPr>
            <a:r>
              <a:rPr lang="en-US" sz="2000" b="1" dirty="0">
                <a:cs typeface="Arial" charset="0"/>
              </a:rPr>
              <a:t>sedentary lifestyle</a:t>
            </a:r>
          </a:p>
          <a:p>
            <a:pPr marL="465138" lvl="1" indent="-233363">
              <a:buFont typeface="Arial" charset="0"/>
              <a:buChar char="•"/>
            </a:pPr>
            <a:r>
              <a:rPr lang="en-US" sz="2000" b="1" dirty="0">
                <a:cs typeface="Arial" charset="0"/>
              </a:rPr>
              <a:t>environmental factors encouraging soft-drink and calorie-rich food product consumption</a:t>
            </a:r>
          </a:p>
          <a:p>
            <a:pPr marL="465138" lvl="1" indent="-233363">
              <a:buFont typeface="Arial" charset="0"/>
              <a:buChar char="•"/>
            </a:pPr>
            <a:r>
              <a:rPr lang="en-US" sz="2000" b="1" dirty="0">
                <a:cs typeface="Arial" charset="0"/>
              </a:rPr>
              <a:t>growth of the fast-food industry</a:t>
            </a:r>
          </a:p>
          <a:p>
            <a:pPr marL="465138" lvl="1" indent="-233363">
              <a:buFont typeface="Arial" charset="0"/>
              <a:buChar char="•"/>
            </a:pPr>
            <a:r>
              <a:rPr lang="en-US" sz="2000" b="1" dirty="0">
                <a:cs typeface="Arial" charset="0"/>
              </a:rPr>
              <a:t>a growing tendency to socialize with food and drink</a:t>
            </a:r>
          </a:p>
          <a:p>
            <a:pPr marL="465138" lvl="1" indent="-233363">
              <a:buFont typeface="Arial" charset="0"/>
              <a:buChar char="•"/>
            </a:pPr>
            <a:r>
              <a:rPr lang="en-US" sz="2000" b="1" dirty="0">
                <a:cs typeface="Arial" charset="0"/>
              </a:rPr>
              <a:t>“supersize” me-</a:t>
            </a:r>
            <a:r>
              <a:rPr lang="en-US" sz="2000" b="1" dirty="0" err="1">
                <a:cs typeface="Arial" charset="0"/>
              </a:rPr>
              <a:t>ing</a:t>
            </a:r>
            <a:endParaRPr lang="en-US" sz="2000" b="1" dirty="0">
              <a:cs typeface="Arial" charset="0"/>
            </a:endParaRPr>
          </a:p>
          <a:p>
            <a:pPr marL="465138" lvl="1" indent="-233363">
              <a:buFont typeface="Arial" charset="0"/>
              <a:buChar char="•"/>
            </a:pPr>
            <a:r>
              <a:rPr lang="en-US" sz="2000" b="1" dirty="0">
                <a:cs typeface="Arial" charset="0"/>
              </a:rPr>
              <a:t>school lunch meals</a:t>
            </a:r>
          </a:p>
        </p:txBody>
      </p:sp>
      <p:sp>
        <p:nvSpPr>
          <p:cNvPr id="6" name="Subtitle 2">
            <a:extLst>
              <a:ext uri="{FF2B5EF4-FFF2-40B4-BE49-F238E27FC236}">
                <a16:creationId xmlns:a16="http://schemas.microsoft.com/office/drawing/2014/main" id="{11025311-93EC-4726-A716-21D58A022576}"/>
              </a:ext>
            </a:extLst>
          </p:cNvPr>
          <p:cNvSpPr txBox="1">
            <a:spLocks/>
          </p:cNvSpPr>
          <p:nvPr/>
        </p:nvSpPr>
        <p:spPr bwMode="auto">
          <a:xfrm>
            <a:off x="914400" y="3408091"/>
            <a:ext cx="7620000" cy="2554545"/>
          </a:xfrm>
          <a:prstGeom prst="rect">
            <a:avLst/>
          </a:prstGeom>
          <a:noFill/>
          <a:ln w="9525">
            <a:noFill/>
            <a:miter lim="800000"/>
            <a:headEnd/>
            <a:tailEnd/>
          </a:ln>
        </p:spPr>
        <p:txBody>
          <a:bodyPr wrap="square" lIns="457200" rIns="457200">
            <a:spAutoFit/>
          </a:bodyPr>
          <a:lstStyle/>
          <a:p>
            <a:pPr marL="465138" lvl="1" indent="-233363">
              <a:buFont typeface="Arial" charset="0"/>
              <a:buChar char="•"/>
            </a:pPr>
            <a:r>
              <a:rPr lang="en-US" sz="2000" b="1" dirty="0">
                <a:cs typeface="Arial" charset="0"/>
              </a:rPr>
              <a:t>easy access to an abundant food supply</a:t>
            </a:r>
          </a:p>
          <a:p>
            <a:pPr marL="465138" lvl="1" indent="-233363">
              <a:buFont typeface="Arial" charset="0"/>
              <a:buChar char="•"/>
            </a:pPr>
            <a:r>
              <a:rPr lang="en-US" sz="2000" b="1" dirty="0">
                <a:cs typeface="Arial" charset="0"/>
              </a:rPr>
              <a:t>sedentary lifestyle</a:t>
            </a:r>
          </a:p>
          <a:p>
            <a:pPr marL="465138" lvl="1" indent="-233363">
              <a:buFont typeface="Arial" charset="0"/>
              <a:buChar char="•"/>
            </a:pPr>
            <a:r>
              <a:rPr lang="en-US" sz="2000" b="1" dirty="0">
                <a:cs typeface="Arial" charset="0"/>
              </a:rPr>
              <a:t>environmental factors encouraging soft-drink and calorie-rich food product consumption</a:t>
            </a:r>
          </a:p>
          <a:p>
            <a:pPr marL="465138" lvl="1" indent="-233363">
              <a:buFont typeface="Arial" charset="0"/>
              <a:buChar char="•"/>
            </a:pPr>
            <a:r>
              <a:rPr lang="en-US" sz="2000" b="1" dirty="0">
                <a:cs typeface="Arial" charset="0"/>
              </a:rPr>
              <a:t>growth of the fast-food industry</a:t>
            </a:r>
          </a:p>
          <a:p>
            <a:pPr marL="465138" lvl="1" indent="-233363">
              <a:buFont typeface="Arial" charset="0"/>
              <a:buChar char="•"/>
            </a:pPr>
            <a:r>
              <a:rPr lang="en-US" sz="2000" b="1" dirty="0">
                <a:cs typeface="Arial" charset="0"/>
              </a:rPr>
              <a:t>a growing tendency to socialize with food and drink</a:t>
            </a:r>
          </a:p>
          <a:p>
            <a:pPr marL="465138" lvl="1" indent="-233363">
              <a:buFont typeface="Arial" charset="0"/>
              <a:buChar char="•"/>
            </a:pPr>
            <a:r>
              <a:rPr lang="en-US" sz="2000" b="1" dirty="0">
                <a:cs typeface="Arial" charset="0"/>
              </a:rPr>
              <a:t>“supersize” me-</a:t>
            </a:r>
            <a:r>
              <a:rPr lang="en-US" sz="2000" b="1" dirty="0" err="1">
                <a:cs typeface="Arial" charset="0"/>
              </a:rPr>
              <a:t>ing</a:t>
            </a:r>
            <a:endParaRPr lang="en-US" sz="2000" b="1" dirty="0">
              <a:cs typeface="Arial" charset="0"/>
            </a:endParaRPr>
          </a:p>
          <a:p>
            <a:pPr marL="465138" lvl="1" indent="-233363">
              <a:buFont typeface="Arial" charset="0"/>
              <a:buChar char="•"/>
            </a:pPr>
            <a:r>
              <a:rPr lang="en-US" sz="2000" b="1" dirty="0">
                <a:cs typeface="Arial" charset="0"/>
              </a:rPr>
              <a:t>school lunch meals</a:t>
            </a:r>
          </a:p>
        </p:txBody>
      </p:sp>
      <p:sp>
        <p:nvSpPr>
          <p:cNvPr id="7" name="TextBox 2">
            <a:extLst>
              <a:ext uri="{FF2B5EF4-FFF2-40B4-BE49-F238E27FC236}">
                <a16:creationId xmlns:a16="http://schemas.microsoft.com/office/drawing/2014/main" id="{77FF5CB6-5B8F-40B6-B697-491C5D124FE3}"/>
              </a:ext>
            </a:extLst>
          </p:cNvPr>
          <p:cNvSpPr txBox="1">
            <a:spLocks noChangeArrowheads="1"/>
          </p:cNvSpPr>
          <p:nvPr/>
        </p:nvSpPr>
        <p:spPr bwMode="auto">
          <a:xfrm>
            <a:off x="914400" y="6400800"/>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107</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 name="Subtitle 2"/>
          <p:cNvSpPr txBox="1">
            <a:spLocks/>
          </p:cNvSpPr>
          <p:nvPr/>
        </p:nvSpPr>
        <p:spPr bwMode="auto">
          <a:xfrm>
            <a:off x="914400" y="2065338"/>
            <a:ext cx="7315200" cy="1077912"/>
          </a:xfrm>
          <a:prstGeom prst="rect">
            <a:avLst/>
          </a:prstGeom>
          <a:noFill/>
          <a:ln w="9525">
            <a:noFill/>
            <a:miter lim="800000"/>
            <a:headEnd/>
            <a:tailEnd/>
          </a:ln>
        </p:spPr>
        <p:txBody>
          <a:bodyPr lIns="457200" rIns="457200">
            <a:spAutoFit/>
          </a:bodyPr>
          <a:lstStyle/>
          <a:p>
            <a:pPr marL="0" lvl="1" algn="ctr">
              <a:spcBef>
                <a:spcPts val="800"/>
              </a:spcBef>
              <a:defRPr/>
            </a:pPr>
            <a:r>
              <a:rPr lang="en-US" sz="3200" b="1" dirty="0">
                <a:solidFill>
                  <a:schemeClr val="accent2">
                    <a:lumMod val="40000"/>
                    <a:lumOff val="60000"/>
                  </a:schemeClr>
                </a:solidFill>
                <a:latin typeface="Arial" pitchFamily="34" charset="0"/>
                <a:cs typeface="Arial" pitchFamily="34" charset="0"/>
              </a:rPr>
              <a:t>Many factors contribute to the obesity epidemic . . .</a:t>
            </a:r>
          </a:p>
        </p:txBody>
      </p:sp>
      <p:sp>
        <p:nvSpPr>
          <p:cNvPr id="441349" name="Subtitle 2"/>
          <p:cNvSpPr txBox="1">
            <a:spLocks/>
          </p:cNvSpPr>
          <p:nvPr/>
        </p:nvSpPr>
        <p:spPr bwMode="auto">
          <a:xfrm>
            <a:off x="914400" y="3402013"/>
            <a:ext cx="7315200" cy="2800767"/>
          </a:xfrm>
          <a:prstGeom prst="rect">
            <a:avLst/>
          </a:prstGeom>
          <a:noFill/>
          <a:ln w="9525">
            <a:noFill/>
            <a:miter lim="800000"/>
            <a:headEnd/>
            <a:tailEnd/>
          </a:ln>
        </p:spPr>
        <p:txBody>
          <a:bodyPr lIns="457200" rIns="457200">
            <a:spAutoFit/>
          </a:bodyPr>
          <a:lstStyle/>
          <a:p>
            <a:pPr marL="465138" lvl="1" indent="-233363">
              <a:buFont typeface="Arial" charset="0"/>
              <a:buChar char="•"/>
            </a:pPr>
            <a:r>
              <a:rPr lang="en-US" sz="2000" b="1" dirty="0">
                <a:solidFill>
                  <a:schemeClr val="accent2">
                    <a:lumMod val="40000"/>
                    <a:lumOff val="60000"/>
                  </a:schemeClr>
                </a:solidFill>
                <a:cs typeface="Arial" charset="0"/>
              </a:rPr>
              <a:t>“Although </a:t>
            </a:r>
            <a:r>
              <a:rPr lang="en-US" sz="2400" b="1" dirty="0">
                <a:cs typeface="Arial" charset="0"/>
              </a:rPr>
              <a:t>school breakfasts and lunches</a:t>
            </a:r>
            <a:r>
              <a:rPr lang="en-US" b="1" dirty="0">
                <a:cs typeface="Arial" charset="0"/>
              </a:rPr>
              <a:t> </a:t>
            </a:r>
            <a:r>
              <a:rPr lang="en-US" sz="2000" b="1" dirty="0">
                <a:solidFill>
                  <a:schemeClr val="accent2">
                    <a:lumMod val="40000"/>
                    <a:lumOff val="60000"/>
                  </a:schemeClr>
                </a:solidFill>
                <a:cs typeface="Arial" charset="0"/>
              </a:rPr>
              <a:t>must meet federal nutrition requirements, including guidelines restricting the amount of fat they contain, students who  participate in the National School Breakfast and Lunch Program have been shown to </a:t>
            </a:r>
            <a:r>
              <a:rPr lang="en-US" sz="2400" b="1" dirty="0">
                <a:cs typeface="Arial" charset="0"/>
              </a:rPr>
              <a:t>have higher intakes or energy, fat, and saturated fat than those who bring their lunches</a:t>
            </a:r>
            <a:r>
              <a:rPr lang="en-US" sz="2000" b="1" dirty="0">
                <a:solidFill>
                  <a:schemeClr val="accent2">
                    <a:lumMod val="40000"/>
                    <a:lumOff val="60000"/>
                  </a:schemeClr>
                </a:solidFill>
                <a:cs typeface="Arial" charset="0"/>
              </a:rPr>
              <a:t>.”  </a:t>
            </a:r>
            <a:r>
              <a:rPr lang="en-US" sz="1600" dirty="0">
                <a:solidFill>
                  <a:schemeClr val="accent2">
                    <a:lumMod val="40000"/>
                    <a:lumOff val="60000"/>
                  </a:schemeClr>
                </a:solidFill>
                <a:cs typeface="Arial" charset="0"/>
              </a:rPr>
              <a:t>(USDA  2001)</a:t>
            </a:r>
            <a:endParaRPr lang="en-US" sz="2000" dirty="0">
              <a:solidFill>
                <a:schemeClr val="accent2">
                  <a:lumMod val="40000"/>
                  <a:lumOff val="60000"/>
                </a:schemeClr>
              </a:solidFill>
              <a:cs typeface="Arial" charset="0"/>
            </a:endParaRPr>
          </a:p>
        </p:txBody>
      </p:sp>
      <p:sp>
        <p:nvSpPr>
          <p:cNvPr id="441350" name="TextBox 2"/>
          <p:cNvSpPr txBox="1">
            <a:spLocks noChangeArrowheads="1"/>
          </p:cNvSpPr>
          <p:nvPr/>
        </p:nvSpPr>
        <p:spPr bwMode="auto">
          <a:xfrm>
            <a:off x="914400" y="6400800"/>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107</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 name="Subtitle 2"/>
          <p:cNvSpPr txBox="1">
            <a:spLocks/>
          </p:cNvSpPr>
          <p:nvPr/>
        </p:nvSpPr>
        <p:spPr bwMode="auto">
          <a:xfrm>
            <a:off x="914400" y="2065338"/>
            <a:ext cx="7315200" cy="1077912"/>
          </a:xfrm>
          <a:prstGeom prst="rect">
            <a:avLst/>
          </a:prstGeom>
          <a:noFill/>
          <a:ln w="9525">
            <a:noFill/>
            <a:miter lim="800000"/>
            <a:headEnd/>
            <a:tailEnd/>
          </a:ln>
        </p:spPr>
        <p:txBody>
          <a:bodyPr lIns="457200" rIns="457200">
            <a:spAutoFit/>
          </a:bodyPr>
          <a:lstStyle/>
          <a:p>
            <a:pPr marL="0" lvl="1" algn="ctr">
              <a:spcBef>
                <a:spcPts val="800"/>
              </a:spcBef>
              <a:defRPr/>
            </a:pPr>
            <a:r>
              <a:rPr lang="en-US" sz="3200" b="1" dirty="0">
                <a:solidFill>
                  <a:schemeClr val="accent2">
                    <a:lumMod val="40000"/>
                    <a:lumOff val="60000"/>
                  </a:schemeClr>
                </a:solidFill>
                <a:latin typeface="Arial" pitchFamily="34" charset="0"/>
                <a:cs typeface="Arial" pitchFamily="34" charset="0"/>
              </a:rPr>
              <a:t>Many factors contribute to the obesity epidemic . . .</a:t>
            </a:r>
          </a:p>
        </p:txBody>
      </p:sp>
      <p:sp>
        <p:nvSpPr>
          <p:cNvPr id="442373" name="Subtitle 2"/>
          <p:cNvSpPr txBox="1">
            <a:spLocks/>
          </p:cNvSpPr>
          <p:nvPr/>
        </p:nvSpPr>
        <p:spPr bwMode="auto">
          <a:xfrm>
            <a:off x="914400" y="3402013"/>
            <a:ext cx="7315200" cy="2308225"/>
          </a:xfrm>
          <a:prstGeom prst="rect">
            <a:avLst/>
          </a:prstGeom>
          <a:noFill/>
          <a:ln w="9525">
            <a:noFill/>
            <a:miter lim="800000"/>
            <a:headEnd/>
            <a:tailEnd/>
          </a:ln>
        </p:spPr>
        <p:txBody>
          <a:bodyPr lIns="457200" rIns="457200">
            <a:spAutoFit/>
          </a:bodyPr>
          <a:lstStyle/>
          <a:p>
            <a:pPr marL="465138" lvl="1" indent="-233363">
              <a:buFont typeface="Arial" charset="0"/>
              <a:buChar char="•"/>
            </a:pPr>
            <a:r>
              <a:rPr lang="en-US" sz="2400" b="1" dirty="0">
                <a:cs typeface="Arial" charset="0"/>
              </a:rPr>
              <a:t>“A la carte foods and vending machines that sell soft drinks, cookies, and candies are not subject to these nutritional restrictions and give students mixed messages, as well as excess calories.”</a:t>
            </a:r>
            <a:endParaRPr lang="en-US" sz="2400" dirty="0">
              <a:cs typeface="Arial" charset="0"/>
            </a:endParaRPr>
          </a:p>
        </p:txBody>
      </p:sp>
      <p:sp>
        <p:nvSpPr>
          <p:cNvPr id="442374" name="TextBox 2"/>
          <p:cNvSpPr txBox="1">
            <a:spLocks noChangeArrowheads="1"/>
          </p:cNvSpPr>
          <p:nvPr/>
        </p:nvSpPr>
        <p:spPr bwMode="auto">
          <a:xfrm>
            <a:off x="914400" y="6411912"/>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108</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43396" name="Subtitle 2"/>
          <p:cNvSpPr txBox="1">
            <a:spLocks/>
          </p:cNvSpPr>
          <p:nvPr/>
        </p:nvSpPr>
        <p:spPr bwMode="auto">
          <a:xfrm>
            <a:off x="914400" y="2971800"/>
            <a:ext cx="7315200" cy="2062163"/>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At the same time food consumption has increased, physical activity levels have declined . . .</a:t>
            </a:r>
          </a:p>
        </p:txBody>
      </p:sp>
      <p:sp>
        <p:nvSpPr>
          <p:cNvPr id="443397" name="TextBox 2"/>
          <p:cNvSpPr txBox="1">
            <a:spLocks noChangeArrowheads="1"/>
          </p:cNvSpPr>
          <p:nvPr/>
        </p:nvSpPr>
        <p:spPr bwMode="auto">
          <a:xfrm>
            <a:off x="914400" y="6411912"/>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108</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2084696"/>
            <a:ext cx="7772400" cy="3473291"/>
          </a:xfrm>
          <a:prstGeom prst="rect">
            <a:avLst/>
          </a:prstGeom>
          <a:noFill/>
          <a:ln w="9525">
            <a:noFill/>
            <a:miter lim="800000"/>
            <a:headEnd/>
            <a:tailEnd/>
          </a:ln>
        </p:spPr>
      </p:pic>
      <p:sp>
        <p:nvSpPr>
          <p:cNvPr id="4" name="Rectangle 2"/>
          <p:cNvSpPr>
            <a:spLocks noChangeArrowheads="1"/>
          </p:cNvSpPr>
          <p:nvPr/>
        </p:nvSpPr>
        <p:spPr bwMode="auto">
          <a:xfrm>
            <a:off x="2286000" y="6339114"/>
            <a:ext cx="4572000" cy="276225"/>
          </a:xfrm>
          <a:prstGeom prst="rect">
            <a:avLst/>
          </a:prstGeom>
          <a:noFill/>
          <a:ln w="9525">
            <a:noFill/>
            <a:miter lim="800000"/>
            <a:headEnd/>
            <a:tailEnd/>
          </a:ln>
        </p:spPr>
        <p:txBody>
          <a:bodyPr>
            <a:spAutoFit/>
          </a:bodyPr>
          <a:lstStyle/>
          <a:p>
            <a:pPr algn="ctr"/>
            <a:r>
              <a:rPr lang="en-US" sz="1200" dirty="0">
                <a:solidFill>
                  <a:srgbClr val="000000"/>
                </a:solidFill>
                <a:cs typeface="Arial" charset="0"/>
                <a:hlinkClick r:id="rId3"/>
              </a:rPr>
              <a:t>http://www.fminus.net/</a:t>
            </a:r>
            <a:endParaRPr lang="en-US" sz="1200" dirty="0">
              <a:solidFill>
                <a:srgbClr val="000000"/>
              </a:solidFill>
              <a:cs typeface="Arial" charset="0"/>
            </a:endParaRPr>
          </a:p>
        </p:txBody>
      </p:sp>
      <p:sp>
        <p:nvSpPr>
          <p:cNvPr id="5" name="Rectangle 2"/>
          <p:cNvSpPr>
            <a:spLocks noChangeArrowheads="1"/>
          </p:cNvSpPr>
          <p:nvPr/>
        </p:nvSpPr>
        <p:spPr bwMode="auto">
          <a:xfrm>
            <a:off x="2272352" y="5783240"/>
            <a:ext cx="4572000" cy="461665"/>
          </a:xfrm>
          <a:prstGeom prst="rect">
            <a:avLst/>
          </a:prstGeom>
          <a:noFill/>
          <a:ln w="9525">
            <a:noFill/>
            <a:miter lim="800000"/>
            <a:headEnd/>
            <a:tailEnd/>
          </a:ln>
        </p:spPr>
        <p:txBody>
          <a:bodyPr>
            <a:spAutoFit/>
          </a:bodyPr>
          <a:lstStyle/>
          <a:p>
            <a:pPr algn="ctr"/>
            <a:r>
              <a:rPr lang="en-US" sz="1200" dirty="0">
                <a:solidFill>
                  <a:prstClr val="white"/>
                </a:solidFill>
                <a:cs typeface="Arial" charset="0"/>
              </a:rPr>
              <a:t>F MINUS</a:t>
            </a:r>
            <a:br>
              <a:rPr lang="en-US" sz="1200" dirty="0">
                <a:solidFill>
                  <a:prstClr val="white"/>
                </a:solidFill>
                <a:cs typeface="Arial" charset="0"/>
              </a:rPr>
            </a:br>
            <a:r>
              <a:rPr lang="en-US" sz="1200" dirty="0">
                <a:solidFill>
                  <a:prstClr val="white"/>
                </a:solidFill>
                <a:cs typeface="Arial" charset="0"/>
              </a:rPr>
              <a:t>28 February 2010</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8451" name="Picture 2"/>
          <p:cNvPicPr>
            <a:picLocks noChangeAspect="1" noChangeArrowheads="1"/>
          </p:cNvPicPr>
          <p:nvPr/>
        </p:nvPicPr>
        <p:blipFill>
          <a:blip r:embed="rId2" cstate="print"/>
          <a:srcRect/>
          <a:stretch>
            <a:fillRect/>
          </a:stretch>
        </p:blipFill>
        <p:spPr bwMode="auto">
          <a:xfrm>
            <a:off x="1143000" y="0"/>
            <a:ext cx="6858000" cy="6858000"/>
          </a:xfrm>
          <a:prstGeom prst="rect">
            <a:avLst/>
          </a:prstGeom>
          <a:noFill/>
          <a:ln w="9525">
            <a:noFill/>
            <a:miter lim="800000"/>
            <a:headEnd/>
            <a:tailEnd/>
          </a:ln>
        </p:spPr>
      </p:pic>
      <p:sp>
        <p:nvSpPr>
          <p:cNvPr id="5" name="Rectangle 4"/>
          <p:cNvSpPr/>
          <p:nvPr/>
        </p:nvSpPr>
        <p:spPr>
          <a:xfrm>
            <a:off x="1143000" y="4572000"/>
            <a:ext cx="4114800" cy="914400"/>
          </a:xfrm>
          <a:prstGeom prst="rect">
            <a:avLst/>
          </a:prstGeom>
          <a:noFill/>
          <a:ln w="76200">
            <a:solidFill>
              <a:srgbClr val="CF2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3"/>
          <p:cNvSpPr>
            <a:spLocks noChangeArrowheads="1"/>
          </p:cNvSpPr>
          <p:nvPr/>
        </p:nvSpPr>
        <p:spPr bwMode="auto">
          <a:xfrm>
            <a:off x="1357313" y="6400800"/>
            <a:ext cx="6491287" cy="276999"/>
          </a:xfrm>
          <a:prstGeom prst="rect">
            <a:avLst/>
          </a:prstGeom>
          <a:solidFill>
            <a:schemeClr val="bg1"/>
          </a:solidFill>
          <a:ln w="9525">
            <a:noFill/>
            <a:miter lim="800000"/>
            <a:headEnd/>
            <a:tailEnd/>
          </a:ln>
        </p:spPr>
        <p:txBody>
          <a:bodyPr wrap="square">
            <a:spAutoFit/>
          </a:bodyPr>
          <a:lstStyle/>
          <a:p>
            <a:pPr algn="ctr"/>
            <a:r>
              <a:rPr lang="en-US" sz="1200" dirty="0">
                <a:solidFill>
                  <a:prstClr val="white"/>
                </a:solidFill>
                <a:cs typeface="Arial" charset="0"/>
                <a:hlinkClick r:id="rId3"/>
              </a:rPr>
              <a:t>www.washingtonpost.com/wp-dyn/content/article/2009/03/24/AR2009032402465.html</a:t>
            </a:r>
            <a:endParaRPr lang="en-US" sz="1200" dirty="0">
              <a:solidFill>
                <a:prstClr val="white"/>
              </a:solidFill>
              <a:cs typeface="Arial"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45444" name="Subtitle 2"/>
          <p:cNvSpPr txBox="1">
            <a:spLocks/>
          </p:cNvSpPr>
          <p:nvPr/>
        </p:nvSpPr>
        <p:spPr bwMode="auto">
          <a:xfrm>
            <a:off x="914400" y="2246293"/>
            <a:ext cx="7315200" cy="954107"/>
          </a:xfrm>
          <a:prstGeom prst="rect">
            <a:avLst/>
          </a:prstGeom>
          <a:noFill/>
          <a:ln w="9525">
            <a:noFill/>
            <a:miter lim="800000"/>
            <a:headEnd/>
            <a:tailEnd/>
          </a:ln>
        </p:spPr>
        <p:txBody>
          <a:bodyPr lIns="457200" rIns="457200">
            <a:spAutoFit/>
          </a:bodyPr>
          <a:lstStyle/>
          <a:p>
            <a:pPr marL="0" lvl="1" algn="ctr">
              <a:spcBef>
                <a:spcPts val="800"/>
              </a:spcBef>
            </a:pPr>
            <a:r>
              <a:rPr lang="en-US" sz="2800" b="1" dirty="0">
                <a:cs typeface="Arial" charset="0"/>
              </a:rPr>
              <a:t>Also contributing to sedentary lifestyles among adults one finds . . .</a:t>
            </a:r>
          </a:p>
        </p:txBody>
      </p:sp>
      <p:sp>
        <p:nvSpPr>
          <p:cNvPr id="445445" name="Subtitle 2"/>
          <p:cNvSpPr txBox="1">
            <a:spLocks/>
          </p:cNvSpPr>
          <p:nvPr/>
        </p:nvSpPr>
        <p:spPr bwMode="auto">
          <a:xfrm>
            <a:off x="914400" y="3402013"/>
            <a:ext cx="7315200" cy="2246312"/>
          </a:xfrm>
          <a:prstGeom prst="rect">
            <a:avLst/>
          </a:prstGeom>
          <a:noFill/>
          <a:ln w="9525">
            <a:noFill/>
            <a:miter lim="800000"/>
            <a:headEnd/>
            <a:tailEnd/>
          </a:ln>
        </p:spPr>
        <p:txBody>
          <a:bodyPr lIns="457200" rIns="457200">
            <a:spAutoFit/>
          </a:bodyPr>
          <a:lstStyle/>
          <a:p>
            <a:pPr marL="465138" lvl="1" indent="-233363">
              <a:buFont typeface="Arial" charset="0"/>
              <a:buChar char="•"/>
            </a:pPr>
            <a:r>
              <a:rPr lang="en-US" sz="2800" b="1">
                <a:cs typeface="Arial" charset="0"/>
              </a:rPr>
              <a:t>automation of workplaces</a:t>
            </a:r>
          </a:p>
          <a:p>
            <a:pPr marL="465138" lvl="1" indent="-233363">
              <a:buFont typeface="Arial" charset="0"/>
              <a:buChar char="•"/>
            </a:pPr>
            <a:r>
              <a:rPr lang="en-US" sz="2800" b="1">
                <a:cs typeface="Arial" charset="0"/>
              </a:rPr>
              <a:t>use of labor-saving machinery for household chores</a:t>
            </a:r>
          </a:p>
          <a:p>
            <a:pPr marL="465138" lvl="1" indent="-233363">
              <a:buFont typeface="Arial" charset="0"/>
              <a:buChar char="•"/>
            </a:pPr>
            <a:r>
              <a:rPr lang="en-US" sz="2800" b="1">
                <a:cs typeface="Arial" charset="0"/>
              </a:rPr>
              <a:t>reliance on automobile travel instead of walking and cycling</a:t>
            </a:r>
          </a:p>
        </p:txBody>
      </p:sp>
      <p:sp>
        <p:nvSpPr>
          <p:cNvPr id="445446"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46468" name="Subtitle 2"/>
          <p:cNvSpPr txBox="1">
            <a:spLocks/>
          </p:cNvSpPr>
          <p:nvPr/>
        </p:nvSpPr>
        <p:spPr bwMode="auto">
          <a:xfrm>
            <a:off x="914400" y="2065338"/>
            <a:ext cx="7315200" cy="1077912"/>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Children have become more sedentary . . .</a:t>
            </a:r>
          </a:p>
        </p:txBody>
      </p:sp>
      <p:sp>
        <p:nvSpPr>
          <p:cNvPr id="446469" name="Subtitle 2"/>
          <p:cNvSpPr txBox="1">
            <a:spLocks/>
          </p:cNvSpPr>
          <p:nvPr/>
        </p:nvSpPr>
        <p:spPr bwMode="auto">
          <a:xfrm>
            <a:off x="914400" y="3402013"/>
            <a:ext cx="7315200" cy="2246312"/>
          </a:xfrm>
          <a:prstGeom prst="rect">
            <a:avLst/>
          </a:prstGeom>
          <a:noFill/>
          <a:ln w="9525">
            <a:noFill/>
            <a:miter lim="800000"/>
            <a:headEnd/>
            <a:tailEnd/>
          </a:ln>
        </p:spPr>
        <p:txBody>
          <a:bodyPr lIns="457200" rIns="457200">
            <a:spAutoFit/>
          </a:bodyPr>
          <a:lstStyle/>
          <a:p>
            <a:pPr marL="465138" lvl="1" indent="-233363">
              <a:buFont typeface="Arial" charset="0"/>
              <a:buChar char="•"/>
            </a:pPr>
            <a:r>
              <a:rPr lang="en-US" sz="2800" b="1" dirty="0">
                <a:cs typeface="Arial" charset="0"/>
              </a:rPr>
              <a:t>little to no vigorous regular physical activity</a:t>
            </a:r>
          </a:p>
          <a:p>
            <a:pPr marL="465138" lvl="1" indent="-233363">
              <a:buFont typeface="Arial" charset="0"/>
              <a:buChar char="•"/>
            </a:pPr>
            <a:r>
              <a:rPr lang="en-US" sz="2800" b="1" dirty="0">
                <a:cs typeface="Arial" charset="0"/>
              </a:rPr>
              <a:t>TV</a:t>
            </a:r>
          </a:p>
          <a:p>
            <a:pPr marL="465138" lvl="1" indent="-233363">
              <a:buFont typeface="Arial" charset="0"/>
              <a:buChar char="•"/>
            </a:pPr>
            <a:r>
              <a:rPr lang="en-US" sz="2800" b="1" dirty="0">
                <a:cs typeface="Arial" charset="0"/>
              </a:rPr>
              <a:t>computers</a:t>
            </a:r>
          </a:p>
          <a:p>
            <a:pPr marL="465138" lvl="1" indent="-233363">
              <a:buFont typeface="Arial" charset="0"/>
              <a:buChar char="•"/>
            </a:pPr>
            <a:r>
              <a:rPr lang="en-US" sz="2800" b="1" dirty="0">
                <a:cs typeface="Arial" charset="0"/>
              </a:rPr>
              <a:t>electronic games</a:t>
            </a:r>
          </a:p>
        </p:txBody>
      </p:sp>
      <p:sp>
        <p:nvSpPr>
          <p:cNvPr id="446470"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108</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47492" name="Subtitle 2"/>
          <p:cNvSpPr txBox="1">
            <a:spLocks/>
          </p:cNvSpPr>
          <p:nvPr/>
        </p:nvSpPr>
        <p:spPr bwMode="auto">
          <a:xfrm>
            <a:off x="914400" y="2065338"/>
            <a:ext cx="7315200" cy="2062162"/>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The more time children spend watching TV, the less time they spend burning calories on more active forms of recreation . . .</a:t>
            </a:r>
          </a:p>
        </p:txBody>
      </p:sp>
      <p:sp>
        <p:nvSpPr>
          <p:cNvPr id="447493"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108</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47492" name="Subtitle 2"/>
          <p:cNvSpPr txBox="1">
            <a:spLocks/>
          </p:cNvSpPr>
          <p:nvPr/>
        </p:nvSpPr>
        <p:spPr bwMode="auto">
          <a:xfrm>
            <a:off x="914400" y="2065338"/>
            <a:ext cx="7315200" cy="2062162"/>
          </a:xfrm>
          <a:prstGeom prst="rect">
            <a:avLst/>
          </a:prstGeom>
          <a:noFill/>
          <a:ln w="9525">
            <a:noFill/>
            <a:miter lim="800000"/>
            <a:headEnd/>
            <a:tailEnd/>
          </a:ln>
        </p:spPr>
        <p:txBody>
          <a:bodyPr lIns="457200" rIns="457200">
            <a:spAutoFit/>
          </a:bodyPr>
          <a:lstStyle/>
          <a:p>
            <a:pPr marL="0" lvl="1" algn="ctr">
              <a:spcBef>
                <a:spcPts val="800"/>
              </a:spcBef>
            </a:pPr>
            <a:r>
              <a:rPr lang="en-US" sz="3200" b="1" dirty="0">
                <a:solidFill>
                  <a:srgbClr val="E6B9B8"/>
                </a:solidFill>
                <a:cs typeface="Arial" charset="0"/>
              </a:rPr>
              <a:t>The more time children spend watching TV, the less time they spend burning calories on more active forms of recreation . . .</a:t>
            </a:r>
          </a:p>
        </p:txBody>
      </p:sp>
      <p:sp>
        <p:nvSpPr>
          <p:cNvPr id="447493"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108</a:t>
            </a:r>
          </a:p>
        </p:txBody>
      </p:sp>
      <p:sp>
        <p:nvSpPr>
          <p:cNvPr id="8" name="Subtitle 2"/>
          <p:cNvSpPr txBox="1">
            <a:spLocks/>
          </p:cNvSpPr>
          <p:nvPr/>
        </p:nvSpPr>
        <p:spPr bwMode="auto">
          <a:xfrm>
            <a:off x="914400" y="4449763"/>
            <a:ext cx="7315200" cy="1570037"/>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 . . and children consume more energy during and after watching TV advertisements for food . .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48516" name="Subtitle 2"/>
          <p:cNvSpPr txBox="1">
            <a:spLocks/>
          </p:cNvSpPr>
          <p:nvPr/>
        </p:nvSpPr>
        <p:spPr bwMode="auto">
          <a:xfrm>
            <a:off x="914400" y="2468563"/>
            <a:ext cx="7315200" cy="1570037"/>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It is also difficult to exercise in unsafe neighborhoods and play areas . . .</a:t>
            </a:r>
          </a:p>
        </p:txBody>
      </p:sp>
      <p:sp>
        <p:nvSpPr>
          <p:cNvPr id="448517"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108</a:t>
            </a:r>
          </a:p>
        </p:txBody>
      </p:sp>
      <p:sp>
        <p:nvSpPr>
          <p:cNvPr id="448518" name="Subtitle 2"/>
          <p:cNvSpPr txBox="1">
            <a:spLocks/>
          </p:cNvSpPr>
          <p:nvPr/>
        </p:nvSpPr>
        <p:spPr bwMode="auto">
          <a:xfrm>
            <a:off x="914400" y="4297362"/>
            <a:ext cx="7315200" cy="1570038"/>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 . . or communities that lack sidewalks and trails for safe walking . .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49540" name="Subtitle 2"/>
          <p:cNvSpPr txBox="1">
            <a:spLocks/>
          </p:cNvSpPr>
          <p:nvPr/>
        </p:nvSpPr>
        <p:spPr bwMode="auto">
          <a:xfrm>
            <a:off x="914400" y="2479675"/>
            <a:ext cx="7315200" cy="3540125"/>
          </a:xfrm>
          <a:prstGeom prst="rect">
            <a:avLst/>
          </a:prstGeom>
          <a:noFill/>
          <a:ln w="9525">
            <a:noFill/>
            <a:miter lim="800000"/>
            <a:headEnd/>
            <a:tailEnd/>
          </a:ln>
        </p:spPr>
        <p:txBody>
          <a:bodyPr lIns="457200" rIns="457200">
            <a:spAutoFit/>
          </a:bodyPr>
          <a:lstStyle/>
          <a:p>
            <a:pPr marL="0" lvl="1" algn="ctr">
              <a:spcBef>
                <a:spcPts val="800"/>
              </a:spcBef>
            </a:pPr>
            <a:r>
              <a:rPr lang="en-US" sz="3200" b="1" dirty="0">
                <a:solidFill>
                  <a:schemeClr val="accent2">
                    <a:lumMod val="40000"/>
                    <a:lumOff val="60000"/>
                  </a:schemeClr>
                </a:solidFill>
                <a:cs typeface="Arial" charset="0"/>
              </a:rPr>
              <a:t>Children are also less likely to exercise today because many </a:t>
            </a:r>
            <a:r>
              <a:rPr lang="en-US" sz="3200" b="1" dirty="0">
                <a:cs typeface="Arial" charset="0"/>
              </a:rPr>
              <a:t>schools have eliminated or greatly reduced physical education </a:t>
            </a:r>
            <a:r>
              <a:rPr lang="en-US" sz="3200" b="1" dirty="0">
                <a:solidFill>
                  <a:schemeClr val="accent2">
                    <a:lumMod val="40000"/>
                    <a:lumOff val="60000"/>
                  </a:schemeClr>
                </a:solidFill>
                <a:cs typeface="Arial" charset="0"/>
              </a:rPr>
              <a:t>in an attempt to save money and increase time for other activities . . .</a:t>
            </a:r>
          </a:p>
        </p:txBody>
      </p:sp>
      <p:sp>
        <p:nvSpPr>
          <p:cNvPr id="449541"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108</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50564" name="Subtitle 2"/>
          <p:cNvSpPr txBox="1">
            <a:spLocks/>
          </p:cNvSpPr>
          <p:nvPr/>
        </p:nvSpPr>
        <p:spPr bwMode="auto">
          <a:xfrm>
            <a:off x="914400" y="3424238"/>
            <a:ext cx="7315200" cy="2062162"/>
          </a:xfrm>
          <a:prstGeom prst="rect">
            <a:avLst/>
          </a:prstGeom>
          <a:noFill/>
          <a:ln w="9525">
            <a:noFill/>
            <a:miter lim="800000"/>
            <a:headEnd/>
            <a:tailEnd/>
          </a:ln>
        </p:spPr>
        <p:txBody>
          <a:bodyPr lIns="457200" rIns="457200">
            <a:spAutoFit/>
          </a:bodyPr>
          <a:lstStyle/>
          <a:p>
            <a:pPr marL="0" lvl="1" algn="ctr">
              <a:spcBef>
                <a:spcPts val="800"/>
              </a:spcBef>
            </a:pPr>
            <a:r>
              <a:rPr lang="en-US" sz="3200" b="1" dirty="0">
                <a:cs typeface="Arial" charset="0"/>
              </a:rPr>
              <a:t>. . . even though increasing physical activity during a school day actually increases students’ ability to learn . . .</a:t>
            </a:r>
          </a:p>
        </p:txBody>
      </p:sp>
      <p:sp>
        <p:nvSpPr>
          <p:cNvPr id="450565"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109</a:t>
            </a:r>
          </a:p>
        </p:txBody>
      </p:sp>
      <p:sp>
        <p:nvSpPr>
          <p:cNvPr id="7" name="Rectangle 6"/>
          <p:cNvSpPr/>
          <p:nvPr/>
        </p:nvSpPr>
        <p:spPr>
          <a:xfrm>
            <a:off x="1496704" y="2398693"/>
            <a:ext cx="6172200" cy="954107"/>
          </a:xfrm>
          <a:prstGeom prst="rect">
            <a:avLst/>
          </a:prstGeom>
        </p:spPr>
        <p:txBody>
          <a:bodyPr wrap="square">
            <a:spAutoFit/>
          </a:bodyPr>
          <a:lstStyle/>
          <a:p>
            <a:pPr algn="ctr"/>
            <a:r>
              <a:rPr lang="en-US" sz="2800" b="1" dirty="0">
                <a:solidFill>
                  <a:srgbClr val="E6B9B8"/>
                </a:solidFill>
                <a:cs typeface="Arial" charset="0"/>
              </a:rPr>
              <a:t>schools have eliminated or greatly reduced physical education </a:t>
            </a:r>
            <a:endParaRPr lang="en-US" sz="1600" dirty="0">
              <a:solidFill>
                <a:srgbClr val="E6B9B8"/>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3512403"/>
            <a:ext cx="7772400" cy="830997"/>
          </a:xfrm>
          <a:prstGeom prst="rect">
            <a:avLst/>
          </a:prstGeom>
        </p:spPr>
        <p:txBody>
          <a:bodyPr wrap="square">
            <a:spAutoFit/>
          </a:bodyPr>
          <a:lstStyle/>
          <a:p>
            <a:pPr algn="ctr"/>
            <a:r>
              <a:rPr lang="en-US" sz="4800" b="1" dirty="0">
                <a:solidFill>
                  <a:prstClr val="white"/>
                </a:solidFill>
              </a:rPr>
              <a:t>The bottom line?</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34180" name="Subtitle 2"/>
          <p:cNvSpPr txBox="1">
            <a:spLocks/>
          </p:cNvSpPr>
          <p:nvPr/>
        </p:nvSpPr>
        <p:spPr bwMode="auto">
          <a:xfrm>
            <a:off x="914400" y="2971800"/>
            <a:ext cx="7315200" cy="2308324"/>
          </a:xfrm>
          <a:prstGeom prst="rect">
            <a:avLst/>
          </a:prstGeom>
          <a:noFill/>
          <a:ln w="9525">
            <a:noFill/>
            <a:miter lim="800000"/>
            <a:headEnd/>
            <a:tailEnd/>
          </a:ln>
        </p:spPr>
        <p:txBody>
          <a:bodyPr lIns="457200" rIns="457200">
            <a:spAutoFit/>
          </a:bodyPr>
          <a:lstStyle/>
          <a:p>
            <a:pPr marL="0" lvl="1" algn="ctr">
              <a:spcBef>
                <a:spcPts val="800"/>
              </a:spcBef>
            </a:pPr>
            <a:r>
              <a:rPr lang="en-US" sz="3600" b="1" dirty="0">
                <a:cs typeface="Arial" charset="0"/>
              </a:rPr>
              <a:t>The Surgeon General of the United States has declared obesity as a national epidemic</a:t>
            </a:r>
          </a:p>
        </p:txBody>
      </p:sp>
      <p:sp>
        <p:nvSpPr>
          <p:cNvPr id="434181"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a:solidFill>
                  <a:srgbClr val="000000"/>
                </a:solidFill>
                <a:latin typeface="Calibri" pitchFamily="34" charset="0"/>
              </a:rPr>
              <a:t>The Cultural Feast</a:t>
            </a:r>
            <a:r>
              <a:rPr lang="en-US">
                <a:solidFill>
                  <a:srgbClr val="000000"/>
                </a:solidFill>
                <a:latin typeface="Calibri" pitchFamily="34" charset="0"/>
              </a:rPr>
              <a:t>, 2</a:t>
            </a:r>
            <a:r>
              <a:rPr lang="en-US" baseline="30000">
                <a:solidFill>
                  <a:srgbClr val="000000"/>
                </a:solidFill>
                <a:latin typeface="Calibri" pitchFamily="34" charset="0"/>
              </a:rPr>
              <a:t>nd</a:t>
            </a:r>
            <a:r>
              <a:rPr lang="en-US">
                <a:solidFill>
                  <a:srgbClr val="000000"/>
                </a:solidFill>
                <a:latin typeface="Calibri" pitchFamily="34" charset="0"/>
              </a:rPr>
              <a:t> ed., p. 107</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8" name="Text Box 2"/>
          <p:cNvSpPr txBox="1">
            <a:spLocks noChangeArrowheads="1"/>
          </p:cNvSpPr>
          <p:nvPr/>
        </p:nvSpPr>
        <p:spPr bwMode="auto">
          <a:xfrm>
            <a:off x="2346976" y="6395104"/>
            <a:ext cx="445346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http://www.redefiningthefaceofbeauty.com/2012/07/o-b-e-si-t-y-new-form-of-child-neglect.html</a:t>
            </a:r>
            <a:endParaRPr lang="en-US" sz="800" dirty="0">
              <a:solidFill>
                <a:srgbClr val="FFFFFF"/>
              </a:solidFill>
              <a:latin typeface="Arial" pitchFamily="34" charset="0"/>
              <a:cs typeface="Arial"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341224"/>
            <a:ext cx="5222847" cy="5943600"/>
          </a:xfrm>
          <a:prstGeom prst="rect">
            <a:avLst/>
          </a:prstGeom>
        </p:spPr>
      </p:pic>
    </p:spTree>
    <p:extLst>
      <p:ext uri="{BB962C8B-B14F-4D97-AF65-F5344CB8AC3E}">
        <p14:creationId xmlns:p14="http://schemas.microsoft.com/office/powerpoint/2010/main" val="167367121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8451" name="Picture 2"/>
          <p:cNvPicPr>
            <a:picLocks noChangeAspect="1" noChangeArrowheads="1"/>
          </p:cNvPicPr>
          <p:nvPr/>
        </p:nvPicPr>
        <p:blipFill>
          <a:blip r:embed="rId2" cstate="print"/>
          <a:srcRect/>
          <a:stretch>
            <a:fillRect/>
          </a:stretch>
        </p:blipFill>
        <p:spPr bwMode="auto">
          <a:xfrm>
            <a:off x="1143000" y="0"/>
            <a:ext cx="6858000" cy="68580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685800" y="3383102"/>
            <a:ext cx="7772400" cy="1874698"/>
          </a:xfrm>
          <a:prstGeom prst="rect">
            <a:avLst/>
          </a:prstGeom>
          <a:noFill/>
          <a:ln w="76200">
            <a:solidFill>
              <a:srgbClr val="C00000"/>
            </a:solidFill>
            <a:miter lim="800000"/>
            <a:headEnd/>
            <a:tailEnd/>
          </a:ln>
        </p:spPr>
      </p:pic>
      <p:sp>
        <p:nvSpPr>
          <p:cNvPr id="5" name="Rectangle 3">
            <a:extLst>
              <a:ext uri="{FF2B5EF4-FFF2-40B4-BE49-F238E27FC236}">
                <a16:creationId xmlns:a16="http://schemas.microsoft.com/office/drawing/2014/main" id="{A6584017-F24D-4AE8-A212-F9DD9E1975E2}"/>
              </a:ext>
            </a:extLst>
          </p:cNvPr>
          <p:cNvSpPr>
            <a:spLocks noChangeArrowheads="1"/>
          </p:cNvSpPr>
          <p:nvPr/>
        </p:nvSpPr>
        <p:spPr bwMode="auto">
          <a:xfrm>
            <a:off x="1357313" y="6400800"/>
            <a:ext cx="6491287" cy="276999"/>
          </a:xfrm>
          <a:prstGeom prst="rect">
            <a:avLst/>
          </a:prstGeom>
          <a:solidFill>
            <a:schemeClr val="bg1"/>
          </a:solidFill>
          <a:ln w="9525">
            <a:noFill/>
            <a:miter lim="800000"/>
            <a:headEnd/>
            <a:tailEnd/>
          </a:ln>
        </p:spPr>
        <p:txBody>
          <a:bodyPr wrap="square">
            <a:spAutoFit/>
          </a:bodyPr>
          <a:lstStyle/>
          <a:p>
            <a:pPr algn="ctr"/>
            <a:r>
              <a:rPr lang="en-US" sz="1200" dirty="0">
                <a:solidFill>
                  <a:prstClr val="white"/>
                </a:solidFill>
                <a:cs typeface="Arial" charset="0"/>
                <a:hlinkClick r:id="rId4"/>
              </a:rPr>
              <a:t>www.washingtonpost.com/wp-dyn/content/article/2009/03/24/AR2009032402465.html</a:t>
            </a:r>
            <a:endParaRPr lang="en-US" sz="1200" dirty="0">
              <a:solidFill>
                <a:prstClr val="white"/>
              </a:solidFill>
              <a:cs typeface="Arial"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578531" y="6477000"/>
            <a:ext cx="5987538"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http://www.dwp.gov.uk/publications/specialist-guides/medical-conditions/a-z-of-medical-conditions/obesity/causes-obesity.shtml</a:t>
            </a:r>
            <a:endParaRPr lang="en-US" sz="800" dirty="0">
              <a:solidFill>
                <a:srgbClr val="FFFFFF"/>
              </a:solidFill>
              <a:latin typeface="Arial" pitchFamily="34" charset="0"/>
              <a:cs typeface="Arial"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192294"/>
            <a:ext cx="8229600" cy="4903706"/>
          </a:xfrm>
          <a:prstGeom prst="rect">
            <a:avLst/>
          </a:prstGeom>
        </p:spPr>
      </p:pic>
    </p:spTree>
    <p:extLst>
      <p:ext uri="{BB962C8B-B14F-4D97-AF65-F5344CB8AC3E}">
        <p14:creationId xmlns:p14="http://schemas.microsoft.com/office/powerpoint/2010/main" val="167955721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896200" y="6490156"/>
            <a:ext cx="3352201"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http://www.sciencedirect.com/science/article/pii/S0091743512000394</a:t>
            </a:r>
            <a:endParaRPr lang="en-US" sz="800" dirty="0">
              <a:solidFill>
                <a:srgbClr val="FFFFFF"/>
              </a:solidFill>
              <a:latin typeface="Arial" pitchFamily="34" charset="0"/>
              <a:cs typeface="Arial"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59" y="867871"/>
            <a:ext cx="7638881" cy="5122258"/>
          </a:xfrm>
          <a:prstGeom prst="rect">
            <a:avLst/>
          </a:prstGeom>
        </p:spPr>
      </p:pic>
      <p:sp>
        <p:nvSpPr>
          <p:cNvPr id="4" name="Rectangle 3">
            <a:extLst>
              <a:ext uri="{FF2B5EF4-FFF2-40B4-BE49-F238E27FC236}">
                <a16:creationId xmlns:a16="http://schemas.microsoft.com/office/drawing/2014/main" id="{9BF73DED-F220-409C-B006-7C8DC8722D6C}"/>
              </a:ext>
            </a:extLst>
          </p:cNvPr>
          <p:cNvSpPr/>
          <p:nvPr/>
        </p:nvSpPr>
        <p:spPr>
          <a:xfrm>
            <a:off x="672152" y="5540514"/>
            <a:ext cx="7772400" cy="707886"/>
          </a:xfrm>
          <a:prstGeom prst="rect">
            <a:avLst/>
          </a:prstGeom>
          <a:solidFill>
            <a:schemeClr val="bg1"/>
          </a:solidFill>
        </p:spPr>
        <p:txBody>
          <a:bodyPr wrap="square">
            <a:spAutoFit/>
          </a:bodyPr>
          <a:lstStyle/>
          <a:p>
            <a:pPr algn="ctr"/>
            <a:r>
              <a:rPr lang="en-US" sz="4000" b="1" dirty="0"/>
              <a:t>A “holistic” approach</a:t>
            </a:r>
          </a:p>
        </p:txBody>
      </p:sp>
    </p:spTree>
    <p:extLst>
      <p:ext uri="{BB962C8B-B14F-4D97-AF65-F5344CB8AC3E}">
        <p14:creationId xmlns:p14="http://schemas.microsoft.com/office/powerpoint/2010/main" val="160015686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967097"/>
            <a:ext cx="7772400" cy="2062103"/>
          </a:xfrm>
          <a:prstGeom prst="rect">
            <a:avLst/>
          </a:prstGeom>
        </p:spPr>
        <p:txBody>
          <a:bodyPr wrap="square">
            <a:spAutoFit/>
          </a:bodyPr>
          <a:lstStyle/>
          <a:p>
            <a:pPr algn="ctr"/>
            <a:r>
              <a:rPr lang="en-US" sz="3200" b="1" dirty="0">
                <a:solidFill>
                  <a:prstClr val="white"/>
                </a:solidFill>
              </a:rPr>
              <a:t>and various government representatives and agencies </a:t>
            </a:r>
          </a:p>
          <a:p>
            <a:pPr algn="ctr"/>
            <a:r>
              <a:rPr lang="en-US" sz="3200" b="1" dirty="0">
                <a:solidFill>
                  <a:prstClr val="white"/>
                </a:solidFill>
              </a:rPr>
              <a:t>have started </a:t>
            </a:r>
          </a:p>
          <a:p>
            <a:pPr algn="ctr"/>
            <a:r>
              <a:rPr lang="en-US" sz="3200" b="1" dirty="0">
                <a:solidFill>
                  <a:prstClr val="white"/>
                </a:solidFill>
              </a:rPr>
              <a:t>to address the problem . .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7" name="Rectangle 6"/>
          <p:cNvSpPr/>
          <p:nvPr/>
        </p:nvSpPr>
        <p:spPr>
          <a:xfrm>
            <a:off x="6629400" y="1764268"/>
            <a:ext cx="1556836" cy="369332"/>
          </a:xfrm>
          <a:prstGeom prst="rect">
            <a:avLst/>
          </a:prstGeom>
        </p:spPr>
        <p:txBody>
          <a:bodyPr wrap="none">
            <a:spAutoFit/>
          </a:bodyPr>
          <a:lstStyle/>
          <a:p>
            <a:r>
              <a:rPr lang="en-US" dirty="0">
                <a:solidFill>
                  <a:srgbClr val="000000"/>
                </a:solidFill>
              </a:rPr>
              <a:t>July 19, 2009</a:t>
            </a:r>
          </a:p>
        </p:txBody>
      </p:sp>
      <p:sp>
        <p:nvSpPr>
          <p:cNvPr id="8" name="Text Box 2"/>
          <p:cNvSpPr txBox="1">
            <a:spLocks noChangeArrowheads="1"/>
          </p:cNvSpPr>
          <p:nvPr/>
        </p:nvSpPr>
        <p:spPr bwMode="auto">
          <a:xfrm>
            <a:off x="2700439" y="6395104"/>
            <a:ext cx="3746538"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http://www.fifa.com/newscentre/news/newsid=1178618.html?cid=rssfeed&amp;att=</a:t>
            </a:r>
            <a:endParaRPr lang="en-US" sz="800" dirty="0">
              <a:solidFill>
                <a:srgbClr val="FFFFFF"/>
              </a:solidFill>
              <a:latin typeface="Arial" pitchFamily="34" charset="0"/>
              <a:cs typeface="Arial" pitchFamily="34" charset="0"/>
            </a:endParaRPr>
          </a:p>
        </p:txBody>
      </p:sp>
      <p:pic>
        <p:nvPicPr>
          <p:cNvPr id="2" name="Picture 2"/>
          <p:cNvPicPr>
            <a:picLocks noChangeAspect="1" noChangeArrowheads="1"/>
          </p:cNvPicPr>
          <p:nvPr/>
        </p:nvPicPr>
        <p:blipFill>
          <a:blip r:embed="rId4" cstate="print"/>
          <a:srcRect/>
          <a:stretch>
            <a:fillRect/>
          </a:stretch>
        </p:blipFill>
        <p:spPr bwMode="auto">
          <a:xfrm>
            <a:off x="672152" y="1143000"/>
            <a:ext cx="7772400" cy="4857750"/>
          </a:xfrm>
          <a:prstGeom prst="rect">
            <a:avLst/>
          </a:prstGeom>
          <a:noFill/>
          <a:ln w="9525">
            <a:noFill/>
            <a:miter lim="800000"/>
            <a:headEnd/>
            <a:tailEnd/>
          </a:ln>
        </p:spPr>
      </p:pic>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457200" y="6566356"/>
            <a:ext cx="8610600" cy="215444"/>
          </a:xfrm>
          <a:prstGeom prst="rect">
            <a:avLst/>
          </a:prstGeom>
          <a:noFill/>
          <a:ln w="28575">
            <a:noFill/>
            <a:miter lim="800000"/>
            <a:headEnd/>
            <a:tailEnd/>
          </a:ln>
        </p:spPr>
        <p:txBody>
          <a:bodyPr wrap="square">
            <a:spAutoFit/>
          </a:bodyPr>
          <a:lstStyle/>
          <a:p>
            <a:pPr algn="ctr"/>
            <a:r>
              <a:rPr lang="en-US" sz="800" dirty="0">
                <a:solidFill>
                  <a:srgbClr val="FFFFFF"/>
                </a:solidFill>
                <a:latin typeface="Arial" pitchFamily="34" charset="0"/>
                <a:cs typeface="Arial" pitchFamily="34" charset="0"/>
                <a:hlinkClick r:id="rId3"/>
              </a:rPr>
              <a:t>https://www.theguardian.com/world/2020/dec/23/china-to-bring-in-law-against-food-waste-with-fines-for-promoting-overeating?CMP=Share_iOSApp_Other</a:t>
            </a:r>
            <a:endParaRPr lang="en-US" sz="800" dirty="0">
              <a:solidFill>
                <a:srgbClr val="FFFFFF"/>
              </a:solidFill>
              <a:latin typeface="Arial" pitchFamily="34" charset="0"/>
              <a:cs typeface="Arial" pitchFamily="34" charset="0"/>
            </a:endParaRPr>
          </a:p>
        </p:txBody>
      </p:sp>
      <p:pic>
        <p:nvPicPr>
          <p:cNvPr id="12" name="Picture 11"/>
          <p:cNvPicPr>
            <a:picLocks noChangeAspect="1"/>
          </p:cNvPicPr>
          <p:nvPr/>
        </p:nvPicPr>
        <p:blipFill>
          <a:blip r:embed="rId4"/>
          <a:stretch>
            <a:fillRect/>
          </a:stretch>
        </p:blipFill>
        <p:spPr>
          <a:xfrm>
            <a:off x="1371600" y="685800"/>
            <a:ext cx="6400800" cy="582154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1066800"/>
            <a:ext cx="1371600" cy="301925"/>
          </a:xfrm>
          <a:prstGeom prst="rect">
            <a:avLst/>
          </a:prstGeom>
        </p:spPr>
      </p:pic>
      <p:sp>
        <p:nvSpPr>
          <p:cNvPr id="14" name="Rectangle 13"/>
          <p:cNvSpPr/>
          <p:nvPr/>
        </p:nvSpPr>
        <p:spPr>
          <a:xfrm>
            <a:off x="1433519" y="1521023"/>
            <a:ext cx="1199367" cy="307777"/>
          </a:xfrm>
          <a:prstGeom prst="rect">
            <a:avLst/>
          </a:prstGeom>
        </p:spPr>
        <p:txBody>
          <a:bodyPr wrap="none">
            <a:spAutoFit/>
          </a:bodyPr>
          <a:lstStyle/>
          <a:p>
            <a:r>
              <a:rPr lang="en-US" sz="1400" dirty="0"/>
              <a:t>23 Dec 2020</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7" name="Rectangle 6"/>
          <p:cNvSpPr/>
          <p:nvPr/>
        </p:nvSpPr>
        <p:spPr>
          <a:xfrm>
            <a:off x="6629400" y="1764268"/>
            <a:ext cx="1556836" cy="369332"/>
          </a:xfrm>
          <a:prstGeom prst="rect">
            <a:avLst/>
          </a:prstGeom>
        </p:spPr>
        <p:txBody>
          <a:bodyPr wrap="none">
            <a:spAutoFit/>
          </a:bodyPr>
          <a:lstStyle/>
          <a:p>
            <a:r>
              <a:rPr lang="en-US" dirty="0">
                <a:solidFill>
                  <a:srgbClr val="000000"/>
                </a:solidFill>
              </a:rPr>
              <a:t>July 19, 2009</a:t>
            </a:r>
          </a:p>
        </p:txBody>
      </p:sp>
      <p:pic>
        <p:nvPicPr>
          <p:cNvPr id="2" name="Picture 1"/>
          <p:cNvPicPr>
            <a:picLocks noChangeAspect="1"/>
          </p:cNvPicPr>
          <p:nvPr/>
        </p:nvPicPr>
        <p:blipFill>
          <a:blip r:embed="rId3"/>
          <a:stretch>
            <a:fillRect/>
          </a:stretch>
        </p:blipFill>
        <p:spPr>
          <a:xfrm>
            <a:off x="914400" y="119462"/>
            <a:ext cx="7315200" cy="6586138"/>
          </a:xfrm>
          <a:prstGeom prst="rect">
            <a:avLst/>
          </a:prstGeom>
        </p:spPr>
      </p:pic>
      <p:sp>
        <p:nvSpPr>
          <p:cNvPr id="9" name="Text Box 2"/>
          <p:cNvSpPr txBox="1">
            <a:spLocks noChangeArrowheads="1"/>
          </p:cNvSpPr>
          <p:nvPr/>
        </p:nvSpPr>
        <p:spPr bwMode="auto">
          <a:xfrm>
            <a:off x="304800" y="6625622"/>
            <a:ext cx="8610600" cy="215444"/>
          </a:xfrm>
          <a:prstGeom prst="rect">
            <a:avLst/>
          </a:prstGeom>
          <a:noFill/>
          <a:ln w="28575">
            <a:noFill/>
            <a:miter lim="800000"/>
            <a:headEnd/>
            <a:tailEnd/>
          </a:ln>
        </p:spPr>
        <p:txBody>
          <a:bodyPr wrap="square">
            <a:spAutoFit/>
          </a:bodyPr>
          <a:lstStyle/>
          <a:p>
            <a:pPr algn="ctr"/>
            <a:r>
              <a:rPr lang="en-US" sz="800" dirty="0">
                <a:solidFill>
                  <a:srgbClr val="FFFFFF"/>
                </a:solidFill>
                <a:latin typeface="Arial" pitchFamily="34" charset="0"/>
                <a:cs typeface="Arial" pitchFamily="34" charset="0"/>
                <a:hlinkClick r:id="rId4"/>
              </a:rPr>
              <a:t>https://www.theguardian.com/food/2020/aug/06/mexico-oaxaca-sugary-drinks-junk-food-ban-children?CMP=Share_iOSApp_Other</a:t>
            </a:r>
            <a:endParaRPr lang="en-US" sz="800" dirty="0">
              <a:solidFill>
                <a:srgbClr val="FFFFFF"/>
              </a:solidFill>
              <a:latin typeface="Arial" pitchFamily="34" charset="0"/>
              <a:cs typeface="Arial" pitchFamily="34" charset="0"/>
            </a:endParaRPr>
          </a:p>
        </p:txBody>
      </p:sp>
      <p:sp>
        <p:nvSpPr>
          <p:cNvPr id="3" name="Rectangle 2"/>
          <p:cNvSpPr/>
          <p:nvPr/>
        </p:nvSpPr>
        <p:spPr>
          <a:xfrm>
            <a:off x="1022130" y="1087820"/>
            <a:ext cx="1447576" cy="307777"/>
          </a:xfrm>
          <a:prstGeom prst="rect">
            <a:avLst/>
          </a:prstGeom>
        </p:spPr>
        <p:txBody>
          <a:bodyPr wrap="none">
            <a:spAutoFit/>
          </a:bodyPr>
          <a:lstStyle/>
          <a:p>
            <a:r>
              <a:rPr lang="en-US" sz="1400" dirty="0"/>
              <a:t>Thu 6 Aug 2020</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1066800"/>
            <a:ext cx="1371600" cy="301925"/>
          </a:xfrm>
          <a:prstGeom prst="rect">
            <a:avLst/>
          </a:prstGeom>
        </p:spPr>
      </p:pic>
    </p:spTree>
    <p:extLst>
      <p:ext uri="{BB962C8B-B14F-4D97-AF65-F5344CB8AC3E}">
        <p14:creationId xmlns:p14="http://schemas.microsoft.com/office/powerpoint/2010/main" val="177725962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8" name="Text Box 2"/>
          <p:cNvSpPr txBox="1">
            <a:spLocks noChangeArrowheads="1"/>
          </p:cNvSpPr>
          <p:nvPr/>
        </p:nvSpPr>
        <p:spPr bwMode="auto">
          <a:xfrm>
            <a:off x="2980389" y="6553200"/>
            <a:ext cx="3186642" cy="276999"/>
          </a:xfrm>
          <a:prstGeom prst="rect">
            <a:avLst/>
          </a:prstGeom>
          <a:noFill/>
          <a:ln w="28575">
            <a:noFill/>
            <a:miter lim="800000"/>
            <a:headEnd/>
            <a:tailEnd/>
          </a:ln>
        </p:spPr>
        <p:txBody>
          <a:bodyPr wrap="none">
            <a:spAutoFit/>
          </a:bodyPr>
          <a:lstStyle/>
          <a:p>
            <a:pPr algn="ctr"/>
            <a:r>
              <a:rPr lang="en-US" sz="1200" dirty="0">
                <a:solidFill>
                  <a:srgbClr val="FFFFFF"/>
                </a:solidFill>
                <a:latin typeface="Arial" pitchFamily="34" charset="0"/>
                <a:cs typeface="Arial" pitchFamily="34" charset="0"/>
                <a:hlinkClick r:id="rId3"/>
              </a:rPr>
              <a:t>https://www.bbc.com/news/health-46636422</a:t>
            </a:r>
            <a:endParaRPr lang="en-US" sz="1200" dirty="0">
              <a:solidFill>
                <a:srgbClr val="FFFFFF"/>
              </a:solidFill>
              <a:latin typeface="Arial" pitchFamily="34" charset="0"/>
              <a:cs typeface="Arial" pitchFamily="34" charset="0"/>
            </a:endParaRPr>
          </a:p>
        </p:txBody>
      </p:sp>
      <p:pic>
        <p:nvPicPr>
          <p:cNvPr id="3" name="Picture 2" descr="A picture containing text&#10;&#10;Description automatically generated">
            <a:extLst>
              <a:ext uri="{FF2B5EF4-FFF2-40B4-BE49-F238E27FC236}">
                <a16:creationId xmlns:a16="http://schemas.microsoft.com/office/drawing/2014/main" id="{DE293492-9EA6-4792-A954-A925F5C8E54E}"/>
              </a:ext>
            </a:extLst>
          </p:cNvPr>
          <p:cNvPicPr>
            <a:picLocks noChangeAspect="1"/>
          </p:cNvPicPr>
          <p:nvPr/>
        </p:nvPicPr>
        <p:blipFill>
          <a:blip r:embed="rId4"/>
          <a:stretch>
            <a:fillRect/>
          </a:stretch>
        </p:blipFill>
        <p:spPr>
          <a:xfrm>
            <a:off x="1371600" y="609600"/>
            <a:ext cx="6400800" cy="5644089"/>
          </a:xfrm>
          <a:prstGeom prst="rect">
            <a:avLst/>
          </a:prstGeom>
        </p:spPr>
      </p:pic>
      <p:sp>
        <p:nvSpPr>
          <p:cNvPr id="9" name="Rectangle 8">
            <a:extLst>
              <a:ext uri="{FF2B5EF4-FFF2-40B4-BE49-F238E27FC236}">
                <a16:creationId xmlns:a16="http://schemas.microsoft.com/office/drawing/2014/main" id="{541C65EC-060C-4644-87FC-14679CF2E482}"/>
              </a:ext>
            </a:extLst>
          </p:cNvPr>
          <p:cNvSpPr/>
          <p:nvPr/>
        </p:nvSpPr>
        <p:spPr>
          <a:xfrm>
            <a:off x="1388534" y="1529490"/>
            <a:ext cx="2286000" cy="307777"/>
          </a:xfrm>
          <a:prstGeom prst="rect">
            <a:avLst/>
          </a:prstGeom>
          <a:solidFill>
            <a:schemeClr val="bg1"/>
          </a:solidFill>
        </p:spPr>
        <p:txBody>
          <a:bodyPr wrap="square">
            <a:spAutoFit/>
          </a:bodyPr>
          <a:lstStyle/>
          <a:p>
            <a:r>
              <a:rPr lang="en-US" sz="1400" dirty="0">
                <a:solidFill>
                  <a:srgbClr val="000000"/>
                </a:solidFill>
              </a:rPr>
              <a:t>21 Dec 2018</a:t>
            </a:r>
          </a:p>
        </p:txBody>
      </p:sp>
      <p:pic>
        <p:nvPicPr>
          <p:cNvPr id="5" name="Picture 4">
            <a:extLst>
              <a:ext uri="{FF2B5EF4-FFF2-40B4-BE49-F238E27FC236}">
                <a16:creationId xmlns:a16="http://schemas.microsoft.com/office/drawing/2014/main" id="{28543F03-0DBD-49B6-9C56-0EB5076865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266" y="1896533"/>
            <a:ext cx="1270000" cy="609600"/>
          </a:xfrm>
          <a:prstGeom prst="rect">
            <a:avLst/>
          </a:prstGeom>
        </p:spPr>
      </p:pic>
    </p:spTree>
    <p:extLst>
      <p:ext uri="{BB962C8B-B14F-4D97-AF65-F5344CB8AC3E}">
        <p14:creationId xmlns:p14="http://schemas.microsoft.com/office/powerpoint/2010/main" val="118843017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7" name="Rectangle 6"/>
          <p:cNvSpPr/>
          <p:nvPr/>
        </p:nvSpPr>
        <p:spPr>
          <a:xfrm>
            <a:off x="6629400" y="1764268"/>
            <a:ext cx="1556836" cy="369332"/>
          </a:xfrm>
          <a:prstGeom prst="rect">
            <a:avLst/>
          </a:prstGeom>
        </p:spPr>
        <p:txBody>
          <a:bodyPr wrap="none">
            <a:spAutoFit/>
          </a:bodyPr>
          <a:lstStyle/>
          <a:p>
            <a:r>
              <a:rPr lang="en-US" dirty="0">
                <a:solidFill>
                  <a:srgbClr val="000000"/>
                </a:solidFill>
              </a:rPr>
              <a:t>July 19, 2009</a:t>
            </a:r>
          </a:p>
        </p:txBody>
      </p:sp>
      <p:sp>
        <p:nvSpPr>
          <p:cNvPr id="8" name="Text Box 2"/>
          <p:cNvSpPr txBox="1">
            <a:spLocks noChangeArrowheads="1"/>
          </p:cNvSpPr>
          <p:nvPr/>
        </p:nvSpPr>
        <p:spPr bwMode="auto">
          <a:xfrm>
            <a:off x="4326686" y="6395104"/>
            <a:ext cx="494046"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source</a:t>
            </a:r>
            <a:endParaRPr lang="en-US" sz="800" dirty="0">
              <a:solidFill>
                <a:srgbClr val="FFFFFF"/>
              </a:solidFill>
              <a:latin typeface="Arial" pitchFamily="34" charset="0"/>
              <a:cs typeface="Arial"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685800" y="695645"/>
            <a:ext cx="7772400" cy="5400355"/>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E03F4F70-E63B-4290-8F1B-A988215EDFF5}"/>
              </a:ext>
            </a:extLst>
          </p:cNvPr>
          <p:cNvSpPr txBox="1"/>
          <p:nvPr/>
        </p:nvSpPr>
        <p:spPr>
          <a:xfrm>
            <a:off x="4230061" y="2320077"/>
            <a:ext cx="1181342" cy="523220"/>
          </a:xfrm>
          <a:prstGeom prst="rect">
            <a:avLst/>
          </a:prstGeom>
          <a:solidFill>
            <a:schemeClr val="bg1"/>
          </a:solidFill>
        </p:spPr>
        <p:txBody>
          <a:bodyPr wrap="square">
            <a:spAutoFit/>
          </a:bodyPr>
          <a:lstStyle/>
          <a:p>
            <a:pPr algn="ctr"/>
            <a:r>
              <a:rPr lang="en-US" sz="2800" b="1" dirty="0"/>
              <a:t>2010</a:t>
            </a:r>
          </a:p>
        </p:txBody>
      </p:sp>
    </p:spTree>
    <p:extLst>
      <p:ext uri="{BB962C8B-B14F-4D97-AF65-F5344CB8AC3E}">
        <p14:creationId xmlns:p14="http://schemas.microsoft.com/office/powerpoint/2010/main" val="1351418736"/>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7" name="Rectangle 6"/>
          <p:cNvSpPr/>
          <p:nvPr/>
        </p:nvSpPr>
        <p:spPr>
          <a:xfrm>
            <a:off x="6629400" y="1764268"/>
            <a:ext cx="1556836" cy="369332"/>
          </a:xfrm>
          <a:prstGeom prst="rect">
            <a:avLst/>
          </a:prstGeom>
        </p:spPr>
        <p:txBody>
          <a:bodyPr wrap="none">
            <a:spAutoFit/>
          </a:bodyPr>
          <a:lstStyle/>
          <a:p>
            <a:r>
              <a:rPr lang="en-US" dirty="0">
                <a:solidFill>
                  <a:srgbClr val="000000"/>
                </a:solidFill>
              </a:rPr>
              <a:t>July 19, 2009</a:t>
            </a:r>
          </a:p>
        </p:txBody>
      </p:sp>
      <p:sp>
        <p:nvSpPr>
          <p:cNvPr id="8" name="Text Box 2"/>
          <p:cNvSpPr txBox="1">
            <a:spLocks noChangeArrowheads="1"/>
          </p:cNvSpPr>
          <p:nvPr/>
        </p:nvSpPr>
        <p:spPr bwMode="auto">
          <a:xfrm>
            <a:off x="4326686" y="6395104"/>
            <a:ext cx="494046"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source</a:t>
            </a:r>
            <a:endParaRPr lang="en-US" sz="800" dirty="0">
              <a:solidFill>
                <a:srgbClr val="FFFFFF"/>
              </a:solidFill>
              <a:latin typeface="Arial" pitchFamily="34" charset="0"/>
              <a:cs typeface="Arial"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685800" y="523789"/>
            <a:ext cx="7772400" cy="5648411"/>
          </a:xfrm>
          <a:prstGeom prst="rect">
            <a:avLst/>
          </a:prstGeom>
          <a:noFill/>
          <a:ln w="9525">
            <a:noFill/>
            <a:miter lim="800000"/>
            <a:headEnd/>
            <a:tailEnd/>
          </a:ln>
          <a:effectLst/>
        </p:spPr>
      </p:pic>
      <p:sp>
        <p:nvSpPr>
          <p:cNvPr id="9" name="TextBox 8">
            <a:extLst>
              <a:ext uri="{FF2B5EF4-FFF2-40B4-BE49-F238E27FC236}">
                <a16:creationId xmlns:a16="http://schemas.microsoft.com/office/drawing/2014/main" id="{1B948FCA-830B-4305-BC0D-2818CBEB92E9}"/>
              </a:ext>
            </a:extLst>
          </p:cNvPr>
          <p:cNvSpPr txBox="1"/>
          <p:nvPr/>
        </p:nvSpPr>
        <p:spPr>
          <a:xfrm>
            <a:off x="4230061" y="2320077"/>
            <a:ext cx="1181342" cy="523220"/>
          </a:xfrm>
          <a:prstGeom prst="rect">
            <a:avLst/>
          </a:prstGeom>
          <a:solidFill>
            <a:schemeClr val="bg1"/>
          </a:solidFill>
        </p:spPr>
        <p:txBody>
          <a:bodyPr wrap="square">
            <a:spAutoFit/>
          </a:bodyPr>
          <a:lstStyle/>
          <a:p>
            <a:pPr algn="ctr"/>
            <a:r>
              <a:rPr lang="en-US" sz="2800" b="1" dirty="0"/>
              <a:t>2010</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819400"/>
            <a:ext cx="7772400" cy="1478418"/>
          </a:xfrm>
          <a:prstGeom prst="rect">
            <a:avLst/>
          </a:prstGeom>
        </p:spPr>
        <p:txBody>
          <a:bodyPr wrap="square">
            <a:spAutoFit/>
          </a:bodyPr>
          <a:lstStyle/>
          <a:p>
            <a:pPr algn="ctr">
              <a:lnSpc>
                <a:spcPct val="150000"/>
              </a:lnSpc>
            </a:pPr>
            <a:r>
              <a:rPr lang="en-US" sz="3200" b="1" dirty="0">
                <a:solidFill>
                  <a:prstClr val="white"/>
                </a:solidFill>
              </a:rPr>
              <a:t>fighting the obesity epidemic</a:t>
            </a:r>
          </a:p>
          <a:p>
            <a:pPr algn="ctr">
              <a:lnSpc>
                <a:spcPct val="150000"/>
              </a:lnSpc>
            </a:pPr>
            <a:r>
              <a:rPr lang="en-US" sz="3200" b="1" dirty="0">
                <a:solidFill>
                  <a:prstClr val="white"/>
                </a:solidFill>
              </a:rPr>
              <a:t>has become a worldwide effort . .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8451" name="Picture 2"/>
          <p:cNvPicPr>
            <a:picLocks noChangeAspect="1" noChangeArrowheads="1"/>
          </p:cNvPicPr>
          <p:nvPr/>
        </p:nvPicPr>
        <p:blipFill>
          <a:blip r:embed="rId2" cstate="print"/>
          <a:srcRect/>
          <a:stretch>
            <a:fillRect/>
          </a:stretch>
        </p:blipFill>
        <p:spPr bwMode="auto">
          <a:xfrm>
            <a:off x="1143000" y="0"/>
            <a:ext cx="6858000" cy="6858000"/>
          </a:xfrm>
          <a:prstGeom prst="rect">
            <a:avLst/>
          </a:prstGeom>
          <a:noFill/>
          <a:ln w="9525">
            <a:noFill/>
            <a:miter lim="800000"/>
            <a:headEnd/>
            <a:tailEnd/>
          </a:ln>
        </p:spPr>
      </p:pic>
      <p:sp>
        <p:nvSpPr>
          <p:cNvPr id="10" name="Rectangle 9"/>
          <p:cNvSpPr/>
          <p:nvPr/>
        </p:nvSpPr>
        <p:spPr>
          <a:xfrm>
            <a:off x="685800" y="3364230"/>
            <a:ext cx="7772400" cy="1969770"/>
          </a:xfrm>
          <a:prstGeom prst="rect">
            <a:avLst/>
          </a:prstGeom>
          <a:solidFill>
            <a:schemeClr val="bg1"/>
          </a:solidFill>
          <a:ln w="76200">
            <a:solidFill>
              <a:srgbClr val="CF2B2B"/>
            </a:solidFill>
          </a:ln>
        </p:spPr>
        <p:txBody>
          <a:bodyPr wrap="square">
            <a:spAutoFit/>
          </a:bodyPr>
          <a:lstStyle/>
          <a:p>
            <a:endParaRPr lang="en-US" b="1" dirty="0">
              <a:solidFill>
                <a:prstClr val="black"/>
              </a:solidFill>
              <a:latin typeface="Arial" pitchFamily="34" charset="0"/>
              <a:cs typeface="Arial" pitchFamily="34" charset="0"/>
            </a:endParaRPr>
          </a:p>
          <a:p>
            <a:pPr algn="ctr"/>
            <a:endParaRPr lang="en-US" sz="2400" b="1" dirty="0">
              <a:solidFill>
                <a:prstClr val="black"/>
              </a:solidFill>
              <a:latin typeface="Arial" pitchFamily="34" charset="0"/>
              <a:cs typeface="Arial" pitchFamily="34" charset="0"/>
            </a:endParaRPr>
          </a:p>
          <a:p>
            <a:pPr algn="ctr"/>
            <a:r>
              <a:rPr lang="en-US" sz="2800" b="1" dirty="0">
                <a:solidFill>
                  <a:prstClr val="black"/>
                </a:solidFill>
                <a:latin typeface="Arial" pitchFamily="34" charset="0"/>
                <a:cs typeface="Arial" pitchFamily="34" charset="0"/>
              </a:rPr>
              <a:t>and what </a:t>
            </a:r>
            <a:r>
              <a:rPr lang="en-US" sz="2800" b="1" i="1" dirty="0">
                <a:solidFill>
                  <a:prstClr val="black"/>
                </a:solidFill>
                <a:latin typeface="Arial" pitchFamily="34" charset="0"/>
                <a:cs typeface="Arial" pitchFamily="34" charset="0"/>
              </a:rPr>
              <a:t>immediately </a:t>
            </a:r>
            <a:r>
              <a:rPr lang="en-US" sz="2800" b="1" dirty="0">
                <a:solidFill>
                  <a:prstClr val="black"/>
                </a:solidFill>
                <a:latin typeface="Arial" pitchFamily="34" charset="0"/>
                <a:cs typeface="Arial" pitchFamily="34" charset="0"/>
              </a:rPr>
              <a:t>became the issue </a:t>
            </a:r>
          </a:p>
          <a:p>
            <a:pPr algn="ctr"/>
            <a:r>
              <a:rPr lang="en-US" sz="2800" b="1" dirty="0">
                <a:solidFill>
                  <a:prstClr val="black"/>
                </a:solidFill>
                <a:latin typeface="Arial" pitchFamily="34" charset="0"/>
                <a:cs typeface="Arial" pitchFamily="34" charset="0"/>
              </a:rPr>
              <a:t>in the fight?</a:t>
            </a:r>
          </a:p>
          <a:p>
            <a:pPr algn="ctr"/>
            <a:endParaRPr lang="en-US" sz="2400" b="1" dirty="0">
              <a:solidFill>
                <a:prstClr val="black"/>
              </a:solidFill>
              <a:latin typeface="Arial" pitchFamily="34" charset="0"/>
              <a:cs typeface="Arial" pitchFamily="34" charset="0"/>
            </a:endParaRPr>
          </a:p>
        </p:txBody>
      </p:sp>
      <p:sp>
        <p:nvSpPr>
          <p:cNvPr id="5" name="Rectangle 3">
            <a:extLst>
              <a:ext uri="{FF2B5EF4-FFF2-40B4-BE49-F238E27FC236}">
                <a16:creationId xmlns:a16="http://schemas.microsoft.com/office/drawing/2014/main" id="{5DC3DFBA-E04E-440E-A938-FA3C79D4BBE1}"/>
              </a:ext>
            </a:extLst>
          </p:cNvPr>
          <p:cNvSpPr>
            <a:spLocks noChangeArrowheads="1"/>
          </p:cNvSpPr>
          <p:nvPr/>
        </p:nvSpPr>
        <p:spPr bwMode="auto">
          <a:xfrm>
            <a:off x="1357313" y="6400800"/>
            <a:ext cx="6491287" cy="276999"/>
          </a:xfrm>
          <a:prstGeom prst="rect">
            <a:avLst/>
          </a:prstGeom>
          <a:solidFill>
            <a:schemeClr val="bg1"/>
          </a:solidFill>
          <a:ln w="9525">
            <a:noFill/>
            <a:miter lim="800000"/>
            <a:headEnd/>
            <a:tailEnd/>
          </a:ln>
        </p:spPr>
        <p:txBody>
          <a:bodyPr wrap="square">
            <a:spAutoFit/>
          </a:bodyPr>
          <a:lstStyle/>
          <a:p>
            <a:pPr algn="ctr"/>
            <a:r>
              <a:rPr lang="en-US" sz="1200" dirty="0">
                <a:solidFill>
                  <a:prstClr val="white"/>
                </a:solidFill>
                <a:cs typeface="Arial" charset="0"/>
                <a:hlinkClick r:id="rId3"/>
              </a:rPr>
              <a:t>www.washingtonpost.com/wp-dyn/content/article/2009/03/24/AR2009032402465.html</a:t>
            </a:r>
            <a:endParaRPr lang="en-US" sz="1200" dirty="0">
              <a:solidFill>
                <a:prstClr val="white"/>
              </a:solidFill>
              <a:cs typeface="Arial"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7" name="Rectangle 6"/>
          <p:cNvSpPr/>
          <p:nvPr/>
        </p:nvSpPr>
        <p:spPr>
          <a:xfrm>
            <a:off x="6629400" y="1764268"/>
            <a:ext cx="1556836" cy="369332"/>
          </a:xfrm>
          <a:prstGeom prst="rect">
            <a:avLst/>
          </a:prstGeom>
        </p:spPr>
        <p:txBody>
          <a:bodyPr wrap="none">
            <a:spAutoFit/>
          </a:bodyPr>
          <a:lstStyle/>
          <a:p>
            <a:r>
              <a:rPr lang="en-US" dirty="0">
                <a:solidFill>
                  <a:srgbClr val="000000"/>
                </a:solidFill>
              </a:rPr>
              <a:t>July 19, 2009</a:t>
            </a:r>
          </a:p>
        </p:txBody>
      </p:sp>
      <p:sp>
        <p:nvSpPr>
          <p:cNvPr id="8" name="Text Box 2"/>
          <p:cNvSpPr txBox="1">
            <a:spLocks noChangeArrowheads="1"/>
          </p:cNvSpPr>
          <p:nvPr/>
        </p:nvSpPr>
        <p:spPr bwMode="auto">
          <a:xfrm>
            <a:off x="3005811" y="6395104"/>
            <a:ext cx="3135794"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http://www.d.umn.edu/cla/faculty/troufs/anth3635/ceweek08.html</a:t>
            </a:r>
            <a:endParaRPr lang="en-US" sz="800" dirty="0">
              <a:solidFill>
                <a:srgbClr val="FFFFFF"/>
              </a:solidFill>
              <a:latin typeface="Arial" pitchFamily="34" charset="0"/>
              <a:cs typeface="Arial" pitchFamily="34" charset="0"/>
            </a:endParaRPr>
          </a:p>
        </p:txBody>
      </p:sp>
      <p:pic>
        <p:nvPicPr>
          <p:cNvPr id="1027" name="Picture 3"/>
          <p:cNvPicPr>
            <a:picLocks noChangeAspect="1" noChangeArrowheads="1"/>
          </p:cNvPicPr>
          <p:nvPr/>
        </p:nvPicPr>
        <p:blipFill>
          <a:blip r:embed="rId4" cstate="print"/>
          <a:srcRect/>
          <a:stretch>
            <a:fillRect/>
          </a:stretch>
        </p:blipFill>
        <p:spPr bwMode="auto">
          <a:xfrm>
            <a:off x="685800" y="366252"/>
            <a:ext cx="7772400" cy="5624364"/>
          </a:xfrm>
          <a:prstGeom prst="rect">
            <a:avLst/>
          </a:prstGeom>
          <a:noFill/>
          <a:ln w="9525">
            <a:noFill/>
            <a:miter lim="800000"/>
            <a:headEnd/>
            <a:tailEnd/>
          </a:ln>
          <a:effectLst/>
        </p:spPr>
      </p:pic>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7" name="Rectangle 6"/>
          <p:cNvSpPr/>
          <p:nvPr/>
        </p:nvSpPr>
        <p:spPr>
          <a:xfrm>
            <a:off x="6629400" y="1764268"/>
            <a:ext cx="1556836" cy="369332"/>
          </a:xfrm>
          <a:prstGeom prst="rect">
            <a:avLst/>
          </a:prstGeom>
        </p:spPr>
        <p:txBody>
          <a:bodyPr wrap="none">
            <a:spAutoFit/>
          </a:bodyPr>
          <a:lstStyle/>
          <a:p>
            <a:r>
              <a:rPr lang="en-US" dirty="0">
                <a:solidFill>
                  <a:srgbClr val="000000"/>
                </a:solidFill>
              </a:rPr>
              <a:t>July 19, 2009</a:t>
            </a:r>
          </a:p>
        </p:txBody>
      </p:sp>
      <p:sp>
        <p:nvSpPr>
          <p:cNvPr id="8" name="Text Box 2"/>
          <p:cNvSpPr txBox="1">
            <a:spLocks noChangeArrowheads="1"/>
          </p:cNvSpPr>
          <p:nvPr/>
        </p:nvSpPr>
        <p:spPr bwMode="auto">
          <a:xfrm>
            <a:off x="3159699" y="6395104"/>
            <a:ext cx="2828018"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http://www.reuters.com/article/idUSTRE6364O420100407</a:t>
            </a:r>
            <a:endParaRPr lang="en-US" sz="800" dirty="0">
              <a:solidFill>
                <a:srgbClr val="FFFFFF"/>
              </a:solidFill>
              <a:latin typeface="Arial" pitchFamily="34" charset="0"/>
              <a:cs typeface="Arial"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672152" y="1143000"/>
            <a:ext cx="7772400" cy="4857750"/>
          </a:xfrm>
          <a:prstGeom prst="rect">
            <a:avLst/>
          </a:prstGeom>
          <a:noFill/>
          <a:ln w="9525">
            <a:noFill/>
            <a:miter lim="800000"/>
            <a:headEnd/>
            <a:tailEnd/>
          </a:ln>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820114" y="6338248"/>
            <a:ext cx="3504486" cy="276999"/>
          </a:xfrm>
          <a:prstGeom prst="rect">
            <a:avLst/>
          </a:prstGeom>
        </p:spPr>
        <p:txBody>
          <a:bodyPr wrap="none">
            <a:spAutoFit/>
          </a:bodyPr>
          <a:lstStyle/>
          <a:p>
            <a:r>
              <a:rPr lang="en-US" sz="1200" dirty="0">
                <a:hlinkClick r:id="rId2"/>
              </a:rPr>
              <a:t>http://win.niddk.nih.gov/statistics/index.htm#econ</a:t>
            </a:r>
            <a:endParaRPr lang="en-US" sz="1200" dirty="0"/>
          </a:p>
        </p:txBody>
      </p:sp>
      <p:pic>
        <p:nvPicPr>
          <p:cNvPr id="3074" name="Picture 2"/>
          <p:cNvPicPr>
            <a:picLocks noChangeAspect="1" noChangeArrowheads="1"/>
          </p:cNvPicPr>
          <p:nvPr/>
        </p:nvPicPr>
        <p:blipFill>
          <a:blip r:embed="rId3" cstate="print"/>
          <a:srcRect/>
          <a:stretch>
            <a:fillRect/>
          </a:stretch>
        </p:blipFill>
        <p:spPr bwMode="auto">
          <a:xfrm>
            <a:off x="672152" y="1143000"/>
            <a:ext cx="7772400" cy="4857750"/>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133600" y="6338248"/>
            <a:ext cx="4822154" cy="276999"/>
          </a:xfrm>
          <a:prstGeom prst="rect">
            <a:avLst/>
          </a:prstGeom>
        </p:spPr>
        <p:txBody>
          <a:bodyPr wrap="none">
            <a:spAutoFit/>
          </a:bodyPr>
          <a:lstStyle/>
          <a:p>
            <a:r>
              <a:rPr lang="en-US" sz="1200" dirty="0">
                <a:hlinkClick r:id="rId2"/>
              </a:rPr>
              <a:t>http://abcnews.go.com/Health/Healthday/story?id=8184975&amp;page=1</a:t>
            </a:r>
            <a:endParaRPr lang="en-US" sz="1200" dirty="0"/>
          </a:p>
        </p:txBody>
      </p:sp>
      <p:pic>
        <p:nvPicPr>
          <p:cNvPr id="4098" name="Picture 2"/>
          <p:cNvPicPr>
            <a:picLocks noChangeAspect="1" noChangeArrowheads="1"/>
          </p:cNvPicPr>
          <p:nvPr/>
        </p:nvPicPr>
        <p:blipFill>
          <a:blip r:embed="rId3" cstate="print"/>
          <a:srcRect/>
          <a:stretch>
            <a:fillRect/>
          </a:stretch>
        </p:blipFill>
        <p:spPr bwMode="auto">
          <a:xfrm>
            <a:off x="685800" y="1148402"/>
            <a:ext cx="7772400" cy="4857750"/>
          </a:xfrm>
          <a:prstGeom prst="rect">
            <a:avLst/>
          </a:prstGeom>
          <a:noFill/>
          <a:ln w="9525">
            <a:noFill/>
            <a:miter lim="800000"/>
            <a:headEnd/>
            <a:tailEnd/>
          </a:ln>
        </p:spPr>
      </p:pic>
      <p:sp>
        <p:nvSpPr>
          <p:cNvPr id="5" name="Rectangle 4"/>
          <p:cNvSpPr/>
          <p:nvPr/>
        </p:nvSpPr>
        <p:spPr>
          <a:xfrm>
            <a:off x="672152" y="3137007"/>
            <a:ext cx="7772400" cy="901593"/>
          </a:xfrm>
          <a:prstGeom prst="rect">
            <a:avLst/>
          </a:prstGeom>
        </p:spPr>
        <p:txBody>
          <a:bodyPr wrap="square">
            <a:spAutoFit/>
          </a:bodyPr>
          <a:lstStyle/>
          <a:p>
            <a:pPr algn="ctr">
              <a:lnSpc>
                <a:spcPct val="150000"/>
              </a:lnSpc>
            </a:pPr>
            <a:r>
              <a:rPr lang="en-US" sz="4000" b="1" dirty="0">
                <a:solidFill>
                  <a:srgbClr val="000000"/>
                </a:solidFill>
              </a:rPr>
              <a:t>$147 billion per year</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0791F045-3D2B-41B6-B374-63B92F039578}"/>
              </a:ext>
            </a:extLst>
          </p:cNvPr>
          <p:cNvPicPr>
            <a:picLocks noChangeAspect="1"/>
          </p:cNvPicPr>
          <p:nvPr/>
        </p:nvPicPr>
        <p:blipFill>
          <a:blip r:embed="rId2"/>
          <a:stretch>
            <a:fillRect/>
          </a:stretch>
        </p:blipFill>
        <p:spPr>
          <a:xfrm>
            <a:off x="685800" y="76200"/>
            <a:ext cx="7772400" cy="6633122"/>
          </a:xfrm>
          <a:prstGeom prst="rect">
            <a:avLst/>
          </a:prstGeom>
        </p:spPr>
      </p:pic>
      <p:sp>
        <p:nvSpPr>
          <p:cNvPr id="7" name="Rectangle 6">
            <a:extLst>
              <a:ext uri="{FF2B5EF4-FFF2-40B4-BE49-F238E27FC236}">
                <a16:creationId xmlns:a16="http://schemas.microsoft.com/office/drawing/2014/main" id="{04AC2793-AFCD-4D44-A7DE-DDDB05EF9DAF}"/>
              </a:ext>
            </a:extLst>
          </p:cNvPr>
          <p:cNvSpPr/>
          <p:nvPr/>
        </p:nvSpPr>
        <p:spPr>
          <a:xfrm>
            <a:off x="4249636" y="6580447"/>
            <a:ext cx="644728" cy="276999"/>
          </a:xfrm>
          <a:prstGeom prst="rect">
            <a:avLst/>
          </a:prstGeom>
        </p:spPr>
        <p:txBody>
          <a:bodyPr wrap="none">
            <a:spAutoFit/>
          </a:bodyPr>
          <a:lstStyle/>
          <a:p>
            <a:r>
              <a:rPr lang="en-US" sz="1200" dirty="0">
                <a:hlinkClick r:id="rId3"/>
              </a:rPr>
              <a:t>source</a:t>
            </a:r>
            <a:endParaRPr lang="en-US" sz="1200" dirty="0"/>
          </a:p>
        </p:txBody>
      </p:sp>
      <p:sp>
        <p:nvSpPr>
          <p:cNvPr id="8" name="Rectangle 7">
            <a:extLst>
              <a:ext uri="{FF2B5EF4-FFF2-40B4-BE49-F238E27FC236}">
                <a16:creationId xmlns:a16="http://schemas.microsoft.com/office/drawing/2014/main" id="{19B3E607-B600-4079-990B-CFF69B733C2B}"/>
              </a:ext>
            </a:extLst>
          </p:cNvPr>
          <p:cNvSpPr/>
          <p:nvPr/>
        </p:nvSpPr>
        <p:spPr>
          <a:xfrm>
            <a:off x="1905000" y="1066800"/>
            <a:ext cx="1202266" cy="307777"/>
          </a:xfrm>
          <a:prstGeom prst="rect">
            <a:avLst/>
          </a:prstGeom>
          <a:solidFill>
            <a:schemeClr val="bg1"/>
          </a:solidFill>
        </p:spPr>
        <p:txBody>
          <a:bodyPr wrap="square">
            <a:spAutoFit/>
          </a:bodyPr>
          <a:lstStyle/>
          <a:p>
            <a:pPr algn="ctr"/>
            <a:r>
              <a:rPr lang="en-US" sz="1400" dirty="0">
                <a:solidFill>
                  <a:srgbClr val="000000"/>
                </a:solidFill>
              </a:rPr>
              <a:t>31 Mar 2021</a:t>
            </a:r>
          </a:p>
        </p:txBody>
      </p:sp>
      <p:sp>
        <p:nvSpPr>
          <p:cNvPr id="10" name="TextBox 9">
            <a:extLst>
              <a:ext uri="{FF2B5EF4-FFF2-40B4-BE49-F238E27FC236}">
                <a16:creationId xmlns:a16="http://schemas.microsoft.com/office/drawing/2014/main" id="{EA21D848-444D-40E6-9BAD-D850032F70C5}"/>
              </a:ext>
            </a:extLst>
          </p:cNvPr>
          <p:cNvSpPr txBox="1"/>
          <p:nvPr/>
        </p:nvSpPr>
        <p:spPr>
          <a:xfrm>
            <a:off x="694267" y="1447800"/>
            <a:ext cx="1181342" cy="523220"/>
          </a:xfrm>
          <a:prstGeom prst="rect">
            <a:avLst/>
          </a:prstGeom>
          <a:solidFill>
            <a:schemeClr val="bg1"/>
          </a:solidFill>
        </p:spPr>
        <p:txBody>
          <a:bodyPr wrap="square">
            <a:spAutoFit/>
          </a:bodyPr>
          <a:lstStyle/>
          <a:p>
            <a:pPr algn="ctr"/>
            <a:r>
              <a:rPr lang="en-US" sz="2800" b="1" dirty="0"/>
              <a:t>2021</a:t>
            </a:r>
          </a:p>
        </p:txBody>
      </p:sp>
    </p:spTree>
    <p:extLst>
      <p:ext uri="{BB962C8B-B14F-4D97-AF65-F5344CB8AC3E}">
        <p14:creationId xmlns:p14="http://schemas.microsoft.com/office/powerpoint/2010/main" val="28020496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828800" y="6428601"/>
            <a:ext cx="5517857" cy="276999"/>
          </a:xfrm>
          <a:prstGeom prst="rect">
            <a:avLst/>
          </a:prstGeom>
        </p:spPr>
        <p:txBody>
          <a:bodyPr wrap="none">
            <a:spAutoFit/>
          </a:bodyPr>
          <a:lstStyle/>
          <a:p>
            <a:pPr algn="ctr"/>
            <a:r>
              <a:rPr lang="en-US" sz="1200" dirty="0">
                <a:hlinkClick r:id="rId2"/>
              </a:rPr>
              <a:t>http://247wallst.com/2010/08/05/the-obesity-index-the-cost-of-obesity-by-state/</a:t>
            </a:r>
            <a:endParaRPr lang="en-US" sz="1200" dirty="0"/>
          </a:p>
        </p:txBody>
      </p:sp>
      <p:pic>
        <p:nvPicPr>
          <p:cNvPr id="5122" name="Picture 2"/>
          <p:cNvPicPr>
            <a:picLocks noChangeAspect="1" noChangeArrowheads="1"/>
          </p:cNvPicPr>
          <p:nvPr/>
        </p:nvPicPr>
        <p:blipFill>
          <a:blip r:embed="rId3" cstate="print"/>
          <a:srcRect/>
          <a:stretch>
            <a:fillRect/>
          </a:stretch>
        </p:blipFill>
        <p:spPr bwMode="auto">
          <a:xfrm>
            <a:off x="685800" y="1148688"/>
            <a:ext cx="7772400" cy="4857750"/>
          </a:xfrm>
          <a:prstGeom prst="rect">
            <a:avLst/>
          </a:prstGeom>
          <a:noFill/>
          <a:ln w="9525">
            <a:noFill/>
            <a:miter lim="800000"/>
            <a:headEnd/>
            <a:tailEnd/>
          </a:ln>
        </p:spPr>
      </p:pic>
      <p:sp>
        <p:nvSpPr>
          <p:cNvPr id="6" name="Rectangle 5"/>
          <p:cNvSpPr/>
          <p:nvPr/>
        </p:nvSpPr>
        <p:spPr>
          <a:xfrm>
            <a:off x="2819400" y="4419600"/>
            <a:ext cx="3048000" cy="6858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133600" y="6338248"/>
            <a:ext cx="5517857" cy="276999"/>
          </a:xfrm>
          <a:prstGeom prst="rect">
            <a:avLst/>
          </a:prstGeom>
        </p:spPr>
        <p:txBody>
          <a:bodyPr wrap="none">
            <a:spAutoFit/>
          </a:bodyPr>
          <a:lstStyle/>
          <a:p>
            <a:r>
              <a:rPr lang="en-US" sz="1200" dirty="0">
                <a:hlinkClick r:id="rId2"/>
              </a:rPr>
              <a:t>http://247wallst.com/2010/08/05/the-obesity-index-the-cost-of-obesity-by-state/</a:t>
            </a:r>
            <a:endParaRPr lang="en-US" sz="1200" dirty="0"/>
          </a:p>
        </p:txBody>
      </p:sp>
      <p:pic>
        <p:nvPicPr>
          <p:cNvPr id="6146" name="Picture 2"/>
          <p:cNvPicPr>
            <a:picLocks noChangeAspect="1" noChangeArrowheads="1"/>
          </p:cNvPicPr>
          <p:nvPr/>
        </p:nvPicPr>
        <p:blipFill>
          <a:blip r:embed="rId3" cstate="print"/>
          <a:srcRect/>
          <a:stretch>
            <a:fillRect/>
          </a:stretch>
        </p:blipFill>
        <p:spPr bwMode="auto">
          <a:xfrm>
            <a:off x="685800" y="1085850"/>
            <a:ext cx="7772400" cy="4857750"/>
          </a:xfrm>
          <a:prstGeom prst="rect">
            <a:avLst/>
          </a:prstGeom>
          <a:noFill/>
          <a:ln w="9525">
            <a:noFill/>
            <a:miter lim="800000"/>
            <a:headEnd/>
            <a:tailEnd/>
          </a:ln>
        </p:spPr>
      </p:pic>
      <p:sp>
        <p:nvSpPr>
          <p:cNvPr id="4" name="Rectangle 3"/>
          <p:cNvSpPr/>
          <p:nvPr/>
        </p:nvSpPr>
        <p:spPr>
          <a:xfrm>
            <a:off x="2819400" y="4495800"/>
            <a:ext cx="3048000" cy="5334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819400"/>
            <a:ext cx="7772400" cy="1478418"/>
          </a:xfrm>
          <a:prstGeom prst="rect">
            <a:avLst/>
          </a:prstGeom>
        </p:spPr>
        <p:txBody>
          <a:bodyPr wrap="square">
            <a:spAutoFit/>
          </a:bodyPr>
          <a:lstStyle/>
          <a:p>
            <a:pPr algn="ctr">
              <a:lnSpc>
                <a:spcPct val="150000"/>
              </a:lnSpc>
            </a:pPr>
            <a:r>
              <a:rPr lang="en-US" sz="3200" b="1" dirty="0">
                <a:solidFill>
                  <a:prstClr val="white"/>
                </a:solidFill>
              </a:rPr>
              <a:t>and most expect </a:t>
            </a:r>
          </a:p>
          <a:p>
            <a:pPr algn="ctr">
              <a:lnSpc>
                <a:spcPct val="150000"/>
              </a:lnSpc>
            </a:pPr>
            <a:r>
              <a:rPr lang="en-US" sz="3200" b="1" dirty="0">
                <a:solidFill>
                  <a:prstClr val="white"/>
                </a:solidFill>
              </a:rPr>
              <a:t>the problem to get worse . .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51AFF057-6858-433E-B71A-0323485712C0}"/>
              </a:ext>
            </a:extLst>
          </p:cNvPr>
          <p:cNvPicPr>
            <a:picLocks noChangeAspect="1"/>
          </p:cNvPicPr>
          <p:nvPr/>
        </p:nvPicPr>
        <p:blipFill>
          <a:blip r:embed="rId2"/>
          <a:stretch>
            <a:fillRect/>
          </a:stretch>
        </p:blipFill>
        <p:spPr>
          <a:xfrm>
            <a:off x="457200" y="731720"/>
            <a:ext cx="8229600" cy="5669080"/>
          </a:xfrm>
          <a:prstGeom prst="rect">
            <a:avLst/>
          </a:prstGeom>
        </p:spPr>
      </p:pic>
      <p:sp>
        <p:nvSpPr>
          <p:cNvPr id="6" name="TextBox 5">
            <a:extLst>
              <a:ext uri="{FF2B5EF4-FFF2-40B4-BE49-F238E27FC236}">
                <a16:creationId xmlns:a16="http://schemas.microsoft.com/office/drawing/2014/main" id="{3F2CF2E1-A044-427C-93F6-71CE54DF8980}"/>
              </a:ext>
            </a:extLst>
          </p:cNvPr>
          <p:cNvSpPr txBox="1"/>
          <p:nvPr/>
        </p:nvSpPr>
        <p:spPr>
          <a:xfrm>
            <a:off x="1143000" y="6629400"/>
            <a:ext cx="6858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https://www.theguardian.com/society/2019/oct/02/250-million-children-worldwide-forecast-to-be-obese-by-2030?CMP=Share_iOSApp_Other</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8" name="Picture 7" descr="A blue sign with white text&#10;&#10;Description automatically generated with medium confidence">
            <a:extLst>
              <a:ext uri="{FF2B5EF4-FFF2-40B4-BE49-F238E27FC236}">
                <a16:creationId xmlns:a16="http://schemas.microsoft.com/office/drawing/2014/main" id="{11461A85-C86D-4973-A47D-C42AB99C8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255917"/>
            <a:ext cx="1828800" cy="402566"/>
          </a:xfrm>
          <a:prstGeom prst="rect">
            <a:avLst/>
          </a:prstGeom>
        </p:spPr>
      </p:pic>
    </p:spTree>
    <p:extLst>
      <p:ext uri="{BB962C8B-B14F-4D97-AF65-F5344CB8AC3E}">
        <p14:creationId xmlns:p14="http://schemas.microsoft.com/office/powerpoint/2010/main" val="291325533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2CF2E1-A044-427C-93F6-71CE54DF8980}"/>
              </a:ext>
            </a:extLst>
          </p:cNvPr>
          <p:cNvSpPr txBox="1"/>
          <p:nvPr/>
        </p:nvSpPr>
        <p:spPr>
          <a:xfrm>
            <a:off x="1143000" y="6629400"/>
            <a:ext cx="6858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source</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id="{6CE8F317-CC68-4E75-B666-2ABF710C8FAE}"/>
              </a:ext>
            </a:extLst>
          </p:cNvPr>
          <p:cNvPicPr>
            <a:picLocks noChangeAspect="1"/>
          </p:cNvPicPr>
          <p:nvPr/>
        </p:nvPicPr>
        <p:blipFill>
          <a:blip r:embed="rId3"/>
          <a:stretch>
            <a:fillRect/>
          </a:stretch>
        </p:blipFill>
        <p:spPr>
          <a:xfrm>
            <a:off x="1723725" y="268091"/>
            <a:ext cx="5715000" cy="6351684"/>
          </a:xfrm>
          <a:prstGeom prst="rect">
            <a:avLst/>
          </a:prstGeom>
        </p:spPr>
      </p:pic>
      <p:pic>
        <p:nvPicPr>
          <p:cNvPr id="7" name="Picture 6">
            <a:extLst>
              <a:ext uri="{FF2B5EF4-FFF2-40B4-BE49-F238E27FC236}">
                <a16:creationId xmlns:a16="http://schemas.microsoft.com/office/drawing/2014/main" id="{E68461D2-8B67-4930-8DF3-6F19C0EAF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268091"/>
            <a:ext cx="1905000" cy="276225"/>
          </a:xfrm>
          <a:prstGeom prst="rect">
            <a:avLst/>
          </a:prstGeom>
        </p:spPr>
      </p:pic>
      <p:sp>
        <p:nvSpPr>
          <p:cNvPr id="10" name="TextBox 9">
            <a:extLst>
              <a:ext uri="{FF2B5EF4-FFF2-40B4-BE49-F238E27FC236}">
                <a16:creationId xmlns:a16="http://schemas.microsoft.com/office/drawing/2014/main" id="{3FFFF3DC-80D9-4949-91BF-8A1F5AF82DBC}"/>
              </a:ext>
            </a:extLst>
          </p:cNvPr>
          <p:cNvSpPr txBox="1"/>
          <p:nvPr/>
        </p:nvSpPr>
        <p:spPr>
          <a:xfrm>
            <a:off x="1742975" y="2221468"/>
            <a:ext cx="3171525" cy="369332"/>
          </a:xfrm>
          <a:prstGeom prst="rect">
            <a:avLst/>
          </a:prstGeom>
          <a:solidFill>
            <a:schemeClr val="bg1"/>
          </a:solidFill>
        </p:spPr>
        <p:txBody>
          <a:bodyPr wrap="square">
            <a:spAutoFit/>
          </a:bodyPr>
          <a:lstStyle/>
          <a:p>
            <a:r>
              <a:rPr lang="en-US" dirty="0"/>
              <a:t>10 Feb. 2020</a:t>
            </a:r>
          </a:p>
        </p:txBody>
      </p:sp>
    </p:spTree>
    <p:extLst>
      <p:ext uri="{BB962C8B-B14F-4D97-AF65-F5344CB8AC3E}">
        <p14:creationId xmlns:p14="http://schemas.microsoft.com/office/powerpoint/2010/main" val="1948451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9474" name="Rectangle 3"/>
          <p:cNvSpPr>
            <a:spLocks noChangeArrowheads="1"/>
          </p:cNvSpPr>
          <p:nvPr/>
        </p:nvSpPr>
        <p:spPr bwMode="auto">
          <a:xfrm>
            <a:off x="900113" y="6338888"/>
            <a:ext cx="7315200" cy="276225"/>
          </a:xfrm>
          <a:prstGeom prst="rect">
            <a:avLst/>
          </a:prstGeom>
          <a:noFill/>
          <a:ln w="9525">
            <a:noFill/>
            <a:miter lim="800000"/>
            <a:headEnd/>
            <a:tailEnd/>
          </a:ln>
        </p:spPr>
        <p:txBody>
          <a:bodyPr>
            <a:spAutoFit/>
          </a:bodyPr>
          <a:lstStyle/>
          <a:p>
            <a:pPr algn="ctr"/>
            <a:r>
              <a:rPr lang="en-US" sz="1200" dirty="0">
                <a:solidFill>
                  <a:prstClr val="white"/>
                </a:solidFill>
                <a:cs typeface="Arial" charset="0"/>
                <a:hlinkClick r:id="rId2"/>
              </a:rPr>
              <a:t>www.washingtonpost.com/wp-dyn/content/article/2009/03/24/AR2009032402465.html</a:t>
            </a:r>
            <a:endParaRPr lang="en-US" sz="1200" dirty="0">
              <a:solidFill>
                <a:prstClr val="white"/>
              </a:solidFill>
              <a:cs typeface="Arial" charset="0"/>
            </a:endParaRPr>
          </a:p>
        </p:txBody>
      </p:sp>
      <p:pic>
        <p:nvPicPr>
          <p:cNvPr id="489475" name="Picture 4"/>
          <p:cNvPicPr>
            <a:picLocks noChangeAspect="1" noChangeArrowheads="1"/>
          </p:cNvPicPr>
          <p:nvPr/>
        </p:nvPicPr>
        <p:blipFill>
          <a:blip r:embed="rId3" cstate="print"/>
          <a:srcRect/>
          <a:stretch>
            <a:fillRect/>
          </a:stretch>
        </p:blipFill>
        <p:spPr bwMode="auto">
          <a:xfrm>
            <a:off x="685800" y="2908300"/>
            <a:ext cx="7772400" cy="1848644"/>
          </a:xfrm>
          <a:prstGeom prst="rect">
            <a:avLst/>
          </a:prstGeom>
          <a:noFill/>
          <a:ln w="76200">
            <a:solidFill>
              <a:srgbClr val="CF2B2B"/>
            </a:solid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3003734"/>
            <a:ext cx="7772400" cy="1569660"/>
          </a:xfrm>
          <a:prstGeom prst="rect">
            <a:avLst/>
          </a:prstGeom>
        </p:spPr>
        <p:txBody>
          <a:bodyPr wrap="square">
            <a:spAutoFit/>
          </a:bodyPr>
          <a:lstStyle/>
          <a:p>
            <a:pPr algn="ctr">
              <a:lnSpc>
                <a:spcPct val="150000"/>
              </a:lnSpc>
            </a:pPr>
            <a:r>
              <a:rPr lang="en-US" sz="3200" b="1" dirty="0">
                <a:solidFill>
                  <a:prstClr val="white"/>
                </a:solidFill>
              </a:rPr>
              <a:t>more information is available on the class on-line site . . .</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685800" y="1143000"/>
            <a:ext cx="7772400" cy="4857750"/>
          </a:xfrm>
          <a:prstGeom prst="rect">
            <a:avLst/>
          </a:prstGeom>
          <a:noFill/>
          <a:ln w="9525">
            <a:noFill/>
            <a:miter lim="800000"/>
            <a:headEnd/>
            <a:tailEnd/>
          </a:ln>
        </p:spPr>
      </p:pic>
      <p:sp>
        <p:nvSpPr>
          <p:cNvPr id="7" name="Rectangle 6"/>
          <p:cNvSpPr/>
          <p:nvPr/>
        </p:nvSpPr>
        <p:spPr>
          <a:xfrm>
            <a:off x="914400" y="4341420"/>
            <a:ext cx="7289111" cy="369332"/>
          </a:xfrm>
          <a:prstGeom prst="rect">
            <a:avLst/>
          </a:prstGeom>
          <a:solidFill>
            <a:srgbClr val="FDFFE7"/>
          </a:solidFill>
        </p:spPr>
        <p:txBody>
          <a:bodyPr wrap="none">
            <a:spAutoFit/>
          </a:bodyPr>
          <a:lstStyle/>
          <a:p>
            <a:r>
              <a:rPr lang="en-US" b="1" dirty="0">
                <a:hlinkClick r:id="rId3"/>
              </a:rPr>
              <a:t>http://www.d.umn.edu/cla/faculty/troufs/anthfood/afobesity.html</a:t>
            </a:r>
            <a:endParaRPr lang="en-US" b="1"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8" name="Picture 4" descr="http://www.d.umn.edu/cla/faculty/troufs/anthfood/images/Eating_Culture_2nd_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512" y="433381"/>
            <a:ext cx="4846320" cy="5980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3739255" y="5825048"/>
            <a:ext cx="1644650" cy="52322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Subtitle 2"/>
          <p:cNvSpPr txBox="1">
            <a:spLocks/>
          </p:cNvSpPr>
          <p:nvPr/>
        </p:nvSpPr>
        <p:spPr>
          <a:xfrm>
            <a:off x="2140517" y="423567"/>
            <a:ext cx="4847772" cy="59801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Cf. , Chapter 8</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”GASTRO-ANOMIE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Indigestion?”: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The Obesity Epidemic</a:t>
            </a:r>
          </a:p>
        </p:txBody>
      </p:sp>
    </p:spTree>
    <p:extLst>
      <p:ext uri="{BB962C8B-B14F-4D97-AF65-F5344CB8AC3E}">
        <p14:creationId xmlns:p14="http://schemas.microsoft.com/office/powerpoint/2010/main" val="133811608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7" name="Picture 6" descr="The_Cultural_Feast_a.jpg"/>
          <p:cNvPicPr>
            <a:picLocks noChangeAspect="1"/>
          </p:cNvPicPr>
          <p:nvPr/>
        </p:nvPicPr>
        <p:blipFill>
          <a:blip r:embed="rId2" cstate="print"/>
          <a:stretch>
            <a:fillRect/>
          </a:stretch>
        </p:blipFill>
        <p:spPr>
          <a:xfrm>
            <a:off x="2323703" y="442686"/>
            <a:ext cx="4480560" cy="5647270"/>
          </a:xfrm>
          <a:prstGeom prst="rect">
            <a:avLst/>
          </a:prstGeom>
        </p:spPr>
      </p:pic>
      <p:sp>
        <p:nvSpPr>
          <p:cNvPr id="6" name="Subtitle 2"/>
          <p:cNvSpPr txBox="1">
            <a:spLocks/>
          </p:cNvSpPr>
          <p:nvPr/>
        </p:nvSpPr>
        <p:spPr>
          <a:xfrm>
            <a:off x="2375848" y="2743200"/>
            <a:ext cx="4393442" cy="2252924"/>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charset="0"/>
                <a:ea typeface="+mn-ea"/>
                <a:cs typeface="+mn-cs"/>
              </a:rPr>
              <a:t>Chapter 4</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charset="0"/>
                <a:ea typeface="+mn-ea"/>
                <a:cs typeface="+mn-cs"/>
              </a:rPr>
              <a:t>”Eating is a</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charset="0"/>
                <a:ea typeface="+mn-ea"/>
                <a:cs typeface="+mn-cs"/>
              </a:rPr>
              <a:t>Cultural Affair” —</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The “Obesity Epidemic”</a:t>
            </a: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pp.105-118</a:t>
            </a:r>
          </a:p>
        </p:txBody>
      </p:sp>
      <p:sp>
        <p:nvSpPr>
          <p:cNvPr id="8" name="Rectangle 7"/>
          <p:cNvSpPr/>
          <p:nvPr/>
        </p:nvSpPr>
        <p:spPr>
          <a:xfrm>
            <a:off x="3488215" y="6495226"/>
            <a:ext cx="2018501"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30000" noProof="0" dirty="0">
                <a:ln>
                  <a:noFill/>
                </a:ln>
                <a:solidFill>
                  <a:srgbClr val="FFFFFF"/>
                </a:solidFill>
                <a:effectLst/>
                <a:uLnTx/>
                <a:uFillTx/>
                <a:latin typeface="Arial" charset="0"/>
                <a:ea typeface="+mn-ea"/>
                <a:cs typeface="+mn-cs"/>
              </a:rPr>
              <a:t>©</a:t>
            </a:r>
            <a:r>
              <a:rPr kumimoji="0" lang="en-US" sz="1050" b="0" i="0" u="none" strike="noStrike" kern="1200" cap="none" spc="0" normalizeH="0" baseline="0" noProof="0" dirty="0">
                <a:ln>
                  <a:noFill/>
                </a:ln>
                <a:solidFill>
                  <a:srgbClr val="FFFFFF"/>
                </a:solidFill>
                <a:effectLst/>
                <a:uLnTx/>
                <a:uFillTx/>
                <a:latin typeface="Arial" charset="0"/>
                <a:ea typeface="+mn-ea"/>
                <a:cs typeface="+mn-cs"/>
              </a:rPr>
              <a:t>Timothy G. Roufs  2010-2024</a:t>
            </a:r>
          </a:p>
        </p:txBody>
      </p:sp>
    </p:spTree>
    <p:extLst>
      <p:ext uri="{BB962C8B-B14F-4D97-AF65-F5344CB8AC3E}">
        <p14:creationId xmlns:p14="http://schemas.microsoft.com/office/powerpoint/2010/main" val="235410894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0498" name="Rectangle 3"/>
          <p:cNvSpPr>
            <a:spLocks noChangeArrowheads="1"/>
          </p:cNvSpPr>
          <p:nvPr/>
        </p:nvSpPr>
        <p:spPr bwMode="auto">
          <a:xfrm>
            <a:off x="900113" y="6338888"/>
            <a:ext cx="7315200" cy="276225"/>
          </a:xfrm>
          <a:prstGeom prst="rect">
            <a:avLst/>
          </a:prstGeom>
          <a:noFill/>
          <a:ln w="9525">
            <a:noFill/>
            <a:miter lim="800000"/>
            <a:headEnd/>
            <a:tailEnd/>
          </a:ln>
        </p:spPr>
        <p:txBody>
          <a:bodyPr>
            <a:spAutoFit/>
          </a:bodyPr>
          <a:lstStyle/>
          <a:p>
            <a:pPr algn="ctr"/>
            <a:r>
              <a:rPr lang="en-US" sz="1200" dirty="0">
                <a:solidFill>
                  <a:prstClr val="white"/>
                </a:solidFill>
                <a:cs typeface="Arial" charset="0"/>
                <a:hlinkClick r:id="rId2"/>
              </a:rPr>
              <a:t>www.washingtonpost.com/wp-dyn/content/article/2009/03/24/AR2009032402465.html</a:t>
            </a:r>
            <a:endParaRPr lang="en-US" sz="1200" dirty="0">
              <a:solidFill>
                <a:prstClr val="white"/>
              </a:solidFill>
              <a:cs typeface="Arial" charset="0"/>
            </a:endParaRPr>
          </a:p>
        </p:txBody>
      </p:sp>
      <p:pic>
        <p:nvPicPr>
          <p:cNvPr id="490499" name="Picture 3"/>
          <p:cNvPicPr>
            <a:picLocks noChangeAspect="1" noChangeArrowheads="1"/>
          </p:cNvPicPr>
          <p:nvPr/>
        </p:nvPicPr>
        <p:blipFill>
          <a:blip r:embed="rId3" cstate="print"/>
          <a:srcRect/>
          <a:stretch>
            <a:fillRect/>
          </a:stretch>
        </p:blipFill>
        <p:spPr bwMode="auto">
          <a:xfrm>
            <a:off x="685800" y="1270794"/>
            <a:ext cx="7772400" cy="4520406"/>
          </a:xfrm>
          <a:prstGeom prst="rect">
            <a:avLst/>
          </a:prstGeom>
          <a:noFill/>
          <a:ln w="76200">
            <a:solidFill>
              <a:srgbClr val="CF2B2B"/>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85800" y="2479344"/>
            <a:ext cx="7772400" cy="2805752"/>
          </a:xfrm>
          <a:prstGeom prst="rect">
            <a:avLst/>
          </a:prstGeom>
          <a:solidFill>
            <a:schemeClr val="bg1"/>
          </a:solidFill>
          <a:ln w="76200">
            <a:solidFill>
              <a:srgbClr val="CF2B2B"/>
            </a:solidFill>
          </a:ln>
        </p:spPr>
        <p:txBody>
          <a:bodyPr wrap="square">
            <a:noAutofit/>
          </a:bodyPr>
          <a:lstStyle/>
          <a:p>
            <a:endParaRPr lang="en-US" sz="2800" b="1" dirty="0">
              <a:solidFill>
                <a:prstClr val="black"/>
              </a:solidFill>
              <a:latin typeface="Arial" pitchFamily="34" charset="0"/>
              <a:cs typeface="Arial" pitchFamily="34" charset="0"/>
            </a:endParaRPr>
          </a:p>
          <a:p>
            <a:pPr algn="ctr">
              <a:lnSpc>
                <a:spcPct val="150000"/>
              </a:lnSpc>
            </a:pPr>
            <a:r>
              <a:rPr lang="en-US" sz="2800" b="1" dirty="0">
                <a:solidFill>
                  <a:prstClr val="black"/>
                </a:solidFill>
                <a:latin typeface="Arial" pitchFamily="34" charset="0"/>
                <a:cs typeface="Arial" pitchFamily="34" charset="0"/>
              </a:rPr>
              <a:t>beauty is, of course, relative . . .</a:t>
            </a:r>
          </a:p>
          <a:p>
            <a:pPr algn="ctr">
              <a:lnSpc>
                <a:spcPct val="150000"/>
              </a:lnSpc>
            </a:pPr>
            <a:r>
              <a:rPr lang="en-US" sz="2800" b="1" dirty="0">
                <a:solidFill>
                  <a:prstClr val="black"/>
                </a:solidFill>
                <a:latin typeface="Arial" pitchFamily="34" charset="0"/>
                <a:cs typeface="Arial" pitchFamily="34" charset="0"/>
              </a:rPr>
              <a:t>but I think it’s fair to say, all politics aside, </a:t>
            </a:r>
          </a:p>
          <a:p>
            <a:pPr algn="ctr">
              <a:lnSpc>
                <a:spcPct val="150000"/>
              </a:lnSpc>
            </a:pPr>
            <a:r>
              <a:rPr lang="en-US" sz="2800" b="1" dirty="0">
                <a:solidFill>
                  <a:prstClr val="black"/>
                </a:solidFill>
                <a:latin typeface="Arial" pitchFamily="34" charset="0"/>
                <a:cs typeface="Arial" pitchFamily="34" charset="0"/>
              </a:rPr>
              <a:t>that Ms. McCain is not ugly . .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8" name="Picture 4" descr="http://www.d.umn.edu/cla/faculty/troufs/anthfood/images/Eating_Culture_2nd_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512" y="433381"/>
            <a:ext cx="4846320" cy="5980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3739255" y="5825048"/>
            <a:ext cx="1644650" cy="52322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Subtitle 2"/>
          <p:cNvSpPr txBox="1">
            <a:spLocks/>
          </p:cNvSpPr>
          <p:nvPr/>
        </p:nvSpPr>
        <p:spPr>
          <a:xfrm>
            <a:off x="2140517" y="423567"/>
            <a:ext cx="4847772" cy="5980176"/>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2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Cf. , Chapter 8</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4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”GASTRO-ANOMIE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Global Indigestion?”: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36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The Obesity Epidemic</a:t>
            </a:r>
          </a:p>
        </p:txBody>
      </p:sp>
    </p:spTree>
    <p:extLst>
      <p:ext uri="{BB962C8B-B14F-4D97-AF65-F5344CB8AC3E}">
        <p14:creationId xmlns:p14="http://schemas.microsoft.com/office/powerpoint/2010/main" val="39825712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0498" name="Rectangle 3"/>
          <p:cNvSpPr>
            <a:spLocks noChangeArrowheads="1"/>
          </p:cNvSpPr>
          <p:nvPr/>
        </p:nvSpPr>
        <p:spPr bwMode="auto">
          <a:xfrm>
            <a:off x="900113" y="6338888"/>
            <a:ext cx="7315200" cy="276225"/>
          </a:xfrm>
          <a:prstGeom prst="rect">
            <a:avLst/>
          </a:prstGeom>
          <a:noFill/>
          <a:ln w="9525">
            <a:noFill/>
            <a:miter lim="800000"/>
            <a:headEnd/>
            <a:tailEnd/>
          </a:ln>
        </p:spPr>
        <p:txBody>
          <a:bodyPr>
            <a:spAutoFit/>
          </a:bodyPr>
          <a:lstStyle/>
          <a:p>
            <a:pPr algn="ctr"/>
            <a:r>
              <a:rPr lang="en-US" sz="1200" dirty="0">
                <a:solidFill>
                  <a:prstClr val="white"/>
                </a:solidFill>
                <a:cs typeface="Arial" charset="0"/>
                <a:hlinkClick r:id="rId2"/>
              </a:rPr>
              <a:t>www.washingtonpost.com/wp-dyn/content/article/2009/03/24/AR2009032402465.html</a:t>
            </a:r>
            <a:endParaRPr lang="en-US" sz="1200" dirty="0">
              <a:solidFill>
                <a:prstClr val="white"/>
              </a:solidFill>
              <a:cs typeface="Arial" charset="0"/>
            </a:endParaRPr>
          </a:p>
        </p:txBody>
      </p:sp>
      <p:pic>
        <p:nvPicPr>
          <p:cNvPr id="5" name="Picture 2"/>
          <p:cNvPicPr>
            <a:picLocks noChangeAspect="1" noChangeArrowheads="1"/>
          </p:cNvPicPr>
          <p:nvPr/>
        </p:nvPicPr>
        <p:blipFill>
          <a:blip r:embed="rId3" cstate="print"/>
          <a:srcRect/>
          <a:stretch>
            <a:fillRect/>
          </a:stretch>
        </p:blipFill>
        <p:spPr bwMode="auto">
          <a:xfrm>
            <a:off x="914400" y="381000"/>
            <a:ext cx="7315200" cy="59245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1371599" y="6248400"/>
            <a:ext cx="6053138" cy="246221"/>
          </a:xfrm>
          <a:prstGeom prst="rect">
            <a:avLst/>
          </a:prstGeom>
        </p:spPr>
        <p:txBody>
          <a:bodyPr wrap="square">
            <a:spAutoFit/>
          </a:bodyPr>
          <a:lstStyle/>
          <a:p>
            <a:pPr algn="ctr"/>
            <a:r>
              <a:rPr lang="en-US" sz="1000" dirty="0">
                <a:solidFill>
                  <a:schemeClr val="bg1"/>
                </a:solidFill>
                <a:hlinkClick r:id="rId2"/>
              </a:rPr>
              <a:t>https://www.boston.com/culture/tv/2021/08/06/meghan-mccain-the-view-exit-video/</a:t>
            </a:r>
            <a:endParaRPr lang="en-US" sz="1000" dirty="0">
              <a:solidFill>
                <a:schemeClr val="bg1"/>
              </a:solidFill>
            </a:endParaRPr>
          </a:p>
        </p:txBody>
      </p:sp>
      <p:pic>
        <p:nvPicPr>
          <p:cNvPr id="3" name="Picture 2" descr="A person in a black dress&#10;&#10;Description automatically generated with low confidence">
            <a:extLst>
              <a:ext uri="{FF2B5EF4-FFF2-40B4-BE49-F238E27FC236}">
                <a16:creationId xmlns:a16="http://schemas.microsoft.com/office/drawing/2014/main" id="{8BAEA582-EF83-46A1-AC16-D192EFBF3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5" name="Picture 4" descr="A person in a black dress&#10;&#10;Description automatically generated with low confidence">
            <a:extLst>
              <a:ext uri="{FF2B5EF4-FFF2-40B4-BE49-F238E27FC236}">
                <a16:creationId xmlns:a16="http://schemas.microsoft.com/office/drawing/2014/main" id="{77E1E2CC-DEA9-48EF-8D40-9C30AB912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0" name="TextBox 9">
            <a:extLst>
              <a:ext uri="{FF2B5EF4-FFF2-40B4-BE49-F238E27FC236}">
                <a16:creationId xmlns:a16="http://schemas.microsoft.com/office/drawing/2014/main" id="{E5FD6B8E-AAC5-40CE-95DD-4C093E3DDC50}"/>
              </a:ext>
            </a:extLst>
          </p:cNvPr>
          <p:cNvSpPr txBox="1"/>
          <p:nvPr/>
        </p:nvSpPr>
        <p:spPr>
          <a:xfrm>
            <a:off x="2286000" y="4886980"/>
            <a:ext cx="4572000" cy="523220"/>
          </a:xfrm>
          <a:prstGeom prst="rect">
            <a:avLst/>
          </a:prstGeom>
          <a:noFill/>
        </p:spPr>
        <p:txBody>
          <a:bodyPr wrap="square">
            <a:spAutoFit/>
          </a:bodyPr>
          <a:lstStyle/>
          <a:p>
            <a:pPr algn="ctr"/>
            <a:r>
              <a:rPr lang="en-US" sz="1000" dirty="0">
                <a:solidFill>
                  <a:schemeClr val="bg1"/>
                </a:solidFill>
              </a:rPr>
              <a:t>The Associated Press, Associated Press </a:t>
            </a:r>
          </a:p>
          <a:p>
            <a:pPr algn="ctr"/>
            <a:r>
              <a:rPr lang="en-US" dirty="0">
                <a:solidFill>
                  <a:schemeClr val="bg1"/>
                </a:solidFill>
              </a:rPr>
              <a:t>06 August 2021 </a:t>
            </a:r>
          </a:p>
        </p:txBody>
      </p:sp>
    </p:spTree>
    <p:extLst>
      <p:ext uri="{BB962C8B-B14F-4D97-AF65-F5344CB8AC3E}">
        <p14:creationId xmlns:p14="http://schemas.microsoft.com/office/powerpoint/2010/main" val="266950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20868" name="Subtitle 2"/>
          <p:cNvSpPr txBox="1">
            <a:spLocks/>
          </p:cNvSpPr>
          <p:nvPr/>
        </p:nvSpPr>
        <p:spPr bwMode="auto">
          <a:xfrm>
            <a:off x="900113" y="2819400"/>
            <a:ext cx="7315200" cy="2217082"/>
          </a:xfrm>
          <a:prstGeom prst="rect">
            <a:avLst/>
          </a:prstGeom>
          <a:noFill/>
          <a:ln w="9525">
            <a:noFill/>
            <a:miter lim="800000"/>
            <a:headEnd/>
            <a:tailEnd/>
          </a:ln>
        </p:spPr>
        <p:txBody>
          <a:bodyPr lIns="457200" rIns="457200">
            <a:spAutoFit/>
          </a:bodyPr>
          <a:lstStyle/>
          <a:p>
            <a:pPr marL="0" lvl="1" algn="ctr">
              <a:lnSpc>
                <a:spcPct val="150000"/>
              </a:lnSpc>
            </a:pPr>
            <a:r>
              <a:rPr lang="en-US" sz="3200" b="1" dirty="0">
                <a:solidFill>
                  <a:prstClr val="black"/>
                </a:solidFill>
                <a:cs typeface="Arial" charset="0"/>
              </a:rPr>
              <a:t>different cultures have different ideals for beauty </a:t>
            </a:r>
          </a:p>
          <a:p>
            <a:pPr marL="0" lvl="1" algn="ctr">
              <a:lnSpc>
                <a:spcPct val="150000"/>
              </a:lnSpc>
            </a:pPr>
            <a:r>
              <a:rPr lang="en-US" sz="3200" b="1" dirty="0">
                <a:solidFill>
                  <a:prstClr val="black"/>
                </a:solidFill>
                <a:cs typeface="Arial" charset="0"/>
              </a:rPr>
              <a:t>and for body size . . . </a:t>
            </a:r>
          </a:p>
        </p:txBody>
      </p:sp>
      <p:sp>
        <p:nvSpPr>
          <p:cNvPr id="420869"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20868" name="Subtitle 2"/>
          <p:cNvSpPr txBox="1">
            <a:spLocks/>
          </p:cNvSpPr>
          <p:nvPr/>
        </p:nvSpPr>
        <p:spPr bwMode="auto">
          <a:xfrm>
            <a:off x="900113" y="2489220"/>
            <a:ext cx="7315200" cy="3149580"/>
          </a:xfrm>
          <a:prstGeom prst="rect">
            <a:avLst/>
          </a:prstGeom>
          <a:noFill/>
          <a:ln w="9525">
            <a:noFill/>
            <a:miter lim="800000"/>
            <a:headEnd/>
            <a:tailEnd/>
          </a:ln>
        </p:spPr>
        <p:txBody>
          <a:bodyPr lIns="457200" rIns="457200">
            <a:spAutoFit/>
          </a:bodyPr>
          <a:lstStyle/>
          <a:p>
            <a:pPr marL="0" lvl="1" algn="ctr">
              <a:spcBef>
                <a:spcPts val="800"/>
              </a:spcBef>
            </a:pPr>
            <a:r>
              <a:rPr lang="en-US" sz="3200" b="1" dirty="0">
                <a:solidFill>
                  <a:prstClr val="black"/>
                </a:solidFill>
                <a:cs typeface="Arial" charset="0"/>
              </a:rPr>
              <a:t>In some—maybe even many—a culture’s fatness is valued as a sign of wealth, </a:t>
            </a:r>
          </a:p>
          <a:p>
            <a:pPr marL="0" lvl="1" algn="ctr">
              <a:spcBef>
                <a:spcPts val="800"/>
              </a:spcBef>
            </a:pPr>
            <a:r>
              <a:rPr lang="en-US" sz="3200" b="1" dirty="0">
                <a:solidFill>
                  <a:prstClr val="black"/>
                </a:solidFill>
                <a:cs typeface="Arial" charset="0"/>
              </a:rPr>
              <a:t>and thinness as evidence that women are poor and undernourished</a:t>
            </a:r>
          </a:p>
        </p:txBody>
      </p:sp>
      <p:sp>
        <p:nvSpPr>
          <p:cNvPr id="420869"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76200"/>
            <a:ext cx="8229600" cy="6581869"/>
          </a:xfrm>
          <a:prstGeom prst="rect">
            <a:avLst/>
          </a:prstGeom>
        </p:spPr>
      </p:pic>
      <p:sp>
        <p:nvSpPr>
          <p:cNvPr id="3" name="Rectangle 2"/>
          <p:cNvSpPr/>
          <p:nvPr/>
        </p:nvSpPr>
        <p:spPr>
          <a:xfrm>
            <a:off x="2296510" y="6574220"/>
            <a:ext cx="4572000" cy="230832"/>
          </a:xfrm>
          <a:prstGeom prst="rect">
            <a:avLst/>
          </a:prstGeom>
        </p:spPr>
        <p:txBody>
          <a:bodyPr>
            <a:spAutoFit/>
          </a:bodyPr>
          <a:lstStyle/>
          <a:p>
            <a:pPr algn="ctr"/>
            <a:r>
              <a:rPr lang="en-US" sz="900" dirty="0">
                <a:hlinkClick r:id="rId3"/>
              </a:rPr>
              <a:t>https://news.artnet.com/art-world/venus-figurines-obesity-1928873</a:t>
            </a:r>
            <a:endParaRPr lang="en-US" sz="900"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rimate, mammal&#10;&#10;Description automatically generated">
            <a:extLst>
              <a:ext uri="{FF2B5EF4-FFF2-40B4-BE49-F238E27FC236}">
                <a16:creationId xmlns:a16="http://schemas.microsoft.com/office/drawing/2014/main" id="{38EF8AAC-A922-42A0-92A4-BFC63B732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400" y="0"/>
            <a:ext cx="3891800" cy="6400800"/>
          </a:xfrm>
          <a:prstGeom prst="rect">
            <a:avLst/>
          </a:prstGeom>
        </p:spPr>
      </p:pic>
      <p:sp>
        <p:nvSpPr>
          <p:cNvPr id="8" name="TextBox 7">
            <a:extLst>
              <a:ext uri="{FF2B5EF4-FFF2-40B4-BE49-F238E27FC236}">
                <a16:creationId xmlns:a16="http://schemas.microsoft.com/office/drawing/2014/main" id="{96F9F32A-EDDD-4802-AD20-F178340F4520}"/>
              </a:ext>
            </a:extLst>
          </p:cNvPr>
          <p:cNvSpPr txBox="1"/>
          <p:nvPr/>
        </p:nvSpPr>
        <p:spPr>
          <a:xfrm>
            <a:off x="1905000" y="6136957"/>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Venus of Willendorf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4"/>
              </a:rPr>
              <a:t>https://en.wikipedia.org/wiki/Venus_of_Willendorf</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15473593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D89C23-D94C-41F2-8FDE-B920C78A9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5589"/>
            <a:ext cx="9144000" cy="5010411"/>
          </a:xfrm>
          <a:prstGeom prst="rect">
            <a:avLst/>
          </a:prstGeom>
        </p:spPr>
      </p:pic>
      <p:sp>
        <p:nvSpPr>
          <p:cNvPr id="10" name="TextBox 9">
            <a:extLst>
              <a:ext uri="{FF2B5EF4-FFF2-40B4-BE49-F238E27FC236}">
                <a16:creationId xmlns:a16="http://schemas.microsoft.com/office/drawing/2014/main" id="{430F3687-50EE-4012-99E7-BD398CED66D8}"/>
              </a:ext>
            </a:extLst>
          </p:cNvPr>
          <p:cNvSpPr txBox="1"/>
          <p:nvPr/>
        </p:nvSpPr>
        <p:spPr>
          <a:xfrm>
            <a:off x="1752600" y="5755957"/>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The Dreaming Goddess of Malta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3"/>
              </a:rPr>
              <a:t>https://www.guidememalta.com/en/5-things-you-didn-t-know-about-malta-gozo-s-prehistoric-temples</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04295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AFEBCB-094F-4810-9C63-643C10C2A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7916" y="0"/>
            <a:ext cx="4570084" cy="6858000"/>
          </a:xfrm>
          <a:prstGeom prst="rect">
            <a:avLst/>
          </a:prstGeom>
        </p:spPr>
      </p:pic>
      <p:sp>
        <p:nvSpPr>
          <p:cNvPr id="6" name="TextBox 5">
            <a:extLst>
              <a:ext uri="{FF2B5EF4-FFF2-40B4-BE49-F238E27FC236}">
                <a16:creationId xmlns:a16="http://schemas.microsoft.com/office/drawing/2014/main" id="{ECE02E5A-D224-46B0-8D48-01BC4A420A50}"/>
              </a:ext>
            </a:extLst>
          </p:cNvPr>
          <p:cNvSpPr txBox="1"/>
          <p:nvPr/>
        </p:nvSpPr>
        <p:spPr>
          <a:xfrm>
            <a:off x="1752600" y="5679757"/>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Neolithic Goddess, </a:t>
            </a:r>
            <a:r>
              <a:rPr kumimoji="0" lang="en-US" sz="1800" b="1" i="0" u="none" strike="noStrike" kern="1200" cap="none" spc="0" normalizeH="0" baseline="0" noProof="0" dirty="0" err="1">
                <a:ln>
                  <a:noFill/>
                </a:ln>
                <a:solidFill>
                  <a:prstClr val="white"/>
                </a:solidFill>
                <a:effectLst/>
                <a:uLnTx/>
                <a:uFillTx/>
                <a:latin typeface="Arial" charset="0"/>
                <a:ea typeface="+mn-ea"/>
                <a:cs typeface="+mn-cs"/>
              </a:rPr>
              <a:t>Çatalhöyük</a:t>
            </a:r>
            <a:r>
              <a:rPr kumimoji="0" lang="en-US" sz="1800" b="1" i="0" u="none" strike="noStrike" kern="1200" cap="none" spc="0" normalizeH="0" baseline="0" noProof="0" dirty="0">
                <a:ln>
                  <a:noFill/>
                </a:ln>
                <a:solidFill>
                  <a:prstClr val="white"/>
                </a:solidFill>
                <a:effectLst/>
                <a:uLnTx/>
                <a:uFillTx/>
                <a:latin typeface="Arial" charset="0"/>
                <a:ea typeface="+mn-ea"/>
                <a:cs typeface="+mn-cs"/>
              </a:rPr>
              <a:t>, Turkey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3"/>
              </a:rPr>
              <a:t>Turkeyhttps://www.livescience.com/56515-neolithic-goddess-figurine-uncovered.html</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6430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statue of a person&#10;&#10;Description automatically generated with medium confidence">
            <a:extLst>
              <a:ext uri="{FF2B5EF4-FFF2-40B4-BE49-F238E27FC236}">
                <a16:creationId xmlns:a16="http://schemas.microsoft.com/office/drawing/2014/main" id="{50B2A615-F6FB-4889-B979-AB033715C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6857"/>
            <a:ext cx="4114800" cy="6851143"/>
          </a:xfrm>
          <a:prstGeom prst="rect">
            <a:avLst/>
          </a:prstGeom>
        </p:spPr>
      </p:pic>
      <p:sp>
        <p:nvSpPr>
          <p:cNvPr id="7" name="TextBox 6">
            <a:extLst>
              <a:ext uri="{FF2B5EF4-FFF2-40B4-BE49-F238E27FC236}">
                <a16:creationId xmlns:a16="http://schemas.microsoft.com/office/drawing/2014/main" id="{B1881763-F1BD-47AB-8DF6-A58A9E49C641}"/>
              </a:ext>
            </a:extLst>
          </p:cNvPr>
          <p:cNvSpPr txBox="1"/>
          <p:nvPr/>
        </p:nvSpPr>
        <p:spPr>
          <a:xfrm>
            <a:off x="1752600" y="6248400"/>
            <a:ext cx="5638800" cy="49244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charset="0"/>
                <a:ea typeface="+mn-ea"/>
                <a:cs typeface="+mn-cs"/>
              </a:rPr>
              <a:t>The Lely's Venus,  copy of Hellenistic statue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Arial" charset="0"/>
                <a:ea typeface="+mn-ea"/>
                <a:cs typeface="+mn-cs"/>
                <a:hlinkClick r:id="rId3"/>
              </a:rPr>
              <a:t>https://en.wikipedia.org/wiki/Lely_Venus</a:t>
            </a:r>
            <a:endParaRPr kumimoji="0" lang="en-US" sz="800" b="1"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2081618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Chapter 4: </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“Eating is a Cultural Affair” — Body Image and Health</a:t>
            </a: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20868" name="Subtitle 2"/>
          <p:cNvSpPr txBox="1">
            <a:spLocks/>
          </p:cNvSpPr>
          <p:nvPr/>
        </p:nvSpPr>
        <p:spPr bwMode="auto">
          <a:xfrm>
            <a:off x="900113" y="2971800"/>
            <a:ext cx="7315200" cy="2554288"/>
          </a:xfrm>
          <a:prstGeom prst="rect">
            <a:avLst/>
          </a:prstGeom>
          <a:noFill/>
          <a:ln w="9525">
            <a:noFill/>
            <a:miter lim="800000"/>
            <a:headEnd/>
            <a:tailEnd/>
          </a:ln>
        </p:spPr>
        <p:txBody>
          <a:bodyPr lIns="457200" rIns="457200">
            <a:spAutoFit/>
          </a:bodyPr>
          <a:lstStyle/>
          <a:p>
            <a:pPr marL="0" marR="0" lvl="1" indent="0" algn="ctr" defTabSz="914400" rtl="0" eaLnBrk="1" fontAlgn="base" latinLnBrk="0" hangingPunct="1">
              <a:lnSpc>
                <a:spcPct val="100000"/>
              </a:lnSpc>
              <a:spcBef>
                <a:spcPts val="80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charset="0"/>
                <a:ea typeface="+mn-ea"/>
                <a:cs typeface="Arial" charset="0"/>
              </a:rPr>
              <a:t>In some—maybe even many—a culture’s fatness is valued as a sign of wealth, and thinness as evidence that women are poor and undernourished</a:t>
            </a:r>
          </a:p>
        </p:txBody>
      </p:sp>
      <p:sp>
        <p:nvSpPr>
          <p:cNvPr id="420869"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itchFamily="34" charset="0"/>
                <a:ea typeface="+mn-ea"/>
                <a:cs typeface="+mn-cs"/>
              </a:rPr>
              <a:t>The Cultural Feast</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2</a:t>
            </a:r>
            <a:r>
              <a:rPr kumimoji="0" lang="en-US" sz="1800" b="0" i="0" u="none" strike="noStrike" kern="1200" cap="none" spc="0" normalizeH="0" baseline="30000" noProof="0">
                <a:ln>
                  <a:noFill/>
                </a:ln>
                <a:solidFill>
                  <a:srgbClr val="000000"/>
                </a:solidFill>
                <a:effectLst/>
                <a:uLnTx/>
                <a:uFillTx/>
                <a:latin typeface="Calibri" pitchFamily="34" charset="0"/>
                <a:ea typeface="+mn-ea"/>
                <a:cs typeface="+mn-cs"/>
              </a:rPr>
              <a:t>nd</a:t>
            </a: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 ed., p. 105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5" name="Text Box 10"/>
          <p:cNvSpPr txBox="1">
            <a:spLocks noChangeArrowheads="1"/>
          </p:cNvSpPr>
          <p:nvPr/>
        </p:nvSpPr>
        <p:spPr bwMode="auto">
          <a:xfrm>
            <a:off x="3111922" y="6542310"/>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2"/>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028" name="Picture 4" descr="http://www.d.umn.edu/cla/faculty/troufs/anthfood/images/Eating_Culture_2nd_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9512" y="433381"/>
            <a:ext cx="4846320" cy="59801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3739255" y="5825048"/>
            <a:ext cx="1644650" cy="52322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14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08849336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378521-F677-4BD2-B25C-C08DE59C32B9}"/>
              </a:ext>
            </a:extLst>
          </p:cNvPr>
          <p:cNvSpPr>
            <a:spLocks noChangeArrowheads="1"/>
          </p:cNvSpPr>
          <p:nvPr/>
        </p:nvSpPr>
        <p:spPr bwMode="auto">
          <a:xfrm>
            <a:off x="664937" y="2543651"/>
            <a:ext cx="7869463"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Leblouh</a:t>
            </a:r>
            <a:r>
              <a:rPr kumimoji="0" lang="en-US" altLang="en-US"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hlinkClick r:id="rId2" tooltip="Arabic language">
                  <a:extLst>
                    <a:ext uri="{A12FA001-AC4F-418D-AE19-62706E023703}">
                      <ahyp:hlinkClr xmlns:ahyp="http://schemas.microsoft.com/office/drawing/2018/hyperlinkcolor" val="tx"/>
                    </a:ext>
                  </a:extLst>
                </a:hlinkClick>
              </a:rPr>
              <a:t>Arabic</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البلوح</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40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hlinkClick r:id="rId3" tooltip="Romanization of Arabic">
                  <a:extLst>
                    <a:ext uri="{A12FA001-AC4F-418D-AE19-62706E023703}">
                      <ahyp:hlinkClr xmlns:ahyp="http://schemas.microsoft.com/office/drawing/2018/hyperlinkcolor" val="tx"/>
                    </a:ext>
                  </a:extLst>
                </a:hlinkClick>
              </a:rPr>
              <a:t>romanized</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lə-blūḥ</a:t>
            </a:r>
            <a:r>
              <a:rPr kumimoji="0" lang="en-US" alt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2864725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0F0502E-2E2C-45E9-B95E-BDD52CB5AEBD}"/>
              </a:ext>
            </a:extLst>
          </p:cNvPr>
          <p:cNvPicPr>
            <a:picLocks noChangeAspect="1"/>
          </p:cNvPicPr>
          <p:nvPr/>
        </p:nvPicPr>
        <p:blipFill>
          <a:blip r:embed="rId2"/>
          <a:stretch>
            <a:fillRect/>
          </a:stretch>
        </p:blipFill>
        <p:spPr>
          <a:xfrm>
            <a:off x="399835" y="1143000"/>
            <a:ext cx="8344329" cy="532157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1D147BE-EC1C-45DA-8C7C-49D2B73317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93427"/>
            <a:ext cx="816497" cy="742749"/>
          </a:xfrm>
          <a:prstGeom prst="rect">
            <a:avLst/>
          </a:prstGeom>
        </p:spPr>
      </p:pic>
      <p:sp>
        <p:nvSpPr>
          <p:cNvPr id="8" name="TextBox 7">
            <a:extLst>
              <a:ext uri="{FF2B5EF4-FFF2-40B4-BE49-F238E27FC236}">
                <a16:creationId xmlns:a16="http://schemas.microsoft.com/office/drawing/2014/main" id="{21E60181-6C4E-449F-8941-F6C12E9D69B8}"/>
              </a:ext>
            </a:extLst>
          </p:cNvPr>
          <p:cNvSpPr txBox="1"/>
          <p:nvPr/>
        </p:nvSpPr>
        <p:spPr>
          <a:xfrm>
            <a:off x="2285999" y="65532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4"/>
              </a:rPr>
              <a:t>https://en.wikipedia.org/wiki/Leblouh</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FF2524EF-EFED-4016-9EB7-5519FD5F9F67}"/>
              </a:ext>
            </a:extLst>
          </p:cNvPr>
          <p:cNvSpPr txBox="1"/>
          <p:nvPr/>
        </p:nvSpPr>
        <p:spPr>
          <a:xfrm>
            <a:off x="2286000" y="457200"/>
            <a:ext cx="4572000"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Leblouh</a:t>
            </a: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D17742FD-76AD-4913-9E88-252559D2C257}"/>
                  </a:ext>
                </a:extLst>
              </p14:cNvPr>
              <p14:cNvContentPartPr/>
              <p14:nvPr/>
            </p14:nvContentPartPr>
            <p14:xfrm>
              <a:off x="5813128" y="1365594"/>
              <a:ext cx="2465280" cy="50040"/>
            </p14:xfrm>
          </p:contentPart>
        </mc:Choice>
        <mc:Fallback xmlns="">
          <p:pic>
            <p:nvPicPr>
              <p:cNvPr id="11" name="Ink 10">
                <a:extLst>
                  <a:ext uri="{FF2B5EF4-FFF2-40B4-BE49-F238E27FC236}">
                    <a16:creationId xmlns:a16="http://schemas.microsoft.com/office/drawing/2014/main" id="{D17742FD-76AD-4913-9E88-252559D2C257}"/>
                  </a:ext>
                </a:extLst>
              </p:cNvPr>
              <p:cNvPicPr/>
              <p:nvPr/>
            </p:nvPicPr>
            <p:blipFill>
              <a:blip r:embed="rId6"/>
              <a:stretch>
                <a:fillRect/>
              </a:stretch>
            </p:blipFill>
            <p:spPr>
              <a:xfrm>
                <a:off x="5759488" y="1257954"/>
                <a:ext cx="257292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F3665EDC-C4A5-486E-ABCE-76C29649D7FF}"/>
                  </a:ext>
                </a:extLst>
              </p14:cNvPr>
              <p14:cNvContentPartPr/>
              <p14:nvPr/>
            </p14:nvContentPartPr>
            <p14:xfrm>
              <a:off x="538408" y="1779594"/>
              <a:ext cx="7629840" cy="107280"/>
            </p14:xfrm>
          </p:contentPart>
        </mc:Choice>
        <mc:Fallback xmlns="">
          <p:pic>
            <p:nvPicPr>
              <p:cNvPr id="12" name="Ink 11">
                <a:extLst>
                  <a:ext uri="{FF2B5EF4-FFF2-40B4-BE49-F238E27FC236}">
                    <a16:creationId xmlns:a16="http://schemas.microsoft.com/office/drawing/2014/main" id="{F3665EDC-C4A5-486E-ABCE-76C29649D7FF}"/>
                  </a:ext>
                </a:extLst>
              </p:cNvPr>
              <p:cNvPicPr/>
              <p:nvPr/>
            </p:nvPicPr>
            <p:blipFill>
              <a:blip r:embed="rId8"/>
              <a:stretch>
                <a:fillRect/>
              </a:stretch>
            </p:blipFill>
            <p:spPr>
              <a:xfrm>
                <a:off x="484768" y="1671954"/>
                <a:ext cx="773748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C733496C-3D7C-43B9-A256-5F2360D9EFBA}"/>
                  </a:ext>
                </a:extLst>
              </p14:cNvPr>
              <p14:cNvContentPartPr/>
              <p14:nvPr/>
            </p14:nvContentPartPr>
            <p14:xfrm>
              <a:off x="519328" y="2203314"/>
              <a:ext cx="5482080" cy="117360"/>
            </p14:xfrm>
          </p:contentPart>
        </mc:Choice>
        <mc:Fallback xmlns="">
          <p:pic>
            <p:nvPicPr>
              <p:cNvPr id="13" name="Ink 12">
                <a:extLst>
                  <a:ext uri="{FF2B5EF4-FFF2-40B4-BE49-F238E27FC236}">
                    <a16:creationId xmlns:a16="http://schemas.microsoft.com/office/drawing/2014/main" id="{C733496C-3D7C-43B9-A256-5F2360D9EFBA}"/>
                  </a:ext>
                </a:extLst>
              </p:cNvPr>
              <p:cNvPicPr/>
              <p:nvPr/>
            </p:nvPicPr>
            <p:blipFill>
              <a:blip r:embed="rId10"/>
              <a:stretch>
                <a:fillRect/>
              </a:stretch>
            </p:blipFill>
            <p:spPr>
              <a:xfrm>
                <a:off x="465688" y="2095674"/>
                <a:ext cx="558972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E799032C-71B4-4A53-A1BA-8AD0FD9C7A27}"/>
                  </a:ext>
                </a:extLst>
              </p14:cNvPr>
              <p14:cNvContentPartPr/>
              <p14:nvPr/>
            </p14:nvContentPartPr>
            <p14:xfrm>
              <a:off x="-693512" y="3528114"/>
              <a:ext cx="360" cy="4320"/>
            </p14:xfrm>
          </p:contentPart>
        </mc:Choice>
        <mc:Fallback xmlns="">
          <p:pic>
            <p:nvPicPr>
              <p:cNvPr id="14" name="Ink 13">
                <a:extLst>
                  <a:ext uri="{FF2B5EF4-FFF2-40B4-BE49-F238E27FC236}">
                    <a16:creationId xmlns:a16="http://schemas.microsoft.com/office/drawing/2014/main" id="{E799032C-71B4-4A53-A1BA-8AD0FD9C7A27}"/>
                  </a:ext>
                </a:extLst>
              </p:cNvPr>
              <p:cNvPicPr/>
              <p:nvPr/>
            </p:nvPicPr>
            <p:blipFill>
              <a:blip r:embed="rId12"/>
              <a:stretch>
                <a:fillRect/>
              </a:stretch>
            </p:blipFill>
            <p:spPr>
              <a:xfrm>
                <a:off x="-747512" y="3420474"/>
                <a:ext cx="108000" cy="219960"/>
              </a:xfrm>
              <a:prstGeom prst="rect">
                <a:avLst/>
              </a:prstGeom>
            </p:spPr>
          </p:pic>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21892" name="Subtitle 2"/>
          <p:cNvSpPr txBox="1">
            <a:spLocks/>
          </p:cNvSpPr>
          <p:nvPr/>
        </p:nvSpPr>
        <p:spPr bwMode="auto">
          <a:xfrm>
            <a:off x="900113" y="2980685"/>
            <a:ext cx="7315200" cy="2062163"/>
          </a:xfrm>
          <a:prstGeom prst="rect">
            <a:avLst/>
          </a:prstGeom>
          <a:noFill/>
          <a:ln w="9525">
            <a:noFill/>
            <a:miter lim="800000"/>
            <a:headEnd/>
            <a:tailEnd/>
          </a:ln>
        </p:spPr>
        <p:txBody>
          <a:bodyPr lIns="457200" rIns="457200">
            <a:spAutoFit/>
          </a:bodyPr>
          <a:lstStyle/>
          <a:p>
            <a:pPr marL="0" lvl="1" algn="ctr"/>
            <a:r>
              <a:rPr lang="en-US" sz="3200" b="1" dirty="0">
                <a:solidFill>
                  <a:prstClr val="black"/>
                </a:solidFill>
                <a:cs typeface="Arial" charset="0"/>
              </a:rPr>
              <a:t>cultural notions about</a:t>
            </a:r>
          </a:p>
          <a:p>
            <a:pPr marL="0" lvl="1" algn="ctr"/>
            <a:r>
              <a:rPr lang="en-US" sz="3200" b="1" dirty="0">
                <a:solidFill>
                  <a:prstClr val="black"/>
                </a:solidFill>
                <a:cs typeface="Arial" charset="0"/>
              </a:rPr>
              <a:t>ideal body size and shape have important implications for the publics’ health</a:t>
            </a:r>
          </a:p>
        </p:txBody>
      </p:sp>
      <p:sp>
        <p:nvSpPr>
          <p:cNvPr id="421893"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The_Cultural_Feast_a.jpg"/>
          <p:cNvPicPr>
            <a:picLocks noChangeAspect="1"/>
          </p:cNvPicPr>
          <p:nvPr/>
        </p:nvPicPr>
        <p:blipFill>
          <a:blip r:embed="rId2" cstate="print"/>
          <a:stretch>
            <a:fillRect/>
          </a:stretch>
        </p:blipFill>
        <p:spPr>
          <a:xfrm>
            <a:off x="2323703" y="442686"/>
            <a:ext cx="4480560" cy="5647270"/>
          </a:xfrm>
          <a:prstGeom prst="rect">
            <a:avLst/>
          </a:prstGeom>
        </p:spPr>
      </p:pic>
      <p:sp>
        <p:nvSpPr>
          <p:cNvPr id="5" name="Rectangle 4"/>
          <p:cNvSpPr/>
          <p:nvPr/>
        </p:nvSpPr>
        <p:spPr>
          <a:xfrm>
            <a:off x="685800" y="3303896"/>
            <a:ext cx="7772400" cy="2400657"/>
          </a:xfrm>
          <a:prstGeom prst="rect">
            <a:avLst/>
          </a:prstGeom>
          <a:solidFill>
            <a:schemeClr val="bg1"/>
          </a:solidFill>
          <a:ln w="76200">
            <a:solidFill>
              <a:srgbClr val="CF2B2B"/>
            </a:solidFill>
          </a:ln>
        </p:spPr>
        <p:txBody>
          <a:bodyPr wrap="square">
            <a:spAutoFit/>
          </a:bodyPr>
          <a:lstStyle/>
          <a:p>
            <a:endParaRPr lang="en-US" b="1" dirty="0">
              <a:solidFill>
                <a:prstClr val="black"/>
              </a:solidFill>
              <a:latin typeface="Arial" pitchFamily="34" charset="0"/>
              <a:cs typeface="Arial" pitchFamily="34" charset="0"/>
            </a:endParaRPr>
          </a:p>
          <a:p>
            <a:pPr algn="ctr"/>
            <a:endParaRPr lang="en-US" sz="2400" b="1" dirty="0">
              <a:solidFill>
                <a:prstClr val="black"/>
              </a:solidFill>
              <a:latin typeface="Arial" pitchFamily="34" charset="0"/>
              <a:cs typeface="Arial" pitchFamily="34" charset="0"/>
            </a:endParaRPr>
          </a:p>
          <a:p>
            <a:pPr algn="ctr"/>
            <a:r>
              <a:rPr lang="en-US" sz="2800" b="1" dirty="0">
                <a:solidFill>
                  <a:prstClr val="black"/>
                </a:solidFill>
                <a:latin typeface="Arial" pitchFamily="34" charset="0"/>
                <a:cs typeface="Arial" pitchFamily="34" charset="0"/>
              </a:rPr>
              <a:t>let’s have a look at what</a:t>
            </a:r>
          </a:p>
          <a:p>
            <a:pPr algn="ctr"/>
            <a:r>
              <a:rPr lang="en-US" sz="2800" b="1" i="1" dirty="0">
                <a:solidFill>
                  <a:prstClr val="black"/>
                </a:solidFill>
                <a:latin typeface="Arial" pitchFamily="34" charset="0"/>
                <a:cs typeface="Arial" pitchFamily="34" charset="0"/>
              </a:rPr>
              <a:t>The Cultural Feast</a:t>
            </a:r>
            <a:endParaRPr lang="en-US" sz="2800" b="1" dirty="0">
              <a:solidFill>
                <a:prstClr val="black"/>
              </a:solidFill>
              <a:latin typeface="Arial" pitchFamily="34" charset="0"/>
              <a:cs typeface="Arial" pitchFamily="34" charset="0"/>
            </a:endParaRPr>
          </a:p>
          <a:p>
            <a:pPr algn="ctr"/>
            <a:r>
              <a:rPr lang="en-US" sz="2800" b="1" dirty="0">
                <a:solidFill>
                  <a:prstClr val="black"/>
                </a:solidFill>
                <a:latin typeface="Arial" pitchFamily="34" charset="0"/>
                <a:cs typeface="Arial" pitchFamily="34" charset="0"/>
              </a:rPr>
              <a:t>has to say . . .</a:t>
            </a:r>
          </a:p>
          <a:p>
            <a:pPr algn="ctr"/>
            <a:endParaRPr lang="en-US" sz="24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716967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The_Cultural_Feast_a.jpg"/>
          <p:cNvPicPr>
            <a:picLocks noChangeAspect="1"/>
          </p:cNvPicPr>
          <p:nvPr/>
        </p:nvPicPr>
        <p:blipFill>
          <a:blip r:embed="rId2" cstate="print"/>
          <a:stretch>
            <a:fillRect/>
          </a:stretch>
        </p:blipFill>
        <p:spPr>
          <a:xfrm>
            <a:off x="2323703" y="442686"/>
            <a:ext cx="4480560" cy="5647270"/>
          </a:xfrm>
          <a:prstGeom prst="rect">
            <a:avLst/>
          </a:prstGeom>
        </p:spPr>
      </p:pic>
      <p:sp>
        <p:nvSpPr>
          <p:cNvPr id="8" name="Rectangle 3"/>
          <p:cNvSpPr txBox="1">
            <a:spLocks noChangeArrowheads="1"/>
          </p:cNvSpPr>
          <p:nvPr/>
        </p:nvSpPr>
        <p:spPr bwMode="auto">
          <a:xfrm>
            <a:off x="0" y="14286"/>
            <a:ext cx="9144000" cy="6858000"/>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5400" b="1" dirty="0">
              <a:solidFill>
                <a:srgbClr val="000000"/>
              </a:solidFill>
              <a:latin typeface="Times New Roman" pitchFamily="18" charset="0"/>
            </a:endParaRPr>
          </a:p>
          <a:p>
            <a:pPr algn="ctr" eaLnBrk="0" hangingPunct="0">
              <a:spcBef>
                <a:spcPct val="20000"/>
              </a:spcBef>
            </a:pPr>
            <a:endParaRPr lang="en-US" sz="3200" b="1" dirty="0">
              <a:solidFill>
                <a:srgbClr val="000000"/>
              </a:solidFill>
              <a:latin typeface="Times New Roman" pitchFamily="18" charset="0"/>
            </a:endParaRPr>
          </a:p>
        </p:txBody>
      </p:sp>
      <p:sp>
        <p:nvSpPr>
          <p:cNvPr id="10" name="Subtitle 2"/>
          <p:cNvSpPr txBox="1">
            <a:spLocks/>
          </p:cNvSpPr>
          <p:nvPr/>
        </p:nvSpPr>
        <p:spPr bwMode="auto">
          <a:xfrm>
            <a:off x="900113" y="1654175"/>
            <a:ext cx="7315200" cy="4688463"/>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3600" b="1" dirty="0">
                <a:solidFill>
                  <a:srgbClr val="000000"/>
                </a:solidFill>
                <a:cs typeface="Arial" charset="0"/>
              </a:rPr>
              <a:t>The Obesity Epidemic</a:t>
            </a:r>
          </a:p>
          <a:p>
            <a:pPr marL="465138" lvl="1" indent="-233363">
              <a:spcBef>
                <a:spcPts val="800"/>
              </a:spcBef>
              <a:buFont typeface="Arial" charset="0"/>
              <a:buChar char="•"/>
            </a:pPr>
            <a:r>
              <a:rPr lang="en-US" sz="2400" b="1" dirty="0">
                <a:solidFill>
                  <a:srgbClr val="000000"/>
                </a:solidFill>
                <a:cs typeface="Arial" charset="0"/>
              </a:rPr>
              <a:t>Disordered Body Image and Eating Behaviors</a:t>
            </a:r>
          </a:p>
          <a:p>
            <a:pPr marL="465138" lvl="1" indent="-233363">
              <a:spcBef>
                <a:spcPts val="800"/>
              </a:spcBef>
              <a:buFont typeface="Arial" charset="0"/>
              <a:buChar char="•"/>
            </a:pPr>
            <a:r>
              <a:rPr lang="en-US" sz="2400" b="1" dirty="0">
                <a:solidFill>
                  <a:srgbClr val="000000"/>
                </a:solidFill>
                <a:cs typeface="Arial" charset="0"/>
              </a:rPr>
              <a:t>Eating Disorders</a:t>
            </a:r>
          </a:p>
          <a:p>
            <a:pPr marL="922338" lvl="2" indent="-233363">
              <a:buFont typeface="Arial" charset="0"/>
              <a:buChar char="•"/>
            </a:pPr>
            <a:r>
              <a:rPr lang="en-US" sz="2000" b="1" i="1" dirty="0">
                <a:solidFill>
                  <a:srgbClr val="000000"/>
                </a:solidFill>
                <a:cs typeface="Arial" charset="0"/>
              </a:rPr>
              <a:t>Anorexia nervosa</a:t>
            </a:r>
          </a:p>
          <a:p>
            <a:pPr marL="922338" lvl="2" indent="-233363">
              <a:buFont typeface="Arial" charset="0"/>
              <a:buChar char="•"/>
            </a:pPr>
            <a:r>
              <a:rPr lang="en-US" sz="2000" b="1" i="1" dirty="0">
                <a:solidFill>
                  <a:srgbClr val="000000"/>
                </a:solidFill>
                <a:cs typeface="Arial" charset="0"/>
              </a:rPr>
              <a:t>Bulimia nervosa</a:t>
            </a:r>
          </a:p>
          <a:p>
            <a:pPr marL="922338" lvl="2" indent="-233363">
              <a:buFont typeface="Arial" charset="0"/>
              <a:buChar char="•"/>
            </a:pPr>
            <a:r>
              <a:rPr lang="en-US" sz="2000" b="1" dirty="0">
                <a:solidFill>
                  <a:srgbClr val="000000"/>
                </a:solidFill>
                <a:cs typeface="Arial" charset="0"/>
              </a:rPr>
              <a:t>Binge eating</a:t>
            </a:r>
          </a:p>
          <a:p>
            <a:pPr marL="922338" lvl="2" indent="-233363">
              <a:buFont typeface="Arial" charset="0"/>
              <a:buChar char="•"/>
            </a:pPr>
            <a:r>
              <a:rPr lang="en-US" sz="2000" b="1" i="1" dirty="0" err="1">
                <a:solidFill>
                  <a:srgbClr val="000000"/>
                </a:solidFill>
                <a:cs typeface="Arial" charset="0"/>
              </a:rPr>
              <a:t>Orthorexia</a:t>
            </a:r>
            <a:r>
              <a:rPr lang="en-US" sz="2000" b="1" i="1" dirty="0">
                <a:solidFill>
                  <a:srgbClr val="000000"/>
                </a:solidFill>
                <a:cs typeface="Arial" charset="0"/>
              </a:rPr>
              <a:t> nervosa</a:t>
            </a:r>
          </a:p>
          <a:p>
            <a:pPr marL="922338" lvl="2" indent="-233363">
              <a:buFont typeface="Arial" charset="0"/>
              <a:buChar char="•"/>
            </a:pPr>
            <a:r>
              <a:rPr lang="en-US" sz="2000" b="1" dirty="0">
                <a:solidFill>
                  <a:srgbClr val="000000"/>
                </a:solidFill>
                <a:cs typeface="Arial" charset="0"/>
              </a:rPr>
              <a:t>Selective Eating Disorder (SED)</a:t>
            </a:r>
          </a:p>
          <a:p>
            <a:pPr marL="922338" lvl="2" indent="-233363">
              <a:buFont typeface="Arial" charset="0"/>
              <a:buChar char="•"/>
            </a:pPr>
            <a:r>
              <a:rPr lang="en-US" sz="2000" b="1" dirty="0">
                <a:solidFill>
                  <a:srgbClr val="000000"/>
                </a:solidFill>
                <a:cs typeface="Arial" charset="0"/>
              </a:rPr>
              <a:t>Pica</a:t>
            </a:r>
          </a:p>
          <a:p>
            <a:pPr marL="922338" lvl="2" indent="-233363">
              <a:buFont typeface="Arial" charset="0"/>
              <a:buChar char="•"/>
            </a:pPr>
            <a:r>
              <a:rPr lang="en-US" sz="2000" b="1" dirty="0">
                <a:solidFill>
                  <a:srgbClr val="000000"/>
                </a:solidFill>
                <a:cs typeface="Arial" charset="0"/>
              </a:rPr>
              <a:t>Others</a:t>
            </a:r>
          </a:p>
          <a:p>
            <a:pPr marL="465138" lvl="1" indent="-233363">
              <a:spcBef>
                <a:spcPts val="800"/>
              </a:spcBef>
              <a:buFont typeface="Arial" charset="0"/>
              <a:buChar char="•"/>
            </a:pPr>
            <a:r>
              <a:rPr lang="en-US" sz="2400" b="1" dirty="0">
                <a:solidFill>
                  <a:srgbClr val="000000"/>
                </a:solidFill>
                <a:cs typeface="Arial" charset="0"/>
              </a:rPr>
              <a:t>What Causes Eating Disorders?</a:t>
            </a:r>
          </a:p>
          <a:p>
            <a:pPr marL="465138" lvl="1" indent="-233363">
              <a:spcBef>
                <a:spcPts val="800"/>
              </a:spcBef>
              <a:buFont typeface="Arial" charset="0"/>
              <a:buChar char="•"/>
            </a:pPr>
            <a:r>
              <a:rPr lang="en-US" sz="2400" b="1" dirty="0">
                <a:solidFill>
                  <a:srgbClr val="000000"/>
                </a:solidFill>
                <a:cs typeface="Arial" charset="0"/>
              </a:rPr>
              <a:t>Applications</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19844" name="Subtitle 2"/>
          <p:cNvSpPr txBox="1">
            <a:spLocks/>
          </p:cNvSpPr>
          <p:nvPr/>
        </p:nvSpPr>
        <p:spPr bwMode="auto">
          <a:xfrm>
            <a:off x="900113" y="1654175"/>
            <a:ext cx="7315200" cy="4688463"/>
          </a:xfrm>
          <a:prstGeom prst="rect">
            <a:avLst/>
          </a:prstGeom>
          <a:noFill/>
          <a:ln w="9525">
            <a:noFill/>
            <a:miter lim="800000"/>
            <a:headEnd/>
            <a:tailEnd/>
          </a:ln>
        </p:spPr>
        <p:txBody>
          <a:bodyPr>
            <a:spAutoFit/>
          </a:bodyPr>
          <a:lstStyle/>
          <a:p>
            <a:pPr marL="465138" lvl="1" indent="-233363">
              <a:spcBef>
                <a:spcPts val="800"/>
              </a:spcBef>
              <a:buFont typeface="Arial" charset="0"/>
              <a:buChar char="•"/>
            </a:pPr>
            <a:r>
              <a:rPr lang="en-US" sz="3600" b="1" dirty="0">
                <a:solidFill>
                  <a:prstClr val="black"/>
                </a:solidFill>
                <a:cs typeface="Arial" charset="0"/>
              </a:rPr>
              <a:t>The Obesity Epidemic</a:t>
            </a:r>
          </a:p>
          <a:p>
            <a:pPr marL="465138" lvl="1" indent="-233363">
              <a:spcBef>
                <a:spcPts val="800"/>
              </a:spcBef>
              <a:buFont typeface="Arial" charset="0"/>
              <a:buChar char="•"/>
            </a:pPr>
            <a:r>
              <a:rPr lang="en-US" sz="2400" b="1" dirty="0">
                <a:solidFill>
                  <a:srgbClr val="E6B9B8"/>
                </a:solidFill>
                <a:cs typeface="Arial" charset="0"/>
              </a:rPr>
              <a:t>Disordered Body Image and Eating Behaviors</a:t>
            </a:r>
          </a:p>
          <a:p>
            <a:pPr marL="465138" lvl="1" indent="-233363">
              <a:spcBef>
                <a:spcPts val="800"/>
              </a:spcBef>
              <a:buFont typeface="Arial" charset="0"/>
              <a:buChar char="•"/>
            </a:pPr>
            <a:r>
              <a:rPr lang="en-US" sz="2400" b="1" dirty="0">
                <a:solidFill>
                  <a:srgbClr val="E6B9B8"/>
                </a:solidFill>
                <a:cs typeface="Arial" charset="0"/>
              </a:rPr>
              <a:t>Eating Disorders</a:t>
            </a:r>
          </a:p>
          <a:p>
            <a:pPr marL="922338" lvl="2" indent="-233363">
              <a:buFont typeface="Arial" charset="0"/>
              <a:buChar char="•"/>
            </a:pPr>
            <a:r>
              <a:rPr lang="en-US" sz="2000" b="1" i="1" dirty="0">
                <a:solidFill>
                  <a:srgbClr val="E6B9B8"/>
                </a:solidFill>
                <a:cs typeface="Arial" charset="0"/>
              </a:rPr>
              <a:t>Anorexia nervosa</a:t>
            </a:r>
          </a:p>
          <a:p>
            <a:pPr marL="922338" lvl="2" indent="-233363">
              <a:buFont typeface="Arial" charset="0"/>
              <a:buChar char="•"/>
            </a:pPr>
            <a:r>
              <a:rPr lang="en-US" sz="2000" b="1" i="1" dirty="0">
                <a:solidFill>
                  <a:srgbClr val="E6B9B8"/>
                </a:solidFill>
                <a:cs typeface="Arial" charset="0"/>
              </a:rPr>
              <a:t>Bulimia nervosa</a:t>
            </a:r>
          </a:p>
          <a:p>
            <a:pPr marL="922338" lvl="2" indent="-233363">
              <a:buFont typeface="Arial" charset="0"/>
              <a:buChar char="•"/>
            </a:pPr>
            <a:r>
              <a:rPr lang="en-US" sz="2000" b="1" dirty="0">
                <a:solidFill>
                  <a:srgbClr val="E6B9B8"/>
                </a:solidFill>
                <a:cs typeface="Arial" charset="0"/>
              </a:rPr>
              <a:t>Binge eating</a:t>
            </a:r>
          </a:p>
          <a:p>
            <a:pPr marL="922338" lvl="2" indent="-233363">
              <a:buFont typeface="Arial" charset="0"/>
              <a:buChar char="•"/>
            </a:pPr>
            <a:r>
              <a:rPr lang="en-US" sz="2000" b="1" i="1" dirty="0" err="1">
                <a:solidFill>
                  <a:srgbClr val="E6B9B8"/>
                </a:solidFill>
                <a:cs typeface="Arial" charset="0"/>
              </a:rPr>
              <a:t>Orthorexia</a:t>
            </a:r>
            <a:r>
              <a:rPr lang="en-US" sz="2000" b="1" i="1" dirty="0">
                <a:solidFill>
                  <a:srgbClr val="E6B9B8"/>
                </a:solidFill>
                <a:cs typeface="Arial" charset="0"/>
              </a:rPr>
              <a:t> nervosa</a:t>
            </a:r>
          </a:p>
          <a:p>
            <a:pPr marL="922338" lvl="2" indent="-233363">
              <a:buFont typeface="Arial" charset="0"/>
              <a:buChar char="•"/>
            </a:pPr>
            <a:r>
              <a:rPr lang="en-US" sz="2000" b="1" dirty="0">
                <a:solidFill>
                  <a:srgbClr val="E6B9B8"/>
                </a:solidFill>
                <a:cs typeface="Arial" charset="0"/>
              </a:rPr>
              <a:t>Selective Eating Disorder (SED)</a:t>
            </a:r>
          </a:p>
          <a:p>
            <a:pPr marL="922338" lvl="2" indent="-233363">
              <a:buFont typeface="Arial" charset="0"/>
              <a:buChar char="•"/>
            </a:pPr>
            <a:r>
              <a:rPr lang="en-US" sz="2000" b="1" dirty="0">
                <a:solidFill>
                  <a:srgbClr val="E6B9B8"/>
                </a:solidFill>
                <a:cs typeface="Arial" charset="0"/>
              </a:rPr>
              <a:t>Pica</a:t>
            </a:r>
          </a:p>
          <a:p>
            <a:pPr marL="922338" lvl="2" indent="-233363">
              <a:buFont typeface="Arial" charset="0"/>
              <a:buChar char="•"/>
            </a:pPr>
            <a:r>
              <a:rPr lang="en-US" sz="2000" b="1" dirty="0">
                <a:solidFill>
                  <a:srgbClr val="E6B9B8"/>
                </a:solidFill>
                <a:cs typeface="Arial" charset="0"/>
              </a:rPr>
              <a:t>Others</a:t>
            </a:r>
          </a:p>
          <a:p>
            <a:pPr marL="465138" lvl="1" indent="-233363">
              <a:spcBef>
                <a:spcPts val="800"/>
              </a:spcBef>
              <a:buFont typeface="Arial" charset="0"/>
              <a:buChar char="•"/>
            </a:pPr>
            <a:r>
              <a:rPr lang="en-US" sz="2400" b="1" dirty="0">
                <a:solidFill>
                  <a:srgbClr val="E6B9B8"/>
                </a:solidFill>
                <a:cs typeface="Arial" charset="0"/>
              </a:rPr>
              <a:t>What Causes Eating Disorders?</a:t>
            </a:r>
          </a:p>
          <a:p>
            <a:pPr marL="465138" lvl="1" indent="-233363">
              <a:spcBef>
                <a:spcPts val="800"/>
              </a:spcBef>
              <a:buFont typeface="Arial" charset="0"/>
              <a:buChar char="•"/>
            </a:pPr>
            <a:r>
              <a:rPr lang="en-US" sz="2400" b="1" dirty="0">
                <a:solidFill>
                  <a:srgbClr val="E6B9B8"/>
                </a:solidFill>
                <a:cs typeface="Arial" charset="0"/>
              </a:rPr>
              <a:t>Applications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eaLnBrk="0" hangingPunct="0">
              <a:spcBef>
                <a:spcPct val="20000"/>
              </a:spcBef>
              <a:defRPr/>
            </a:pPr>
            <a:r>
              <a:rPr lang="en-US" sz="2000" dirty="0">
                <a:solidFill>
                  <a:prstClr val="black"/>
                </a:solidFill>
                <a:latin typeface="Arial" pitchFamily="34" charset="0"/>
                <a:cs typeface="Arial" pitchFamily="34" charset="0"/>
              </a:rPr>
              <a:t>“Eating</a:t>
            </a:r>
            <a:r>
              <a:rPr lang="en-US" sz="2000" dirty="0">
                <a:solidFill>
                  <a:srgbClr val="000000"/>
                </a:solidFill>
                <a:latin typeface="Arial" pitchFamily="34" charset="0"/>
                <a:cs typeface="Arial" pitchFamily="34" charset="0"/>
              </a:rPr>
              <a:t> is a Cultural Affair” — Body Image and Health</a:t>
            </a:r>
            <a:endParaRPr lang="en-US" sz="2000" dirty="0">
              <a:solidFill>
                <a:prstClr val="black"/>
              </a:solidFill>
              <a:latin typeface="Arial" pitchFamily="34" charset="0"/>
              <a:cs typeface="Arial" pitchFamily="34" charset="0"/>
            </a:endParaRPr>
          </a:p>
          <a:p>
            <a:pPr marL="342900" indent="-342900" algn="ctr" eaLnBrk="0" hangingPunct="0">
              <a:spcBef>
                <a:spcPct val="20000"/>
              </a:spcBef>
              <a:defRPr/>
            </a:pPr>
            <a:endParaRPr lang="en-US" sz="2000" dirty="0">
              <a:solidFill>
                <a:prstClr val="black"/>
              </a:solidFill>
              <a:latin typeface="Arial" pitchFamily="34" charset="0"/>
              <a:cs typeface="Arial" pitchFamily="34" charset="0"/>
            </a:endParaRPr>
          </a:p>
        </p:txBody>
      </p:sp>
      <p:sp>
        <p:nvSpPr>
          <p:cNvPr id="423940" name="Subtitle 2"/>
          <p:cNvSpPr txBox="1">
            <a:spLocks/>
          </p:cNvSpPr>
          <p:nvPr/>
        </p:nvSpPr>
        <p:spPr bwMode="auto">
          <a:xfrm>
            <a:off x="914400" y="2010228"/>
            <a:ext cx="7315200" cy="4031873"/>
          </a:xfrm>
          <a:prstGeom prst="rect">
            <a:avLst/>
          </a:prstGeom>
          <a:noFill/>
          <a:ln w="9525">
            <a:noFill/>
            <a:miter lim="800000"/>
            <a:headEnd/>
            <a:tailEnd/>
          </a:ln>
        </p:spPr>
        <p:txBody>
          <a:bodyPr lIns="457200" rIns="457200">
            <a:spAutoFit/>
          </a:bodyPr>
          <a:lstStyle/>
          <a:p>
            <a:pPr marL="0" lvl="1" algn="ctr">
              <a:spcBef>
                <a:spcPts val="0"/>
              </a:spcBef>
            </a:pPr>
            <a:r>
              <a:rPr lang="en-US" sz="3200" b="1" dirty="0">
                <a:cs typeface="Arial" charset="0"/>
              </a:rPr>
              <a:t>Despite their idealization of thinness, </a:t>
            </a:r>
          </a:p>
          <a:p>
            <a:pPr marL="0" lvl="1" algn="ctr">
              <a:spcBef>
                <a:spcPts val="0"/>
              </a:spcBef>
            </a:pPr>
            <a:r>
              <a:rPr lang="en-US" sz="3200" b="1" dirty="0">
                <a:cs typeface="Arial" charset="0"/>
              </a:rPr>
              <a:t>increasing numbers </a:t>
            </a:r>
          </a:p>
          <a:p>
            <a:pPr marL="0" lvl="1" algn="ctr">
              <a:spcBef>
                <a:spcPts val="0"/>
              </a:spcBef>
            </a:pPr>
            <a:r>
              <a:rPr lang="en-US" sz="3200" b="1" dirty="0">
                <a:cs typeface="Arial" charset="0"/>
              </a:rPr>
              <a:t>of North Americans </a:t>
            </a:r>
          </a:p>
          <a:p>
            <a:pPr marL="0" lvl="1" algn="ctr">
              <a:spcBef>
                <a:spcPts val="0"/>
              </a:spcBef>
            </a:pPr>
            <a:r>
              <a:rPr lang="en-US" sz="3200" b="1" dirty="0">
                <a:cs typeface="Arial" charset="0"/>
              </a:rPr>
              <a:t>have become overweight, </a:t>
            </a:r>
          </a:p>
          <a:p>
            <a:pPr marL="0" lvl="1" algn="ctr">
              <a:spcBef>
                <a:spcPts val="0"/>
              </a:spcBef>
            </a:pPr>
            <a:r>
              <a:rPr lang="en-US" sz="3200" b="1" dirty="0">
                <a:cs typeface="Arial" charset="0"/>
              </a:rPr>
              <a:t>and in the last three decades the problem has reached epidemic proportions</a:t>
            </a:r>
          </a:p>
        </p:txBody>
      </p:sp>
      <p:sp>
        <p:nvSpPr>
          <p:cNvPr id="423941" name="TextBox 2"/>
          <p:cNvSpPr txBox="1">
            <a:spLocks noChangeArrowheads="1"/>
          </p:cNvSpPr>
          <p:nvPr/>
        </p:nvSpPr>
        <p:spPr bwMode="auto">
          <a:xfrm>
            <a:off x="914400" y="6245225"/>
            <a:ext cx="7315200" cy="369888"/>
          </a:xfrm>
          <a:prstGeom prst="rect">
            <a:avLst/>
          </a:prstGeom>
          <a:noFill/>
          <a:ln w="9525">
            <a:noFill/>
            <a:miter lim="800000"/>
            <a:headEnd/>
            <a:tailEnd/>
          </a:ln>
        </p:spPr>
        <p:txBody>
          <a:bodyPr>
            <a:spAutoFit/>
          </a:bodyPr>
          <a:lstStyle/>
          <a:p>
            <a:pPr algn="ctr"/>
            <a:r>
              <a:rPr lang="en-US" i="1" dirty="0">
                <a:solidFill>
                  <a:srgbClr val="000000"/>
                </a:solidFill>
                <a:latin typeface="Calibri" pitchFamily="34" charset="0"/>
              </a:rPr>
              <a:t>The Cultural Feast</a:t>
            </a:r>
            <a:r>
              <a:rPr lang="en-US" dirty="0">
                <a:solidFill>
                  <a:srgbClr val="000000"/>
                </a:solidFill>
                <a:latin typeface="Calibri" pitchFamily="34" charset="0"/>
              </a:rPr>
              <a:t>, 2</a:t>
            </a:r>
            <a:r>
              <a:rPr lang="en-US" baseline="30000" dirty="0">
                <a:solidFill>
                  <a:srgbClr val="000000"/>
                </a:solidFill>
                <a:latin typeface="Calibri" pitchFamily="34" charset="0"/>
              </a:rPr>
              <a:t>nd</a:t>
            </a:r>
            <a:r>
              <a:rPr lang="en-US" dirty="0">
                <a:solidFill>
                  <a:srgbClr val="000000"/>
                </a:solidFill>
                <a:latin typeface="Calibri" pitchFamily="34" charset="0"/>
              </a:rPr>
              <a:t> ed., p. 105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2286000" y="6567488"/>
            <a:ext cx="4572000" cy="276225"/>
          </a:xfrm>
          <a:prstGeom prst="rect">
            <a:avLst/>
          </a:prstGeom>
          <a:noFill/>
          <a:ln w="9525">
            <a:noFill/>
            <a:miter lim="800000"/>
            <a:headEnd/>
            <a:tailEnd/>
          </a:ln>
        </p:spPr>
        <p:txBody>
          <a:bodyPr>
            <a:spAutoFit/>
          </a:bodyPr>
          <a:lstStyle/>
          <a:p>
            <a:pPr algn="ctr"/>
            <a:r>
              <a:rPr lang="en-US" sz="1200" dirty="0">
                <a:solidFill>
                  <a:srgbClr val="000000"/>
                </a:solidFill>
                <a:cs typeface="Arial" charset="0"/>
                <a:hlinkClick r:id="rId2"/>
              </a:rPr>
              <a:t>www.wsoctv.com/news/17262427/detail.html</a:t>
            </a:r>
            <a:endParaRPr lang="en-US" sz="1200" dirty="0">
              <a:solidFill>
                <a:srgbClr val="000000"/>
              </a:solidFill>
              <a:cs typeface="Arial" charset="0"/>
            </a:endParaRPr>
          </a:p>
        </p:txBody>
      </p:sp>
      <p:pic>
        <p:nvPicPr>
          <p:cNvPr id="424963" name="Picture 5" descr="David.jpg"/>
          <p:cNvPicPr>
            <a:picLocks noChangeAspect="1"/>
          </p:cNvPicPr>
          <p:nvPr/>
        </p:nvPicPr>
        <p:blipFill>
          <a:blip r:embed="rId3" cstate="print"/>
          <a:srcRect/>
          <a:stretch>
            <a:fillRect/>
          </a:stretch>
        </p:blipFill>
        <p:spPr bwMode="auto">
          <a:xfrm>
            <a:off x="1828800" y="520700"/>
            <a:ext cx="5486400" cy="5816600"/>
          </a:xfrm>
          <a:prstGeom prst="rect">
            <a:avLst/>
          </a:prstGeom>
          <a:noFill/>
          <a:ln w="9525">
            <a:noFill/>
            <a:miter lim="800000"/>
            <a:headEnd/>
            <a:tailEnd/>
          </a:ln>
        </p:spPr>
      </p:pic>
      <p:sp>
        <p:nvSpPr>
          <p:cNvPr id="424964" name="Rectangle 4"/>
          <p:cNvSpPr>
            <a:spLocks noChangeArrowheads="1"/>
          </p:cNvSpPr>
          <p:nvPr/>
        </p:nvSpPr>
        <p:spPr bwMode="auto">
          <a:xfrm>
            <a:off x="3006725" y="5073650"/>
            <a:ext cx="3165475" cy="946150"/>
          </a:xfrm>
          <a:prstGeom prst="rect">
            <a:avLst/>
          </a:prstGeom>
          <a:noFill/>
          <a:ln w="9525">
            <a:noFill/>
            <a:miter lim="800000"/>
            <a:headEnd/>
            <a:tailEnd/>
          </a:ln>
        </p:spPr>
        <p:txBody>
          <a:bodyPr wrap="none">
            <a:spAutoFit/>
          </a:bodyPr>
          <a:lstStyle/>
          <a:p>
            <a:pPr algn="ctr"/>
            <a:r>
              <a:rPr lang="en-US" sz="1600" b="1" dirty="0">
                <a:solidFill>
                  <a:schemeClr val="bg1"/>
                </a:solidFill>
                <a:cs typeface="Arial" charset="0"/>
              </a:rPr>
              <a:t>"After a short stay in America, </a:t>
            </a:r>
          </a:p>
          <a:p>
            <a:pPr algn="ctr"/>
            <a:r>
              <a:rPr lang="en-US" sz="1600" b="1" dirty="0">
                <a:solidFill>
                  <a:schemeClr val="bg1"/>
                </a:solidFill>
                <a:cs typeface="Arial" charset="0"/>
              </a:rPr>
              <a:t>Michelangelo's David</a:t>
            </a:r>
          </a:p>
          <a:p>
            <a:pPr algn="ctr"/>
            <a:r>
              <a:rPr lang="en-US" sz="1600" b="1" dirty="0">
                <a:solidFill>
                  <a:schemeClr val="bg1"/>
                </a:solidFill>
                <a:cs typeface="Arial" charset="0"/>
              </a:rPr>
              <a:t>has been returned to Europe"</a:t>
            </a:r>
            <a:r>
              <a:rPr lang="en-US" sz="2400" b="1" dirty="0">
                <a:solidFill>
                  <a:schemeClr val="bg1"/>
                </a:solidFill>
                <a:cs typeface="Arial" charset="0"/>
              </a:rPr>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http://francisanderson.files.wordpress.com/2007/08/supersize_me.jpg</a:t>
            </a:r>
            <a:endParaRPr lang="en-US" sz="1200" dirty="0">
              <a:solidFill>
                <a:srgbClr val="000000"/>
              </a:solidFill>
              <a:cs typeface="Arial" charset="0"/>
            </a:endParaRPr>
          </a:p>
        </p:txBody>
      </p:sp>
      <p:pic>
        <p:nvPicPr>
          <p:cNvPr id="1027" name="Picture 3"/>
          <p:cNvPicPr>
            <a:picLocks noChangeAspect="1" noChangeArrowheads="1"/>
          </p:cNvPicPr>
          <p:nvPr/>
        </p:nvPicPr>
        <p:blipFill>
          <a:blip r:embed="rId3" cstate="print"/>
          <a:srcRect/>
          <a:stretch>
            <a:fillRect/>
          </a:stretch>
        </p:blipFill>
        <p:spPr bwMode="auto">
          <a:xfrm>
            <a:off x="2133600" y="685800"/>
            <a:ext cx="4828032" cy="54864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http://www.thorninpaw.com/mt/archives/cat_food.html</a:t>
            </a:r>
            <a:endParaRPr lang="en-US" sz="1200" kern="1200" dirty="0">
              <a:solidFill>
                <a:srgbClr val="000000"/>
              </a:solidFill>
              <a:latin typeface="Arial" charset="0"/>
              <a:ea typeface="+mn-ea"/>
              <a:cs typeface="Arial" charset="0"/>
            </a:endParaRPr>
          </a:p>
        </p:txBody>
      </p:sp>
      <p:pic>
        <p:nvPicPr>
          <p:cNvPr id="9218" name="Picture 2"/>
          <p:cNvPicPr>
            <a:picLocks noChangeAspect="1" noChangeArrowheads="1"/>
          </p:cNvPicPr>
          <p:nvPr/>
        </p:nvPicPr>
        <p:blipFill>
          <a:blip r:embed="rId3" cstate="print"/>
          <a:srcRect/>
          <a:stretch>
            <a:fillRect/>
          </a:stretch>
        </p:blipFill>
        <p:spPr bwMode="auto">
          <a:xfrm>
            <a:off x="1524000" y="685800"/>
            <a:ext cx="6048000" cy="5486400"/>
          </a:xfrm>
          <a:prstGeom prst="rect">
            <a:avLst/>
          </a:prstGeom>
          <a:noFill/>
          <a:ln w="9525">
            <a:noFill/>
            <a:miter lim="800000"/>
            <a:headEnd/>
            <a:tailEnd/>
          </a:ln>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The_Cultural_Feast_a.jpg"/>
          <p:cNvPicPr>
            <a:picLocks noChangeAspect="1"/>
          </p:cNvPicPr>
          <p:nvPr/>
        </p:nvPicPr>
        <p:blipFill>
          <a:blip r:embed="rId2" cstate="print"/>
          <a:stretch>
            <a:fillRect/>
          </a:stretch>
        </p:blipFill>
        <p:spPr>
          <a:xfrm>
            <a:off x="2323703" y="442686"/>
            <a:ext cx="4480560" cy="5647270"/>
          </a:xfrm>
          <a:prstGeom prst="rect">
            <a:avLst/>
          </a:prstGeom>
        </p:spPr>
      </p:pic>
      <p:sp>
        <p:nvSpPr>
          <p:cNvPr id="6" name="Subtitle 2"/>
          <p:cNvSpPr txBox="1">
            <a:spLocks/>
          </p:cNvSpPr>
          <p:nvPr/>
        </p:nvSpPr>
        <p:spPr>
          <a:xfrm>
            <a:off x="2375848" y="2743200"/>
            <a:ext cx="4393442" cy="2252924"/>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marL="342900" indent="-342900" algn="ctr" eaLnBrk="0" hangingPunct="0">
              <a:spcBef>
                <a:spcPct val="20000"/>
              </a:spcBef>
              <a:defRPr/>
            </a:pPr>
            <a:r>
              <a:rPr lang="en-US" b="1" dirty="0">
                <a:ln w="12700">
                  <a:solidFill>
                    <a:schemeClr val="accent1"/>
                  </a:solidFill>
                </a:ln>
                <a:solidFill>
                  <a:srgbClr val="000000"/>
                </a:solidFill>
                <a:effectLst>
                  <a:outerShdw blurRad="50800" dist="38100" algn="l" rotWithShape="0">
                    <a:prstClr val="black">
                      <a:alpha val="40000"/>
                    </a:prstClr>
                  </a:outerShdw>
                </a:effectLst>
              </a:rPr>
              <a:t>Chapter 4</a:t>
            </a:r>
            <a:endParaRPr lang="en-US" b="1" dirty="0">
              <a:solidFill>
                <a:srgbClr val="000000"/>
              </a:solidFill>
              <a:latin typeface="Arial"/>
            </a:endParaRPr>
          </a:p>
          <a:p>
            <a:pPr marL="342900" indent="-342900" algn="ctr" eaLnBrk="0" hangingPunct="0">
              <a:spcBef>
                <a:spcPct val="20000"/>
              </a:spcBef>
              <a:defRPr/>
            </a:pPr>
            <a:r>
              <a:rPr lang="en-US" sz="2800" b="1" dirty="0">
                <a:ln w="12700">
                  <a:solidFill>
                    <a:schemeClr val="accent1"/>
                  </a:solidFill>
                </a:ln>
                <a:solidFill>
                  <a:srgbClr val="000000"/>
                </a:solidFill>
                <a:effectLst>
                  <a:outerShdw blurRad="50800" dist="38100" algn="l" rotWithShape="0">
                    <a:prstClr val="black">
                      <a:alpha val="40000"/>
                    </a:prstClr>
                  </a:outerShdw>
                </a:effectLst>
              </a:rPr>
              <a:t>”Eating is a</a:t>
            </a:r>
          </a:p>
          <a:p>
            <a:pPr marL="342900" indent="-342900" algn="ctr" eaLnBrk="0" hangingPunct="0">
              <a:spcBef>
                <a:spcPct val="20000"/>
              </a:spcBef>
              <a:defRPr/>
            </a:pPr>
            <a:r>
              <a:rPr lang="en-US" sz="2800" b="1" dirty="0">
                <a:ln w="12700">
                  <a:solidFill>
                    <a:schemeClr val="accent1"/>
                  </a:solidFill>
                </a:ln>
                <a:solidFill>
                  <a:srgbClr val="000000"/>
                </a:solidFill>
                <a:effectLst>
                  <a:outerShdw blurRad="50800" dist="38100" algn="l" rotWithShape="0">
                    <a:prstClr val="black">
                      <a:alpha val="40000"/>
                    </a:prstClr>
                  </a:outerShdw>
                </a:effectLst>
              </a:rPr>
              <a:t>Cultural Affair” —</a:t>
            </a:r>
          </a:p>
          <a:p>
            <a:pPr marL="342900" indent="-342900" algn="ctr" eaLnBrk="0" hangingPunct="0">
              <a:spcBef>
                <a:spcPct val="20000"/>
              </a:spcBef>
              <a:defRPr/>
            </a:pPr>
            <a:r>
              <a:rPr lang="en-US" sz="2800" b="1" dirty="0">
                <a:ln w="12700">
                  <a:solidFill>
                    <a:schemeClr val="accent1"/>
                  </a:solidFill>
                </a:ln>
                <a:solidFill>
                  <a:srgbClr val="000000"/>
                </a:solidFill>
                <a:effectLst>
                  <a:outerShdw blurRad="50800" dist="38100" algn="l" rotWithShape="0">
                    <a:prstClr val="black">
                      <a:alpha val="40000"/>
                    </a:prstClr>
                  </a:outerShdw>
                </a:effectLst>
                <a:latin typeface="Arial"/>
              </a:rPr>
              <a:t>The “Obesity Epidemic”</a:t>
            </a:r>
            <a:endParaRPr lang="en-US" sz="2800" b="1" dirty="0">
              <a:solidFill>
                <a:srgbClr val="000000"/>
              </a:solidFill>
              <a:latin typeface="Arial"/>
            </a:endParaRPr>
          </a:p>
          <a:p>
            <a:pPr marL="342900" indent="-342900" algn="ctr" eaLnBrk="0" hangingPunct="0">
              <a:spcBef>
                <a:spcPct val="20000"/>
              </a:spcBef>
              <a:defRPr/>
            </a:pPr>
            <a:r>
              <a:rPr lang="en-US" dirty="0">
                <a:solidFill>
                  <a:srgbClr val="000000"/>
                </a:solidFill>
                <a:latin typeface="Arial"/>
              </a:rPr>
              <a:t>pp.105-118</a:t>
            </a:r>
          </a:p>
        </p:txBody>
      </p:sp>
      <p:sp>
        <p:nvSpPr>
          <p:cNvPr id="8" name="Rectangle 7"/>
          <p:cNvSpPr/>
          <p:nvPr/>
        </p:nvSpPr>
        <p:spPr>
          <a:xfrm>
            <a:off x="3488215" y="6495226"/>
            <a:ext cx="2018501" cy="253916"/>
          </a:xfrm>
          <a:prstGeom prst="rect">
            <a:avLst/>
          </a:prstGeom>
        </p:spPr>
        <p:txBody>
          <a:bodyPr wrap="none">
            <a:spAutoFit/>
          </a:bodyPr>
          <a:lstStyle/>
          <a:p>
            <a:r>
              <a:rPr lang="en-US" sz="1050" baseline="30000" dirty="0">
                <a:solidFill>
                  <a:schemeClr val="bg1"/>
                </a:solidFill>
                <a:latin typeface="Arial" charset="0"/>
              </a:rPr>
              <a:t>©</a:t>
            </a:r>
            <a:r>
              <a:rPr lang="en-US" sz="1050" dirty="0">
                <a:solidFill>
                  <a:schemeClr val="bg1"/>
                </a:solidFill>
                <a:latin typeface="Arial" charset="0"/>
              </a:rPr>
              <a:t>Timothy G. Roufs </a:t>
            </a:r>
            <a:r>
              <a:rPr lang="en-US" sz="1050" dirty="0">
                <a:solidFill>
                  <a:schemeClr val="bg1"/>
                </a:solidFill>
              </a:rPr>
              <a:t> </a:t>
            </a:r>
            <a:r>
              <a:rPr lang="en-US" sz="1050" dirty="0">
                <a:solidFill>
                  <a:schemeClr val="bg1"/>
                </a:solidFill>
                <a:latin typeface="Arial" charset="0"/>
              </a:rPr>
              <a:t>2010-2024</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2F0988FD-9752-4F17-AF1F-D1E60ED64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005840"/>
            <a:ext cx="6400800" cy="5013960"/>
          </a:xfrm>
          <a:prstGeom prst="rect">
            <a:avLst/>
          </a:prstGeom>
        </p:spPr>
      </p:pic>
      <p:sp>
        <p:nvSpPr>
          <p:cNvPr id="6" name="Rectangle 3">
            <a:extLst>
              <a:ext uri="{FF2B5EF4-FFF2-40B4-BE49-F238E27FC236}">
                <a16:creationId xmlns:a16="http://schemas.microsoft.com/office/drawing/2014/main" id="{DDB40AE7-8E35-4D1D-9FD1-B2183B04E7DF}"/>
              </a:ext>
            </a:extLst>
          </p:cNvPr>
          <p:cNvSpPr>
            <a:spLocks noChangeArrowheads="1"/>
          </p:cNvSpPr>
          <p:nvPr/>
        </p:nvSpPr>
        <p:spPr bwMode="auto">
          <a:xfrm>
            <a:off x="1475096" y="6553200"/>
            <a:ext cx="6221104" cy="276999"/>
          </a:xfrm>
          <a:prstGeom prst="rect">
            <a:avLst/>
          </a:prstGeom>
          <a:noFill/>
          <a:ln w="9525">
            <a:noFill/>
            <a:miter lim="800000"/>
            <a:headEnd/>
            <a:tailEnd/>
          </a:ln>
        </p:spPr>
        <p:txBody>
          <a:bodyPr wrap="square">
            <a:spAutoFit/>
          </a:bodyPr>
          <a:lstStyle/>
          <a:p>
            <a:pPr algn="ctr"/>
            <a:r>
              <a:rPr lang="en-US" sz="1200" kern="1200" dirty="0">
                <a:solidFill>
                  <a:srgbClr val="000000"/>
                </a:solidFill>
                <a:latin typeface="Arial" charset="0"/>
                <a:ea typeface="+mn-ea"/>
                <a:cs typeface="Arial" charset="0"/>
                <a:hlinkClick r:id="rId3"/>
              </a:rPr>
              <a:t>https://cjnotebook.com/obesity-facts-people-suffer-obesity-hunger/obesity-cartoon/</a:t>
            </a:r>
            <a:r>
              <a:rPr lang="en-US" sz="1200" kern="1200" dirty="0">
                <a:solidFill>
                  <a:srgbClr val="000000"/>
                </a:solidFill>
                <a:latin typeface="Arial" charset="0"/>
                <a:ea typeface="+mn-ea"/>
                <a:cs typeface="Arial" charset="0"/>
              </a:rPr>
              <a:t>/</a:t>
            </a:r>
          </a:p>
        </p:txBody>
      </p:sp>
    </p:spTree>
    <p:extLst>
      <p:ext uri="{BB962C8B-B14F-4D97-AF65-F5344CB8AC3E}">
        <p14:creationId xmlns:p14="http://schemas.microsoft.com/office/powerpoint/2010/main" val="14440263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5794" name="Rectangle 2"/>
          <p:cNvSpPr>
            <a:spLocks noChangeArrowheads="1"/>
          </p:cNvSpPr>
          <p:nvPr/>
        </p:nvSpPr>
        <p:spPr bwMode="auto">
          <a:xfrm>
            <a:off x="1676400" y="6338248"/>
            <a:ext cx="5791200" cy="276999"/>
          </a:xfrm>
          <a:prstGeom prst="rect">
            <a:avLst/>
          </a:prstGeom>
          <a:noFill/>
          <a:ln w="9525">
            <a:noFill/>
            <a:miter lim="800000"/>
            <a:headEnd/>
            <a:tailEnd/>
          </a:ln>
        </p:spPr>
        <p:txBody>
          <a:bodyPr wrap="square">
            <a:spAutoFit/>
          </a:bodyPr>
          <a:lstStyle/>
          <a:p>
            <a:pPr algn="ctr"/>
            <a:r>
              <a:rPr lang="en-US" sz="1200" dirty="0">
                <a:solidFill>
                  <a:srgbClr val="000000"/>
                </a:solidFill>
                <a:latin typeface="Calibri" pitchFamily="34" charset="0"/>
                <a:hlinkClick r:id="rId2"/>
              </a:rPr>
              <a:t>http://funnycoolvideos.wordpress.com/2007/11/08/how-to-beat-anorexia/</a:t>
            </a:r>
            <a:endParaRPr lang="en-US" sz="1200" dirty="0">
              <a:solidFill>
                <a:srgbClr val="000000"/>
              </a:solidFill>
              <a:latin typeface="Calibri" pitchFamily="34" charset="0"/>
            </a:endParaRPr>
          </a:p>
        </p:txBody>
      </p:sp>
      <p:pic>
        <p:nvPicPr>
          <p:cNvPr id="25602" name="Picture 2"/>
          <p:cNvPicPr>
            <a:picLocks noChangeAspect="1" noChangeArrowheads="1"/>
          </p:cNvPicPr>
          <p:nvPr/>
        </p:nvPicPr>
        <p:blipFill>
          <a:blip r:embed="rId3" cstate="print"/>
          <a:srcRect/>
          <a:stretch>
            <a:fillRect/>
          </a:stretch>
        </p:blipFill>
        <p:spPr bwMode="auto">
          <a:xfrm>
            <a:off x="1662418" y="658504"/>
            <a:ext cx="5805182" cy="5486400"/>
          </a:xfrm>
          <a:prstGeom prst="rect">
            <a:avLst/>
          </a:prstGeom>
          <a:noFill/>
          <a:ln w="9525">
            <a:noFill/>
            <a:miter lim="800000"/>
            <a:headEnd/>
            <a:tailEnd/>
          </a:ln>
          <a:effec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829342"/>
            <a:ext cx="7772400" cy="1446550"/>
          </a:xfrm>
          <a:prstGeom prst="rect">
            <a:avLst/>
          </a:prstGeom>
        </p:spPr>
        <p:txBody>
          <a:bodyPr wrap="square">
            <a:spAutoFit/>
          </a:bodyPr>
          <a:lstStyle/>
          <a:p>
            <a:pPr algn="ctr"/>
            <a:r>
              <a:rPr lang="en-US" sz="4400" b="1" dirty="0">
                <a:solidFill>
                  <a:prstClr val="white"/>
                </a:solidFill>
              </a:rPr>
              <a:t>remember the </a:t>
            </a:r>
          </a:p>
          <a:p>
            <a:pPr algn="ctr"/>
            <a:r>
              <a:rPr lang="en-US" sz="4400" b="1" dirty="0">
                <a:solidFill>
                  <a:prstClr val="white"/>
                </a:solidFill>
              </a:rPr>
              <a:t>“Three Major Debates”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ctrTitle" idx="4294967295"/>
          </p:nvPr>
        </p:nvSpPr>
        <p:spPr>
          <a:xfrm>
            <a:off x="457200" y="685800"/>
            <a:ext cx="8229600" cy="1143000"/>
          </a:xfrm>
        </p:spPr>
        <p:txBody>
          <a:bodyPr/>
          <a:lstStyle/>
          <a:p>
            <a:pPr eaLnBrk="1" hangingPunct="1"/>
            <a:r>
              <a:rPr lang="en-US" sz="3200" b="1" dirty="0">
                <a:solidFill>
                  <a:schemeClr val="tx1"/>
                </a:solidFill>
              </a:rPr>
              <a:t>the three major perennial debates . . .</a:t>
            </a:r>
          </a:p>
        </p:txBody>
      </p:sp>
      <p:sp>
        <p:nvSpPr>
          <p:cNvPr id="121859" name="Rectangle 3"/>
          <p:cNvSpPr>
            <a:spLocks noGrp="1" noChangeArrowheads="1"/>
          </p:cNvSpPr>
          <p:nvPr>
            <p:ph type="subTitle" idx="4294967295"/>
          </p:nvPr>
        </p:nvSpPr>
        <p:spPr>
          <a:xfrm>
            <a:off x="914400" y="2068512"/>
            <a:ext cx="7620000" cy="3588675"/>
          </a:xfrm>
        </p:spPr>
        <p:txBody>
          <a:bodyPr wrap="square">
            <a:spAutoFit/>
          </a:bodyPr>
          <a:lstStyle/>
          <a:p>
            <a:pPr marL="285750" indent="-285750" eaLnBrk="1" hangingPunct="1">
              <a:lnSpc>
                <a:spcPct val="80000"/>
              </a:lnSpc>
              <a:tabLst>
                <a:tab pos="0" algn="l"/>
              </a:tabLst>
            </a:pPr>
            <a:r>
              <a:rPr lang="en-US" sz="2800" b="1" i="1" dirty="0">
                <a:solidFill>
                  <a:srgbClr val="000000"/>
                </a:solidFill>
              </a:rPr>
              <a:t>Biological Determinism vs. Cultural </a:t>
            </a:r>
            <a:r>
              <a:rPr lang="en-US" sz="2800" b="1" i="1" dirty="0" err="1">
                <a:solidFill>
                  <a:srgbClr val="000000"/>
                </a:solidFill>
              </a:rPr>
              <a:t>Constructionism</a:t>
            </a:r>
            <a:br>
              <a:rPr lang="en-US" sz="2800" b="1" i="1" dirty="0">
                <a:solidFill>
                  <a:srgbClr val="000000"/>
                </a:solidFill>
              </a:rPr>
            </a:br>
            <a:r>
              <a:rPr lang="en-US" b="1" i="1" dirty="0">
                <a:solidFill>
                  <a:srgbClr val="000000"/>
                </a:solidFill>
              </a:rPr>
              <a:t>	</a:t>
            </a:r>
            <a:r>
              <a:rPr lang="en-US" sz="2400" b="1" dirty="0">
                <a:solidFill>
                  <a:srgbClr val="000000"/>
                </a:solidFill>
              </a:rPr>
              <a:t>(“nature vs. nurture”)</a:t>
            </a:r>
            <a:br>
              <a:rPr lang="en-US" sz="2400" b="1" dirty="0">
                <a:solidFill>
                  <a:srgbClr val="000000"/>
                </a:solidFill>
              </a:rPr>
            </a:br>
            <a:r>
              <a:rPr lang="en-US" sz="2400" b="1" dirty="0">
                <a:solidFill>
                  <a:srgbClr val="000000"/>
                </a:solidFill>
              </a:rPr>
              <a:t>	(“learned vs. inherited”)</a:t>
            </a:r>
          </a:p>
          <a:p>
            <a:pPr marL="285750" indent="-285750" eaLnBrk="1" hangingPunct="1">
              <a:lnSpc>
                <a:spcPct val="80000"/>
              </a:lnSpc>
              <a:tabLst>
                <a:tab pos="0" algn="l"/>
              </a:tabLst>
            </a:pPr>
            <a:endParaRPr lang="en-US" sz="2400" b="1" dirty="0">
              <a:solidFill>
                <a:srgbClr val="000000"/>
              </a:solidFill>
            </a:endParaRPr>
          </a:p>
          <a:p>
            <a:pPr marL="285750" indent="-285750" eaLnBrk="1" hangingPunct="1">
              <a:lnSpc>
                <a:spcPct val="80000"/>
              </a:lnSpc>
              <a:tabLst>
                <a:tab pos="0" algn="l"/>
              </a:tabLst>
            </a:pPr>
            <a:r>
              <a:rPr lang="en-US" sz="2800" b="1" i="1" dirty="0" err="1">
                <a:solidFill>
                  <a:srgbClr val="000000"/>
                </a:solidFill>
              </a:rPr>
              <a:t>Ideationism</a:t>
            </a:r>
            <a:r>
              <a:rPr lang="en-US" sz="2800" b="1" i="1" dirty="0">
                <a:solidFill>
                  <a:srgbClr val="000000"/>
                </a:solidFill>
              </a:rPr>
              <a:t> vs. Cultural Materialism</a:t>
            </a:r>
          </a:p>
          <a:p>
            <a:pPr marL="285750" indent="-285750" eaLnBrk="1" hangingPunct="1">
              <a:lnSpc>
                <a:spcPct val="80000"/>
              </a:lnSpc>
              <a:tabLst>
                <a:tab pos="0" algn="l"/>
              </a:tabLst>
            </a:pPr>
            <a:endParaRPr lang="en-US" sz="2800" b="1" dirty="0">
              <a:solidFill>
                <a:srgbClr val="000000"/>
              </a:solidFill>
            </a:endParaRPr>
          </a:p>
          <a:p>
            <a:pPr marL="285750" indent="-285750" eaLnBrk="1" hangingPunct="1">
              <a:lnSpc>
                <a:spcPct val="80000"/>
              </a:lnSpc>
              <a:tabLst>
                <a:tab pos="0" algn="l"/>
              </a:tabLst>
            </a:pPr>
            <a:r>
              <a:rPr lang="en-US" b="1" i="1" dirty="0">
                <a:solidFill>
                  <a:srgbClr val="FF0000"/>
                </a:solidFill>
              </a:rPr>
              <a:t>Individual Agency vs. Structuralism</a:t>
            </a:r>
            <a:br>
              <a:rPr lang="en-US" sz="2800" b="1" i="1" dirty="0">
                <a:solidFill>
                  <a:srgbClr val="FF0000"/>
                </a:solidFill>
              </a:rPr>
            </a:br>
            <a:r>
              <a:rPr lang="en-US" b="1" i="1" dirty="0">
                <a:solidFill>
                  <a:srgbClr val="FF0000"/>
                </a:solidFill>
              </a:rPr>
              <a:t>	</a:t>
            </a:r>
            <a:r>
              <a:rPr lang="en-US" sz="2400" b="1" dirty="0">
                <a:solidFill>
                  <a:srgbClr val="FF0000"/>
                </a:solidFill>
              </a:rPr>
              <a:t>(“free will” vs. “power structures”)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788782"/>
            <a:ext cx="7772400" cy="2308324"/>
          </a:xfrm>
          <a:prstGeom prst="rect">
            <a:avLst/>
          </a:prstGeom>
        </p:spPr>
        <p:txBody>
          <a:bodyPr wrap="square">
            <a:spAutoFit/>
          </a:bodyPr>
          <a:lstStyle/>
          <a:p>
            <a:pPr algn="ctr">
              <a:lnSpc>
                <a:spcPct val="150000"/>
              </a:lnSpc>
            </a:pPr>
            <a:r>
              <a:rPr lang="en-US" sz="3200" b="1" dirty="0">
                <a:solidFill>
                  <a:prstClr val="white"/>
                </a:solidFill>
              </a:rPr>
              <a:t>all three of the classic debates surface during discussions</a:t>
            </a:r>
          </a:p>
          <a:p>
            <a:pPr algn="ctr">
              <a:lnSpc>
                <a:spcPct val="150000"/>
              </a:lnSpc>
            </a:pPr>
            <a:r>
              <a:rPr lang="en-US" sz="3200" b="1" dirty="0">
                <a:solidFill>
                  <a:prstClr val="white"/>
                </a:solidFill>
              </a:rPr>
              <a:t>of the obesity epidemic . .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066800"/>
            <a:ext cx="7772400" cy="4857750"/>
          </a:xfrm>
          <a:prstGeom prst="rect">
            <a:avLst/>
          </a:prstGeom>
          <a:noFill/>
          <a:ln w="9525">
            <a:noFill/>
            <a:miter lim="800000"/>
            <a:headEnd/>
            <a:tailEnd/>
          </a:ln>
        </p:spPr>
      </p:pic>
      <p:sp>
        <p:nvSpPr>
          <p:cNvPr id="5" name="Rectangle 4"/>
          <p:cNvSpPr/>
          <p:nvPr/>
        </p:nvSpPr>
        <p:spPr>
          <a:xfrm>
            <a:off x="1170296" y="4724400"/>
            <a:ext cx="6781800" cy="1569660"/>
          </a:xfrm>
          <a:prstGeom prst="rect">
            <a:avLst/>
          </a:prstGeom>
          <a:solidFill>
            <a:schemeClr val="bg1"/>
          </a:solidFill>
          <a:ln w="76200">
            <a:solidFill>
              <a:srgbClr val="CF2B2B"/>
            </a:solidFill>
          </a:ln>
        </p:spPr>
        <p:txBody>
          <a:bodyPr wrap="square" lIns="228600" tIns="228600" rIns="228600" bIns="228600">
            <a:spAutoFit/>
          </a:bodyPr>
          <a:lstStyle/>
          <a:p>
            <a:pPr algn="ctr"/>
            <a:r>
              <a:rPr lang="en-US" sz="2400" b="1" dirty="0">
                <a:solidFill>
                  <a:prstClr val="black"/>
                </a:solidFill>
                <a:latin typeface="Arial" pitchFamily="34" charset="0"/>
                <a:cs typeface="Arial" pitchFamily="34" charset="0"/>
              </a:rPr>
              <a:t>Friedman in his talk “</a:t>
            </a:r>
            <a:r>
              <a:rPr lang="en-US" sz="2400" b="1" dirty="0" err="1">
                <a:solidFill>
                  <a:prstClr val="black"/>
                </a:solidFill>
                <a:latin typeface="Arial" pitchFamily="34" charset="0"/>
                <a:cs typeface="Arial" pitchFamily="34" charset="0"/>
              </a:rPr>
              <a:t>Leptin</a:t>
            </a:r>
            <a:r>
              <a:rPr lang="en-US" sz="2400" b="1" dirty="0">
                <a:solidFill>
                  <a:prstClr val="black"/>
                </a:solidFill>
                <a:latin typeface="Arial" pitchFamily="34" charset="0"/>
                <a:cs typeface="Arial" pitchFamily="34" charset="0"/>
              </a:rPr>
              <a:t> and the Biologic Basis of Obesity” said the obesity problem is genetic based . . .</a:t>
            </a:r>
            <a:endParaRPr lang="en-US" b="1" dirty="0">
              <a:solidFill>
                <a:prstClr val="black"/>
              </a:solidFill>
              <a:latin typeface="Arial" pitchFamily="34" charset="0"/>
              <a:cs typeface="Arial"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9" name="Rectangle 3"/>
          <p:cNvSpPr>
            <a:spLocks noGrp="1" noChangeArrowheads="1"/>
          </p:cNvSpPr>
          <p:nvPr>
            <p:ph type="subTitle" idx="4294967295"/>
          </p:nvPr>
        </p:nvSpPr>
        <p:spPr>
          <a:xfrm>
            <a:off x="914400" y="2068512"/>
            <a:ext cx="7620000" cy="3588675"/>
          </a:xfrm>
        </p:spPr>
        <p:txBody>
          <a:bodyPr wrap="square">
            <a:spAutoFit/>
          </a:bodyPr>
          <a:lstStyle/>
          <a:p>
            <a:pPr marL="285750" indent="-285750" eaLnBrk="1" hangingPunct="1">
              <a:lnSpc>
                <a:spcPct val="80000"/>
              </a:lnSpc>
              <a:tabLst>
                <a:tab pos="0" algn="l"/>
              </a:tabLst>
            </a:pPr>
            <a:r>
              <a:rPr lang="en-US" sz="2800" b="1" i="1" dirty="0">
                <a:solidFill>
                  <a:srgbClr val="000000"/>
                </a:solidFill>
              </a:rPr>
              <a:t>Biological Determinism </a:t>
            </a:r>
            <a:r>
              <a:rPr lang="en-US" sz="2800" b="1" i="1" dirty="0">
                <a:solidFill>
                  <a:srgbClr val="E6B9B8"/>
                </a:solidFill>
              </a:rPr>
              <a:t>vs. Cultural </a:t>
            </a:r>
            <a:r>
              <a:rPr lang="en-US" sz="2800" b="1" i="1" dirty="0" err="1">
                <a:solidFill>
                  <a:srgbClr val="E6B9B8"/>
                </a:solidFill>
              </a:rPr>
              <a:t>Constructionism</a:t>
            </a:r>
            <a:br>
              <a:rPr lang="en-US" sz="2800" b="1" i="1" dirty="0">
                <a:solidFill>
                  <a:srgbClr val="000000"/>
                </a:solidFill>
              </a:rPr>
            </a:br>
            <a:r>
              <a:rPr lang="en-US" b="1" i="1" dirty="0">
                <a:solidFill>
                  <a:srgbClr val="000000"/>
                </a:solidFill>
              </a:rPr>
              <a:t>	</a:t>
            </a:r>
            <a:r>
              <a:rPr lang="en-US" sz="2400" b="1" dirty="0">
                <a:solidFill>
                  <a:srgbClr val="000000"/>
                </a:solidFill>
              </a:rPr>
              <a:t>(“nature </a:t>
            </a:r>
            <a:r>
              <a:rPr lang="en-US" sz="2400" b="1" dirty="0">
                <a:solidFill>
                  <a:srgbClr val="E6B9B8"/>
                </a:solidFill>
              </a:rPr>
              <a:t>vs. nurture”</a:t>
            </a:r>
            <a:r>
              <a:rPr lang="en-US" sz="2400" b="1" dirty="0">
                <a:solidFill>
                  <a:srgbClr val="000000"/>
                </a:solidFill>
              </a:rPr>
              <a:t>)</a:t>
            </a:r>
            <a:br>
              <a:rPr lang="en-US" sz="2400" b="1" dirty="0">
                <a:solidFill>
                  <a:srgbClr val="000000"/>
                </a:solidFill>
              </a:rPr>
            </a:br>
            <a:r>
              <a:rPr lang="en-US" sz="2400" b="1" dirty="0">
                <a:solidFill>
                  <a:srgbClr val="000000"/>
                </a:solidFill>
              </a:rPr>
              <a:t>	(“inherited </a:t>
            </a:r>
            <a:r>
              <a:rPr lang="en-US" sz="2400" b="1" dirty="0">
                <a:solidFill>
                  <a:srgbClr val="E6B9B8"/>
                </a:solidFill>
              </a:rPr>
              <a:t>vs. learned</a:t>
            </a:r>
            <a:r>
              <a:rPr lang="en-US" sz="2400" b="1" dirty="0">
                <a:solidFill>
                  <a:srgbClr val="000000"/>
                </a:solidFill>
              </a:rPr>
              <a:t>”)</a:t>
            </a:r>
          </a:p>
          <a:p>
            <a:pPr marL="285750" indent="-285750" eaLnBrk="1" hangingPunct="1">
              <a:lnSpc>
                <a:spcPct val="80000"/>
              </a:lnSpc>
              <a:tabLst>
                <a:tab pos="0" algn="l"/>
              </a:tabLst>
            </a:pPr>
            <a:endParaRPr lang="en-US" sz="2400" b="1" dirty="0">
              <a:solidFill>
                <a:srgbClr val="E6B9B8"/>
              </a:solidFill>
            </a:endParaRPr>
          </a:p>
          <a:p>
            <a:pPr marL="285750" indent="-285750" eaLnBrk="1" hangingPunct="1">
              <a:lnSpc>
                <a:spcPct val="80000"/>
              </a:lnSpc>
              <a:tabLst>
                <a:tab pos="0" algn="l"/>
              </a:tabLst>
            </a:pPr>
            <a:r>
              <a:rPr lang="en-US" sz="2800" b="1" i="1" dirty="0" err="1">
                <a:solidFill>
                  <a:srgbClr val="E6B9B8"/>
                </a:solidFill>
              </a:rPr>
              <a:t>Ideationism</a:t>
            </a:r>
            <a:r>
              <a:rPr lang="en-US" sz="2800" b="1" i="1" dirty="0">
                <a:solidFill>
                  <a:srgbClr val="E6B9B8"/>
                </a:solidFill>
              </a:rPr>
              <a:t> vs. Cultural Materialism</a:t>
            </a:r>
          </a:p>
          <a:p>
            <a:pPr marL="285750" indent="-285750" eaLnBrk="1" hangingPunct="1">
              <a:lnSpc>
                <a:spcPct val="80000"/>
              </a:lnSpc>
              <a:tabLst>
                <a:tab pos="0" algn="l"/>
              </a:tabLst>
            </a:pPr>
            <a:endParaRPr lang="en-US" sz="2800" b="1" dirty="0"/>
          </a:p>
          <a:p>
            <a:pPr marL="285750" indent="-285750" eaLnBrk="1" hangingPunct="1">
              <a:lnSpc>
                <a:spcPct val="80000"/>
              </a:lnSpc>
              <a:tabLst>
                <a:tab pos="0" algn="l"/>
              </a:tabLst>
            </a:pPr>
            <a:r>
              <a:rPr lang="en-US" b="1" i="1" dirty="0">
                <a:solidFill>
                  <a:srgbClr val="E6B9B8"/>
                </a:solidFill>
              </a:rPr>
              <a:t>Individual Agency vs. Structuralism</a:t>
            </a:r>
            <a:br>
              <a:rPr lang="en-US" sz="2800" b="1" i="1" dirty="0">
                <a:solidFill>
                  <a:srgbClr val="E6B9B8"/>
                </a:solidFill>
              </a:rPr>
            </a:br>
            <a:r>
              <a:rPr lang="en-US" b="1" i="1" dirty="0">
                <a:solidFill>
                  <a:srgbClr val="E6B9B8"/>
                </a:solidFill>
              </a:rPr>
              <a:t>	</a:t>
            </a:r>
            <a:r>
              <a:rPr lang="en-US" sz="2400" b="1" dirty="0">
                <a:solidFill>
                  <a:srgbClr val="E6B9B8"/>
                </a:solidFill>
              </a:rPr>
              <a:t>(“free will” vs. “power structures”)</a:t>
            </a:r>
          </a:p>
        </p:txBody>
      </p:sp>
      <p:sp>
        <p:nvSpPr>
          <p:cNvPr id="4" name="Rectangle 2"/>
          <p:cNvSpPr txBox="1">
            <a:spLocks noChangeArrowheads="1"/>
          </p:cNvSpPr>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3200" b="1" kern="0" dirty="0">
                <a:solidFill>
                  <a:srgbClr val="000000"/>
                </a:solidFill>
                <a:latin typeface="Arial"/>
              </a:rPr>
              <a:t>Jeffrey M. Friedman says the obesity problem is genetic . .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76200"/>
            <a:ext cx="6400800" cy="6517178"/>
          </a:xfrm>
          <a:prstGeom prst="rect">
            <a:avLst/>
          </a:prstGeom>
        </p:spPr>
      </p:pic>
      <p:sp>
        <p:nvSpPr>
          <p:cNvPr id="3" name="Rectangle 2"/>
          <p:cNvSpPr/>
          <p:nvPr/>
        </p:nvSpPr>
        <p:spPr>
          <a:xfrm>
            <a:off x="762000" y="6629400"/>
            <a:ext cx="8077200" cy="215444"/>
          </a:xfrm>
          <a:prstGeom prst="rect">
            <a:avLst/>
          </a:prstGeom>
        </p:spPr>
        <p:txBody>
          <a:bodyPr wrap="square">
            <a:spAutoFit/>
          </a:bodyPr>
          <a:lstStyle/>
          <a:p>
            <a:pPr algn="ctr"/>
            <a:r>
              <a:rPr lang="en-US" sz="800" dirty="0">
                <a:hlinkClick r:id="rId3"/>
              </a:rPr>
              <a:t>https://www.theguardian.com/society/2021/jan/17/gary-taubes-interview-obesity-calories-hormones-case-for-keto?CMP=Share_iOSApp_Other</a:t>
            </a:r>
            <a:endParaRPr lang="en-US" sz="800" dirty="0"/>
          </a:p>
        </p:txBody>
      </p:sp>
      <p:sp>
        <p:nvSpPr>
          <p:cNvPr id="4" name="Rectangle 3"/>
          <p:cNvSpPr/>
          <p:nvPr/>
        </p:nvSpPr>
        <p:spPr>
          <a:xfrm>
            <a:off x="1520910" y="1870840"/>
            <a:ext cx="1537600" cy="307777"/>
          </a:xfrm>
          <a:prstGeom prst="rect">
            <a:avLst/>
          </a:prstGeom>
        </p:spPr>
        <p:txBody>
          <a:bodyPr wrap="none">
            <a:spAutoFit/>
          </a:bodyPr>
          <a:lstStyle/>
          <a:p>
            <a:r>
              <a:rPr lang="fi-FI" sz="1400" dirty="0"/>
              <a:t>Sun 17 Jan 2021</a:t>
            </a:r>
            <a:endParaRPr lang="en-US" sz="14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suit&#10;&#10;Description automatically generated">
            <a:extLst>
              <a:ext uri="{FF2B5EF4-FFF2-40B4-BE49-F238E27FC236}">
                <a16:creationId xmlns:a16="http://schemas.microsoft.com/office/drawing/2014/main" id="{CF81702A-04C6-4A9F-BC4C-C09F12C25D38}"/>
              </a:ext>
            </a:extLst>
          </p:cNvPr>
          <p:cNvPicPr>
            <a:picLocks noChangeAspect="1"/>
          </p:cNvPicPr>
          <p:nvPr/>
        </p:nvPicPr>
        <p:blipFill>
          <a:blip r:embed="rId2"/>
          <a:stretch>
            <a:fillRect/>
          </a:stretch>
        </p:blipFill>
        <p:spPr>
          <a:xfrm>
            <a:off x="914400" y="332229"/>
            <a:ext cx="7315200" cy="6212792"/>
          </a:xfrm>
          <a:prstGeom prst="rect">
            <a:avLst/>
          </a:prstGeom>
        </p:spPr>
      </p:pic>
      <p:sp>
        <p:nvSpPr>
          <p:cNvPr id="5" name="TextBox 4">
            <a:extLst>
              <a:ext uri="{FF2B5EF4-FFF2-40B4-BE49-F238E27FC236}">
                <a16:creationId xmlns:a16="http://schemas.microsoft.com/office/drawing/2014/main" id="{C5E6C02B-891C-406B-9757-C4A9DED45C5B}"/>
              </a:ext>
            </a:extLst>
          </p:cNvPr>
          <p:cNvSpPr txBox="1"/>
          <p:nvPr/>
        </p:nvSpPr>
        <p:spPr>
          <a:xfrm>
            <a:off x="1340318" y="6619977"/>
            <a:ext cx="6405613"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https://www.theguardian.com/society/2019/jan/24/thinness-and-obesity-its-in-the-genes?CMP=Share_iOSApp_Other</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descr="A blue sign with white text&#10;&#10;Description automatically generated with medium confidence">
            <a:extLst>
              <a:ext uri="{FF2B5EF4-FFF2-40B4-BE49-F238E27FC236}">
                <a16:creationId xmlns:a16="http://schemas.microsoft.com/office/drawing/2014/main" id="{31C04FA8-496A-4882-AEBC-B5133CEEF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0759" y="1050524"/>
            <a:ext cx="1828800" cy="402566"/>
          </a:xfrm>
          <a:prstGeom prst="rect">
            <a:avLst/>
          </a:prstGeom>
        </p:spPr>
      </p:pic>
      <p:sp>
        <p:nvSpPr>
          <p:cNvPr id="7" name="TextBox 6">
            <a:extLst>
              <a:ext uri="{FF2B5EF4-FFF2-40B4-BE49-F238E27FC236}">
                <a16:creationId xmlns:a16="http://schemas.microsoft.com/office/drawing/2014/main" id="{45022309-A9AA-401D-BCA0-BAC14FBB12E8}"/>
              </a:ext>
            </a:extLst>
          </p:cNvPr>
          <p:cNvSpPr txBox="1"/>
          <p:nvPr/>
        </p:nvSpPr>
        <p:spPr>
          <a:xfrm>
            <a:off x="6463367" y="1481962"/>
            <a:ext cx="1843238"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24 Jan 2019</a:t>
            </a:r>
          </a:p>
        </p:txBody>
      </p:sp>
    </p:spTree>
    <p:extLst>
      <p:ext uri="{BB962C8B-B14F-4D97-AF65-F5344CB8AC3E}">
        <p14:creationId xmlns:p14="http://schemas.microsoft.com/office/powerpoint/2010/main" val="3461886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29562" y="658100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9C6C208-E4C9-4EB9-9107-0C187450898D}"/>
              </a:ext>
            </a:extLst>
          </p:cNvPr>
          <p:cNvPicPr>
            <a:picLocks noChangeAspect="1"/>
          </p:cNvPicPr>
          <p:nvPr/>
        </p:nvPicPr>
        <p:blipFill>
          <a:blip r:embed="rId3"/>
          <a:stretch>
            <a:fillRect/>
          </a:stretch>
        </p:blipFill>
        <p:spPr>
          <a:xfrm>
            <a:off x="1028832" y="457200"/>
            <a:ext cx="7079763" cy="5943600"/>
          </a:xfrm>
          <a:prstGeom prst="rect">
            <a:avLst/>
          </a:prstGeom>
        </p:spPr>
      </p:pic>
      <p:sp>
        <p:nvSpPr>
          <p:cNvPr id="10" name="TextBox 9">
            <a:extLst>
              <a:ext uri="{FF2B5EF4-FFF2-40B4-BE49-F238E27FC236}">
                <a16:creationId xmlns:a16="http://schemas.microsoft.com/office/drawing/2014/main" id="{3F30597A-CF15-40B3-B3FE-F28B968F149E}"/>
              </a:ext>
            </a:extLst>
          </p:cNvPr>
          <p:cNvSpPr txBox="1"/>
          <p:nvPr/>
        </p:nvSpPr>
        <p:spPr>
          <a:xfrm>
            <a:off x="2057400" y="6121569"/>
            <a:ext cx="22098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 October 2021</a:t>
            </a:r>
          </a:p>
        </p:txBody>
      </p:sp>
      <p:pic>
        <p:nvPicPr>
          <p:cNvPr id="11" name="Picture 10" descr="A black and white logo&#10;&#10;Description automatically generated with low confidence">
            <a:extLst>
              <a:ext uri="{FF2B5EF4-FFF2-40B4-BE49-F238E27FC236}">
                <a16:creationId xmlns:a16="http://schemas.microsoft.com/office/drawing/2014/main" id="{A3C462D5-39F5-4238-A40D-C8017CD62B04}"/>
              </a:ext>
            </a:extLst>
          </p:cNvPr>
          <p:cNvPicPr>
            <a:picLocks noChangeAspect="1"/>
          </p:cNvPicPr>
          <p:nvPr/>
        </p:nvPicPr>
        <p:blipFill>
          <a:blip r:embed="rId4"/>
          <a:stretch>
            <a:fillRect/>
          </a:stretch>
        </p:blipFill>
        <p:spPr>
          <a:xfrm>
            <a:off x="1295400" y="4191000"/>
            <a:ext cx="2159111" cy="514376"/>
          </a:xfrm>
          <a:prstGeom prst="rect">
            <a:avLst/>
          </a:prstGeom>
        </p:spPr>
      </p:pic>
    </p:spTree>
    <p:extLst>
      <p:ext uri="{BB962C8B-B14F-4D97-AF65-F5344CB8AC3E}">
        <p14:creationId xmlns:p14="http://schemas.microsoft.com/office/powerpoint/2010/main" val="3431243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917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5191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5400" b="1" dirty="0">
              <a:solidFill>
                <a:srgbClr val="000000"/>
              </a:solidFill>
              <a:latin typeface="Times New Roman" pitchFamily="18" charset="0"/>
            </a:endParaRPr>
          </a:p>
          <a:p>
            <a:pPr algn="ctr" eaLnBrk="0" hangingPunct="0">
              <a:spcBef>
                <a:spcPct val="20000"/>
              </a:spcBef>
            </a:pPr>
            <a:endParaRPr lang="en-US" sz="3200" b="1" dirty="0">
              <a:solidFill>
                <a:srgbClr val="000000"/>
              </a:solidFill>
              <a:latin typeface="Times New Roman" pitchFamily="18" charset="0"/>
            </a:endParaRPr>
          </a:p>
        </p:txBody>
      </p:sp>
      <p:sp>
        <p:nvSpPr>
          <p:cNvPr id="5" name="Rectangle 4"/>
          <p:cNvSpPr/>
          <p:nvPr/>
        </p:nvSpPr>
        <p:spPr>
          <a:xfrm>
            <a:off x="914400" y="1279297"/>
            <a:ext cx="7315200" cy="1862048"/>
          </a:xfrm>
          <a:prstGeom prst="rect">
            <a:avLst/>
          </a:prstGeom>
          <a:noFill/>
        </p:spPr>
        <p:txBody>
          <a:bodyPr rIns="457200">
            <a:spAutoFit/>
          </a:bodyPr>
          <a:lstStyle/>
          <a:p>
            <a:pPr marL="58738" lvl="4" indent="-58738" algn="ctr">
              <a:tabLst>
                <a:tab pos="914400" algn="l"/>
              </a:tabLst>
              <a:defRPr/>
            </a:pPr>
            <a:r>
              <a:rPr lang="en-US" sz="3600" b="1" dirty="0">
                <a:solidFill>
                  <a:prstClr val="black"/>
                </a:solidFill>
                <a:latin typeface="Arial" pitchFamily="34" charset="0"/>
                <a:cs typeface="Arial" pitchFamily="34" charset="0"/>
              </a:rPr>
              <a:t>“The Fat Ladies rebelled against a society that despises fatness.”</a:t>
            </a:r>
          </a:p>
          <a:p>
            <a:pPr marL="58738" lvl="4" indent="-58738" algn="ctr">
              <a:tabLst>
                <a:tab pos="914400" algn="l"/>
              </a:tabLst>
              <a:defRPr/>
            </a:pPr>
            <a:endParaRPr lang="en-US" sz="700" dirty="0">
              <a:solidFill>
                <a:prstClr val="black"/>
              </a:solidFill>
              <a:latin typeface="Arial" pitchFamily="34" charset="0"/>
              <a:cs typeface="Arial" pitchFamily="34"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indoor, screenshot&#10;&#10;Description automatically generated">
            <a:extLst>
              <a:ext uri="{FF2B5EF4-FFF2-40B4-BE49-F238E27FC236}">
                <a16:creationId xmlns:a16="http://schemas.microsoft.com/office/drawing/2014/main" id="{A0FB5775-2168-43E2-89F7-4599F41AC1CB}"/>
              </a:ext>
            </a:extLst>
          </p:cNvPr>
          <p:cNvPicPr>
            <a:picLocks noChangeAspect="1"/>
          </p:cNvPicPr>
          <p:nvPr/>
        </p:nvPicPr>
        <p:blipFill>
          <a:blip r:embed="rId2"/>
          <a:stretch>
            <a:fillRect/>
          </a:stretch>
        </p:blipFill>
        <p:spPr>
          <a:xfrm>
            <a:off x="1143000" y="286703"/>
            <a:ext cx="6858000" cy="6418897"/>
          </a:xfrm>
          <a:prstGeom prst="rect">
            <a:avLst/>
          </a:prstGeom>
        </p:spPr>
      </p:pic>
      <p:pic>
        <p:nvPicPr>
          <p:cNvPr id="8" name="Picture 7" descr="A blue sign with white text&#10;&#10;Description automatically generated with medium confidence">
            <a:extLst>
              <a:ext uri="{FF2B5EF4-FFF2-40B4-BE49-F238E27FC236}">
                <a16:creationId xmlns:a16="http://schemas.microsoft.com/office/drawing/2014/main" id="{65959379-ACA7-45A5-AAE6-568B2626E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914400"/>
            <a:ext cx="1828800" cy="402566"/>
          </a:xfrm>
          <a:prstGeom prst="rect">
            <a:avLst/>
          </a:prstGeom>
        </p:spPr>
      </p:pic>
      <p:sp>
        <p:nvSpPr>
          <p:cNvPr id="9" name="TextBox 8">
            <a:extLst>
              <a:ext uri="{FF2B5EF4-FFF2-40B4-BE49-F238E27FC236}">
                <a16:creationId xmlns:a16="http://schemas.microsoft.com/office/drawing/2014/main" id="{E505DEF1-744F-465F-A76D-B28F6B577ED4}"/>
              </a:ext>
            </a:extLst>
          </p:cNvPr>
          <p:cNvSpPr txBox="1"/>
          <p:nvPr/>
        </p:nvSpPr>
        <p:spPr>
          <a:xfrm>
            <a:off x="6835095" y="1371600"/>
            <a:ext cx="1843238" cy="30777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4 Aug 2020</a:t>
            </a:r>
          </a:p>
        </p:txBody>
      </p:sp>
      <p:sp>
        <p:nvSpPr>
          <p:cNvPr id="10" name="TextBox 9">
            <a:extLst>
              <a:ext uri="{FF2B5EF4-FFF2-40B4-BE49-F238E27FC236}">
                <a16:creationId xmlns:a16="http://schemas.microsoft.com/office/drawing/2014/main" id="{E7E26063-DCD4-4911-8E9A-43634C1E7887}"/>
              </a:ext>
            </a:extLst>
          </p:cNvPr>
          <p:cNvSpPr txBox="1"/>
          <p:nvPr/>
        </p:nvSpPr>
        <p:spPr>
          <a:xfrm>
            <a:off x="1340318" y="6619977"/>
            <a:ext cx="6405613"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https://www.theguardian.com/society/2020/aug/04/obesity-chronic-illness-guidelines-canada?CMP=share_btn_link</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172327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802430"/>
            <a:ext cx="7772400" cy="1478418"/>
          </a:xfrm>
          <a:prstGeom prst="rect">
            <a:avLst/>
          </a:prstGeom>
        </p:spPr>
        <p:txBody>
          <a:bodyPr wrap="square">
            <a:spAutoFit/>
          </a:bodyPr>
          <a:lstStyle/>
          <a:p>
            <a:pPr algn="ctr">
              <a:lnSpc>
                <a:spcPct val="150000"/>
              </a:lnSpc>
            </a:pPr>
            <a:r>
              <a:rPr lang="en-US" sz="3200" b="1" dirty="0">
                <a:solidFill>
                  <a:prstClr val="white"/>
                </a:solidFill>
              </a:rPr>
              <a:t>and many blame </a:t>
            </a:r>
          </a:p>
          <a:p>
            <a:pPr algn="ctr">
              <a:lnSpc>
                <a:spcPct val="150000"/>
              </a:lnSpc>
            </a:pPr>
            <a:r>
              <a:rPr lang="en-US" sz="3200" b="1" dirty="0">
                <a:solidFill>
                  <a:prstClr val="white"/>
                </a:solidFill>
              </a:rPr>
              <a:t>the fast-food industry . . .</a:t>
            </a:r>
          </a:p>
        </p:txBody>
      </p:sp>
    </p:spTree>
    <p:extLst>
      <p:ext uri="{BB962C8B-B14F-4D97-AF65-F5344CB8AC3E}">
        <p14:creationId xmlns:p14="http://schemas.microsoft.com/office/powerpoint/2010/main" val="376154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indoor, people&#10;&#10;Description automatically generated">
            <a:extLst>
              <a:ext uri="{FF2B5EF4-FFF2-40B4-BE49-F238E27FC236}">
                <a16:creationId xmlns:a16="http://schemas.microsoft.com/office/drawing/2014/main" id="{7C007D0D-8E6C-4A18-8EC7-E5F844E024CB}"/>
              </a:ext>
            </a:extLst>
          </p:cNvPr>
          <p:cNvPicPr>
            <a:picLocks noChangeAspect="1"/>
          </p:cNvPicPr>
          <p:nvPr/>
        </p:nvPicPr>
        <p:blipFill>
          <a:blip r:embed="rId2"/>
          <a:stretch>
            <a:fillRect/>
          </a:stretch>
        </p:blipFill>
        <p:spPr>
          <a:xfrm>
            <a:off x="445029" y="266204"/>
            <a:ext cx="8229600" cy="6317593"/>
          </a:xfrm>
          <a:prstGeom prst="rect">
            <a:avLst/>
          </a:prstGeom>
        </p:spPr>
      </p:pic>
      <p:sp>
        <p:nvSpPr>
          <p:cNvPr id="5" name="TextBox 4">
            <a:extLst>
              <a:ext uri="{FF2B5EF4-FFF2-40B4-BE49-F238E27FC236}">
                <a16:creationId xmlns:a16="http://schemas.microsoft.com/office/drawing/2014/main" id="{80F67146-9401-4B67-8B00-B3011E558E87}"/>
              </a:ext>
            </a:extLst>
          </p:cNvPr>
          <p:cNvSpPr txBox="1"/>
          <p:nvPr/>
        </p:nvSpPr>
        <p:spPr>
          <a:xfrm>
            <a:off x="736332" y="6623306"/>
            <a:ext cx="7690586"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https://www.brookings.edu/blog/up-front/2020/08/07/black-and-hispanic-americans-at-higher-risk-of-hypertension-diabetes-obesity-time-to-fix-our-broken-food-system/</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D7BA4040-CD4E-4B67-980E-2514FFBD5DD8}"/>
              </a:ext>
            </a:extLst>
          </p:cNvPr>
          <p:cNvSpPr txBox="1"/>
          <p:nvPr/>
        </p:nvSpPr>
        <p:spPr>
          <a:xfrm>
            <a:off x="1400476" y="4342408"/>
            <a:ext cx="1987617"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BROOKINGS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07 August 2020</a:t>
            </a:r>
          </a:p>
        </p:txBody>
      </p:sp>
    </p:spTree>
    <p:extLst>
      <p:ext uri="{BB962C8B-B14F-4D97-AF65-F5344CB8AC3E}">
        <p14:creationId xmlns:p14="http://schemas.microsoft.com/office/powerpoint/2010/main" val="36858953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http://feeds.treehugger.com/TreehuggerRadio</a:t>
            </a:r>
            <a:endParaRPr lang="en-US" sz="1200" kern="1200" dirty="0">
              <a:solidFill>
                <a:srgbClr val="000000"/>
              </a:solidFill>
              <a:latin typeface="Arial" charset="0"/>
              <a:ea typeface="+mn-ea"/>
              <a:cs typeface="Arial" charset="0"/>
            </a:endParaRPr>
          </a:p>
        </p:txBody>
      </p:sp>
      <p:pic>
        <p:nvPicPr>
          <p:cNvPr id="11266" name="Picture 2"/>
          <p:cNvPicPr>
            <a:picLocks noChangeAspect="1" noChangeArrowheads="1"/>
          </p:cNvPicPr>
          <p:nvPr/>
        </p:nvPicPr>
        <p:blipFill>
          <a:blip r:embed="rId3" cstate="print"/>
          <a:srcRect/>
          <a:stretch>
            <a:fillRect/>
          </a:stretch>
        </p:blipFill>
        <p:spPr bwMode="auto">
          <a:xfrm>
            <a:off x="914400" y="1223108"/>
            <a:ext cx="7315200" cy="4720492"/>
          </a:xfrm>
          <a:prstGeom prst="rect">
            <a:avLst/>
          </a:prstGeom>
          <a:noFill/>
          <a:ln w="9525">
            <a:noFill/>
            <a:miter lim="800000"/>
            <a:headEnd/>
            <a:tailEnd/>
          </a:ln>
          <a:effec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doughnut with sprinkles and sprinkles&#10;&#10;Description automatically generated">
            <a:extLst>
              <a:ext uri="{FF2B5EF4-FFF2-40B4-BE49-F238E27FC236}">
                <a16:creationId xmlns:a16="http://schemas.microsoft.com/office/drawing/2014/main" id="{41555F4B-32E1-4592-9EAE-A74B947712B5}"/>
              </a:ext>
            </a:extLst>
          </p:cNvPr>
          <p:cNvPicPr>
            <a:picLocks noChangeAspect="1"/>
          </p:cNvPicPr>
          <p:nvPr/>
        </p:nvPicPr>
        <p:blipFill>
          <a:blip r:embed="rId2"/>
          <a:stretch>
            <a:fillRect/>
          </a:stretch>
        </p:blipFill>
        <p:spPr>
          <a:xfrm>
            <a:off x="457200" y="275151"/>
            <a:ext cx="8229600" cy="6354249"/>
          </a:xfrm>
          <a:prstGeom prst="rect">
            <a:avLst/>
          </a:prstGeom>
        </p:spPr>
      </p:pic>
      <p:sp>
        <p:nvSpPr>
          <p:cNvPr id="8" name="Rectangle 3">
            <a:extLst>
              <a:ext uri="{FF2B5EF4-FFF2-40B4-BE49-F238E27FC236}">
                <a16:creationId xmlns:a16="http://schemas.microsoft.com/office/drawing/2014/main" id="{AE5C5813-E248-4AB2-B64B-E5D597A1F3D9}"/>
              </a:ext>
            </a:extLst>
          </p:cNvPr>
          <p:cNvSpPr>
            <a:spLocks noChangeArrowheads="1"/>
          </p:cNvSpPr>
          <p:nvPr/>
        </p:nvSpPr>
        <p:spPr bwMode="auto">
          <a:xfrm>
            <a:off x="1856096" y="6477000"/>
            <a:ext cx="5410200" cy="276999"/>
          </a:xfrm>
          <a:prstGeom prst="rect">
            <a:avLst/>
          </a:prstGeom>
          <a:noFill/>
          <a:ln w="9525">
            <a:noFill/>
            <a:miter lim="800000"/>
            <a:headEnd/>
            <a:tailEnd/>
          </a:ln>
        </p:spPr>
        <p:txBody>
          <a:bodyPr wrap="square">
            <a:spAutoFit/>
          </a:bodyPr>
          <a:lstStyle/>
          <a:p>
            <a:pPr algn="ctr"/>
            <a:r>
              <a:rPr lang="en-US" sz="1200" kern="1200" dirty="0">
                <a:solidFill>
                  <a:srgbClr val="000000"/>
                </a:solidFill>
                <a:latin typeface="Arial" charset="0"/>
                <a:ea typeface="+mn-ea"/>
                <a:cs typeface="Arial" charset="0"/>
                <a:hlinkClick r:id="rId3"/>
              </a:rPr>
              <a:t>https://www.dunkindonuts.com/en/</a:t>
            </a:r>
            <a:endParaRPr lang="en-US" sz="1200" kern="1200" dirty="0">
              <a:solidFill>
                <a:srgbClr val="000000"/>
              </a:solidFill>
              <a:latin typeface="Arial" charset="0"/>
              <a:ea typeface="+mn-ea"/>
              <a:cs typeface="Arial" charset="0"/>
            </a:endParaRPr>
          </a:p>
        </p:txBody>
      </p:sp>
    </p:spTree>
    <p:extLst>
      <p:ext uri="{BB962C8B-B14F-4D97-AF65-F5344CB8AC3E}">
        <p14:creationId xmlns:p14="http://schemas.microsoft.com/office/powerpoint/2010/main" val="146548263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811440"/>
            <a:ext cx="7772400" cy="2308324"/>
          </a:xfrm>
          <a:prstGeom prst="rect">
            <a:avLst/>
          </a:prstGeom>
        </p:spPr>
        <p:txBody>
          <a:bodyPr wrap="square">
            <a:spAutoFit/>
          </a:bodyPr>
          <a:lstStyle/>
          <a:p>
            <a:pPr algn="ctr">
              <a:lnSpc>
                <a:spcPct val="150000"/>
              </a:lnSpc>
            </a:pPr>
            <a:r>
              <a:rPr lang="en-US" sz="3200" b="1" dirty="0">
                <a:solidFill>
                  <a:prstClr val="white"/>
                </a:solidFill>
              </a:rPr>
              <a:t>which is popular </a:t>
            </a:r>
          </a:p>
          <a:p>
            <a:pPr algn="ctr">
              <a:lnSpc>
                <a:spcPct val="150000"/>
              </a:lnSpc>
            </a:pPr>
            <a:r>
              <a:rPr lang="en-US" sz="3200" b="1" dirty="0">
                <a:solidFill>
                  <a:prstClr val="white"/>
                </a:solidFill>
              </a:rPr>
              <a:t>anywhere and everywhere </a:t>
            </a:r>
          </a:p>
          <a:p>
            <a:pPr algn="ctr">
              <a:lnSpc>
                <a:spcPct val="150000"/>
              </a:lnSpc>
            </a:pPr>
            <a:r>
              <a:rPr lang="en-US" sz="3200" b="1" dirty="0">
                <a:solidFill>
                  <a:prstClr val="white"/>
                </a:solidFill>
              </a:rPr>
              <a:t>you find Americans . .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http://www.thorninpaw.com/mt/archives/cat_food.html</a:t>
            </a:r>
            <a:endParaRPr lang="en-US" sz="1200" kern="1200" dirty="0">
              <a:solidFill>
                <a:srgbClr val="000000"/>
              </a:solidFill>
              <a:latin typeface="Arial" charset="0"/>
              <a:ea typeface="+mn-ea"/>
              <a:cs typeface="Arial" charset="0"/>
            </a:endParaRPr>
          </a:p>
        </p:txBody>
      </p:sp>
      <p:pic>
        <p:nvPicPr>
          <p:cNvPr id="10242" name="Picture 2"/>
          <p:cNvPicPr>
            <a:picLocks noChangeAspect="1" noChangeArrowheads="1"/>
          </p:cNvPicPr>
          <p:nvPr/>
        </p:nvPicPr>
        <p:blipFill>
          <a:blip r:embed="rId3" cstate="print"/>
          <a:srcRect/>
          <a:stretch>
            <a:fillRect/>
          </a:stretch>
        </p:blipFill>
        <p:spPr bwMode="auto">
          <a:xfrm>
            <a:off x="902486" y="685800"/>
            <a:ext cx="7327114" cy="5486400"/>
          </a:xfrm>
          <a:prstGeom prst="rect">
            <a:avLst/>
          </a:prstGeom>
          <a:noFill/>
          <a:ln w="9525">
            <a:noFill/>
            <a:miter lim="800000"/>
            <a:headEnd/>
            <a:tailEnd/>
          </a:ln>
          <a:effec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189567" y="6487867"/>
            <a:ext cx="67437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https://www.voanews.com/east-asia-pacific/mcdonalds-meat-supplier-overhauls-china-operations</a:t>
            </a:r>
            <a:endParaRPr lang="en-US" sz="1200" kern="1200" dirty="0">
              <a:solidFill>
                <a:srgbClr val="000000"/>
              </a:solidFill>
              <a:latin typeface="Arial" charset="0"/>
              <a:ea typeface="+mn-ea"/>
              <a:cs typeface="Arial" charset="0"/>
            </a:endParaRPr>
          </a:p>
        </p:txBody>
      </p:sp>
      <p:pic>
        <p:nvPicPr>
          <p:cNvPr id="3" name="Picture 2" descr="A picture containing text&#10;&#10;Description automatically generated">
            <a:extLst>
              <a:ext uri="{FF2B5EF4-FFF2-40B4-BE49-F238E27FC236}">
                <a16:creationId xmlns:a16="http://schemas.microsoft.com/office/drawing/2014/main" id="{BA051E4B-F74F-4D11-93FA-426D6C562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1042987"/>
            <a:ext cx="8496300" cy="4772025"/>
          </a:xfrm>
          <a:prstGeom prst="rect">
            <a:avLst/>
          </a:prstGeom>
        </p:spPr>
      </p:pic>
    </p:spTree>
    <p:extLst>
      <p:ext uri="{BB962C8B-B14F-4D97-AF65-F5344CB8AC3E}">
        <p14:creationId xmlns:p14="http://schemas.microsoft.com/office/powerpoint/2010/main" val="398742852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890897"/>
            <a:ext cx="7772400" cy="2554545"/>
          </a:xfrm>
          <a:prstGeom prst="rect">
            <a:avLst/>
          </a:prstGeom>
        </p:spPr>
        <p:txBody>
          <a:bodyPr wrap="square">
            <a:spAutoFit/>
          </a:bodyPr>
          <a:lstStyle/>
          <a:p>
            <a:pPr algn="ctr"/>
            <a:r>
              <a:rPr lang="en-US" sz="3200" b="1" dirty="0">
                <a:solidFill>
                  <a:prstClr val="white"/>
                </a:solidFill>
              </a:rPr>
              <a:t>the question of corporate </a:t>
            </a:r>
          </a:p>
          <a:p>
            <a:pPr algn="ctr"/>
            <a:r>
              <a:rPr lang="en-US" sz="3200" b="1" dirty="0">
                <a:solidFill>
                  <a:prstClr val="white"/>
                </a:solidFill>
              </a:rPr>
              <a:t>“bottom line” “profit motives” regularly surfaces as a main “cause” of the American obesity epidemic during the discussions . .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9" name="Rectangle 3"/>
          <p:cNvSpPr>
            <a:spLocks noGrp="1" noChangeArrowheads="1"/>
          </p:cNvSpPr>
          <p:nvPr>
            <p:ph type="subTitle" idx="4294967295"/>
          </p:nvPr>
        </p:nvSpPr>
        <p:spPr>
          <a:xfrm>
            <a:off x="914400" y="2068512"/>
            <a:ext cx="7620000" cy="3650230"/>
          </a:xfrm>
        </p:spPr>
        <p:txBody>
          <a:bodyPr wrap="square">
            <a:spAutoFit/>
          </a:bodyPr>
          <a:lstStyle/>
          <a:p>
            <a:pPr marL="285750" indent="-285750" eaLnBrk="1" hangingPunct="1">
              <a:lnSpc>
                <a:spcPct val="80000"/>
              </a:lnSpc>
              <a:tabLst>
                <a:tab pos="0" algn="l"/>
              </a:tabLst>
            </a:pPr>
            <a:r>
              <a:rPr lang="en-US" sz="2800" b="1" i="1" dirty="0">
                <a:solidFill>
                  <a:srgbClr val="E6B9B8"/>
                </a:solidFill>
              </a:rPr>
              <a:t>Biological Determinism vs. Cultural </a:t>
            </a:r>
            <a:r>
              <a:rPr lang="en-US" sz="2800" b="1" i="1" dirty="0" err="1">
                <a:solidFill>
                  <a:srgbClr val="E6B9B8"/>
                </a:solidFill>
              </a:rPr>
              <a:t>Constructionism</a:t>
            </a:r>
            <a:br>
              <a:rPr lang="en-US" sz="2800" b="1" i="1" dirty="0">
                <a:solidFill>
                  <a:srgbClr val="E6B9B8"/>
                </a:solidFill>
              </a:rPr>
            </a:br>
            <a:r>
              <a:rPr lang="en-US" b="1" i="1" dirty="0">
                <a:solidFill>
                  <a:srgbClr val="E6B9B8"/>
                </a:solidFill>
              </a:rPr>
              <a:t>	</a:t>
            </a:r>
            <a:r>
              <a:rPr lang="en-US" sz="2400" b="1" dirty="0">
                <a:solidFill>
                  <a:srgbClr val="E6B9B8"/>
                </a:solidFill>
              </a:rPr>
              <a:t>(“nature vs. nurture”)</a:t>
            </a:r>
            <a:br>
              <a:rPr lang="en-US" sz="2400" b="1" dirty="0">
                <a:solidFill>
                  <a:srgbClr val="E6B9B8"/>
                </a:solidFill>
              </a:rPr>
            </a:br>
            <a:r>
              <a:rPr lang="en-US" sz="2400" b="1" dirty="0">
                <a:solidFill>
                  <a:srgbClr val="E6B9B8"/>
                </a:solidFill>
              </a:rPr>
              <a:t>	(“learned vs. inherited”)</a:t>
            </a:r>
          </a:p>
          <a:p>
            <a:pPr marL="285750" indent="-285750" eaLnBrk="1" hangingPunct="1">
              <a:lnSpc>
                <a:spcPct val="80000"/>
              </a:lnSpc>
              <a:tabLst>
                <a:tab pos="0" algn="l"/>
              </a:tabLst>
            </a:pPr>
            <a:endParaRPr lang="en-US" sz="2400" b="1" dirty="0">
              <a:solidFill>
                <a:srgbClr val="E6B9B8"/>
              </a:solidFill>
            </a:endParaRPr>
          </a:p>
          <a:p>
            <a:pPr marL="285750" indent="-285750" eaLnBrk="1" hangingPunct="1">
              <a:lnSpc>
                <a:spcPct val="80000"/>
              </a:lnSpc>
              <a:tabLst>
                <a:tab pos="0" algn="l"/>
              </a:tabLst>
            </a:pPr>
            <a:r>
              <a:rPr lang="en-US" b="1" i="1" dirty="0" err="1">
                <a:solidFill>
                  <a:srgbClr val="E6B9B8"/>
                </a:solidFill>
              </a:rPr>
              <a:t>Ideationism</a:t>
            </a:r>
            <a:r>
              <a:rPr lang="en-US" b="1" i="1" dirty="0">
                <a:solidFill>
                  <a:srgbClr val="E6B9B8"/>
                </a:solidFill>
              </a:rPr>
              <a:t> vs. </a:t>
            </a:r>
            <a:r>
              <a:rPr lang="en-US" b="1" i="1" dirty="0">
                <a:solidFill>
                  <a:srgbClr val="000000"/>
                </a:solidFill>
              </a:rPr>
              <a:t>Cultural Materialism</a:t>
            </a:r>
          </a:p>
          <a:p>
            <a:pPr marL="285750" indent="-285750" eaLnBrk="1" hangingPunct="1">
              <a:lnSpc>
                <a:spcPct val="80000"/>
              </a:lnSpc>
              <a:tabLst>
                <a:tab pos="0" algn="l"/>
              </a:tabLst>
            </a:pPr>
            <a:endParaRPr lang="en-US" sz="2800" b="1" dirty="0">
              <a:solidFill>
                <a:srgbClr val="E6B9B8"/>
              </a:solidFill>
            </a:endParaRPr>
          </a:p>
          <a:p>
            <a:pPr marL="285750" indent="-285750" eaLnBrk="1" hangingPunct="1">
              <a:lnSpc>
                <a:spcPct val="80000"/>
              </a:lnSpc>
              <a:tabLst>
                <a:tab pos="0" algn="l"/>
              </a:tabLst>
            </a:pPr>
            <a:r>
              <a:rPr lang="en-US" b="1" i="1" dirty="0">
                <a:solidFill>
                  <a:srgbClr val="E6B9B8"/>
                </a:solidFill>
              </a:rPr>
              <a:t>Individual Agency vs. Structuralism</a:t>
            </a:r>
            <a:br>
              <a:rPr lang="en-US" sz="2800" b="1" i="1" dirty="0">
                <a:solidFill>
                  <a:srgbClr val="E6B9B8"/>
                </a:solidFill>
              </a:rPr>
            </a:br>
            <a:r>
              <a:rPr lang="en-US" b="1" i="1" dirty="0">
                <a:solidFill>
                  <a:srgbClr val="E6B9B8"/>
                </a:solidFill>
              </a:rPr>
              <a:t>	</a:t>
            </a:r>
            <a:r>
              <a:rPr lang="en-US" sz="2400" b="1" dirty="0">
                <a:solidFill>
                  <a:srgbClr val="E6B9B8"/>
                </a:solidFill>
              </a:rPr>
              <a:t>(“free will” vs. “power structures”)</a:t>
            </a:r>
          </a:p>
        </p:txBody>
      </p:sp>
      <p:sp>
        <p:nvSpPr>
          <p:cNvPr id="4" name="Rectangle 2"/>
          <p:cNvSpPr txBox="1">
            <a:spLocks noChangeArrowheads="1"/>
          </p:cNvSpPr>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800" b="1" kern="0" dirty="0">
                <a:solidFill>
                  <a:srgbClr val="000000"/>
                </a:solidFill>
                <a:latin typeface="Arial"/>
              </a:rPr>
              <a:t>“profit motives” are archetypal examples of . . .</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3746"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5400" b="1" dirty="0">
              <a:solidFill>
                <a:srgbClr val="000000"/>
              </a:solidFill>
              <a:latin typeface="Times New Roman" pitchFamily="18" charset="0"/>
            </a:endParaRPr>
          </a:p>
          <a:p>
            <a:pPr algn="ctr" eaLnBrk="0" hangingPunct="0">
              <a:spcBef>
                <a:spcPct val="20000"/>
              </a:spcBef>
            </a:pPr>
            <a:endParaRPr lang="en-US" sz="3200" b="1" dirty="0">
              <a:solidFill>
                <a:srgbClr val="000000"/>
              </a:solidFill>
              <a:latin typeface="Times New Roman" pitchFamily="18" charset="0"/>
            </a:endParaRPr>
          </a:p>
        </p:txBody>
      </p:sp>
      <p:sp>
        <p:nvSpPr>
          <p:cNvPr id="543747" name="Rectangle 4"/>
          <p:cNvSpPr>
            <a:spLocks noChangeArrowheads="1"/>
          </p:cNvSpPr>
          <p:nvPr/>
        </p:nvSpPr>
        <p:spPr bwMode="auto">
          <a:xfrm>
            <a:off x="914400" y="3505200"/>
            <a:ext cx="7315200" cy="2123658"/>
          </a:xfrm>
          <a:prstGeom prst="rect">
            <a:avLst/>
          </a:prstGeom>
          <a:noFill/>
          <a:ln w="9525">
            <a:noFill/>
            <a:miter lim="800000"/>
            <a:headEnd/>
            <a:tailEnd/>
          </a:ln>
        </p:spPr>
        <p:txBody>
          <a:bodyPr>
            <a:spAutoFit/>
          </a:bodyPr>
          <a:lstStyle/>
          <a:p>
            <a:pPr marL="58738" lvl="4" indent="-58738" algn="ctr">
              <a:tabLst>
                <a:tab pos="914400" algn="l"/>
              </a:tabLst>
            </a:pPr>
            <a:r>
              <a:rPr lang="en-US" sz="3600" b="1" dirty="0">
                <a:solidFill>
                  <a:srgbClr val="000000"/>
                </a:solidFill>
                <a:cs typeface="Arial" charset="0"/>
              </a:rPr>
              <a:t>“It’s the last taboo, isn’t it—fat?”</a:t>
            </a:r>
          </a:p>
          <a:p>
            <a:pPr marL="58738" lvl="4" indent="-58738" algn="ctr">
              <a:tabLst>
                <a:tab pos="914400" algn="l"/>
              </a:tabLst>
            </a:pPr>
            <a:endParaRPr lang="en-US" sz="3600" b="1" dirty="0">
              <a:solidFill>
                <a:srgbClr val="000000"/>
              </a:solidFill>
              <a:cs typeface="Arial" charset="0"/>
            </a:endParaRPr>
          </a:p>
          <a:p>
            <a:pPr marL="0" lvl="4" algn="ctr">
              <a:tabLst>
                <a:tab pos="914400" algn="l"/>
              </a:tabLst>
            </a:pPr>
            <a:r>
              <a:rPr lang="en-US" sz="2000" dirty="0">
                <a:solidFill>
                  <a:srgbClr val="000000"/>
                </a:solidFill>
                <a:cs typeface="Arial" charset="0"/>
              </a:rPr>
              <a:t>—Jennifer Patterson</a:t>
            </a:r>
          </a:p>
          <a:p>
            <a:pPr marL="0" lvl="4" algn="ctr">
              <a:tabLst>
                <a:tab pos="914400" algn="l"/>
              </a:tabLst>
            </a:pPr>
            <a:endParaRPr lang="en-US" sz="2000" dirty="0">
              <a:solidFill>
                <a:srgbClr val="000000"/>
              </a:solidFill>
              <a:cs typeface="Arial" charset="0"/>
            </a:endParaRPr>
          </a:p>
          <a:p>
            <a:pPr marL="0" lvl="4" algn="ctr">
              <a:tabLst>
                <a:tab pos="914400" algn="l"/>
              </a:tabLst>
            </a:pPr>
            <a:r>
              <a:rPr lang="en-US" sz="2000" dirty="0">
                <a:solidFill>
                  <a:srgbClr val="000000"/>
                </a:solidFill>
                <a:cs typeface="Arial" charset="0"/>
              </a:rPr>
              <a:t>of The Two Fat Ladies fame</a:t>
            </a:r>
          </a:p>
        </p:txBody>
      </p:sp>
      <p:sp>
        <p:nvSpPr>
          <p:cNvPr id="543748" name="Rectangle 5"/>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939788"/>
            <a:ext cx="7772400" cy="2062103"/>
          </a:xfrm>
          <a:prstGeom prst="rect">
            <a:avLst/>
          </a:prstGeom>
        </p:spPr>
        <p:txBody>
          <a:bodyPr wrap="square">
            <a:spAutoFit/>
          </a:bodyPr>
          <a:lstStyle/>
          <a:p>
            <a:pPr algn="ctr"/>
            <a:r>
              <a:rPr lang="en-US" sz="3200" b="1" dirty="0">
                <a:solidFill>
                  <a:prstClr val="white"/>
                </a:solidFill>
              </a:rPr>
              <a:t>the question of “free will” also surfaces during the discussions </a:t>
            </a:r>
          </a:p>
          <a:p>
            <a:pPr algn="ctr"/>
            <a:r>
              <a:rPr lang="en-US" sz="3200" b="1" dirty="0">
                <a:solidFill>
                  <a:prstClr val="white"/>
                </a:solidFill>
              </a:rPr>
              <a:t>of the obesity epidemic, and even in the courts of law . .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9" name="Rectangle 3"/>
          <p:cNvSpPr>
            <a:spLocks noGrp="1" noChangeArrowheads="1"/>
          </p:cNvSpPr>
          <p:nvPr>
            <p:ph type="subTitle" idx="4294967295"/>
          </p:nvPr>
        </p:nvSpPr>
        <p:spPr>
          <a:xfrm>
            <a:off x="914400" y="2068512"/>
            <a:ext cx="7620000" cy="3588675"/>
          </a:xfrm>
        </p:spPr>
        <p:txBody>
          <a:bodyPr wrap="square">
            <a:spAutoFit/>
          </a:bodyPr>
          <a:lstStyle/>
          <a:p>
            <a:pPr marL="285750" indent="-285750" eaLnBrk="1" hangingPunct="1">
              <a:lnSpc>
                <a:spcPct val="80000"/>
              </a:lnSpc>
              <a:tabLst>
                <a:tab pos="0" algn="l"/>
              </a:tabLst>
            </a:pPr>
            <a:r>
              <a:rPr lang="en-US" sz="2800" b="1" i="1" dirty="0">
                <a:solidFill>
                  <a:srgbClr val="E6B9B8"/>
                </a:solidFill>
              </a:rPr>
              <a:t>Biological Determinism vs. Cultural </a:t>
            </a:r>
            <a:r>
              <a:rPr lang="en-US" sz="2800" b="1" i="1" dirty="0" err="1">
                <a:solidFill>
                  <a:srgbClr val="E6B9B8"/>
                </a:solidFill>
              </a:rPr>
              <a:t>Constructionism</a:t>
            </a:r>
            <a:br>
              <a:rPr lang="en-US" sz="2800" b="1" i="1" dirty="0">
                <a:solidFill>
                  <a:srgbClr val="E6B9B8"/>
                </a:solidFill>
              </a:rPr>
            </a:br>
            <a:r>
              <a:rPr lang="en-US" b="1" i="1" dirty="0">
                <a:solidFill>
                  <a:srgbClr val="E6B9B8"/>
                </a:solidFill>
              </a:rPr>
              <a:t>	</a:t>
            </a:r>
            <a:r>
              <a:rPr lang="en-US" sz="2400" b="1" dirty="0">
                <a:solidFill>
                  <a:srgbClr val="E6B9B8"/>
                </a:solidFill>
              </a:rPr>
              <a:t>(“nature vs. nurture”)</a:t>
            </a:r>
            <a:br>
              <a:rPr lang="en-US" sz="2400" b="1" dirty="0">
                <a:solidFill>
                  <a:srgbClr val="E6B9B8"/>
                </a:solidFill>
              </a:rPr>
            </a:br>
            <a:r>
              <a:rPr lang="en-US" sz="2400" b="1" dirty="0">
                <a:solidFill>
                  <a:srgbClr val="E6B9B8"/>
                </a:solidFill>
              </a:rPr>
              <a:t>	(“learned vs. inherited”)</a:t>
            </a:r>
          </a:p>
          <a:p>
            <a:pPr marL="285750" indent="-285750" eaLnBrk="1" hangingPunct="1">
              <a:lnSpc>
                <a:spcPct val="80000"/>
              </a:lnSpc>
              <a:tabLst>
                <a:tab pos="0" algn="l"/>
              </a:tabLst>
            </a:pPr>
            <a:endParaRPr lang="en-US" sz="2400" b="1" dirty="0">
              <a:solidFill>
                <a:srgbClr val="E6B9B8"/>
              </a:solidFill>
            </a:endParaRPr>
          </a:p>
          <a:p>
            <a:pPr marL="285750" indent="-285750" eaLnBrk="1" hangingPunct="1">
              <a:lnSpc>
                <a:spcPct val="80000"/>
              </a:lnSpc>
              <a:tabLst>
                <a:tab pos="0" algn="l"/>
              </a:tabLst>
            </a:pPr>
            <a:r>
              <a:rPr lang="en-US" sz="2800" b="1" i="1" dirty="0" err="1">
                <a:solidFill>
                  <a:srgbClr val="E6B9B8"/>
                </a:solidFill>
              </a:rPr>
              <a:t>Ideationism</a:t>
            </a:r>
            <a:r>
              <a:rPr lang="en-US" sz="2800" b="1" i="1" dirty="0">
                <a:solidFill>
                  <a:srgbClr val="E6B9B8"/>
                </a:solidFill>
              </a:rPr>
              <a:t> vs. Cultural Materialism</a:t>
            </a:r>
          </a:p>
          <a:p>
            <a:pPr marL="285750" indent="-285750" eaLnBrk="1" hangingPunct="1">
              <a:lnSpc>
                <a:spcPct val="80000"/>
              </a:lnSpc>
              <a:tabLst>
                <a:tab pos="0" algn="l"/>
              </a:tabLst>
            </a:pPr>
            <a:endParaRPr lang="en-US" sz="2800" b="1" dirty="0"/>
          </a:p>
          <a:p>
            <a:pPr marL="285750" indent="-285750" eaLnBrk="1" hangingPunct="1">
              <a:lnSpc>
                <a:spcPct val="80000"/>
              </a:lnSpc>
              <a:tabLst>
                <a:tab pos="0" algn="l"/>
              </a:tabLst>
            </a:pPr>
            <a:r>
              <a:rPr lang="en-US" b="1" i="1" dirty="0">
                <a:solidFill>
                  <a:srgbClr val="FF1B36"/>
                </a:solidFill>
              </a:rPr>
              <a:t>Individual Agency vs. Structuralism</a:t>
            </a:r>
            <a:br>
              <a:rPr lang="en-US" sz="2800" b="1" i="1" dirty="0">
                <a:solidFill>
                  <a:srgbClr val="FF1B36"/>
                </a:solidFill>
              </a:rPr>
            </a:br>
            <a:r>
              <a:rPr lang="en-US" b="1" i="1" dirty="0">
                <a:solidFill>
                  <a:srgbClr val="FF1B36"/>
                </a:solidFill>
              </a:rPr>
              <a:t>	</a:t>
            </a:r>
            <a:r>
              <a:rPr lang="en-US" sz="2400" b="1" dirty="0">
                <a:solidFill>
                  <a:srgbClr val="FF1B36"/>
                </a:solidFill>
              </a:rPr>
              <a:t>(“free will” vs. “power structures”)</a:t>
            </a:r>
            <a:endParaRPr lang="en-US" sz="2400" b="1" dirty="0"/>
          </a:p>
        </p:txBody>
      </p:sp>
      <p:sp>
        <p:nvSpPr>
          <p:cNvPr id="4" name="Rectangle 2"/>
          <p:cNvSpPr txBox="1">
            <a:spLocks noChangeArrowheads="1"/>
          </p:cNvSpPr>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chemeClr val="tx1"/>
                </a:solidFill>
                <a:effectLst/>
                <a:uLnTx/>
                <a:uFillTx/>
                <a:latin typeface="+mj-lt"/>
                <a:ea typeface="+mj-ea"/>
                <a:cs typeface="+mj-cs"/>
              </a:rPr>
              <a:t>the three major contemporary debates</a:t>
            </a:r>
            <a:endParaRPr kumimoji="0" lang="en-US" sz="3200" b="1"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2170688" y="6617155"/>
            <a:ext cx="477246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Tahoma" pitchFamily="34" charset="0"/>
                <a:hlinkClick r:id="rId4"/>
              </a:rPr>
              <a:t>https://ctmirror.org/2020/09/13/industrial-farming-outweighs-willpower-in-obesity-crisis-experts-say/</a:t>
            </a:r>
            <a:endParaRPr lang="en-US" sz="800" kern="1200" dirty="0">
              <a:solidFill>
                <a:srgbClr val="FFFFFF"/>
              </a:solidFill>
              <a:latin typeface="Tahoma" pitchFamily="34" charset="0"/>
              <a:ea typeface="+mn-ea"/>
              <a:cs typeface="+mn-cs"/>
            </a:endParaRPr>
          </a:p>
        </p:txBody>
      </p:sp>
      <p:pic>
        <p:nvPicPr>
          <p:cNvPr id="3" name="Picture 2" descr="Graphical user interface, text, application&#10;&#10;Description automatically generated">
            <a:extLst>
              <a:ext uri="{FF2B5EF4-FFF2-40B4-BE49-F238E27FC236}">
                <a16:creationId xmlns:a16="http://schemas.microsoft.com/office/drawing/2014/main" id="{5263AF0B-852C-45E0-AF83-DCA77B24B3A3}"/>
              </a:ext>
            </a:extLst>
          </p:cNvPr>
          <p:cNvPicPr>
            <a:picLocks noChangeAspect="1"/>
          </p:cNvPicPr>
          <p:nvPr/>
        </p:nvPicPr>
        <p:blipFill>
          <a:blip r:embed="rId5"/>
          <a:stretch>
            <a:fillRect/>
          </a:stretch>
        </p:blipFill>
        <p:spPr>
          <a:xfrm>
            <a:off x="914400" y="148040"/>
            <a:ext cx="7315200" cy="6464426"/>
          </a:xfrm>
          <a:prstGeom prst="rect">
            <a:avLst/>
          </a:prstGeo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38200" y="0"/>
            <a:ext cx="7426712" cy="6858000"/>
          </a:xfrm>
          <a:prstGeom prst="rect">
            <a:avLst/>
          </a:prstGeom>
          <a:noFill/>
          <a:ln w="9525">
            <a:noFill/>
            <a:miter lim="800000"/>
            <a:headEnd/>
            <a:tailEnd/>
          </a:ln>
        </p:spPr>
      </p:pic>
      <p:sp>
        <p:nvSpPr>
          <p:cNvPr id="6" name="Text Box 2">
            <a:hlinkClick r:id="rId4"/>
          </p:cNvPr>
          <p:cNvSpPr txBox="1">
            <a:spLocks noChangeArrowheads="1"/>
          </p:cNvSpPr>
          <p:nvPr/>
        </p:nvSpPr>
        <p:spPr bwMode="auto">
          <a:xfrm>
            <a:off x="2228396" y="6566848"/>
            <a:ext cx="465704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Tahoma" pitchFamily="34" charset="0"/>
                <a:hlinkClick r:id="rId5"/>
              </a:rPr>
              <a:t>http://www.wenatcheeworld.com/news/2008/jan/22/is-our-environment-to-blame-for-the-obesity/</a:t>
            </a:r>
            <a:endParaRPr lang="en-US" sz="800" kern="1200" dirty="0">
              <a:solidFill>
                <a:srgbClr val="FFFFFF"/>
              </a:solidFill>
              <a:latin typeface="Tahoma" pitchFamily="34" charset="0"/>
              <a:ea typeface="+mn-ea"/>
              <a:cs typeface="+mn-cs"/>
            </a:endParaRPr>
          </a:p>
        </p:txBody>
      </p:sp>
    </p:spTree>
    <p:extLst>
      <p:ext uri="{BB962C8B-B14F-4D97-AF65-F5344CB8AC3E}">
        <p14:creationId xmlns:p14="http://schemas.microsoft.com/office/powerpoint/2010/main" val="201448837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2228396" y="6566848"/>
            <a:ext cx="465704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Tahoma" pitchFamily="34" charset="0"/>
                <a:hlinkClick r:id="rId4"/>
              </a:rPr>
              <a:t>http://www.wenatcheeworld.com/news/2008/jan/22/is-our-environment-to-blame-for-the-obesity/</a:t>
            </a:r>
            <a:endParaRPr lang="en-US" sz="800" kern="1200" dirty="0">
              <a:solidFill>
                <a:srgbClr val="FFFFFF"/>
              </a:solidFill>
              <a:latin typeface="Tahoma" pitchFamily="34" charset="0"/>
              <a:ea typeface="+mn-ea"/>
              <a:cs typeface="+mn-cs"/>
            </a:endParaRPr>
          </a:p>
        </p:txBody>
      </p:sp>
      <p:pic>
        <p:nvPicPr>
          <p:cNvPr id="2050" name="Picture 2"/>
          <p:cNvPicPr>
            <a:picLocks noChangeAspect="1" noChangeArrowheads="1"/>
          </p:cNvPicPr>
          <p:nvPr/>
        </p:nvPicPr>
        <p:blipFill>
          <a:blip r:embed="rId5" cstate="print"/>
          <a:srcRect/>
          <a:stretch>
            <a:fillRect/>
          </a:stretch>
        </p:blipFill>
        <p:spPr bwMode="auto">
          <a:xfrm>
            <a:off x="685800" y="1690597"/>
            <a:ext cx="7772400" cy="4176803"/>
          </a:xfrm>
          <a:prstGeom prst="rect">
            <a:avLst/>
          </a:prstGeom>
          <a:noFill/>
          <a:ln w="9525">
            <a:noFill/>
            <a:miter lim="800000"/>
            <a:headEnd/>
            <a:tailEnd/>
          </a:ln>
        </p:spPr>
      </p:pic>
      <p:sp>
        <p:nvSpPr>
          <p:cNvPr id="5" name="Freeform 4"/>
          <p:cNvSpPr/>
          <p:nvPr/>
        </p:nvSpPr>
        <p:spPr>
          <a:xfrm>
            <a:off x="4163704" y="3061648"/>
            <a:ext cx="4495800"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CF2B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a:spcBef>
                <a:spcPct val="0"/>
              </a:spcBef>
              <a:spcAft>
                <a:spcPct val="0"/>
              </a:spcAft>
              <a:defRPr/>
            </a:pPr>
            <a:endParaRPr lang="en-US" sz="2400" kern="1200">
              <a:solidFill>
                <a:srgbClr val="FFFFFF"/>
              </a:solidFill>
              <a:latin typeface="Arial"/>
              <a:ea typeface="+mn-ea"/>
              <a:cs typeface="+mn-cs"/>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Text Box 2">
            <a:hlinkClick r:id="rId3"/>
          </p:cNvPr>
          <p:cNvSpPr txBox="1">
            <a:spLocks noChangeArrowheads="1"/>
          </p:cNvSpPr>
          <p:nvPr/>
        </p:nvSpPr>
        <p:spPr bwMode="auto">
          <a:xfrm>
            <a:off x="3429000" y="6243638"/>
            <a:ext cx="2332038" cy="461962"/>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200" kern="1200">
                <a:solidFill>
                  <a:srgbClr val="000000"/>
                </a:solidFill>
                <a:latin typeface="Arial" charset="0"/>
                <a:ea typeface="+mn-ea"/>
                <a:cs typeface="+mn-cs"/>
              </a:rPr>
              <a:t>Larry Wright, The Detroit News </a:t>
            </a:r>
            <a:br>
              <a:rPr lang="en-US" sz="1200" kern="1200">
                <a:solidFill>
                  <a:srgbClr val="000000"/>
                </a:solidFill>
                <a:latin typeface="Arial" charset="0"/>
                <a:ea typeface="+mn-ea"/>
                <a:cs typeface="+mn-cs"/>
              </a:rPr>
            </a:br>
            <a:r>
              <a:rPr lang="en-US" sz="1200" kern="1200">
                <a:solidFill>
                  <a:srgbClr val="000000"/>
                </a:solidFill>
                <a:latin typeface="Arial" charset="0"/>
                <a:ea typeface="+mn-ea"/>
                <a:cs typeface="+mn-cs"/>
              </a:rPr>
              <a:t>9/7/2002</a:t>
            </a:r>
            <a:endParaRPr lang="en-US" sz="1200" kern="1200">
              <a:solidFill>
                <a:srgbClr val="FFFFFF"/>
              </a:solidFill>
              <a:latin typeface="Arial" charset="0"/>
              <a:ea typeface="+mn-ea"/>
              <a:cs typeface="+mn-cs"/>
            </a:endParaRPr>
          </a:p>
        </p:txBody>
      </p:sp>
      <p:pic>
        <p:nvPicPr>
          <p:cNvPr id="784386" name="Picture 4" descr="cartoon_McFries.gif"/>
          <p:cNvPicPr>
            <a:picLocks noChangeAspect="1"/>
          </p:cNvPicPr>
          <p:nvPr/>
        </p:nvPicPr>
        <p:blipFill>
          <a:blip r:embed="rId4" cstate="print"/>
          <a:srcRect/>
          <a:stretch>
            <a:fillRect/>
          </a:stretch>
        </p:blipFill>
        <p:spPr bwMode="auto">
          <a:xfrm>
            <a:off x="914400" y="838200"/>
            <a:ext cx="7315200" cy="5196184"/>
          </a:xfrm>
          <a:prstGeom prst="rect">
            <a:avLst/>
          </a:prstGeom>
          <a:noFill/>
          <a:ln w="9525">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www.cartoonstock.com/directory/s/supersize_me_gifts.asp</a:t>
            </a:r>
            <a:endParaRPr lang="en-US" sz="1200" kern="1200" dirty="0">
              <a:solidFill>
                <a:srgbClr val="000000"/>
              </a:solidFill>
              <a:latin typeface="Arial" charset="0"/>
              <a:ea typeface="+mn-ea"/>
              <a:cs typeface="Arial" charset="0"/>
            </a:endParaRPr>
          </a:p>
        </p:txBody>
      </p:sp>
      <p:pic>
        <p:nvPicPr>
          <p:cNvPr id="4098" name="Picture 2"/>
          <p:cNvPicPr>
            <a:picLocks noChangeAspect="1" noChangeArrowheads="1"/>
          </p:cNvPicPr>
          <p:nvPr/>
        </p:nvPicPr>
        <p:blipFill>
          <a:blip r:embed="rId3" cstate="print"/>
          <a:srcRect/>
          <a:stretch>
            <a:fillRect/>
          </a:stretch>
        </p:blipFill>
        <p:spPr bwMode="auto">
          <a:xfrm>
            <a:off x="1393428" y="672152"/>
            <a:ext cx="6324380" cy="5486400"/>
          </a:xfrm>
          <a:prstGeom prst="rect">
            <a:avLst/>
          </a:prstGeom>
          <a:noFill/>
          <a:ln w="9525">
            <a:noFill/>
            <a:miter lim="800000"/>
            <a:headEnd/>
            <a:tailEnd/>
          </a:ln>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http://www.giffmex.org/blog/?p=119</a:t>
            </a:r>
            <a:endParaRPr lang="en-US" sz="1200" kern="1200" dirty="0">
              <a:solidFill>
                <a:srgbClr val="000000"/>
              </a:solidFill>
              <a:latin typeface="Arial" charset="0"/>
              <a:ea typeface="+mn-ea"/>
              <a:cs typeface="Arial" charset="0"/>
            </a:endParaRPr>
          </a:p>
        </p:txBody>
      </p:sp>
      <p:pic>
        <p:nvPicPr>
          <p:cNvPr id="5122" name="Picture 2"/>
          <p:cNvPicPr>
            <a:picLocks noChangeAspect="1" noChangeArrowheads="1"/>
          </p:cNvPicPr>
          <p:nvPr/>
        </p:nvPicPr>
        <p:blipFill>
          <a:blip r:embed="rId3" cstate="print"/>
          <a:srcRect/>
          <a:stretch>
            <a:fillRect/>
          </a:stretch>
        </p:blipFill>
        <p:spPr bwMode="auto">
          <a:xfrm>
            <a:off x="1361462" y="685800"/>
            <a:ext cx="6487138" cy="5486400"/>
          </a:xfrm>
          <a:prstGeom prst="rect">
            <a:avLst/>
          </a:prstGeom>
          <a:noFill/>
          <a:ln w="9525">
            <a:noFill/>
            <a:miter lim="800000"/>
            <a:headEnd/>
            <a:tailEnd/>
          </a:ln>
          <a:effec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http://www.loc.gov/exhibits/telnaes/telnaes-checklist.html</a:t>
            </a:r>
            <a:endParaRPr lang="en-US" sz="1200" kern="1200" dirty="0">
              <a:solidFill>
                <a:srgbClr val="000000"/>
              </a:solidFill>
              <a:latin typeface="Arial" charset="0"/>
              <a:ea typeface="+mn-ea"/>
              <a:cs typeface="Arial" charset="0"/>
            </a:endParaRPr>
          </a:p>
        </p:txBody>
      </p:sp>
      <p:pic>
        <p:nvPicPr>
          <p:cNvPr id="6146" name="Picture 2"/>
          <p:cNvPicPr>
            <a:picLocks noChangeAspect="1" noChangeArrowheads="1"/>
          </p:cNvPicPr>
          <p:nvPr/>
        </p:nvPicPr>
        <p:blipFill>
          <a:blip r:embed="rId3" cstate="print"/>
          <a:srcRect/>
          <a:stretch>
            <a:fillRect/>
          </a:stretch>
        </p:blipFill>
        <p:spPr bwMode="auto">
          <a:xfrm>
            <a:off x="1107310" y="685800"/>
            <a:ext cx="6907338" cy="5486400"/>
          </a:xfrm>
          <a:prstGeom prst="rect">
            <a:avLst/>
          </a:prstGeom>
          <a:noFill/>
          <a:ln w="9525">
            <a:noFill/>
            <a:miter lim="800000"/>
            <a:headEnd/>
            <a:tailEnd/>
          </a:ln>
          <a:effec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http://www.bbc.co.uk/sn/humanbody/truthaboutfood/slim/popcorn.shtml</a:t>
            </a:r>
            <a:endParaRPr lang="en-US" sz="1200" kern="1200" dirty="0">
              <a:solidFill>
                <a:srgbClr val="000000"/>
              </a:solidFill>
              <a:latin typeface="Arial" charset="0"/>
              <a:ea typeface="+mn-ea"/>
              <a:cs typeface="Arial" charset="0"/>
            </a:endParaRPr>
          </a:p>
        </p:txBody>
      </p:sp>
      <p:pic>
        <p:nvPicPr>
          <p:cNvPr id="12290" name="Picture 2"/>
          <p:cNvPicPr>
            <a:picLocks noChangeAspect="1" noChangeArrowheads="1"/>
          </p:cNvPicPr>
          <p:nvPr/>
        </p:nvPicPr>
        <p:blipFill>
          <a:blip r:embed="rId3" cstate="print"/>
          <a:srcRect/>
          <a:stretch>
            <a:fillRect/>
          </a:stretch>
        </p:blipFill>
        <p:spPr bwMode="auto">
          <a:xfrm>
            <a:off x="685800" y="228600"/>
            <a:ext cx="7772400" cy="5891134"/>
          </a:xfrm>
          <a:prstGeom prst="rect">
            <a:avLst/>
          </a:prstGeom>
          <a:noFill/>
          <a:ln w="9525">
            <a:noFill/>
            <a:miter lim="800000"/>
            <a:headEnd/>
            <a:tailEnd/>
          </a:ln>
          <a:effectLst/>
        </p:spPr>
      </p:pic>
      <p:sp>
        <p:nvSpPr>
          <p:cNvPr id="6" name="Rectangle 5"/>
          <p:cNvSpPr/>
          <p:nvPr/>
        </p:nvSpPr>
        <p:spPr>
          <a:xfrm>
            <a:off x="1905000" y="4038600"/>
            <a:ext cx="3810000" cy="5334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47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44770" name="Rectangle 8"/>
          <p:cNvSpPr>
            <a:spLocks noChangeArrowheads="1"/>
          </p:cNvSpPr>
          <p:nvPr/>
        </p:nvSpPr>
        <p:spPr bwMode="auto">
          <a:xfrm>
            <a:off x="203676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177</a:t>
            </a:r>
          </a:p>
        </p:txBody>
      </p:sp>
      <p:sp>
        <p:nvSpPr>
          <p:cNvPr id="5447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5400" b="1" dirty="0">
              <a:solidFill>
                <a:srgbClr val="000000"/>
              </a:solidFill>
              <a:latin typeface="Times New Roman" pitchFamily="18" charset="0"/>
            </a:endParaRPr>
          </a:p>
          <a:p>
            <a:pPr algn="ctr" eaLnBrk="0" hangingPunct="0">
              <a:spcBef>
                <a:spcPct val="20000"/>
              </a:spcBef>
            </a:pPr>
            <a:endParaRPr lang="en-US" sz="3200" b="1" dirty="0">
              <a:solidFill>
                <a:srgbClr val="000000"/>
              </a:solidFill>
              <a:latin typeface="Times New Roman" pitchFamily="18" charset="0"/>
            </a:endParaRPr>
          </a:p>
        </p:txBody>
      </p:sp>
      <p:sp>
        <p:nvSpPr>
          <p:cNvPr id="544772" name="Rectangle 4"/>
          <p:cNvSpPr>
            <a:spLocks noChangeArrowheads="1"/>
          </p:cNvSpPr>
          <p:nvPr/>
        </p:nvSpPr>
        <p:spPr bwMode="auto">
          <a:xfrm>
            <a:off x="900113" y="2590800"/>
            <a:ext cx="7315200" cy="3478213"/>
          </a:xfrm>
          <a:prstGeom prst="rect">
            <a:avLst/>
          </a:prstGeom>
          <a:noFill/>
          <a:ln w="9525">
            <a:noFill/>
            <a:miter lim="800000"/>
            <a:headEnd/>
            <a:tailEnd/>
          </a:ln>
        </p:spPr>
        <p:txBody>
          <a:bodyPr>
            <a:spAutoFit/>
          </a:bodyPr>
          <a:lstStyle/>
          <a:p>
            <a:pPr marL="58738" lvl="4" indent="-58738" algn="ctr">
              <a:tabLst>
                <a:tab pos="914400" algn="l"/>
              </a:tabLst>
            </a:pPr>
            <a:r>
              <a:rPr lang="en-US" sz="2800" b="1" dirty="0">
                <a:solidFill>
                  <a:srgbClr val="000000"/>
                </a:solidFill>
                <a:cs typeface="Arial" charset="0"/>
              </a:rPr>
              <a:t>“It’s all the fault</a:t>
            </a:r>
          </a:p>
          <a:p>
            <a:pPr marL="58738" lvl="4" indent="-58738" algn="ctr">
              <a:tabLst>
                <a:tab pos="914400" algn="l"/>
              </a:tabLst>
            </a:pPr>
            <a:r>
              <a:rPr lang="en-US" sz="2800" b="1" dirty="0">
                <a:solidFill>
                  <a:srgbClr val="000000"/>
                </a:solidFill>
                <a:cs typeface="Arial" charset="0"/>
              </a:rPr>
              <a:t>of the Duchess of Windsor.  </a:t>
            </a:r>
          </a:p>
          <a:p>
            <a:pPr marL="58738" lvl="4" indent="-58738" algn="ctr">
              <a:tabLst>
                <a:tab pos="914400" algn="l"/>
              </a:tabLst>
            </a:pPr>
            <a:r>
              <a:rPr lang="en-US" sz="2800" b="1" dirty="0">
                <a:solidFill>
                  <a:srgbClr val="000000"/>
                </a:solidFill>
                <a:cs typeface="Arial" charset="0"/>
              </a:rPr>
              <a:t>She came up with that stupid line, </a:t>
            </a:r>
          </a:p>
          <a:p>
            <a:pPr marL="58738" lvl="4" indent="-58738" algn="ctr">
              <a:tabLst>
                <a:tab pos="914400" algn="l"/>
              </a:tabLst>
            </a:pPr>
            <a:r>
              <a:rPr lang="en-US" sz="2800" b="1" dirty="0">
                <a:solidFill>
                  <a:srgbClr val="000000"/>
                </a:solidFill>
                <a:cs typeface="Arial" charset="0"/>
              </a:rPr>
              <a:t>‘You can never be too rich nor too thin.’</a:t>
            </a:r>
          </a:p>
          <a:p>
            <a:pPr marL="58738" lvl="4" indent="-58738" algn="ctr">
              <a:tabLst>
                <a:tab pos="914400" algn="l"/>
              </a:tabLst>
            </a:pPr>
            <a:endParaRPr lang="en-US" sz="2800" b="1" dirty="0">
              <a:solidFill>
                <a:srgbClr val="000000"/>
              </a:solidFill>
              <a:cs typeface="Arial" charset="0"/>
            </a:endParaRPr>
          </a:p>
          <a:p>
            <a:pPr marL="58738" lvl="4" indent="-58738" algn="ctr">
              <a:tabLst>
                <a:tab pos="914400" algn="l"/>
              </a:tabLst>
            </a:pPr>
            <a:r>
              <a:rPr lang="en-US" sz="3200" b="1" dirty="0">
                <a:solidFill>
                  <a:srgbClr val="000000"/>
                </a:solidFill>
                <a:cs typeface="Arial" charset="0"/>
              </a:rPr>
              <a:t>And America took it to their heart</a:t>
            </a:r>
            <a:r>
              <a:rPr lang="en-US" sz="2800" b="1" dirty="0">
                <a:solidFill>
                  <a:srgbClr val="000000"/>
                </a:solidFill>
                <a:cs typeface="Arial" charset="0"/>
              </a:rPr>
              <a:t>.”</a:t>
            </a:r>
          </a:p>
          <a:p>
            <a:pPr marL="58738" lvl="4" indent="-58738" algn="ctr">
              <a:tabLst>
                <a:tab pos="914400" algn="l"/>
              </a:tabLst>
            </a:pPr>
            <a:endParaRPr lang="en-US" sz="2800" b="1" dirty="0">
              <a:solidFill>
                <a:srgbClr val="000000"/>
              </a:solidFill>
              <a:cs typeface="Arial" charset="0"/>
            </a:endParaRPr>
          </a:p>
          <a:p>
            <a:pPr marL="58738" lvl="4" indent="-58738" algn="ctr">
              <a:tabLst>
                <a:tab pos="914400" algn="l"/>
              </a:tabLst>
            </a:pPr>
            <a:r>
              <a:rPr lang="en-US" sz="2000" dirty="0">
                <a:solidFill>
                  <a:srgbClr val="000000"/>
                </a:solidFill>
                <a:cs typeface="Arial" charset="0"/>
              </a:rPr>
              <a:t>—Jennifer Patterson</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http://www.bbc.co.uk/sn/humanbody/truthaboutfood/slim/popcorn.shtml</a:t>
            </a:r>
            <a:endParaRPr lang="en-US" sz="1200" kern="1200" dirty="0">
              <a:solidFill>
                <a:srgbClr val="000000"/>
              </a:solidFill>
              <a:latin typeface="Arial" charset="0"/>
              <a:ea typeface="+mn-ea"/>
              <a:cs typeface="Arial" charset="0"/>
            </a:endParaRPr>
          </a:p>
        </p:txBody>
      </p:sp>
      <p:pic>
        <p:nvPicPr>
          <p:cNvPr id="12290" name="Picture 2"/>
          <p:cNvPicPr>
            <a:picLocks noChangeAspect="1" noChangeArrowheads="1"/>
          </p:cNvPicPr>
          <p:nvPr/>
        </p:nvPicPr>
        <p:blipFill>
          <a:blip r:embed="rId3" cstate="print"/>
          <a:srcRect/>
          <a:stretch>
            <a:fillRect/>
          </a:stretch>
        </p:blipFill>
        <p:spPr bwMode="auto">
          <a:xfrm>
            <a:off x="685800" y="228600"/>
            <a:ext cx="7772400" cy="5891134"/>
          </a:xfrm>
          <a:prstGeom prst="rect">
            <a:avLst/>
          </a:prstGeom>
          <a:noFill/>
          <a:ln w="9525">
            <a:noFill/>
            <a:miter lim="800000"/>
            <a:headEnd/>
            <a:tailEnd/>
          </a:ln>
          <a:effectLst/>
        </p:spPr>
      </p:pic>
      <p:pic>
        <p:nvPicPr>
          <p:cNvPr id="5" name="Picture 3"/>
          <p:cNvPicPr>
            <a:picLocks noChangeAspect="1" noChangeArrowheads="1"/>
          </p:cNvPicPr>
          <p:nvPr/>
        </p:nvPicPr>
        <p:blipFill>
          <a:blip r:embed="rId4" cstate="print"/>
          <a:srcRect/>
          <a:stretch>
            <a:fillRect/>
          </a:stretch>
        </p:blipFill>
        <p:spPr bwMode="auto">
          <a:xfrm>
            <a:off x="5043196" y="3048000"/>
            <a:ext cx="3719804" cy="1828800"/>
          </a:xfrm>
          <a:prstGeom prst="rect">
            <a:avLst/>
          </a:prstGeom>
          <a:noFill/>
          <a:ln w="76200">
            <a:solidFill>
              <a:srgbClr val="FF0000"/>
            </a:solidFill>
            <a:miter lim="800000"/>
            <a:headEnd/>
            <a:tailEnd/>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3532496"/>
            <a:ext cx="7772400" cy="584775"/>
          </a:xfrm>
          <a:prstGeom prst="rect">
            <a:avLst/>
          </a:prstGeom>
        </p:spPr>
        <p:txBody>
          <a:bodyPr wrap="square">
            <a:spAutoFit/>
          </a:bodyPr>
          <a:lstStyle/>
          <a:p>
            <a:pPr algn="ctr"/>
            <a:r>
              <a:rPr lang="en-US" sz="3200" b="1" dirty="0">
                <a:solidFill>
                  <a:prstClr val="white"/>
                </a:solidFill>
              </a:rPr>
              <a:t>does “branding” affect what we eat?</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http://francisanderson.files.wordpress.com/2007/08/supersize_me.jpg</a:t>
            </a:r>
            <a:endParaRPr lang="en-US" sz="1200" dirty="0">
              <a:solidFill>
                <a:srgbClr val="000000"/>
              </a:solidFill>
              <a:cs typeface="Arial" charset="0"/>
            </a:endParaRPr>
          </a:p>
        </p:txBody>
      </p:sp>
      <p:pic>
        <p:nvPicPr>
          <p:cNvPr id="2050" name="Picture 2"/>
          <p:cNvPicPr>
            <a:picLocks noChangeAspect="1" noChangeArrowheads="1"/>
          </p:cNvPicPr>
          <p:nvPr/>
        </p:nvPicPr>
        <p:blipFill>
          <a:blip r:embed="rId3" cstate="print"/>
          <a:srcRect/>
          <a:stretch>
            <a:fillRect/>
          </a:stretch>
        </p:blipFill>
        <p:spPr bwMode="auto">
          <a:xfrm>
            <a:off x="1819275" y="677057"/>
            <a:ext cx="5572125" cy="3894943"/>
          </a:xfrm>
          <a:prstGeom prst="rect">
            <a:avLst/>
          </a:prstGeom>
          <a:noFill/>
          <a:ln w="9525">
            <a:noFill/>
            <a:miter lim="800000"/>
            <a:headEnd/>
            <a:tailEnd/>
          </a:ln>
          <a:effectLst/>
        </p:spPr>
      </p:pic>
      <p:sp>
        <p:nvSpPr>
          <p:cNvPr id="5" name="Rectangle 4"/>
          <p:cNvSpPr>
            <a:spLocks noChangeArrowheads="1"/>
          </p:cNvSpPr>
          <p:nvPr/>
        </p:nvSpPr>
        <p:spPr bwMode="auto">
          <a:xfrm>
            <a:off x="914400" y="4692388"/>
            <a:ext cx="7315200" cy="1569660"/>
          </a:xfrm>
          <a:prstGeom prst="rect">
            <a:avLst/>
          </a:prstGeom>
          <a:noFill/>
          <a:ln w="9525">
            <a:noFill/>
            <a:miter lim="800000"/>
            <a:headEnd/>
            <a:tailEnd/>
          </a:ln>
        </p:spPr>
        <p:txBody>
          <a:bodyPr wrap="square" lIns="457200" rIns="457200">
            <a:spAutoFit/>
          </a:bodyPr>
          <a:lstStyle/>
          <a:p>
            <a:pPr algn="ctr"/>
            <a:r>
              <a:rPr lang="en-US" sz="1600" b="1" dirty="0">
                <a:solidFill>
                  <a:schemeClr val="bg1"/>
                </a:solidFill>
                <a:cs typeface="Arial" charset="0"/>
              </a:rPr>
              <a:t>“Study author Dr. Tom Robinson said the kids’ perception of taste was ‘physically altered by the branding.’  The Stanford University researcher said it was remarkable how children so young were already so influenced by advertising.  Even carrots, milk and apple juice tasted better to the kids when they were wrapped in the familiar packaging of the Golden Arches.” </a:t>
            </a:r>
            <a:endParaRPr lang="en-US" sz="2400" b="1" dirty="0">
              <a:solidFill>
                <a:schemeClr val="bg1"/>
              </a:solidFill>
              <a:cs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338248"/>
            <a:ext cx="5410200" cy="276999"/>
          </a:xfrm>
          <a:prstGeom prst="rect">
            <a:avLst/>
          </a:prstGeom>
          <a:noFill/>
          <a:ln w="9525">
            <a:noFill/>
            <a:miter lim="800000"/>
            <a:headEnd/>
            <a:tailEnd/>
          </a:ln>
        </p:spPr>
        <p:txBody>
          <a:bodyPr wrap="square">
            <a:spAutoFit/>
          </a:bodyPr>
          <a:lstStyle/>
          <a:p>
            <a:pPr algn="ctr"/>
            <a:r>
              <a:rPr lang="en-US" sz="1200" dirty="0">
                <a:solidFill>
                  <a:srgbClr val="000000"/>
                </a:solidFill>
                <a:cs typeface="Arial" charset="0"/>
                <a:hlinkClick r:id="rId2"/>
              </a:rPr>
              <a:t>http://www.ursispaltenstein.ch/blog/weblog.php?/weblog/2007/06/04/</a:t>
            </a:r>
            <a:endParaRPr lang="en-US" sz="1200" kern="1200" dirty="0">
              <a:solidFill>
                <a:srgbClr val="000000"/>
              </a:solidFill>
              <a:latin typeface="Arial" charset="0"/>
              <a:ea typeface="+mn-ea"/>
              <a:cs typeface="Arial" charset="0"/>
            </a:endParaRPr>
          </a:p>
        </p:txBody>
      </p:sp>
      <p:pic>
        <p:nvPicPr>
          <p:cNvPr id="7170" name="Picture 2"/>
          <p:cNvPicPr>
            <a:picLocks noChangeAspect="1" noChangeArrowheads="1"/>
          </p:cNvPicPr>
          <p:nvPr/>
        </p:nvPicPr>
        <p:blipFill>
          <a:blip r:embed="rId3" cstate="print"/>
          <a:srcRect/>
          <a:stretch>
            <a:fillRect/>
          </a:stretch>
        </p:blipFill>
        <p:spPr bwMode="auto">
          <a:xfrm>
            <a:off x="1824716" y="685800"/>
            <a:ext cx="5553036" cy="548640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81000"/>
            <a:ext cx="9144000" cy="769441"/>
          </a:xfrm>
          <a:prstGeom prst="rect">
            <a:avLst/>
          </a:prstGeom>
          <a:gradFill flip="none" rotWithShape="1">
            <a:gsLst>
              <a:gs pos="100000">
                <a:srgbClr val="C80000"/>
              </a:gs>
              <a:gs pos="53000">
                <a:schemeClr val="bg1">
                  <a:alpha val="77000"/>
                </a:schemeClr>
              </a:gs>
              <a:gs pos="83000">
                <a:srgbClr val="D4DEFF"/>
              </a:gs>
              <a:gs pos="100000">
                <a:srgbClr val="FFC000"/>
              </a:gs>
            </a:gsLst>
            <a:lin ang="5400000" scaled="1"/>
            <a:tileRect/>
          </a:gradFill>
        </p:spPr>
        <p:txBody>
          <a:bodyPr>
            <a:spAutoFit/>
          </a:bodyPr>
          <a:lstStyle/>
          <a:p>
            <a:pPr algn="ctr" rtl="0" eaLnBrk="0" fontAlgn="base" hangingPunct="0">
              <a:spcBef>
                <a:spcPct val="20000"/>
              </a:spcBef>
              <a:spcAft>
                <a:spcPct val="0"/>
              </a:spcAft>
              <a:defRPr/>
            </a:pPr>
            <a:r>
              <a:rPr lang="en-US" sz="2000" kern="1200" dirty="0">
                <a:solidFill>
                  <a:prstClr val="black"/>
                </a:solidFill>
                <a:latin typeface="Arial" pitchFamily="34" charset="0"/>
                <a:ea typeface="+mn-ea"/>
                <a:cs typeface="Arial" pitchFamily="34" charset="0"/>
              </a:rPr>
              <a:t>“Eating</a:t>
            </a:r>
            <a:r>
              <a:rPr lang="en-US" sz="2000" kern="1200" dirty="0">
                <a:solidFill>
                  <a:srgbClr val="000000"/>
                </a:solidFill>
                <a:latin typeface="Arial" pitchFamily="34" charset="0"/>
                <a:ea typeface="+mn-ea"/>
                <a:cs typeface="Arial" pitchFamily="34" charset="0"/>
              </a:rPr>
              <a:t> is a Cultural Affair” — Body Image and Health</a:t>
            </a:r>
            <a:endParaRPr lang="en-US" sz="2000" kern="1200" dirty="0">
              <a:solidFill>
                <a:prstClr val="black"/>
              </a:solidFill>
              <a:latin typeface="Arial" pitchFamily="34" charset="0"/>
              <a:ea typeface="+mn-ea"/>
              <a:cs typeface="Arial" pitchFamily="34" charset="0"/>
            </a:endParaRPr>
          </a:p>
          <a:p>
            <a:pPr marL="342900" indent="-342900" algn="ctr" rtl="0" eaLnBrk="0" fontAlgn="base" hangingPunct="0">
              <a:spcBef>
                <a:spcPct val="20000"/>
              </a:spcBef>
              <a:spcAft>
                <a:spcPct val="0"/>
              </a:spcAft>
              <a:defRPr/>
            </a:pPr>
            <a:endParaRPr lang="en-US" sz="2000" kern="1200" dirty="0">
              <a:solidFill>
                <a:prstClr val="black"/>
              </a:solidFill>
              <a:latin typeface="Arial" pitchFamily="34" charset="0"/>
              <a:ea typeface="+mn-ea"/>
              <a:cs typeface="Arial" pitchFamily="34" charset="0"/>
            </a:endParaRPr>
          </a:p>
        </p:txBody>
      </p:sp>
      <p:sp>
        <p:nvSpPr>
          <p:cNvPr id="419844" name="Subtitle 2"/>
          <p:cNvSpPr txBox="1">
            <a:spLocks/>
          </p:cNvSpPr>
          <p:nvPr/>
        </p:nvSpPr>
        <p:spPr bwMode="auto">
          <a:xfrm>
            <a:off x="900113" y="1654175"/>
            <a:ext cx="7315200" cy="4626908"/>
          </a:xfrm>
          <a:prstGeom prst="rect">
            <a:avLst/>
          </a:prstGeom>
          <a:noFill/>
          <a:ln w="9525">
            <a:noFill/>
            <a:miter lim="800000"/>
            <a:headEnd/>
            <a:tailEnd/>
          </a:ln>
        </p:spPr>
        <p:txBody>
          <a:bodyPr>
            <a:spAutoFit/>
          </a:bodyPr>
          <a:lstStyle/>
          <a:p>
            <a:pPr marL="465138" lvl="1" indent="-233363" algn="l" rtl="0" fontAlgn="base">
              <a:spcBef>
                <a:spcPts val="800"/>
              </a:spcBef>
              <a:spcAft>
                <a:spcPct val="0"/>
              </a:spcAft>
              <a:buFont typeface="Arial" charset="0"/>
              <a:buChar char="•"/>
            </a:pPr>
            <a:r>
              <a:rPr lang="en-US" sz="3200" b="1" kern="1200" dirty="0">
                <a:solidFill>
                  <a:prstClr val="black"/>
                </a:solidFill>
                <a:latin typeface="Arial" charset="0"/>
                <a:ea typeface="+mn-ea"/>
                <a:cs typeface="Arial" charset="0"/>
              </a:rPr>
              <a:t>The Obesity Epidemic</a:t>
            </a:r>
          </a:p>
          <a:p>
            <a:pPr marL="465138" lvl="1" indent="-233363" algn="l" rtl="0" fontAlgn="base">
              <a:spcBef>
                <a:spcPts val="800"/>
              </a:spcBef>
              <a:spcAft>
                <a:spcPct val="0"/>
              </a:spcAft>
              <a:buFont typeface="Arial" charset="0"/>
              <a:buChar char="•"/>
            </a:pPr>
            <a:r>
              <a:rPr lang="en-US" sz="2400" b="1" kern="1200" dirty="0">
                <a:solidFill>
                  <a:schemeClr val="accent2">
                    <a:lumMod val="40000"/>
                    <a:lumOff val="60000"/>
                  </a:schemeClr>
                </a:solidFill>
                <a:latin typeface="Arial" charset="0"/>
                <a:ea typeface="+mn-ea"/>
                <a:cs typeface="Arial" charset="0"/>
              </a:rPr>
              <a:t>Disordered Body Image and Eating Behaviors</a:t>
            </a:r>
          </a:p>
          <a:p>
            <a:pPr marL="465138" lvl="1" indent="-233363" algn="l" rtl="0" fontAlgn="base">
              <a:spcBef>
                <a:spcPts val="800"/>
              </a:spcBef>
              <a:spcAft>
                <a:spcPct val="0"/>
              </a:spcAft>
              <a:buFont typeface="Arial" charset="0"/>
              <a:buChar char="•"/>
            </a:pPr>
            <a:r>
              <a:rPr lang="en-US" sz="2400" b="1" kern="1200" dirty="0">
                <a:solidFill>
                  <a:schemeClr val="accent2">
                    <a:lumMod val="40000"/>
                    <a:lumOff val="60000"/>
                  </a:schemeClr>
                </a:solidFill>
                <a:latin typeface="Arial" charset="0"/>
                <a:ea typeface="+mn-ea"/>
                <a:cs typeface="Arial" charset="0"/>
              </a:rPr>
              <a:t>Eating Disorders</a:t>
            </a:r>
          </a:p>
          <a:p>
            <a:pPr marL="922338" lvl="2" indent="-233363" algn="l" rtl="0" fontAlgn="base">
              <a:spcBef>
                <a:spcPct val="0"/>
              </a:spcBef>
              <a:spcAft>
                <a:spcPct val="0"/>
              </a:spcAft>
              <a:buFont typeface="Arial" charset="0"/>
              <a:buChar char="•"/>
            </a:pPr>
            <a:r>
              <a:rPr lang="en-US" sz="2000" b="1" i="1" kern="1200" dirty="0">
                <a:solidFill>
                  <a:schemeClr val="accent2">
                    <a:lumMod val="40000"/>
                    <a:lumOff val="60000"/>
                  </a:schemeClr>
                </a:solidFill>
                <a:latin typeface="Arial" charset="0"/>
                <a:ea typeface="+mn-ea"/>
                <a:cs typeface="Arial" charset="0"/>
              </a:rPr>
              <a:t>Anorexia nervosa</a:t>
            </a:r>
          </a:p>
          <a:p>
            <a:pPr marL="922338" lvl="2" indent="-233363" algn="l" rtl="0" fontAlgn="base">
              <a:spcBef>
                <a:spcPct val="0"/>
              </a:spcBef>
              <a:spcAft>
                <a:spcPct val="0"/>
              </a:spcAft>
              <a:buFont typeface="Arial" charset="0"/>
              <a:buChar char="•"/>
            </a:pPr>
            <a:r>
              <a:rPr lang="en-US" sz="2000" b="1" i="1" kern="1200" dirty="0">
                <a:solidFill>
                  <a:schemeClr val="accent2">
                    <a:lumMod val="40000"/>
                    <a:lumOff val="60000"/>
                  </a:schemeClr>
                </a:solidFill>
                <a:latin typeface="Arial" charset="0"/>
                <a:ea typeface="+mn-ea"/>
                <a:cs typeface="Arial" charset="0"/>
              </a:rPr>
              <a:t>Bulimia nervosa</a:t>
            </a:r>
          </a:p>
          <a:p>
            <a:pPr marL="922338" lvl="2" indent="-233363" algn="l" rtl="0" fontAlgn="base">
              <a:spcBef>
                <a:spcPct val="0"/>
              </a:spcBef>
              <a:spcAft>
                <a:spcPct val="0"/>
              </a:spcAft>
              <a:buFont typeface="Arial" charset="0"/>
              <a:buChar char="•"/>
            </a:pPr>
            <a:r>
              <a:rPr lang="en-US" sz="2000" b="1" kern="1200" dirty="0">
                <a:solidFill>
                  <a:schemeClr val="accent2">
                    <a:lumMod val="40000"/>
                    <a:lumOff val="60000"/>
                  </a:schemeClr>
                </a:solidFill>
                <a:latin typeface="Arial" charset="0"/>
                <a:ea typeface="+mn-ea"/>
                <a:cs typeface="Arial" charset="0"/>
              </a:rPr>
              <a:t>Binge eating</a:t>
            </a:r>
          </a:p>
          <a:p>
            <a:pPr marL="922338" lvl="2" indent="-233363" algn="l" rtl="0" fontAlgn="base">
              <a:spcBef>
                <a:spcPct val="0"/>
              </a:spcBef>
              <a:spcAft>
                <a:spcPct val="0"/>
              </a:spcAft>
              <a:buFont typeface="Arial" charset="0"/>
              <a:buChar char="•"/>
            </a:pPr>
            <a:r>
              <a:rPr lang="en-US" sz="2000" b="1" i="1" kern="1200" dirty="0" err="1">
                <a:solidFill>
                  <a:schemeClr val="accent2">
                    <a:lumMod val="40000"/>
                    <a:lumOff val="60000"/>
                  </a:schemeClr>
                </a:solidFill>
                <a:latin typeface="Arial" charset="0"/>
                <a:ea typeface="+mn-ea"/>
                <a:cs typeface="Arial" charset="0"/>
              </a:rPr>
              <a:t>Orthorexia</a:t>
            </a:r>
            <a:r>
              <a:rPr lang="en-US" sz="2000" b="1" i="1" kern="1200" dirty="0">
                <a:solidFill>
                  <a:schemeClr val="accent2">
                    <a:lumMod val="40000"/>
                    <a:lumOff val="60000"/>
                  </a:schemeClr>
                </a:solidFill>
                <a:latin typeface="Arial" charset="0"/>
                <a:ea typeface="+mn-ea"/>
                <a:cs typeface="Arial" charset="0"/>
              </a:rPr>
              <a:t> nervosa</a:t>
            </a:r>
          </a:p>
          <a:p>
            <a:pPr marL="922338" lvl="2" indent="-233363" algn="l" rtl="0" fontAlgn="base">
              <a:spcBef>
                <a:spcPct val="0"/>
              </a:spcBef>
              <a:spcAft>
                <a:spcPct val="0"/>
              </a:spcAft>
              <a:buFont typeface="Arial" charset="0"/>
              <a:buChar char="•"/>
            </a:pPr>
            <a:r>
              <a:rPr lang="en-US" sz="2000" b="1" kern="1200" dirty="0">
                <a:solidFill>
                  <a:schemeClr val="accent2">
                    <a:lumMod val="40000"/>
                    <a:lumOff val="60000"/>
                  </a:schemeClr>
                </a:solidFill>
                <a:latin typeface="Arial" charset="0"/>
                <a:ea typeface="+mn-ea"/>
                <a:cs typeface="Arial" charset="0"/>
              </a:rPr>
              <a:t>Selective Eating Disorder (SED)</a:t>
            </a:r>
          </a:p>
          <a:p>
            <a:pPr marL="922338" lvl="2" indent="-233363" algn="l" rtl="0" fontAlgn="base">
              <a:spcBef>
                <a:spcPct val="0"/>
              </a:spcBef>
              <a:spcAft>
                <a:spcPct val="0"/>
              </a:spcAft>
              <a:buFont typeface="Arial" charset="0"/>
              <a:buChar char="•"/>
            </a:pPr>
            <a:r>
              <a:rPr lang="en-US" sz="2000" b="1" kern="1200" dirty="0">
                <a:solidFill>
                  <a:schemeClr val="accent2">
                    <a:lumMod val="40000"/>
                    <a:lumOff val="60000"/>
                  </a:schemeClr>
                </a:solidFill>
                <a:latin typeface="Arial" charset="0"/>
                <a:ea typeface="+mn-ea"/>
                <a:cs typeface="Arial" charset="0"/>
              </a:rPr>
              <a:t>Pica</a:t>
            </a:r>
          </a:p>
          <a:p>
            <a:pPr marL="922338" lvl="2" indent="-233363" algn="l" rtl="0" fontAlgn="base">
              <a:spcBef>
                <a:spcPct val="0"/>
              </a:spcBef>
              <a:spcAft>
                <a:spcPct val="0"/>
              </a:spcAft>
              <a:buFont typeface="Arial" charset="0"/>
              <a:buChar char="•"/>
            </a:pPr>
            <a:r>
              <a:rPr lang="en-US" sz="2000" b="1" kern="1200" dirty="0">
                <a:solidFill>
                  <a:schemeClr val="accent2">
                    <a:lumMod val="40000"/>
                    <a:lumOff val="60000"/>
                  </a:schemeClr>
                </a:solidFill>
                <a:latin typeface="Arial" charset="0"/>
                <a:ea typeface="+mn-ea"/>
                <a:cs typeface="Arial" charset="0"/>
              </a:rPr>
              <a:t>Others</a:t>
            </a:r>
          </a:p>
          <a:p>
            <a:pPr marL="465138" lvl="1" indent="-233363" algn="l" rtl="0" fontAlgn="base">
              <a:spcBef>
                <a:spcPts val="800"/>
              </a:spcBef>
              <a:spcAft>
                <a:spcPct val="0"/>
              </a:spcAft>
              <a:buFont typeface="Arial" charset="0"/>
              <a:buChar char="•"/>
            </a:pPr>
            <a:r>
              <a:rPr lang="en-US" sz="2400" b="1" kern="1200" dirty="0">
                <a:solidFill>
                  <a:schemeClr val="accent2">
                    <a:lumMod val="40000"/>
                    <a:lumOff val="60000"/>
                  </a:schemeClr>
                </a:solidFill>
                <a:latin typeface="Arial" charset="0"/>
                <a:ea typeface="+mn-ea"/>
                <a:cs typeface="Arial" charset="0"/>
              </a:rPr>
              <a:t>What Causes Eating Disorders?</a:t>
            </a:r>
          </a:p>
          <a:p>
            <a:pPr marL="465138" lvl="1" indent="-233363" algn="l" rtl="0" fontAlgn="base">
              <a:spcBef>
                <a:spcPts val="800"/>
              </a:spcBef>
              <a:spcAft>
                <a:spcPct val="0"/>
              </a:spcAft>
              <a:buFont typeface="Arial" charset="0"/>
              <a:buChar char="•"/>
            </a:pPr>
            <a:r>
              <a:rPr lang="en-US" sz="2400" b="1" kern="1200" dirty="0">
                <a:solidFill>
                  <a:schemeClr val="accent2">
                    <a:lumMod val="40000"/>
                    <a:lumOff val="60000"/>
                  </a:schemeClr>
                </a:solidFill>
                <a:latin typeface="Arial" charset="0"/>
                <a:ea typeface="+mn-ea"/>
                <a:cs typeface="Arial" charset="0"/>
              </a:rPr>
              <a:t>Applications</a:t>
            </a:r>
          </a:p>
        </p:txBody>
      </p:sp>
      <p:sp>
        <p:nvSpPr>
          <p:cNvPr id="4" name="Rectangle 3"/>
          <p:cNvSpPr/>
          <p:nvPr/>
        </p:nvSpPr>
        <p:spPr>
          <a:xfrm>
            <a:off x="685800" y="3927144"/>
            <a:ext cx="7772400" cy="1406856"/>
          </a:xfrm>
          <a:prstGeom prst="rect">
            <a:avLst/>
          </a:prstGeom>
          <a:solidFill>
            <a:schemeClr val="bg1"/>
          </a:solidFill>
          <a:ln w="76200">
            <a:solidFill>
              <a:srgbClr val="CF2B2B"/>
            </a:solidFill>
          </a:ln>
        </p:spPr>
        <p:txBody>
          <a:bodyPr wrap="square">
            <a:noAutofit/>
          </a:bodyPr>
          <a:lstStyle/>
          <a:p>
            <a:endParaRPr lang="en-US" sz="2800" b="1" dirty="0">
              <a:solidFill>
                <a:prstClr val="black"/>
              </a:solidFill>
              <a:latin typeface="Arial" pitchFamily="34" charset="0"/>
              <a:cs typeface="Arial" pitchFamily="34" charset="0"/>
            </a:endParaRPr>
          </a:p>
          <a:p>
            <a:pPr algn="ctr">
              <a:lnSpc>
                <a:spcPct val="150000"/>
              </a:lnSpc>
            </a:pPr>
            <a:r>
              <a:rPr lang="en-US" sz="2800" b="1" dirty="0">
                <a:solidFill>
                  <a:prstClr val="black"/>
                </a:solidFill>
                <a:latin typeface="Arial" pitchFamily="34" charset="0"/>
                <a:cs typeface="Arial" pitchFamily="34" charset="0"/>
              </a:rPr>
              <a:t>back to the “obesity epidemic” . .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wearing a blue shirt&#10;&#10;Description automatically generated with medium confidence">
            <a:extLst>
              <a:ext uri="{FF2B5EF4-FFF2-40B4-BE49-F238E27FC236}">
                <a16:creationId xmlns:a16="http://schemas.microsoft.com/office/drawing/2014/main" id="{471541DA-C5B2-4984-A08C-76FDF7FFE512}"/>
              </a:ext>
            </a:extLst>
          </p:cNvPr>
          <p:cNvPicPr>
            <a:picLocks noChangeAspect="1"/>
          </p:cNvPicPr>
          <p:nvPr/>
        </p:nvPicPr>
        <p:blipFill>
          <a:blip r:embed="rId2"/>
          <a:stretch>
            <a:fillRect/>
          </a:stretch>
        </p:blipFill>
        <p:spPr>
          <a:xfrm>
            <a:off x="1371600" y="228600"/>
            <a:ext cx="6400800" cy="6377637"/>
          </a:xfrm>
          <a:prstGeom prst="rect">
            <a:avLst/>
          </a:prstGeom>
        </p:spPr>
      </p:pic>
      <p:sp>
        <p:nvSpPr>
          <p:cNvPr id="6" name="Rectangle 3">
            <a:extLst>
              <a:ext uri="{FF2B5EF4-FFF2-40B4-BE49-F238E27FC236}">
                <a16:creationId xmlns:a16="http://schemas.microsoft.com/office/drawing/2014/main" id="{F1DE5559-D887-4726-B066-A5A2722AA2A2}"/>
              </a:ext>
            </a:extLst>
          </p:cNvPr>
          <p:cNvSpPr>
            <a:spLocks noChangeArrowheads="1"/>
          </p:cNvSpPr>
          <p:nvPr/>
        </p:nvSpPr>
        <p:spPr bwMode="auto">
          <a:xfrm>
            <a:off x="1856096" y="6553200"/>
            <a:ext cx="5410200" cy="261610"/>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050" kern="1200" dirty="0">
                <a:solidFill>
                  <a:srgbClr val="000000"/>
                </a:solidFill>
                <a:latin typeface="Arial" charset="0"/>
                <a:ea typeface="+mn-ea"/>
                <a:cs typeface="Arial" charset="0"/>
                <a:hlinkClick r:id="rId3"/>
              </a:rPr>
              <a:t>https://www.bbc.com/news/health-48826850</a:t>
            </a:r>
            <a:endParaRPr lang="en-US" sz="1050" kern="1200" dirty="0">
              <a:solidFill>
                <a:srgbClr val="000000"/>
              </a:solidFill>
              <a:latin typeface="Arial" charset="0"/>
              <a:ea typeface="+mn-ea"/>
              <a:cs typeface="Arial" charset="0"/>
            </a:endParaRPr>
          </a:p>
        </p:txBody>
      </p:sp>
      <p:pic>
        <p:nvPicPr>
          <p:cNvPr id="5" name="Picture 4">
            <a:extLst>
              <a:ext uri="{FF2B5EF4-FFF2-40B4-BE49-F238E27FC236}">
                <a16:creationId xmlns:a16="http://schemas.microsoft.com/office/drawing/2014/main" id="{B3583D17-C045-483B-AF3C-23D2C7019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914400"/>
            <a:ext cx="1270000" cy="609600"/>
          </a:xfrm>
          <a:prstGeom prst="rect">
            <a:avLst/>
          </a:prstGeom>
        </p:spPr>
      </p:pic>
      <p:sp>
        <p:nvSpPr>
          <p:cNvPr id="10" name="TextBox 9">
            <a:extLst>
              <a:ext uri="{FF2B5EF4-FFF2-40B4-BE49-F238E27FC236}">
                <a16:creationId xmlns:a16="http://schemas.microsoft.com/office/drawing/2014/main" id="{EC339240-24EE-4715-8939-2AB9C860719E}"/>
              </a:ext>
            </a:extLst>
          </p:cNvPr>
          <p:cNvSpPr txBox="1"/>
          <p:nvPr/>
        </p:nvSpPr>
        <p:spPr>
          <a:xfrm>
            <a:off x="6324600" y="1611868"/>
            <a:ext cx="1447800" cy="369332"/>
          </a:xfrm>
          <a:prstGeom prst="rect">
            <a:avLst/>
          </a:prstGeom>
          <a:noFill/>
        </p:spPr>
        <p:txBody>
          <a:bodyPr wrap="square">
            <a:spAutoFit/>
          </a:bodyPr>
          <a:lstStyle/>
          <a:p>
            <a:r>
              <a:rPr lang="en-US" dirty="0"/>
              <a:t>3 July 2019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856096" y="6428601"/>
            <a:ext cx="5410200" cy="276999"/>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http://news.bbc.co.uk/2/hi/uk_news/politics/7925448.stm</a:t>
            </a:r>
            <a:endParaRPr lang="en-US" sz="1200" kern="1200" dirty="0">
              <a:solidFill>
                <a:srgbClr val="000000"/>
              </a:solidFill>
              <a:latin typeface="Arial" charset="0"/>
              <a:ea typeface="+mn-ea"/>
              <a:cs typeface="Arial" charset="0"/>
            </a:endParaRPr>
          </a:p>
        </p:txBody>
      </p:sp>
      <p:pic>
        <p:nvPicPr>
          <p:cNvPr id="16386" name="Picture 2"/>
          <p:cNvPicPr>
            <a:picLocks noChangeAspect="1" noChangeArrowheads="1"/>
          </p:cNvPicPr>
          <p:nvPr/>
        </p:nvPicPr>
        <p:blipFill>
          <a:blip r:embed="rId3" cstate="print"/>
          <a:srcRect/>
          <a:stretch>
            <a:fillRect/>
          </a:stretch>
        </p:blipFill>
        <p:spPr bwMode="auto">
          <a:xfrm>
            <a:off x="685800" y="0"/>
            <a:ext cx="7772400" cy="6323460"/>
          </a:xfrm>
          <a:prstGeom prst="rect">
            <a:avLst/>
          </a:prstGeom>
          <a:noFill/>
          <a:ln w="9525">
            <a:noFill/>
            <a:miter lim="800000"/>
            <a:headEnd/>
            <a:tailEnd/>
          </a:ln>
          <a:effectLst/>
        </p:spPr>
      </p:pic>
      <p:sp>
        <p:nvSpPr>
          <p:cNvPr id="4" name="Rectangle 3">
            <a:extLst>
              <a:ext uri="{FF2B5EF4-FFF2-40B4-BE49-F238E27FC236}">
                <a16:creationId xmlns:a16="http://schemas.microsoft.com/office/drawing/2014/main" id="{984D6AD6-F1D3-412B-92ED-CAFB86488098}"/>
              </a:ext>
            </a:extLst>
          </p:cNvPr>
          <p:cNvSpPr/>
          <p:nvPr/>
        </p:nvSpPr>
        <p:spPr>
          <a:xfrm>
            <a:off x="3362425" y="1511237"/>
            <a:ext cx="3657600" cy="688938"/>
          </a:xfrm>
          <a:prstGeom prst="rect">
            <a:avLst/>
          </a:prstGeom>
          <a:solidFill>
            <a:schemeClr val="bg1"/>
          </a:solidFill>
          <a:ln w="76200">
            <a:solidFill>
              <a:srgbClr val="FF0000"/>
            </a:solidFill>
          </a:ln>
        </p:spPr>
        <p:txBody>
          <a:bodyPr wrap="square" lIns="228600" tIns="228600" rIns="228600" bIns="228600">
            <a:noAutofit/>
          </a:bodyPr>
          <a:lstStyle/>
          <a:p>
            <a:pPr algn="ctr"/>
            <a:r>
              <a:rPr lang="en-US" sz="2000" b="1" dirty="0">
                <a:solidFill>
                  <a:srgbClr val="000000"/>
                </a:solidFill>
              </a:rPr>
              <a:t>already by 2009, in the UK</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0B30B61E-F048-4A2F-9BF7-8078ED414231}"/>
              </a:ext>
            </a:extLst>
          </p:cNvPr>
          <p:cNvPicPr>
            <a:picLocks noChangeAspect="1"/>
          </p:cNvPicPr>
          <p:nvPr/>
        </p:nvPicPr>
        <p:blipFill>
          <a:blip r:embed="rId2"/>
          <a:stretch>
            <a:fillRect/>
          </a:stretch>
        </p:blipFill>
        <p:spPr>
          <a:xfrm>
            <a:off x="685800" y="492073"/>
            <a:ext cx="7772400" cy="5984927"/>
          </a:xfrm>
          <a:prstGeom prst="rect">
            <a:avLst/>
          </a:prstGeom>
        </p:spPr>
      </p:pic>
      <p:sp>
        <p:nvSpPr>
          <p:cNvPr id="8" name="Rectangle 5">
            <a:extLst>
              <a:ext uri="{FF2B5EF4-FFF2-40B4-BE49-F238E27FC236}">
                <a16:creationId xmlns:a16="http://schemas.microsoft.com/office/drawing/2014/main" id="{50F684B0-4ACA-4F43-A5DE-82AE575B7E58}"/>
              </a:ext>
            </a:extLst>
          </p:cNvPr>
          <p:cNvSpPr>
            <a:spLocks noChangeArrowheads="1"/>
          </p:cNvSpPr>
          <p:nvPr/>
        </p:nvSpPr>
        <p:spPr bwMode="auto">
          <a:xfrm>
            <a:off x="2136075" y="6625622"/>
            <a:ext cx="4871848" cy="215444"/>
          </a:xfrm>
          <a:prstGeom prst="rect">
            <a:avLst/>
          </a:prstGeom>
          <a:noFill/>
          <a:ln w="9525">
            <a:noFill/>
            <a:miter lim="800000"/>
            <a:headEnd/>
            <a:tailEnd/>
          </a:ln>
        </p:spPr>
        <p:txBody>
          <a:bodyPr wrap="none">
            <a:spAutoFit/>
          </a:bodyPr>
          <a:lstStyle/>
          <a:p>
            <a:pPr algn="ctr"/>
            <a:r>
              <a:rPr lang="en-US" sz="800" dirty="0">
                <a:solidFill>
                  <a:srgbClr val="000000"/>
                </a:solidFill>
                <a:cs typeface="Arial" charset="0"/>
                <a:hlinkClick r:id="rId3"/>
              </a:rPr>
              <a:t>https://www.webmd.com/lung/news/20210330/striking-increase-in-childhoood-obesity-during-pandemic</a:t>
            </a:r>
            <a:endParaRPr lang="en-US" sz="800" dirty="0">
              <a:solidFill>
                <a:srgbClr val="000000"/>
              </a:solidFill>
              <a:cs typeface="Arial" charset="0"/>
            </a:endParaRPr>
          </a:p>
        </p:txBody>
      </p:sp>
      <p:pic>
        <p:nvPicPr>
          <p:cNvPr id="6" name="Picture 5">
            <a:extLst>
              <a:ext uri="{FF2B5EF4-FFF2-40B4-BE49-F238E27FC236}">
                <a16:creationId xmlns:a16="http://schemas.microsoft.com/office/drawing/2014/main" id="{375211BE-0489-4E3A-B316-ED35875CDE91}"/>
              </a:ext>
            </a:extLst>
          </p:cNvPr>
          <p:cNvPicPr>
            <a:picLocks noChangeAspect="1"/>
          </p:cNvPicPr>
          <p:nvPr/>
        </p:nvPicPr>
        <p:blipFill>
          <a:blip r:embed="rId4"/>
          <a:stretch>
            <a:fillRect/>
          </a:stretch>
        </p:blipFill>
        <p:spPr>
          <a:xfrm>
            <a:off x="762000" y="609600"/>
            <a:ext cx="863644" cy="292115"/>
          </a:xfrm>
          <a:prstGeom prst="rect">
            <a:avLst/>
          </a:prstGeom>
        </p:spPr>
      </p:pic>
      <p:sp>
        <p:nvSpPr>
          <p:cNvPr id="12" name="TextBox 11">
            <a:extLst>
              <a:ext uri="{FF2B5EF4-FFF2-40B4-BE49-F238E27FC236}">
                <a16:creationId xmlns:a16="http://schemas.microsoft.com/office/drawing/2014/main" id="{245633B9-AECA-49DB-BCB9-1F3B6AB17AC5}"/>
              </a:ext>
            </a:extLst>
          </p:cNvPr>
          <p:cNvSpPr txBox="1"/>
          <p:nvPr/>
        </p:nvSpPr>
        <p:spPr>
          <a:xfrm>
            <a:off x="1667930" y="2142067"/>
            <a:ext cx="1905000" cy="307777"/>
          </a:xfrm>
          <a:prstGeom prst="rect">
            <a:avLst/>
          </a:prstGeom>
          <a:noFill/>
        </p:spPr>
        <p:txBody>
          <a:bodyPr wrap="square">
            <a:spAutoFit/>
          </a:bodyPr>
          <a:lstStyle/>
          <a:p>
            <a:pPr algn="ctr"/>
            <a:r>
              <a:rPr lang="en-US" sz="1400" dirty="0"/>
              <a:t>30 March 2021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7" name="Rectangle 6"/>
          <p:cNvSpPr/>
          <p:nvPr/>
        </p:nvSpPr>
        <p:spPr>
          <a:xfrm>
            <a:off x="6629400" y="1764268"/>
            <a:ext cx="1556836" cy="369332"/>
          </a:xfrm>
          <a:prstGeom prst="rect">
            <a:avLst/>
          </a:prstGeom>
        </p:spPr>
        <p:txBody>
          <a:bodyPr wrap="none">
            <a:spAutoFit/>
          </a:bodyPr>
          <a:lstStyle/>
          <a:p>
            <a:r>
              <a:rPr lang="en-US" dirty="0">
                <a:solidFill>
                  <a:srgbClr val="000000"/>
                </a:solidFill>
              </a:rPr>
              <a:t>July 19, 2009</a:t>
            </a:r>
          </a:p>
        </p:txBody>
      </p:sp>
      <p:sp>
        <p:nvSpPr>
          <p:cNvPr id="8" name="Text Box 2"/>
          <p:cNvSpPr txBox="1">
            <a:spLocks noChangeArrowheads="1"/>
          </p:cNvSpPr>
          <p:nvPr/>
        </p:nvSpPr>
        <p:spPr bwMode="auto">
          <a:xfrm>
            <a:off x="2226281" y="6464554"/>
            <a:ext cx="4690707"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http://www.parade.com/news/intelligence-report/archive/091108-better-access-to-healthy-food.html</a:t>
            </a:r>
            <a:endParaRPr lang="en-US" sz="800" dirty="0">
              <a:solidFill>
                <a:srgbClr val="FFFFFF"/>
              </a:solidFill>
              <a:latin typeface="Arial" pitchFamily="34" charset="0"/>
              <a:cs typeface="Arial" pitchFamily="34" charset="0"/>
            </a:endParaRPr>
          </a:p>
        </p:txBody>
      </p:sp>
      <p:pic>
        <p:nvPicPr>
          <p:cNvPr id="440321" name="Picture 1"/>
          <p:cNvPicPr>
            <a:picLocks noChangeAspect="1" noChangeArrowheads="1"/>
          </p:cNvPicPr>
          <p:nvPr/>
        </p:nvPicPr>
        <p:blipFill>
          <a:blip r:embed="rId4" cstate="print"/>
          <a:srcRect/>
          <a:stretch>
            <a:fillRect/>
          </a:stretch>
        </p:blipFill>
        <p:spPr bwMode="auto">
          <a:xfrm>
            <a:off x="685800" y="1162050"/>
            <a:ext cx="7772400" cy="4857750"/>
          </a:xfrm>
          <a:prstGeom prst="rect">
            <a:avLst/>
          </a:prstGeom>
          <a:noFill/>
          <a:ln w="9525">
            <a:noFill/>
            <a:miter lim="800000"/>
            <a:headEnd/>
            <a:tailEnd/>
          </a:ln>
        </p:spPr>
      </p:pic>
      <p:pic>
        <p:nvPicPr>
          <p:cNvPr id="9" name="Picture 8" descr="parade-logo.jpg"/>
          <p:cNvPicPr>
            <a:picLocks noChangeAspect="1"/>
          </p:cNvPicPr>
          <p:nvPr/>
        </p:nvPicPr>
        <p:blipFill>
          <a:blip r:embed="rId5" cstate="print"/>
          <a:stretch>
            <a:fillRect/>
          </a:stretch>
        </p:blipFill>
        <p:spPr>
          <a:xfrm>
            <a:off x="685800" y="529770"/>
            <a:ext cx="2540000" cy="558800"/>
          </a:xfrm>
          <a:prstGeom prst="rect">
            <a:avLst/>
          </a:prstGeom>
        </p:spPr>
      </p:pic>
      <p:sp>
        <p:nvSpPr>
          <p:cNvPr id="10" name="Rectangle 9"/>
          <p:cNvSpPr/>
          <p:nvPr/>
        </p:nvSpPr>
        <p:spPr>
          <a:xfrm>
            <a:off x="6420609" y="2513504"/>
            <a:ext cx="1928733" cy="338554"/>
          </a:xfrm>
          <a:prstGeom prst="rect">
            <a:avLst/>
          </a:prstGeom>
          <a:solidFill>
            <a:schemeClr val="bg1"/>
          </a:solidFill>
        </p:spPr>
        <p:txBody>
          <a:bodyPr wrap="none">
            <a:spAutoFit/>
          </a:bodyPr>
          <a:lstStyle/>
          <a:p>
            <a:r>
              <a:rPr lang="en-US" sz="1600" dirty="0">
                <a:solidFill>
                  <a:srgbClr val="000000"/>
                </a:solidFill>
              </a:rPr>
              <a:t>12 November 2009</a:t>
            </a:r>
          </a:p>
        </p:txBody>
      </p:sp>
      <p:sp>
        <p:nvSpPr>
          <p:cNvPr id="11" name="Freeform 10"/>
          <p:cNvSpPr/>
          <p:nvPr/>
        </p:nvSpPr>
        <p:spPr>
          <a:xfrm>
            <a:off x="3676891" y="3248628"/>
            <a:ext cx="3011346" cy="866172"/>
          </a:xfrm>
          <a:custGeom>
            <a:avLst/>
            <a:gdLst>
              <a:gd name="connsiteX0" fmla="*/ 1219200 w 3011346"/>
              <a:gd name="connsiteY0" fmla="*/ 848810 h 866172"/>
              <a:gd name="connsiteX1" fmla="*/ 929833 w 3011346"/>
              <a:gd name="connsiteY1" fmla="*/ 848810 h 866172"/>
              <a:gd name="connsiteX2" fmla="*/ 663615 w 3011346"/>
              <a:gd name="connsiteY2" fmla="*/ 848810 h 866172"/>
              <a:gd name="connsiteX3" fmla="*/ 408972 w 3011346"/>
              <a:gd name="connsiteY3" fmla="*/ 848810 h 866172"/>
              <a:gd name="connsiteX4" fmla="*/ 165904 w 3011346"/>
              <a:gd name="connsiteY4" fmla="*/ 848810 h 866172"/>
              <a:gd name="connsiteX5" fmla="*/ 15433 w 3011346"/>
              <a:gd name="connsiteY5" fmla="*/ 744638 h 866172"/>
              <a:gd name="connsiteX6" fmla="*/ 73306 w 3011346"/>
              <a:gd name="connsiteY6" fmla="*/ 455271 h 866172"/>
              <a:gd name="connsiteX7" fmla="*/ 189053 w 3011346"/>
              <a:gd name="connsiteY7" fmla="*/ 73306 h 866172"/>
              <a:gd name="connsiteX8" fmla="*/ 524719 w 3011346"/>
              <a:gd name="connsiteY8" fmla="*/ 15433 h 866172"/>
              <a:gd name="connsiteX9" fmla="*/ 1022431 w 3011346"/>
              <a:gd name="connsiteY9" fmla="*/ 38582 h 866172"/>
              <a:gd name="connsiteX10" fmla="*/ 1427544 w 3011346"/>
              <a:gd name="connsiteY10" fmla="*/ 50157 h 866172"/>
              <a:gd name="connsiteX11" fmla="*/ 1867382 w 3011346"/>
              <a:gd name="connsiteY11" fmla="*/ 50157 h 866172"/>
              <a:gd name="connsiteX12" fmla="*/ 2098876 w 3011346"/>
              <a:gd name="connsiteY12" fmla="*/ 50157 h 866172"/>
              <a:gd name="connsiteX13" fmla="*/ 2376668 w 3011346"/>
              <a:gd name="connsiteY13" fmla="*/ 73306 h 866172"/>
              <a:gd name="connsiteX14" fmla="*/ 2631312 w 3011346"/>
              <a:gd name="connsiteY14" fmla="*/ 108030 h 866172"/>
              <a:gd name="connsiteX15" fmla="*/ 2747058 w 3011346"/>
              <a:gd name="connsiteY15" fmla="*/ 108030 h 866172"/>
              <a:gd name="connsiteX16" fmla="*/ 2897529 w 3011346"/>
              <a:gd name="connsiteY16" fmla="*/ 131180 h 866172"/>
              <a:gd name="connsiteX17" fmla="*/ 2943828 w 3011346"/>
              <a:gd name="connsiteY17" fmla="*/ 142754 h 866172"/>
              <a:gd name="connsiteX18" fmla="*/ 3001701 w 3011346"/>
              <a:gd name="connsiteY18" fmla="*/ 293225 h 866172"/>
              <a:gd name="connsiteX19" fmla="*/ 2885955 w 3011346"/>
              <a:gd name="connsiteY19" fmla="*/ 385823 h 866172"/>
              <a:gd name="connsiteX20" fmla="*/ 2619737 w 3011346"/>
              <a:gd name="connsiteY20" fmla="*/ 547868 h 866172"/>
              <a:gd name="connsiteX21" fmla="*/ 2503990 w 3011346"/>
              <a:gd name="connsiteY21" fmla="*/ 675190 h 866172"/>
              <a:gd name="connsiteX22" fmla="*/ 2365094 w 3011346"/>
              <a:gd name="connsiteY22" fmla="*/ 802511 h 866172"/>
              <a:gd name="connsiteX23" fmla="*/ 2052577 w 3011346"/>
              <a:gd name="connsiteY23" fmla="*/ 814086 h 866172"/>
              <a:gd name="connsiteX24" fmla="*/ 1902106 w 3011346"/>
              <a:gd name="connsiteY24" fmla="*/ 814086 h 866172"/>
              <a:gd name="connsiteX25" fmla="*/ 1705337 w 3011346"/>
              <a:gd name="connsiteY25" fmla="*/ 802511 h 866172"/>
              <a:gd name="connsiteX26" fmla="*/ 1566441 w 3011346"/>
              <a:gd name="connsiteY26" fmla="*/ 814086 h 866172"/>
              <a:gd name="connsiteX27" fmla="*/ 1508567 w 3011346"/>
              <a:gd name="connsiteY27" fmla="*/ 825661 h 866172"/>
              <a:gd name="connsiteX28" fmla="*/ 1392820 w 3011346"/>
              <a:gd name="connsiteY28" fmla="*/ 837235 h 866172"/>
              <a:gd name="connsiteX29" fmla="*/ 1311798 w 3011346"/>
              <a:gd name="connsiteY29" fmla="*/ 837235 h 866172"/>
              <a:gd name="connsiteX30" fmla="*/ 1219200 w 3011346"/>
              <a:gd name="connsiteY30" fmla="*/ 848810 h 86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11346" h="866172">
                <a:moveTo>
                  <a:pt x="1219200" y="848810"/>
                </a:moveTo>
                <a:lnTo>
                  <a:pt x="929833" y="848810"/>
                </a:lnTo>
                <a:lnTo>
                  <a:pt x="663615" y="848810"/>
                </a:lnTo>
                <a:lnTo>
                  <a:pt x="408972" y="848810"/>
                </a:lnTo>
                <a:cubicBezTo>
                  <a:pt x="326020" y="848810"/>
                  <a:pt x="231494" y="866172"/>
                  <a:pt x="165904" y="848810"/>
                </a:cubicBezTo>
                <a:cubicBezTo>
                  <a:pt x="100314" y="831448"/>
                  <a:pt x="30866" y="810228"/>
                  <a:pt x="15433" y="744638"/>
                </a:cubicBezTo>
                <a:cubicBezTo>
                  <a:pt x="0" y="679048"/>
                  <a:pt x="44369" y="567160"/>
                  <a:pt x="73306" y="455271"/>
                </a:cubicBezTo>
                <a:cubicBezTo>
                  <a:pt x="102243" y="343382"/>
                  <a:pt x="113818" y="146612"/>
                  <a:pt x="189053" y="73306"/>
                </a:cubicBezTo>
                <a:cubicBezTo>
                  <a:pt x="264289" y="0"/>
                  <a:pt x="385823" y="21220"/>
                  <a:pt x="524719" y="15433"/>
                </a:cubicBezTo>
                <a:lnTo>
                  <a:pt x="1022431" y="38582"/>
                </a:lnTo>
                <a:lnTo>
                  <a:pt x="1427544" y="50157"/>
                </a:lnTo>
                <a:cubicBezTo>
                  <a:pt x="1568369" y="52086"/>
                  <a:pt x="1867382" y="50157"/>
                  <a:pt x="1867382" y="50157"/>
                </a:cubicBezTo>
                <a:cubicBezTo>
                  <a:pt x="1979271" y="50157"/>
                  <a:pt x="2013995" y="46299"/>
                  <a:pt x="2098876" y="50157"/>
                </a:cubicBezTo>
                <a:cubicBezTo>
                  <a:pt x="2183757" y="54015"/>
                  <a:pt x="2287929" y="63661"/>
                  <a:pt x="2376668" y="73306"/>
                </a:cubicBezTo>
                <a:cubicBezTo>
                  <a:pt x="2465407" y="82951"/>
                  <a:pt x="2569580" y="102243"/>
                  <a:pt x="2631312" y="108030"/>
                </a:cubicBezTo>
                <a:cubicBezTo>
                  <a:pt x="2693044" y="113817"/>
                  <a:pt x="2702688" y="104172"/>
                  <a:pt x="2747058" y="108030"/>
                </a:cubicBezTo>
                <a:cubicBezTo>
                  <a:pt x="2791428" y="111888"/>
                  <a:pt x="2864734" y="125393"/>
                  <a:pt x="2897529" y="131180"/>
                </a:cubicBezTo>
                <a:cubicBezTo>
                  <a:pt x="2930324" y="136967"/>
                  <a:pt x="2926466" y="115746"/>
                  <a:pt x="2943828" y="142754"/>
                </a:cubicBezTo>
                <a:cubicBezTo>
                  <a:pt x="2961190" y="169762"/>
                  <a:pt x="3011346" y="252714"/>
                  <a:pt x="3001701" y="293225"/>
                </a:cubicBezTo>
                <a:cubicBezTo>
                  <a:pt x="2992056" y="333736"/>
                  <a:pt x="2949616" y="343383"/>
                  <a:pt x="2885955" y="385823"/>
                </a:cubicBezTo>
                <a:cubicBezTo>
                  <a:pt x="2822294" y="428263"/>
                  <a:pt x="2683398" y="499640"/>
                  <a:pt x="2619737" y="547868"/>
                </a:cubicBezTo>
                <a:cubicBezTo>
                  <a:pt x="2556076" y="596096"/>
                  <a:pt x="2546430" y="632750"/>
                  <a:pt x="2503990" y="675190"/>
                </a:cubicBezTo>
                <a:cubicBezTo>
                  <a:pt x="2461550" y="717630"/>
                  <a:pt x="2440330" y="779362"/>
                  <a:pt x="2365094" y="802511"/>
                </a:cubicBezTo>
                <a:cubicBezTo>
                  <a:pt x="2289858" y="825660"/>
                  <a:pt x="2129742" y="812157"/>
                  <a:pt x="2052577" y="814086"/>
                </a:cubicBezTo>
                <a:cubicBezTo>
                  <a:pt x="1975412" y="816015"/>
                  <a:pt x="1959979" y="816015"/>
                  <a:pt x="1902106" y="814086"/>
                </a:cubicBezTo>
                <a:cubicBezTo>
                  <a:pt x="1844233" y="812157"/>
                  <a:pt x="1761281" y="802511"/>
                  <a:pt x="1705337" y="802511"/>
                </a:cubicBezTo>
                <a:cubicBezTo>
                  <a:pt x="1649393" y="802511"/>
                  <a:pt x="1599236" y="810228"/>
                  <a:pt x="1566441" y="814086"/>
                </a:cubicBezTo>
                <a:cubicBezTo>
                  <a:pt x="1533646" y="817944"/>
                  <a:pt x="1537504" y="821803"/>
                  <a:pt x="1508567" y="825661"/>
                </a:cubicBezTo>
                <a:cubicBezTo>
                  <a:pt x="1479630" y="829519"/>
                  <a:pt x="1425615" y="835306"/>
                  <a:pt x="1392820" y="837235"/>
                </a:cubicBezTo>
                <a:cubicBezTo>
                  <a:pt x="1360025" y="839164"/>
                  <a:pt x="1340735" y="835306"/>
                  <a:pt x="1311798" y="837235"/>
                </a:cubicBezTo>
                <a:cubicBezTo>
                  <a:pt x="1282861" y="839164"/>
                  <a:pt x="1251030" y="843987"/>
                  <a:pt x="1219200" y="848810"/>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12F4056F-3663-44A7-95B5-29AFDF073A81}"/>
              </a:ext>
            </a:extLst>
          </p:cNvPr>
          <p:cNvSpPr/>
          <p:nvPr/>
        </p:nvSpPr>
        <p:spPr>
          <a:xfrm>
            <a:off x="3352800" y="4264062"/>
            <a:ext cx="4908711" cy="1440597"/>
          </a:xfrm>
          <a:prstGeom prst="rect">
            <a:avLst/>
          </a:prstGeom>
          <a:solidFill>
            <a:schemeClr val="bg1"/>
          </a:solidFill>
          <a:ln w="76200">
            <a:solidFill>
              <a:srgbClr val="FF0000"/>
            </a:solidFill>
          </a:ln>
        </p:spPr>
        <p:txBody>
          <a:bodyPr wrap="square" lIns="228600" tIns="228600" rIns="228600" bIns="228600">
            <a:noAutofit/>
          </a:bodyPr>
          <a:lstStyle/>
          <a:p>
            <a:pPr algn="ctr"/>
            <a:r>
              <a:rPr lang="en-US" sz="2000" b="1" dirty="0">
                <a:solidFill>
                  <a:srgbClr val="000000"/>
                </a:solidFill>
              </a:rPr>
              <a:t>Watch for new figures as information becomes available from the 2020 U.S. Census</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61155" name="Rectangle 3"/>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561156" name="Rectangle 4"/>
          <p:cNvSpPr>
            <a:spLocks noChangeArrowheads="1"/>
          </p:cNvSpPr>
          <p:nvPr/>
        </p:nvSpPr>
        <p:spPr bwMode="auto">
          <a:xfrm>
            <a:off x="3190875" y="3246438"/>
            <a:ext cx="2762250" cy="366712"/>
          </a:xfrm>
          <a:prstGeom prst="rect">
            <a:avLst/>
          </a:prstGeom>
          <a:noFill/>
          <a:ln w="9525">
            <a:noFill/>
            <a:miter lim="800000"/>
            <a:headEnd/>
            <a:tailEnd/>
          </a:ln>
          <a:effectLst/>
        </p:spPr>
        <p:txBody>
          <a:bodyPr wrap="none" anchor="ctr">
            <a:spAutoFit/>
          </a:bodyPr>
          <a:lstStyle/>
          <a:p>
            <a:r>
              <a:rPr lang="en-US">
                <a:solidFill>
                  <a:srgbClr val="000000"/>
                </a:solidFill>
              </a:rPr>
              <a:t>DARWINS NIGHTMARE </a:t>
            </a:r>
          </a:p>
        </p:txBody>
      </p:sp>
      <p:sp>
        <p:nvSpPr>
          <p:cNvPr id="8" name="Text Box 2"/>
          <p:cNvSpPr txBox="1">
            <a:spLocks noChangeArrowheads="1"/>
          </p:cNvSpPr>
          <p:nvPr/>
        </p:nvSpPr>
        <p:spPr bwMode="auto">
          <a:xfrm>
            <a:off x="2226281" y="6464554"/>
            <a:ext cx="4690707"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pitchFamily="34" charset="0"/>
                <a:cs typeface="Arial" pitchFamily="34" charset="0"/>
                <a:hlinkClick r:id="rId3"/>
              </a:rPr>
              <a:t>http://www.parade.com/news/intelligence-report/archive/091108-better-access-to-healthy-food.html</a:t>
            </a:r>
            <a:endParaRPr lang="en-US" sz="800" dirty="0">
              <a:solidFill>
                <a:srgbClr val="FFFFFF"/>
              </a:solidFill>
              <a:latin typeface="Arial" pitchFamily="34" charset="0"/>
              <a:cs typeface="Arial" pitchFamily="34" charset="0"/>
            </a:endParaRPr>
          </a:p>
        </p:txBody>
      </p:sp>
      <p:pic>
        <p:nvPicPr>
          <p:cNvPr id="3" name="Picture 2" descr="Graphical user interface, text, website&#10;&#10;Description automatically generated">
            <a:extLst>
              <a:ext uri="{FF2B5EF4-FFF2-40B4-BE49-F238E27FC236}">
                <a16:creationId xmlns:a16="http://schemas.microsoft.com/office/drawing/2014/main" id="{93352550-1543-431D-B83B-20402F3E0E91}"/>
              </a:ext>
            </a:extLst>
          </p:cNvPr>
          <p:cNvPicPr>
            <a:picLocks noChangeAspect="1"/>
          </p:cNvPicPr>
          <p:nvPr/>
        </p:nvPicPr>
        <p:blipFill>
          <a:blip r:embed="rId4"/>
          <a:stretch>
            <a:fillRect/>
          </a:stretch>
        </p:blipFill>
        <p:spPr>
          <a:xfrm>
            <a:off x="1371600" y="76200"/>
            <a:ext cx="6400800" cy="8499595"/>
          </a:xfrm>
          <a:prstGeom prst="rect">
            <a:avLst/>
          </a:prstGeom>
        </p:spPr>
      </p:pic>
      <p:sp>
        <p:nvSpPr>
          <p:cNvPr id="12" name="Rectangle 11">
            <a:extLst>
              <a:ext uri="{FF2B5EF4-FFF2-40B4-BE49-F238E27FC236}">
                <a16:creationId xmlns:a16="http://schemas.microsoft.com/office/drawing/2014/main" id="{97354966-0F7B-4943-9C57-57C368554C2C}"/>
              </a:ext>
            </a:extLst>
          </p:cNvPr>
          <p:cNvSpPr/>
          <p:nvPr/>
        </p:nvSpPr>
        <p:spPr>
          <a:xfrm>
            <a:off x="1413290" y="1862779"/>
            <a:ext cx="1346844" cy="338554"/>
          </a:xfrm>
          <a:prstGeom prst="rect">
            <a:avLst/>
          </a:prstGeom>
          <a:solidFill>
            <a:schemeClr val="bg1"/>
          </a:solidFill>
        </p:spPr>
        <p:txBody>
          <a:bodyPr wrap="none">
            <a:spAutoFit/>
          </a:bodyPr>
          <a:lstStyle/>
          <a:p>
            <a:r>
              <a:rPr lang="en-US" sz="1600" dirty="0">
                <a:solidFill>
                  <a:srgbClr val="000000"/>
                </a:solidFill>
              </a:rPr>
              <a:t>31 July 2021</a:t>
            </a:r>
          </a:p>
        </p:txBody>
      </p:sp>
      <p:pic>
        <p:nvPicPr>
          <p:cNvPr id="5" name="Picture 4">
            <a:extLst>
              <a:ext uri="{FF2B5EF4-FFF2-40B4-BE49-F238E27FC236}">
                <a16:creationId xmlns:a16="http://schemas.microsoft.com/office/drawing/2014/main" id="{CF46E7A3-14A6-4259-BEA2-184FDFC97FA8}"/>
              </a:ext>
            </a:extLst>
          </p:cNvPr>
          <p:cNvPicPr>
            <a:picLocks noChangeAspect="1"/>
          </p:cNvPicPr>
          <p:nvPr/>
        </p:nvPicPr>
        <p:blipFill>
          <a:blip r:embed="rId5"/>
          <a:stretch>
            <a:fillRect/>
          </a:stretch>
        </p:blipFill>
        <p:spPr>
          <a:xfrm>
            <a:off x="6816310" y="1371600"/>
            <a:ext cx="914400" cy="405352"/>
          </a:xfrm>
          <a:prstGeom prst="rect">
            <a:avLst/>
          </a:prstGeom>
        </p:spPr>
      </p:pic>
    </p:spTree>
    <p:extLst>
      <p:ext uri="{BB962C8B-B14F-4D97-AF65-F5344CB8AC3E}">
        <p14:creationId xmlns:p14="http://schemas.microsoft.com/office/powerpoint/2010/main" val="313813582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20194"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520195"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5400" b="1" dirty="0">
              <a:solidFill>
                <a:srgbClr val="000000"/>
              </a:solidFill>
              <a:latin typeface="Times New Roman" pitchFamily="18" charset="0"/>
            </a:endParaRPr>
          </a:p>
          <a:p>
            <a:pPr algn="ctr" eaLnBrk="0" hangingPunct="0">
              <a:spcBef>
                <a:spcPct val="20000"/>
              </a:spcBef>
            </a:pPr>
            <a:endParaRPr lang="en-US" sz="3200" b="1" dirty="0">
              <a:solidFill>
                <a:srgbClr val="000000"/>
              </a:solidFill>
              <a:latin typeface="Times New Roman" pitchFamily="18" charset="0"/>
            </a:endParaRPr>
          </a:p>
        </p:txBody>
      </p:sp>
      <p:sp>
        <p:nvSpPr>
          <p:cNvPr id="5" name="Rectangle 4"/>
          <p:cNvSpPr/>
          <p:nvPr/>
        </p:nvSpPr>
        <p:spPr>
          <a:xfrm>
            <a:off x="914400" y="609600"/>
            <a:ext cx="7315200" cy="5847755"/>
          </a:xfrm>
          <a:prstGeom prst="rect">
            <a:avLst/>
          </a:prstGeom>
          <a:noFill/>
        </p:spPr>
        <p:txBody>
          <a:bodyPr rIns="457200">
            <a:spAutoFit/>
          </a:bodyPr>
          <a:lstStyle/>
          <a:p>
            <a:pPr marL="58738" lvl="4" indent="-58738" algn="ctr">
              <a:tabLst>
                <a:tab pos="914400" algn="l"/>
              </a:tabLst>
              <a:defRPr/>
            </a:pPr>
            <a:r>
              <a:rPr lang="en-US" sz="2800" b="1" dirty="0">
                <a:solidFill>
                  <a:srgbClr val="C0504D">
                    <a:lumMod val="40000"/>
                    <a:lumOff val="60000"/>
                  </a:srgbClr>
                </a:solidFill>
                <a:latin typeface="Arial" pitchFamily="34" charset="0"/>
                <a:cs typeface="Arial" pitchFamily="34" charset="0"/>
              </a:rPr>
              <a:t>“The Fat Ladies rebelled against a society that despises fatness.”</a:t>
            </a:r>
            <a:endParaRPr lang="en-US" sz="1100" b="1" dirty="0">
              <a:solidFill>
                <a:srgbClr val="C0504D">
                  <a:lumMod val="40000"/>
                  <a:lumOff val="60000"/>
                </a:srgbClr>
              </a:solidFill>
              <a:latin typeface="Arial" pitchFamily="34" charset="0"/>
              <a:cs typeface="Arial" pitchFamily="34" charset="0"/>
            </a:endParaRPr>
          </a:p>
          <a:p>
            <a:pPr marL="58738" lvl="4" indent="-58738" algn="ctr">
              <a:tabLst>
                <a:tab pos="914400" algn="l"/>
              </a:tabLst>
              <a:defRPr/>
            </a:pPr>
            <a:endParaRPr lang="en-US" sz="6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3200" b="1" dirty="0">
                <a:solidFill>
                  <a:prstClr val="black"/>
                </a:solidFill>
                <a:latin typeface="Arial" pitchFamily="34" charset="0"/>
                <a:cs typeface="Arial" pitchFamily="34" charset="0"/>
              </a:rPr>
              <a:t>American culture scapegoats fat people in much the same way that it scapegoats white trash.”</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Redneck jokes </a:t>
            </a:r>
            <a:r>
              <a:rPr lang="en-US" sz="2400" b="1" dirty="0">
                <a:solidFill>
                  <a:prstClr val="black"/>
                </a:solidFill>
                <a:latin typeface="Arial" pitchFamily="34" charset="0"/>
                <a:cs typeface="Arial" pitchFamily="34" charset="0"/>
              </a:rPr>
              <a:t>reassure the middle class that they have not fallen that low</a:t>
            </a:r>
          </a:p>
          <a:p>
            <a:pPr marL="1139825" lvl="6"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1139825" lvl="6" indent="-225425">
              <a:buFont typeface="Arial" pitchFamily="34" charset="0"/>
              <a:buChar char="•"/>
              <a:tabLst>
                <a:tab pos="682625" algn="l"/>
              </a:tabLst>
              <a:defRPr/>
            </a:pPr>
            <a:r>
              <a:rPr lang="en-US" sz="2400" b="1" dirty="0">
                <a:solidFill>
                  <a:srgbClr val="C0504D">
                    <a:lumMod val="40000"/>
                    <a:lumOff val="60000"/>
                  </a:srgbClr>
                </a:solidFill>
                <a:latin typeface="Arial" pitchFamily="34" charset="0"/>
                <a:cs typeface="Arial" pitchFamily="34" charset="0"/>
              </a:rPr>
              <a:t>Similarly, </a:t>
            </a:r>
            <a:r>
              <a:rPr lang="en-US" sz="2800" b="1" dirty="0">
                <a:solidFill>
                  <a:prstClr val="black"/>
                </a:solidFill>
                <a:latin typeface="Arial" pitchFamily="34" charset="0"/>
                <a:cs typeface="Arial" pitchFamily="34" charset="0"/>
              </a:rPr>
              <a:t>jokes about fat people </a:t>
            </a:r>
            <a:r>
              <a:rPr lang="en-US" sz="2400" b="1" dirty="0">
                <a:solidFill>
                  <a:prstClr val="black"/>
                </a:solidFill>
                <a:latin typeface="Arial" pitchFamily="34" charset="0"/>
                <a:cs typeface="Arial" pitchFamily="34" charset="0"/>
              </a:rPr>
              <a:t>reassure less-fat individuals that they have not gained as much as heavier people</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55011" name="Rectangle 2"/>
          <p:cNvSpPr>
            <a:spLocks noChangeArrowheads="1"/>
          </p:cNvSpPr>
          <p:nvPr/>
        </p:nvSpPr>
        <p:spPr bwMode="auto">
          <a:xfrm>
            <a:off x="2286000" y="6400800"/>
            <a:ext cx="4572000" cy="215444"/>
          </a:xfrm>
          <a:prstGeom prst="rect">
            <a:avLst/>
          </a:prstGeom>
          <a:noFill/>
          <a:ln w="9525">
            <a:noFill/>
            <a:miter lim="800000"/>
            <a:headEnd/>
            <a:tailEnd/>
          </a:ln>
        </p:spPr>
        <p:txBody>
          <a:bodyPr>
            <a:spAutoFit/>
          </a:bodyPr>
          <a:lstStyle/>
          <a:p>
            <a:pPr algn="ctr"/>
            <a:r>
              <a:rPr lang="en-US" sz="800" dirty="0">
                <a:solidFill>
                  <a:prstClr val="black"/>
                </a:solidFill>
                <a:latin typeface="Calibri" pitchFamily="34" charset="0"/>
                <a:hlinkClick r:id="rId2"/>
              </a:rPr>
              <a:t>http://www.informationclearinghouse.info/article23604.htm</a:t>
            </a:r>
            <a:endParaRPr lang="en-US" sz="800" kern="1200" dirty="0">
              <a:solidFill>
                <a:prstClr val="black"/>
              </a:solidFill>
              <a:latin typeface="Calibri"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1286" y="1146630"/>
            <a:ext cx="7772400" cy="4857750"/>
          </a:xfrm>
          <a:prstGeom prst="rect">
            <a:avLst/>
          </a:prstGeom>
          <a:noFill/>
          <a:ln w="9525">
            <a:noFill/>
            <a:miter lim="800000"/>
            <a:headEnd/>
            <a:tailEnd/>
          </a:ln>
        </p:spPr>
      </p:pic>
      <p:sp>
        <p:nvSpPr>
          <p:cNvPr id="4" name="Rectangle 3"/>
          <p:cNvSpPr/>
          <p:nvPr/>
        </p:nvSpPr>
        <p:spPr>
          <a:xfrm>
            <a:off x="1447800" y="3733800"/>
            <a:ext cx="6096000" cy="9144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66FCA82-D30A-431F-A299-0C131F2292A5}"/>
              </a:ext>
            </a:extLst>
          </p:cNvPr>
          <p:cNvSpPr/>
          <p:nvPr/>
        </p:nvSpPr>
        <p:spPr>
          <a:xfrm>
            <a:off x="2133600" y="2094993"/>
            <a:ext cx="4908711" cy="1440597"/>
          </a:xfrm>
          <a:prstGeom prst="rect">
            <a:avLst/>
          </a:prstGeom>
          <a:solidFill>
            <a:schemeClr val="bg1"/>
          </a:solidFill>
          <a:ln w="76200">
            <a:solidFill>
              <a:srgbClr val="FF0000"/>
            </a:solidFill>
          </a:ln>
        </p:spPr>
        <p:txBody>
          <a:bodyPr wrap="square" lIns="228600" tIns="228600" rIns="228600" bIns="228600">
            <a:noAutofit/>
          </a:bodyPr>
          <a:lstStyle/>
          <a:p>
            <a:pPr algn="ctr"/>
            <a:r>
              <a:rPr lang="en-US" sz="2000" b="1" dirty="0">
                <a:solidFill>
                  <a:srgbClr val="000000"/>
                </a:solidFill>
              </a:rPr>
              <a:t>Watch for new figures as information becomes available from the 2020 U.S. Census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55011" name="Rectangle 2"/>
          <p:cNvSpPr>
            <a:spLocks noChangeArrowheads="1"/>
          </p:cNvSpPr>
          <p:nvPr/>
        </p:nvSpPr>
        <p:spPr bwMode="auto">
          <a:xfrm>
            <a:off x="2286000" y="6400800"/>
            <a:ext cx="4572000" cy="215444"/>
          </a:xfrm>
          <a:prstGeom prst="rect">
            <a:avLst/>
          </a:prstGeom>
          <a:noFill/>
          <a:ln w="9525">
            <a:noFill/>
            <a:miter lim="800000"/>
            <a:headEnd/>
            <a:tailEnd/>
          </a:ln>
        </p:spPr>
        <p:txBody>
          <a:bodyPr>
            <a:spAutoFit/>
          </a:bodyPr>
          <a:lstStyle/>
          <a:p>
            <a:pPr algn="ctr"/>
            <a:r>
              <a:rPr lang="en-US" sz="800" dirty="0">
                <a:solidFill>
                  <a:prstClr val="black"/>
                </a:solidFill>
                <a:latin typeface="Calibri" pitchFamily="34" charset="0"/>
                <a:hlinkClick r:id="rId2"/>
              </a:rPr>
              <a:t>http://www.informationclearinghouse.info/article23604.htm</a:t>
            </a:r>
            <a:endParaRPr lang="en-US" sz="800" kern="1200" dirty="0">
              <a:solidFill>
                <a:prstClr val="black"/>
              </a:solidFill>
              <a:latin typeface="Calibri"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1286" y="1146630"/>
            <a:ext cx="7772400" cy="4857750"/>
          </a:xfrm>
          <a:prstGeom prst="rect">
            <a:avLst/>
          </a:prstGeom>
          <a:noFill/>
          <a:ln w="9525">
            <a:noFill/>
            <a:miter lim="800000"/>
            <a:headEnd/>
            <a:tailEnd/>
          </a:ln>
        </p:spPr>
      </p:pic>
      <p:sp>
        <p:nvSpPr>
          <p:cNvPr id="6" name="Rectangle 5"/>
          <p:cNvSpPr/>
          <p:nvPr/>
        </p:nvSpPr>
        <p:spPr>
          <a:xfrm>
            <a:off x="762000" y="2209800"/>
            <a:ext cx="7543800" cy="4154984"/>
          </a:xfrm>
          <a:prstGeom prst="rect">
            <a:avLst/>
          </a:prstGeom>
          <a:solidFill>
            <a:schemeClr val="bg1"/>
          </a:solidFill>
          <a:ln w="76200">
            <a:solidFill>
              <a:srgbClr val="FFC000"/>
            </a:solidFill>
          </a:ln>
        </p:spPr>
        <p:txBody>
          <a:bodyPr wrap="square" lIns="228600" tIns="228600" rIns="228600" bIns="228600">
            <a:spAutoFit/>
          </a:bodyPr>
          <a:lstStyle/>
          <a:p>
            <a:pPr algn="ctr"/>
            <a:r>
              <a:rPr lang="en-US" sz="2400" b="1" dirty="0"/>
              <a:t>The official poverty rate of 13.2 percent in 2008 was up from 12.5 percent in 2007. This figure translates into 39.8 million people in poverty across America. </a:t>
            </a:r>
            <a:r>
              <a:rPr lang="en-US" sz="2000" dirty="0">
                <a:solidFill>
                  <a:srgbClr val="E6B9B8"/>
                </a:solidFill>
              </a:rPr>
              <a:t>The official poverty level is set at $22,000 annually for a family of four with two children or $12,000 for an individual, an absurdly low threshold. </a:t>
            </a:r>
            <a:r>
              <a:rPr lang="en-US" sz="2400" b="1" dirty="0"/>
              <a:t>This means that far more people than indicated by the survey do not have adequate resources to pay for food, shelter, medical care and other basic necessities.</a:t>
            </a:r>
          </a:p>
        </p:txBody>
      </p:sp>
      <p:sp>
        <p:nvSpPr>
          <p:cNvPr id="5" name="Rectangle 4">
            <a:extLst>
              <a:ext uri="{FF2B5EF4-FFF2-40B4-BE49-F238E27FC236}">
                <a16:creationId xmlns:a16="http://schemas.microsoft.com/office/drawing/2014/main" id="{46D06980-7BB3-4FDE-A768-1FE4EE3C0809}"/>
              </a:ext>
            </a:extLst>
          </p:cNvPr>
          <p:cNvSpPr/>
          <p:nvPr/>
        </p:nvSpPr>
        <p:spPr>
          <a:xfrm>
            <a:off x="2133600" y="3657600"/>
            <a:ext cx="4908711" cy="1440597"/>
          </a:xfrm>
          <a:prstGeom prst="rect">
            <a:avLst/>
          </a:prstGeom>
          <a:solidFill>
            <a:schemeClr val="bg1"/>
          </a:solidFill>
          <a:ln w="76200">
            <a:solidFill>
              <a:srgbClr val="FF0000"/>
            </a:solidFill>
          </a:ln>
        </p:spPr>
        <p:txBody>
          <a:bodyPr wrap="square" lIns="228600" tIns="228600" rIns="228600" bIns="228600">
            <a:noAutofit/>
          </a:bodyPr>
          <a:lstStyle/>
          <a:p>
            <a:pPr algn="ctr"/>
            <a:r>
              <a:rPr lang="en-US" sz="2000" b="1" dirty="0">
                <a:solidFill>
                  <a:srgbClr val="000000"/>
                </a:solidFill>
              </a:rPr>
              <a:t>Watch for new figures as information becomes available from the 2020 U.S. Census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55011" name="Rectangle 2"/>
          <p:cNvSpPr>
            <a:spLocks noChangeArrowheads="1"/>
          </p:cNvSpPr>
          <p:nvPr/>
        </p:nvSpPr>
        <p:spPr bwMode="auto">
          <a:xfrm>
            <a:off x="2286000" y="6400800"/>
            <a:ext cx="4572000" cy="215444"/>
          </a:xfrm>
          <a:prstGeom prst="rect">
            <a:avLst/>
          </a:prstGeom>
          <a:noFill/>
          <a:ln w="9525">
            <a:noFill/>
            <a:miter lim="800000"/>
            <a:headEnd/>
            <a:tailEnd/>
          </a:ln>
        </p:spPr>
        <p:txBody>
          <a:bodyPr>
            <a:spAutoFit/>
          </a:bodyPr>
          <a:lstStyle/>
          <a:p>
            <a:pPr algn="ctr"/>
            <a:r>
              <a:rPr lang="en-US" sz="800" dirty="0">
                <a:solidFill>
                  <a:prstClr val="black"/>
                </a:solidFill>
                <a:latin typeface="Calibri" pitchFamily="34" charset="0"/>
                <a:hlinkClick r:id="rId2"/>
              </a:rPr>
              <a:t>http://www.informationclearinghouse.info/article23604.htm</a:t>
            </a:r>
            <a:endParaRPr lang="en-US" sz="800" kern="1200" dirty="0">
              <a:solidFill>
                <a:prstClr val="black"/>
              </a:solidFill>
              <a:latin typeface="Calibri"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1286" y="1146630"/>
            <a:ext cx="7772400" cy="4857750"/>
          </a:xfrm>
          <a:prstGeom prst="rect">
            <a:avLst/>
          </a:prstGeom>
          <a:noFill/>
          <a:ln w="9525">
            <a:noFill/>
            <a:miter lim="800000"/>
            <a:headEnd/>
            <a:tailEnd/>
          </a:ln>
        </p:spPr>
      </p:pic>
      <p:sp>
        <p:nvSpPr>
          <p:cNvPr id="6" name="Rectangle 5"/>
          <p:cNvSpPr/>
          <p:nvPr/>
        </p:nvSpPr>
        <p:spPr>
          <a:xfrm>
            <a:off x="762000" y="2514600"/>
            <a:ext cx="7543800" cy="3477875"/>
          </a:xfrm>
          <a:prstGeom prst="rect">
            <a:avLst/>
          </a:prstGeom>
          <a:solidFill>
            <a:schemeClr val="bg1"/>
          </a:solidFill>
          <a:ln w="76200">
            <a:solidFill>
              <a:srgbClr val="FFC000"/>
            </a:solidFill>
          </a:ln>
        </p:spPr>
        <p:txBody>
          <a:bodyPr wrap="square" lIns="228600" tIns="228600" rIns="228600" bIns="228600">
            <a:spAutoFit/>
          </a:bodyPr>
          <a:lstStyle/>
          <a:p>
            <a:pPr algn="ctr"/>
            <a:r>
              <a:rPr lang="en-US" sz="2800" b="1" dirty="0"/>
              <a:t>The poverty rate rose across virtually all demographic groups. </a:t>
            </a:r>
            <a:r>
              <a:rPr lang="en-US" sz="2000" dirty="0">
                <a:solidFill>
                  <a:srgbClr val="E6B9B8"/>
                </a:solidFill>
              </a:rPr>
              <a:t>Poverty among Hispanics climbed from 21.5 percent in 2007 to 23.2 percent in 2008. Non-Hispanic whites saw poverty rise from 8.2 percent in 2007 to 8.6 percent in 2008, while poverty among Asians was up from 10.2 percent in 2007 to 11.8 percent in 2008. African-Americans were the only group where poverty remained statistically unchanged at a staggering 24.7 percent, or about one in four people.</a:t>
            </a:r>
          </a:p>
        </p:txBody>
      </p:sp>
      <p:sp>
        <p:nvSpPr>
          <p:cNvPr id="5" name="Rectangle 4">
            <a:extLst>
              <a:ext uri="{FF2B5EF4-FFF2-40B4-BE49-F238E27FC236}">
                <a16:creationId xmlns:a16="http://schemas.microsoft.com/office/drawing/2014/main" id="{E0638961-12B9-44DC-893C-EE18DE3579B0}"/>
              </a:ext>
            </a:extLst>
          </p:cNvPr>
          <p:cNvSpPr/>
          <p:nvPr/>
        </p:nvSpPr>
        <p:spPr>
          <a:xfrm>
            <a:off x="2133600" y="3657600"/>
            <a:ext cx="4908711" cy="1440597"/>
          </a:xfrm>
          <a:prstGeom prst="rect">
            <a:avLst/>
          </a:prstGeom>
          <a:solidFill>
            <a:schemeClr val="bg1"/>
          </a:solidFill>
          <a:ln w="76200">
            <a:solidFill>
              <a:srgbClr val="FF0000"/>
            </a:solidFill>
          </a:ln>
        </p:spPr>
        <p:txBody>
          <a:bodyPr wrap="square" lIns="228600" tIns="228600" rIns="228600" bIns="228600">
            <a:noAutofit/>
          </a:bodyPr>
          <a:lstStyle/>
          <a:p>
            <a:pPr algn="ctr"/>
            <a:r>
              <a:rPr lang="en-US" sz="2000" b="1" dirty="0">
                <a:solidFill>
                  <a:srgbClr val="000000"/>
                </a:solidFill>
              </a:rPr>
              <a:t>Watch for new figures as information becomes available from the 2020 U.S. Census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228600"/>
            <a:ext cx="7772400" cy="6406570"/>
          </a:xfrm>
          <a:prstGeom prst="rect">
            <a:avLst/>
          </a:prstGeom>
        </p:spPr>
      </p:pic>
      <p:sp>
        <p:nvSpPr>
          <p:cNvPr id="3" name="Rectangle 2"/>
          <p:cNvSpPr/>
          <p:nvPr/>
        </p:nvSpPr>
        <p:spPr>
          <a:xfrm>
            <a:off x="1219200" y="6566356"/>
            <a:ext cx="6705600" cy="215444"/>
          </a:xfrm>
          <a:prstGeom prst="rect">
            <a:avLst/>
          </a:prstGeom>
        </p:spPr>
        <p:txBody>
          <a:bodyPr wrap="square">
            <a:spAutoFit/>
          </a:bodyPr>
          <a:lstStyle/>
          <a:p>
            <a:pPr algn="ctr"/>
            <a:r>
              <a:rPr lang="en-US" sz="800" dirty="0">
                <a:hlinkClick r:id="rId3"/>
              </a:rPr>
              <a:t>https://www.mprnews.org/story/2020/02/27/about-40-percent-of-us-adults-are-obese-government-survey-finds</a:t>
            </a:r>
            <a:endParaRPr lang="en-US" sz="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926140"/>
            <a:ext cx="7772400" cy="2431435"/>
          </a:xfrm>
          <a:prstGeom prst="rect">
            <a:avLst/>
          </a:prstGeom>
        </p:spPr>
        <p:txBody>
          <a:bodyPr wrap="square">
            <a:spAutoFit/>
          </a:bodyPr>
          <a:lstStyle/>
          <a:p>
            <a:pPr algn="ctr"/>
            <a:r>
              <a:rPr lang="en-US" sz="3200" b="1" dirty="0">
                <a:solidFill>
                  <a:prstClr val="white"/>
                </a:solidFill>
              </a:rPr>
              <a:t>the Centers for Disease Control and Prevention </a:t>
            </a:r>
          </a:p>
          <a:p>
            <a:pPr algn="ctr"/>
            <a:r>
              <a:rPr lang="en-US" sz="2400" dirty="0">
                <a:solidFill>
                  <a:prstClr val="white"/>
                </a:solidFill>
              </a:rPr>
              <a:t>(CDC) </a:t>
            </a:r>
          </a:p>
          <a:p>
            <a:pPr algn="ctr"/>
            <a:r>
              <a:rPr lang="en-US" sz="3200" b="1" dirty="0">
                <a:solidFill>
                  <a:prstClr val="white"/>
                </a:solidFill>
              </a:rPr>
              <a:t>2007 obesity map the United States </a:t>
            </a:r>
          </a:p>
          <a:p>
            <a:pPr algn="ctr"/>
            <a:r>
              <a:rPr lang="en-US" sz="3200" b="1" dirty="0">
                <a:solidFill>
                  <a:prstClr val="white"/>
                </a:solidFill>
              </a:rPr>
              <a:t>looks like this . . .</a:t>
            </a:r>
          </a:p>
        </p:txBody>
      </p:sp>
    </p:spTree>
    <p:extLst>
      <p:ext uri="{BB962C8B-B14F-4D97-AF65-F5344CB8AC3E}">
        <p14:creationId xmlns:p14="http://schemas.microsoft.com/office/powerpoint/2010/main" val="37347994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a:solidFill>
                  <a:srgbClr val="000000"/>
                </a:solidFill>
                <a:latin typeface="Arial" charset="0"/>
                <a:ea typeface="+mn-ea"/>
                <a:cs typeface="Arial" charset="0"/>
                <a:hlinkClick r:id="rId2"/>
              </a:rPr>
              <a:t>www.cdc.gov/nccdphp/dnpa/obesity/trend/maps/</a:t>
            </a:r>
            <a:endParaRPr lang="en-US" sz="1200" kern="1200">
              <a:solidFill>
                <a:srgbClr val="000000"/>
              </a:solidFill>
              <a:latin typeface="Arial" charset="0"/>
              <a:ea typeface="+mn-ea"/>
              <a:cs typeface="Arial" charset="0"/>
            </a:endParaRPr>
          </a:p>
        </p:txBody>
      </p:sp>
      <p:pic>
        <p:nvPicPr>
          <p:cNvPr id="560131" name="Picture 2"/>
          <p:cNvPicPr>
            <a:picLocks noChangeAspect="1" noChangeArrowheads="1"/>
          </p:cNvPicPr>
          <p:nvPr/>
        </p:nvPicPr>
        <p:blipFill>
          <a:blip r:embed="rId3" cstate="print"/>
          <a:srcRect/>
          <a:stretch>
            <a:fillRect/>
          </a:stretch>
        </p:blipFill>
        <p:spPr bwMode="auto">
          <a:xfrm>
            <a:off x="762000" y="1222375"/>
            <a:ext cx="7589838" cy="4416425"/>
          </a:xfrm>
          <a:prstGeom prst="rect">
            <a:avLst/>
          </a:prstGeom>
          <a:noFill/>
          <a:ln w="9525">
            <a:noFill/>
            <a:miter lim="800000"/>
            <a:headEnd/>
            <a:tailEnd/>
          </a:ln>
        </p:spPr>
      </p:pic>
      <p:sp>
        <p:nvSpPr>
          <p:cNvPr id="4" name="TextBox 3"/>
          <p:cNvSpPr txBox="1"/>
          <p:nvPr/>
        </p:nvSpPr>
        <p:spPr>
          <a:xfrm>
            <a:off x="3564250" y="2680648"/>
            <a:ext cx="1083950" cy="584775"/>
          </a:xfrm>
          <a:prstGeom prst="rect">
            <a:avLst/>
          </a:prstGeom>
          <a:noFill/>
        </p:spPr>
        <p:txBody>
          <a:bodyPr wrap="none" rtlCol="0">
            <a:spAutoFit/>
          </a:bodyPr>
          <a:lstStyle/>
          <a:p>
            <a:pPr algn="ctr"/>
            <a:r>
              <a:rPr lang="en-US" sz="1600" b="1" dirty="0">
                <a:solidFill>
                  <a:schemeClr val="bg1"/>
                </a:solidFill>
              </a:rPr>
              <a:t>Colorado</a:t>
            </a:r>
          </a:p>
          <a:p>
            <a:pPr algn="ctr"/>
            <a:r>
              <a:rPr lang="en-US" sz="1600" b="1" dirty="0">
                <a:solidFill>
                  <a:schemeClr val="bg1"/>
                </a:solidFill>
              </a:rPr>
              <a:t>18.4%</a:t>
            </a:r>
          </a:p>
        </p:txBody>
      </p:sp>
      <p:sp>
        <p:nvSpPr>
          <p:cNvPr id="5" name="TextBox 4"/>
          <p:cNvSpPr txBox="1"/>
          <p:nvPr/>
        </p:nvSpPr>
        <p:spPr>
          <a:xfrm>
            <a:off x="5260859" y="3657600"/>
            <a:ext cx="1292341" cy="584775"/>
          </a:xfrm>
          <a:prstGeom prst="rect">
            <a:avLst/>
          </a:prstGeom>
          <a:noFill/>
        </p:spPr>
        <p:txBody>
          <a:bodyPr wrap="none" rtlCol="0">
            <a:spAutoFit/>
          </a:bodyPr>
          <a:lstStyle/>
          <a:p>
            <a:pPr algn="ctr"/>
            <a:r>
              <a:rPr lang="en-US" sz="1600" b="1" dirty="0">
                <a:solidFill>
                  <a:schemeClr val="bg1"/>
                </a:solidFill>
              </a:rPr>
              <a:t>Mississippi</a:t>
            </a:r>
          </a:p>
          <a:p>
            <a:pPr algn="ctr"/>
            <a:r>
              <a:rPr lang="en-US" sz="1600" b="1" dirty="0">
                <a:solidFill>
                  <a:schemeClr val="bg1"/>
                </a:solidFill>
              </a:rPr>
              <a:t>31.7%</a:t>
            </a:r>
          </a:p>
        </p:txBody>
      </p:sp>
      <p:sp>
        <p:nvSpPr>
          <p:cNvPr id="6" name="TextBox 5"/>
          <p:cNvSpPr txBox="1"/>
          <p:nvPr/>
        </p:nvSpPr>
        <p:spPr>
          <a:xfrm rot="21312101">
            <a:off x="5826743" y="3240348"/>
            <a:ext cx="966740" cy="276999"/>
          </a:xfrm>
          <a:prstGeom prst="rect">
            <a:avLst/>
          </a:prstGeom>
          <a:noFill/>
        </p:spPr>
        <p:txBody>
          <a:bodyPr wrap="none" rtlCol="0">
            <a:spAutoFit/>
          </a:bodyPr>
          <a:lstStyle/>
          <a:p>
            <a:pPr algn="ctr"/>
            <a:r>
              <a:rPr lang="en-US" sz="1200" b="1" dirty="0">
                <a:solidFill>
                  <a:schemeClr val="accent6">
                    <a:lumMod val="40000"/>
                    <a:lumOff val="60000"/>
                  </a:schemeClr>
                </a:solidFill>
              </a:rPr>
              <a:t>Tennessee</a:t>
            </a:r>
          </a:p>
        </p:txBody>
      </p:sp>
      <p:sp>
        <p:nvSpPr>
          <p:cNvPr id="7" name="TextBox 6"/>
          <p:cNvSpPr txBox="1"/>
          <p:nvPr/>
        </p:nvSpPr>
        <p:spPr>
          <a:xfrm>
            <a:off x="5943600" y="3505200"/>
            <a:ext cx="824265" cy="276999"/>
          </a:xfrm>
          <a:prstGeom prst="rect">
            <a:avLst/>
          </a:prstGeom>
          <a:noFill/>
        </p:spPr>
        <p:txBody>
          <a:bodyPr wrap="none" rtlCol="0">
            <a:spAutoFit/>
          </a:bodyPr>
          <a:lstStyle/>
          <a:p>
            <a:pPr algn="ctr"/>
            <a:r>
              <a:rPr lang="en-US" sz="1200" b="1" dirty="0">
                <a:solidFill>
                  <a:schemeClr val="accent6">
                    <a:lumMod val="40000"/>
                    <a:lumOff val="60000"/>
                  </a:schemeClr>
                </a:solidFill>
              </a:rPr>
              <a:t>Alabama</a:t>
            </a:r>
          </a:p>
        </p:txBody>
      </p:sp>
      <p:sp>
        <p:nvSpPr>
          <p:cNvPr id="8" name="Rectangle 7"/>
          <p:cNvSpPr/>
          <p:nvPr/>
        </p:nvSpPr>
        <p:spPr>
          <a:xfrm>
            <a:off x="4019836" y="5894696"/>
            <a:ext cx="1120820" cy="369332"/>
          </a:xfrm>
          <a:prstGeom prst="rect">
            <a:avLst/>
          </a:prstGeom>
        </p:spPr>
        <p:txBody>
          <a:bodyPr wrap="none">
            <a:spAutoFit/>
          </a:bodyPr>
          <a:lstStyle/>
          <a:p>
            <a:r>
              <a:rPr lang="en-US" b="1" dirty="0">
                <a:solidFill>
                  <a:srgbClr val="000000"/>
                </a:solidFill>
              </a:rPr>
              <a:t>% obese</a:t>
            </a:r>
            <a:endParaRPr lang="en-US" dirty="0">
              <a:solidFill>
                <a:srgbClr val="000000"/>
              </a:solidFill>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a:solidFill>
                  <a:srgbClr val="000000"/>
                </a:solidFill>
                <a:latin typeface="Arial" charset="0"/>
                <a:ea typeface="+mn-ea"/>
                <a:cs typeface="Arial" charset="0"/>
                <a:hlinkClick r:id="rId2"/>
              </a:rPr>
              <a:t>www.cdc.gov/nccdphp/dnpa/obesity/trend/maps/</a:t>
            </a:r>
            <a:endParaRPr lang="en-US" sz="1200" kern="1200">
              <a:solidFill>
                <a:srgbClr val="000000"/>
              </a:solidFill>
              <a:latin typeface="Arial" charset="0"/>
              <a:ea typeface="+mn-ea"/>
              <a:cs typeface="Arial" charset="0"/>
            </a:endParaRPr>
          </a:p>
        </p:txBody>
      </p:sp>
      <p:pic>
        <p:nvPicPr>
          <p:cNvPr id="560131" name="Picture 2"/>
          <p:cNvPicPr>
            <a:picLocks noChangeAspect="1" noChangeArrowheads="1"/>
          </p:cNvPicPr>
          <p:nvPr/>
        </p:nvPicPr>
        <p:blipFill>
          <a:blip r:embed="rId3" cstate="print"/>
          <a:srcRect/>
          <a:stretch>
            <a:fillRect/>
          </a:stretch>
        </p:blipFill>
        <p:spPr bwMode="auto">
          <a:xfrm>
            <a:off x="762000" y="1222375"/>
            <a:ext cx="7589838" cy="4416425"/>
          </a:xfrm>
          <a:prstGeom prst="rect">
            <a:avLst/>
          </a:prstGeom>
          <a:noFill/>
          <a:ln w="9525">
            <a:noFill/>
            <a:miter lim="800000"/>
            <a:headEnd/>
            <a:tailEnd/>
          </a:ln>
        </p:spPr>
      </p:pic>
      <p:sp>
        <p:nvSpPr>
          <p:cNvPr id="4" name="TextBox 3"/>
          <p:cNvSpPr txBox="1"/>
          <p:nvPr/>
        </p:nvSpPr>
        <p:spPr>
          <a:xfrm>
            <a:off x="3564250" y="2680648"/>
            <a:ext cx="1083950" cy="584775"/>
          </a:xfrm>
          <a:prstGeom prst="rect">
            <a:avLst/>
          </a:prstGeom>
          <a:noFill/>
        </p:spPr>
        <p:txBody>
          <a:bodyPr wrap="none" rtlCol="0">
            <a:spAutoFit/>
          </a:bodyPr>
          <a:lstStyle/>
          <a:p>
            <a:pPr algn="ctr"/>
            <a:r>
              <a:rPr lang="en-US" sz="1600" b="1" dirty="0">
                <a:solidFill>
                  <a:schemeClr val="bg1"/>
                </a:solidFill>
              </a:rPr>
              <a:t>Colorado</a:t>
            </a:r>
          </a:p>
          <a:p>
            <a:pPr algn="ctr"/>
            <a:r>
              <a:rPr lang="en-US" sz="1600" b="1" dirty="0">
                <a:solidFill>
                  <a:schemeClr val="bg1"/>
                </a:solidFill>
              </a:rPr>
              <a:t>18.4%</a:t>
            </a:r>
          </a:p>
        </p:txBody>
      </p:sp>
      <p:sp>
        <p:nvSpPr>
          <p:cNvPr id="5" name="TextBox 4"/>
          <p:cNvSpPr txBox="1"/>
          <p:nvPr/>
        </p:nvSpPr>
        <p:spPr>
          <a:xfrm>
            <a:off x="5260859" y="3657600"/>
            <a:ext cx="1292341" cy="584775"/>
          </a:xfrm>
          <a:prstGeom prst="rect">
            <a:avLst/>
          </a:prstGeom>
          <a:noFill/>
        </p:spPr>
        <p:txBody>
          <a:bodyPr wrap="none" rtlCol="0">
            <a:spAutoFit/>
          </a:bodyPr>
          <a:lstStyle/>
          <a:p>
            <a:pPr algn="ctr"/>
            <a:r>
              <a:rPr lang="en-US" sz="1600" b="1" dirty="0">
                <a:solidFill>
                  <a:schemeClr val="bg1"/>
                </a:solidFill>
              </a:rPr>
              <a:t>Mississippi</a:t>
            </a:r>
          </a:p>
          <a:p>
            <a:pPr algn="ctr"/>
            <a:r>
              <a:rPr lang="en-US" sz="1600" b="1" dirty="0">
                <a:solidFill>
                  <a:schemeClr val="bg1"/>
                </a:solidFill>
              </a:rPr>
              <a:t>31.7%</a:t>
            </a:r>
          </a:p>
        </p:txBody>
      </p:sp>
      <p:sp>
        <p:nvSpPr>
          <p:cNvPr id="6" name="TextBox 5"/>
          <p:cNvSpPr txBox="1"/>
          <p:nvPr/>
        </p:nvSpPr>
        <p:spPr>
          <a:xfrm rot="21312101">
            <a:off x="5826743" y="3240348"/>
            <a:ext cx="966740" cy="276999"/>
          </a:xfrm>
          <a:prstGeom prst="rect">
            <a:avLst/>
          </a:prstGeom>
          <a:noFill/>
        </p:spPr>
        <p:txBody>
          <a:bodyPr wrap="none" rtlCol="0">
            <a:spAutoFit/>
          </a:bodyPr>
          <a:lstStyle/>
          <a:p>
            <a:pPr algn="ctr"/>
            <a:r>
              <a:rPr lang="en-US" sz="1200" b="1" dirty="0">
                <a:solidFill>
                  <a:schemeClr val="accent6">
                    <a:lumMod val="40000"/>
                    <a:lumOff val="60000"/>
                  </a:schemeClr>
                </a:solidFill>
              </a:rPr>
              <a:t>Tennessee</a:t>
            </a:r>
          </a:p>
        </p:txBody>
      </p:sp>
      <p:sp>
        <p:nvSpPr>
          <p:cNvPr id="7" name="TextBox 6"/>
          <p:cNvSpPr txBox="1"/>
          <p:nvPr/>
        </p:nvSpPr>
        <p:spPr>
          <a:xfrm>
            <a:off x="5943600" y="3505200"/>
            <a:ext cx="824265" cy="276999"/>
          </a:xfrm>
          <a:prstGeom prst="rect">
            <a:avLst/>
          </a:prstGeom>
          <a:noFill/>
        </p:spPr>
        <p:txBody>
          <a:bodyPr wrap="none" rtlCol="0">
            <a:spAutoFit/>
          </a:bodyPr>
          <a:lstStyle/>
          <a:p>
            <a:pPr algn="ctr"/>
            <a:r>
              <a:rPr lang="en-US" sz="1200" b="1" dirty="0">
                <a:solidFill>
                  <a:schemeClr val="accent6">
                    <a:lumMod val="40000"/>
                    <a:lumOff val="60000"/>
                  </a:schemeClr>
                </a:solidFill>
              </a:rPr>
              <a:t>Alabama</a:t>
            </a:r>
          </a:p>
        </p:txBody>
      </p:sp>
      <p:sp>
        <p:nvSpPr>
          <p:cNvPr id="8" name="Rectangle 7"/>
          <p:cNvSpPr/>
          <p:nvPr/>
        </p:nvSpPr>
        <p:spPr>
          <a:xfrm>
            <a:off x="4019836" y="5894696"/>
            <a:ext cx="1120820" cy="369332"/>
          </a:xfrm>
          <a:prstGeom prst="rect">
            <a:avLst/>
          </a:prstGeom>
        </p:spPr>
        <p:txBody>
          <a:bodyPr wrap="none">
            <a:spAutoFit/>
          </a:bodyPr>
          <a:lstStyle/>
          <a:p>
            <a:r>
              <a:rPr lang="en-US" b="1" dirty="0">
                <a:solidFill>
                  <a:srgbClr val="000000"/>
                </a:solidFill>
              </a:rPr>
              <a:t>% obese</a:t>
            </a:r>
            <a:endParaRPr lang="en-US" dirty="0">
              <a:solidFill>
                <a:srgbClr val="000000"/>
              </a:solidFill>
            </a:endParaRPr>
          </a:p>
        </p:txBody>
      </p:sp>
      <p:sp>
        <p:nvSpPr>
          <p:cNvPr id="9" name="Rectangle 8">
            <a:extLst>
              <a:ext uri="{FF2B5EF4-FFF2-40B4-BE49-F238E27FC236}">
                <a16:creationId xmlns:a16="http://schemas.microsoft.com/office/drawing/2014/main" id="{63563C1D-C3BF-4F3D-8C4D-CE776F53E83C}"/>
              </a:ext>
            </a:extLst>
          </p:cNvPr>
          <p:cNvSpPr/>
          <p:nvPr/>
        </p:nvSpPr>
        <p:spPr>
          <a:xfrm>
            <a:off x="1818375" y="152400"/>
            <a:ext cx="6446837" cy="1077218"/>
          </a:xfrm>
          <a:prstGeom prst="rect">
            <a:avLst/>
          </a:prstGeom>
          <a:solidFill>
            <a:schemeClr val="bg1"/>
          </a:solidFill>
          <a:ln w="76200">
            <a:solidFill>
              <a:srgbClr val="FF0000"/>
            </a:solidFill>
          </a:ln>
        </p:spPr>
        <p:txBody>
          <a:bodyPr wrap="square" lIns="228600" tIns="228600" rIns="228600" bIns="228600">
            <a:spAutoFit/>
          </a:bodyPr>
          <a:lstStyle/>
          <a:p>
            <a:pPr algn="ctr"/>
            <a:r>
              <a:rPr lang="en-US" sz="2000" b="1" dirty="0">
                <a:solidFill>
                  <a:srgbClr val="000000"/>
                </a:solidFill>
              </a:rPr>
              <a:t>And it has only become much worse since the original report in 2007 see 2019 map that follows</a:t>
            </a:r>
          </a:p>
        </p:txBody>
      </p:sp>
    </p:spTree>
    <p:extLst>
      <p:ext uri="{BB962C8B-B14F-4D97-AF65-F5344CB8AC3E}">
        <p14:creationId xmlns:p14="http://schemas.microsoft.com/office/powerpoint/2010/main" val="63373721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www.cdc.gov/nccdphp/dnpa/obesity/trend/maps/</a:t>
            </a:r>
            <a:endParaRPr lang="en-US" sz="1200" kern="1200" dirty="0">
              <a:solidFill>
                <a:srgbClr val="000000"/>
              </a:solidFill>
              <a:latin typeface="Arial" charset="0"/>
              <a:ea typeface="+mn-ea"/>
              <a:cs typeface="Arial" charset="0"/>
            </a:endParaRPr>
          </a:p>
        </p:txBody>
      </p:sp>
      <p:pic>
        <p:nvPicPr>
          <p:cNvPr id="560131" name="Picture 2"/>
          <p:cNvPicPr>
            <a:picLocks noChangeAspect="1" noChangeArrowheads="1"/>
          </p:cNvPicPr>
          <p:nvPr/>
        </p:nvPicPr>
        <p:blipFill>
          <a:blip r:embed="rId3" cstate="print"/>
          <a:srcRect/>
          <a:stretch>
            <a:fillRect/>
          </a:stretch>
        </p:blipFill>
        <p:spPr bwMode="auto">
          <a:xfrm>
            <a:off x="762000" y="1222375"/>
            <a:ext cx="7589838" cy="4416425"/>
          </a:xfrm>
          <a:prstGeom prst="rect">
            <a:avLst/>
          </a:prstGeom>
          <a:noFill/>
          <a:ln w="9525">
            <a:noFill/>
            <a:miter lim="800000"/>
            <a:headEnd/>
            <a:tailEnd/>
          </a:ln>
        </p:spPr>
      </p:pic>
      <p:sp>
        <p:nvSpPr>
          <p:cNvPr id="4" name="TextBox 3"/>
          <p:cNvSpPr txBox="1"/>
          <p:nvPr/>
        </p:nvSpPr>
        <p:spPr>
          <a:xfrm>
            <a:off x="3564250" y="2680648"/>
            <a:ext cx="1083950" cy="584775"/>
          </a:xfrm>
          <a:prstGeom prst="rect">
            <a:avLst/>
          </a:prstGeom>
          <a:noFill/>
        </p:spPr>
        <p:txBody>
          <a:bodyPr wrap="none" rtlCol="0">
            <a:spAutoFit/>
          </a:bodyPr>
          <a:lstStyle/>
          <a:p>
            <a:pPr algn="ctr"/>
            <a:r>
              <a:rPr lang="en-US" sz="1600" b="1" dirty="0">
                <a:solidFill>
                  <a:schemeClr val="bg1"/>
                </a:solidFill>
              </a:rPr>
              <a:t>Colorado</a:t>
            </a:r>
          </a:p>
          <a:p>
            <a:pPr algn="ctr"/>
            <a:r>
              <a:rPr lang="en-US" sz="1600" b="1" dirty="0">
                <a:solidFill>
                  <a:schemeClr val="bg1"/>
                </a:solidFill>
              </a:rPr>
              <a:t>18.4%</a:t>
            </a:r>
          </a:p>
        </p:txBody>
      </p:sp>
      <p:sp>
        <p:nvSpPr>
          <p:cNvPr id="5" name="TextBox 4"/>
          <p:cNvSpPr txBox="1"/>
          <p:nvPr/>
        </p:nvSpPr>
        <p:spPr>
          <a:xfrm>
            <a:off x="5260859" y="3657600"/>
            <a:ext cx="1292341" cy="584775"/>
          </a:xfrm>
          <a:prstGeom prst="rect">
            <a:avLst/>
          </a:prstGeom>
          <a:noFill/>
        </p:spPr>
        <p:txBody>
          <a:bodyPr wrap="none" rtlCol="0">
            <a:spAutoFit/>
          </a:bodyPr>
          <a:lstStyle/>
          <a:p>
            <a:pPr algn="ctr"/>
            <a:r>
              <a:rPr lang="en-US" sz="1600" b="1" dirty="0">
                <a:solidFill>
                  <a:schemeClr val="bg1"/>
                </a:solidFill>
              </a:rPr>
              <a:t>Mississippi</a:t>
            </a:r>
          </a:p>
          <a:p>
            <a:pPr algn="ctr"/>
            <a:r>
              <a:rPr lang="en-US" sz="1600" b="1" dirty="0">
                <a:solidFill>
                  <a:schemeClr val="bg1"/>
                </a:solidFill>
              </a:rPr>
              <a:t>31.7%</a:t>
            </a:r>
          </a:p>
        </p:txBody>
      </p:sp>
      <p:sp>
        <p:nvSpPr>
          <p:cNvPr id="6" name="TextBox 5"/>
          <p:cNvSpPr txBox="1"/>
          <p:nvPr/>
        </p:nvSpPr>
        <p:spPr>
          <a:xfrm rot="21312101">
            <a:off x="5826743" y="3240348"/>
            <a:ext cx="966740" cy="276999"/>
          </a:xfrm>
          <a:prstGeom prst="rect">
            <a:avLst/>
          </a:prstGeom>
          <a:noFill/>
        </p:spPr>
        <p:txBody>
          <a:bodyPr wrap="none" rtlCol="0">
            <a:spAutoFit/>
          </a:bodyPr>
          <a:lstStyle/>
          <a:p>
            <a:pPr algn="ctr"/>
            <a:r>
              <a:rPr lang="en-US" sz="1200" b="1" dirty="0">
                <a:solidFill>
                  <a:schemeClr val="accent6">
                    <a:lumMod val="40000"/>
                    <a:lumOff val="60000"/>
                  </a:schemeClr>
                </a:solidFill>
              </a:rPr>
              <a:t>Tennessee</a:t>
            </a:r>
          </a:p>
        </p:txBody>
      </p:sp>
      <p:sp>
        <p:nvSpPr>
          <p:cNvPr id="7" name="TextBox 6"/>
          <p:cNvSpPr txBox="1"/>
          <p:nvPr/>
        </p:nvSpPr>
        <p:spPr>
          <a:xfrm>
            <a:off x="5943600" y="3505200"/>
            <a:ext cx="824265" cy="276999"/>
          </a:xfrm>
          <a:prstGeom prst="rect">
            <a:avLst/>
          </a:prstGeom>
          <a:noFill/>
        </p:spPr>
        <p:txBody>
          <a:bodyPr wrap="none" rtlCol="0">
            <a:spAutoFit/>
          </a:bodyPr>
          <a:lstStyle/>
          <a:p>
            <a:pPr algn="ctr"/>
            <a:r>
              <a:rPr lang="en-US" sz="1200" b="1" dirty="0">
                <a:solidFill>
                  <a:schemeClr val="accent6">
                    <a:lumMod val="40000"/>
                    <a:lumOff val="60000"/>
                  </a:schemeClr>
                </a:solidFill>
              </a:rPr>
              <a:t>Alabama</a:t>
            </a:r>
          </a:p>
        </p:txBody>
      </p:sp>
      <p:sp>
        <p:nvSpPr>
          <p:cNvPr id="8" name="Rectangle 7"/>
          <p:cNvSpPr/>
          <p:nvPr/>
        </p:nvSpPr>
        <p:spPr>
          <a:xfrm>
            <a:off x="672152" y="4267200"/>
            <a:ext cx="7772400" cy="2431435"/>
          </a:xfrm>
          <a:prstGeom prst="rect">
            <a:avLst/>
          </a:prstGeom>
          <a:solidFill>
            <a:srgbClr val="000000"/>
          </a:solidFill>
          <a:ln w="76200">
            <a:solidFill>
              <a:srgbClr val="FFC000"/>
            </a:solidFill>
          </a:ln>
        </p:spPr>
        <p:txBody>
          <a:bodyPr wrap="square" lIns="228600" tIns="228600" rIns="228600" bIns="228600">
            <a:spAutoFit/>
          </a:bodyPr>
          <a:lstStyle/>
          <a:p>
            <a:pPr algn="ctr"/>
            <a:r>
              <a:rPr lang="en-US" sz="3200" b="1" dirty="0">
                <a:solidFill>
                  <a:prstClr val="white"/>
                </a:solidFill>
              </a:rPr>
              <a:t>and the population of every state but Colorado is considered obese—</a:t>
            </a:r>
          </a:p>
          <a:p>
            <a:pPr algn="ctr"/>
            <a:r>
              <a:rPr lang="en-US" sz="3200" b="1" dirty="0">
                <a:solidFill>
                  <a:prstClr val="white"/>
                </a:solidFill>
              </a:rPr>
              <a:t>and Colorado just barely sneaks under the wire of the CDC definition</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672152" y="2926140"/>
            <a:ext cx="7772400" cy="221599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the Centers for Disease Control and Prevention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charset="0"/>
                <a:ea typeface="+mn-ea"/>
                <a:cs typeface="+mn-cs"/>
              </a:rPr>
              <a:t>(CDC)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charset="0"/>
                <a:ea typeface="+mn-ea"/>
                <a:cs typeface="+mn-cs"/>
              </a:rPr>
              <a:t>obesity 2019 map the United States .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i="0" u="none" strike="noStrike" kern="1200" cap="none" spc="0" normalizeH="0" baseline="0" noProof="0" dirty="0">
                <a:ln>
                  <a:noFill/>
                </a:ln>
                <a:solidFill>
                  <a:prstClr val="white"/>
                </a:solidFill>
                <a:effectLst/>
                <a:uLnTx/>
                <a:uFillTx/>
                <a:latin typeface="Arial" charset="0"/>
                <a:ea typeface="+mn-ea"/>
                <a:cs typeface="+mn-cs"/>
              </a:rPr>
              <a:t>(not strictly comparable to the 2007 map) </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5C22667E-AAEA-43F7-B771-D21EC8ECDFF0}"/>
                  </a:ext>
                </a:extLst>
              </p14:cNvPr>
              <p14:cNvContentPartPr/>
              <p14:nvPr/>
            </p14:nvContentPartPr>
            <p14:xfrm>
              <a:off x="1202608" y="3127794"/>
              <a:ext cx="4320" cy="360"/>
            </p14:xfrm>
          </p:contentPart>
        </mc:Choice>
        <mc:Fallback xmlns="">
          <p:pic>
            <p:nvPicPr>
              <p:cNvPr id="2" name="Ink 1">
                <a:extLst>
                  <a:ext uri="{FF2B5EF4-FFF2-40B4-BE49-F238E27FC236}">
                    <a16:creationId xmlns:a16="http://schemas.microsoft.com/office/drawing/2014/main" id="{5C22667E-AAEA-43F7-B771-D21EC8ECDFF0}"/>
                  </a:ext>
                </a:extLst>
              </p:cNvPr>
              <p:cNvPicPr/>
              <p:nvPr/>
            </p:nvPicPr>
            <p:blipFill>
              <a:blip r:embed="rId3"/>
              <a:stretch>
                <a:fillRect/>
              </a:stretch>
            </p:blipFill>
            <p:spPr>
              <a:xfrm>
                <a:off x="1148968" y="3019794"/>
                <a:ext cx="111960" cy="216000"/>
              </a:xfrm>
              <a:prstGeom prst="rect">
                <a:avLst/>
              </a:prstGeom>
            </p:spPr>
          </p:pic>
        </mc:Fallback>
      </mc:AlternateContent>
    </p:spTree>
    <p:extLst>
      <p:ext uri="{BB962C8B-B14F-4D97-AF65-F5344CB8AC3E}">
        <p14:creationId xmlns:p14="http://schemas.microsoft.com/office/powerpoint/2010/main" val="33087540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https://www.cdc.gov/obesity/data/prevalence-maps.html</a:t>
            </a:r>
            <a:endParaRPr lang="en-US" sz="1200" kern="1200" dirty="0">
              <a:solidFill>
                <a:srgbClr val="000000"/>
              </a:solidFill>
              <a:latin typeface="Arial" charset="0"/>
              <a:ea typeface="+mn-ea"/>
              <a:cs typeface="Arial" charset="0"/>
            </a:endParaRPr>
          </a:p>
        </p:txBody>
      </p:sp>
      <p:sp>
        <p:nvSpPr>
          <p:cNvPr id="4" name="TextBox 3"/>
          <p:cNvSpPr txBox="1"/>
          <p:nvPr/>
        </p:nvSpPr>
        <p:spPr>
          <a:xfrm>
            <a:off x="3564250" y="2680648"/>
            <a:ext cx="1083950" cy="584775"/>
          </a:xfrm>
          <a:prstGeom prst="rect">
            <a:avLst/>
          </a:prstGeom>
          <a:noFill/>
        </p:spPr>
        <p:txBody>
          <a:bodyPr wrap="none" rtlCol="0">
            <a:spAutoFit/>
          </a:bodyPr>
          <a:lstStyle/>
          <a:p>
            <a:pPr algn="ctr"/>
            <a:r>
              <a:rPr lang="en-US" sz="1600" b="1" dirty="0">
                <a:solidFill>
                  <a:schemeClr val="bg1"/>
                </a:solidFill>
              </a:rPr>
              <a:t>Colorado</a:t>
            </a:r>
          </a:p>
          <a:p>
            <a:pPr algn="ctr"/>
            <a:r>
              <a:rPr lang="en-US" sz="1600" b="1" dirty="0">
                <a:solidFill>
                  <a:schemeClr val="bg1"/>
                </a:solidFill>
              </a:rPr>
              <a:t>18.4%</a:t>
            </a:r>
          </a:p>
        </p:txBody>
      </p:sp>
      <p:sp>
        <p:nvSpPr>
          <p:cNvPr id="5" name="TextBox 4"/>
          <p:cNvSpPr txBox="1"/>
          <p:nvPr/>
        </p:nvSpPr>
        <p:spPr>
          <a:xfrm>
            <a:off x="5260859" y="3657600"/>
            <a:ext cx="1292341" cy="584775"/>
          </a:xfrm>
          <a:prstGeom prst="rect">
            <a:avLst/>
          </a:prstGeom>
          <a:noFill/>
        </p:spPr>
        <p:txBody>
          <a:bodyPr wrap="none" rtlCol="0">
            <a:spAutoFit/>
          </a:bodyPr>
          <a:lstStyle/>
          <a:p>
            <a:pPr algn="ctr"/>
            <a:r>
              <a:rPr lang="en-US" sz="1600" b="1" dirty="0">
                <a:solidFill>
                  <a:schemeClr val="bg1"/>
                </a:solidFill>
              </a:rPr>
              <a:t>Mississippi</a:t>
            </a:r>
          </a:p>
          <a:p>
            <a:pPr algn="ctr"/>
            <a:r>
              <a:rPr lang="en-US" sz="1600" b="1" dirty="0">
                <a:solidFill>
                  <a:schemeClr val="bg1"/>
                </a:solidFill>
              </a:rPr>
              <a:t>31.7%</a:t>
            </a:r>
          </a:p>
        </p:txBody>
      </p:sp>
      <p:pic>
        <p:nvPicPr>
          <p:cNvPr id="10" name="Picture 9" descr="Map&#10;&#10;Description automatically generated">
            <a:extLst>
              <a:ext uri="{FF2B5EF4-FFF2-40B4-BE49-F238E27FC236}">
                <a16:creationId xmlns:a16="http://schemas.microsoft.com/office/drawing/2014/main" id="{4E65B79E-DE85-4AAC-A070-60A5C1FDA777}"/>
              </a:ext>
            </a:extLst>
          </p:cNvPr>
          <p:cNvPicPr>
            <a:picLocks noChangeAspect="1"/>
          </p:cNvPicPr>
          <p:nvPr/>
        </p:nvPicPr>
        <p:blipFill>
          <a:blip r:embed="rId3"/>
          <a:stretch>
            <a:fillRect/>
          </a:stretch>
        </p:blipFill>
        <p:spPr>
          <a:xfrm>
            <a:off x="0" y="751305"/>
            <a:ext cx="9144000" cy="5732860"/>
          </a:xfrm>
          <a:prstGeom prst="rect">
            <a:avLst/>
          </a:prstGeom>
        </p:spPr>
      </p:pic>
      <p:pic>
        <p:nvPicPr>
          <p:cNvPr id="12" name="Picture 11" descr="A picture containing text, beverage, soft drink&#10;&#10;Description automatically generated">
            <a:extLst>
              <a:ext uri="{FF2B5EF4-FFF2-40B4-BE49-F238E27FC236}">
                <a16:creationId xmlns:a16="http://schemas.microsoft.com/office/drawing/2014/main" id="{AF6CBD66-BFBF-458A-B7FA-D86A489B2257}"/>
              </a:ext>
            </a:extLst>
          </p:cNvPr>
          <p:cNvPicPr>
            <a:picLocks noChangeAspect="1"/>
          </p:cNvPicPr>
          <p:nvPr/>
        </p:nvPicPr>
        <p:blipFill>
          <a:blip r:embed="rId4"/>
          <a:stretch>
            <a:fillRect/>
          </a:stretch>
        </p:blipFill>
        <p:spPr>
          <a:xfrm>
            <a:off x="990600" y="76200"/>
            <a:ext cx="914400" cy="580913"/>
          </a:xfrm>
          <a:prstGeom prst="rect">
            <a:avLst/>
          </a:prstGeom>
        </p:spPr>
      </p:pic>
      <p:sp>
        <p:nvSpPr>
          <p:cNvPr id="16" name="TextBox 15">
            <a:extLst>
              <a:ext uri="{FF2B5EF4-FFF2-40B4-BE49-F238E27FC236}">
                <a16:creationId xmlns:a16="http://schemas.microsoft.com/office/drawing/2014/main" id="{4D6ACB85-3575-4916-AFBB-594156E5732B}"/>
              </a:ext>
            </a:extLst>
          </p:cNvPr>
          <p:cNvSpPr txBox="1"/>
          <p:nvPr/>
        </p:nvSpPr>
        <p:spPr>
          <a:xfrm>
            <a:off x="980975" y="589507"/>
            <a:ext cx="914400" cy="461665"/>
          </a:xfrm>
          <a:prstGeom prst="rect">
            <a:avLst/>
          </a:prstGeom>
          <a:noFill/>
        </p:spPr>
        <p:txBody>
          <a:bodyPr wrap="square">
            <a:spAutoFit/>
          </a:bodyPr>
          <a:lstStyle/>
          <a:p>
            <a:pPr algn="ctr"/>
            <a:r>
              <a:rPr lang="en-US" sz="2400" b="1" dirty="0"/>
              <a:t>2019</a:t>
            </a:r>
          </a:p>
        </p:txBody>
      </p:sp>
      <p:pic>
        <p:nvPicPr>
          <p:cNvPr id="15" name="Picture 14" descr="Graphical user interface, text&#10;&#10;Description automatically generated">
            <a:extLst>
              <a:ext uri="{FF2B5EF4-FFF2-40B4-BE49-F238E27FC236}">
                <a16:creationId xmlns:a16="http://schemas.microsoft.com/office/drawing/2014/main" id="{28555250-97EF-4BC0-B6E0-EF1D07A0A93C}"/>
              </a:ext>
            </a:extLst>
          </p:cNvPr>
          <p:cNvPicPr>
            <a:picLocks noChangeAspect="1"/>
          </p:cNvPicPr>
          <p:nvPr/>
        </p:nvPicPr>
        <p:blipFill>
          <a:blip r:embed="rId5"/>
          <a:stretch>
            <a:fillRect/>
          </a:stretch>
        </p:blipFill>
        <p:spPr>
          <a:xfrm>
            <a:off x="2057400" y="133211"/>
            <a:ext cx="6807550" cy="1047804"/>
          </a:xfrm>
          <a:prstGeom prst="rect">
            <a:avLst/>
          </a:prstGeom>
        </p:spPr>
      </p:pic>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F21CEC75-DE89-4D98-A17B-AFD115CA4AB4}"/>
                  </a:ext>
                </a:extLst>
              </p14:cNvPr>
              <p14:cNvContentPartPr/>
              <p14:nvPr/>
            </p14:nvContentPartPr>
            <p14:xfrm>
              <a:off x="6766408" y="846114"/>
              <a:ext cx="1823400" cy="68760"/>
            </p14:xfrm>
          </p:contentPart>
        </mc:Choice>
        <mc:Fallback xmlns="">
          <p:pic>
            <p:nvPicPr>
              <p:cNvPr id="17" name="Ink 16">
                <a:extLst>
                  <a:ext uri="{FF2B5EF4-FFF2-40B4-BE49-F238E27FC236}">
                    <a16:creationId xmlns:a16="http://schemas.microsoft.com/office/drawing/2014/main" id="{F21CEC75-DE89-4D98-A17B-AFD115CA4AB4}"/>
                  </a:ext>
                </a:extLst>
              </p:cNvPr>
              <p:cNvPicPr/>
              <p:nvPr/>
            </p:nvPicPr>
            <p:blipFill>
              <a:blip r:embed="rId7"/>
              <a:stretch>
                <a:fillRect/>
              </a:stretch>
            </p:blipFill>
            <p:spPr>
              <a:xfrm>
                <a:off x="6712768" y="738474"/>
                <a:ext cx="19310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18562339-AC55-4364-87D7-0992BD3022B5}"/>
                  </a:ext>
                </a:extLst>
              </p14:cNvPr>
              <p14:cNvContentPartPr/>
              <p14:nvPr/>
            </p14:nvContentPartPr>
            <p14:xfrm>
              <a:off x="2127088" y="1067154"/>
              <a:ext cx="2827800" cy="59760"/>
            </p14:xfrm>
          </p:contentPart>
        </mc:Choice>
        <mc:Fallback xmlns="">
          <p:pic>
            <p:nvPicPr>
              <p:cNvPr id="18" name="Ink 17">
                <a:extLst>
                  <a:ext uri="{FF2B5EF4-FFF2-40B4-BE49-F238E27FC236}">
                    <a16:creationId xmlns:a16="http://schemas.microsoft.com/office/drawing/2014/main" id="{18562339-AC55-4364-87D7-0992BD3022B5}"/>
                  </a:ext>
                </a:extLst>
              </p:cNvPr>
              <p:cNvPicPr/>
              <p:nvPr/>
            </p:nvPicPr>
            <p:blipFill>
              <a:blip r:embed="rId9"/>
              <a:stretch>
                <a:fillRect/>
              </a:stretch>
            </p:blipFill>
            <p:spPr>
              <a:xfrm>
                <a:off x="2073088" y="959514"/>
                <a:ext cx="293544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022A169B-9095-47E5-82BD-EB4EB9E50FF6}"/>
                  </a:ext>
                </a:extLst>
              </p14:cNvPr>
              <p14:cNvContentPartPr/>
              <p14:nvPr/>
            </p14:nvContentPartPr>
            <p14:xfrm>
              <a:off x="-404432" y="191994"/>
              <a:ext cx="360" cy="360"/>
            </p14:xfrm>
          </p:contentPart>
        </mc:Choice>
        <mc:Fallback xmlns="">
          <p:pic>
            <p:nvPicPr>
              <p:cNvPr id="19" name="Ink 18">
                <a:extLst>
                  <a:ext uri="{FF2B5EF4-FFF2-40B4-BE49-F238E27FC236}">
                    <a16:creationId xmlns:a16="http://schemas.microsoft.com/office/drawing/2014/main" id="{022A169B-9095-47E5-82BD-EB4EB9E50FF6}"/>
                  </a:ext>
                </a:extLst>
              </p:cNvPr>
              <p:cNvPicPr/>
              <p:nvPr/>
            </p:nvPicPr>
            <p:blipFill>
              <a:blip r:embed="rId11"/>
              <a:stretch>
                <a:fillRect/>
              </a:stretch>
            </p:blipFill>
            <p:spPr>
              <a:xfrm>
                <a:off x="-458072" y="83994"/>
                <a:ext cx="108000" cy="216000"/>
              </a:xfrm>
              <a:prstGeom prst="rect">
                <a:avLst/>
              </a:prstGeom>
            </p:spPr>
          </p:pic>
        </mc:Fallback>
      </mc:AlternateContent>
      <p:sp>
        <p:nvSpPr>
          <p:cNvPr id="22" name="TextBox 21">
            <a:extLst>
              <a:ext uri="{FF2B5EF4-FFF2-40B4-BE49-F238E27FC236}">
                <a16:creationId xmlns:a16="http://schemas.microsoft.com/office/drawing/2014/main" id="{93F0F5CA-C140-42C9-8501-B758FBD4C52A}"/>
              </a:ext>
            </a:extLst>
          </p:cNvPr>
          <p:cNvSpPr txBox="1"/>
          <p:nvPr/>
        </p:nvSpPr>
        <p:spPr>
          <a:xfrm>
            <a:off x="2699737" y="3007803"/>
            <a:ext cx="1083950" cy="584775"/>
          </a:xfrm>
          <a:prstGeom prst="rect">
            <a:avLst/>
          </a:prstGeom>
          <a:noFill/>
        </p:spPr>
        <p:txBody>
          <a:bodyPr wrap="none" rtlCol="0">
            <a:spAutoFit/>
          </a:bodyPr>
          <a:lstStyle/>
          <a:p>
            <a:pPr algn="ctr"/>
            <a:r>
              <a:rPr lang="en-US" sz="1600" b="1" dirty="0">
                <a:solidFill>
                  <a:schemeClr val="bg1"/>
                </a:solidFill>
              </a:rPr>
              <a:t>Colorado</a:t>
            </a:r>
          </a:p>
          <a:p>
            <a:pPr algn="ctr"/>
            <a:r>
              <a:rPr lang="en-US" sz="1600" b="1" dirty="0">
                <a:solidFill>
                  <a:schemeClr val="bg1"/>
                </a:solidFill>
              </a:rPr>
              <a:t>23.8%</a:t>
            </a:r>
          </a:p>
        </p:txBody>
      </p:sp>
      <p:sp>
        <p:nvSpPr>
          <p:cNvPr id="23" name="TextBox 22">
            <a:extLst>
              <a:ext uri="{FF2B5EF4-FFF2-40B4-BE49-F238E27FC236}">
                <a16:creationId xmlns:a16="http://schemas.microsoft.com/office/drawing/2014/main" id="{D1665A3D-FB23-4028-A9B8-DB9C995CE120}"/>
              </a:ext>
            </a:extLst>
          </p:cNvPr>
          <p:cNvSpPr txBox="1"/>
          <p:nvPr/>
        </p:nvSpPr>
        <p:spPr>
          <a:xfrm>
            <a:off x="5105400" y="4017461"/>
            <a:ext cx="1292341" cy="584775"/>
          </a:xfrm>
          <a:prstGeom prst="rect">
            <a:avLst/>
          </a:prstGeom>
          <a:noFill/>
        </p:spPr>
        <p:txBody>
          <a:bodyPr wrap="none" rtlCol="0">
            <a:spAutoFit/>
          </a:bodyPr>
          <a:lstStyle/>
          <a:p>
            <a:pPr algn="ctr"/>
            <a:r>
              <a:rPr lang="en-US" sz="1600" b="1" dirty="0">
                <a:solidFill>
                  <a:schemeClr val="bg1"/>
                </a:solidFill>
              </a:rPr>
              <a:t>Mississippi</a:t>
            </a:r>
          </a:p>
          <a:p>
            <a:pPr algn="ctr"/>
            <a:r>
              <a:rPr lang="en-US" sz="1600" b="1" dirty="0">
                <a:solidFill>
                  <a:schemeClr val="bg1"/>
                </a:solidFill>
              </a:rPr>
              <a:t>40.8%</a:t>
            </a:r>
          </a:p>
        </p:txBody>
      </p:sp>
      <p:sp>
        <p:nvSpPr>
          <p:cNvPr id="26" name="TextBox 25">
            <a:extLst>
              <a:ext uri="{FF2B5EF4-FFF2-40B4-BE49-F238E27FC236}">
                <a16:creationId xmlns:a16="http://schemas.microsoft.com/office/drawing/2014/main" id="{C13F0C0D-AAF2-411C-B5A3-75D794D0B268}"/>
              </a:ext>
            </a:extLst>
          </p:cNvPr>
          <p:cNvSpPr txBox="1"/>
          <p:nvPr/>
        </p:nvSpPr>
        <p:spPr>
          <a:xfrm>
            <a:off x="4287033" y="1701225"/>
            <a:ext cx="1199367" cy="584775"/>
          </a:xfrm>
          <a:prstGeom prst="rect">
            <a:avLst/>
          </a:prstGeom>
          <a:noFill/>
        </p:spPr>
        <p:txBody>
          <a:bodyPr wrap="none" rtlCol="0">
            <a:spAutoFit/>
          </a:bodyPr>
          <a:lstStyle/>
          <a:p>
            <a:pPr algn="ctr"/>
            <a:r>
              <a:rPr lang="en-US" sz="1600" b="1" dirty="0">
                <a:solidFill>
                  <a:schemeClr val="bg1"/>
                </a:solidFill>
              </a:rPr>
              <a:t>Minnesota</a:t>
            </a:r>
          </a:p>
          <a:p>
            <a:pPr algn="ctr"/>
            <a:r>
              <a:rPr lang="en-US" sz="1600" b="1" dirty="0">
                <a:solidFill>
                  <a:schemeClr val="bg1"/>
                </a:solidFill>
              </a:rPr>
              <a:t>30.1%</a:t>
            </a:r>
          </a:p>
        </p:txBody>
      </p:sp>
    </p:spTree>
    <p:extLst>
      <p:ext uri="{BB962C8B-B14F-4D97-AF65-F5344CB8AC3E}">
        <p14:creationId xmlns:p14="http://schemas.microsoft.com/office/powerpoint/2010/main" val="20559357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169" name="Picture 2"/>
          <p:cNvPicPr>
            <a:picLocks noChangeAspect="1" noChangeArrowheads="1"/>
          </p:cNvPicPr>
          <p:nvPr/>
        </p:nvPicPr>
        <p:blipFill>
          <a:blip r:embed="rId2" cstate="print"/>
          <a:srcRect/>
          <a:stretch>
            <a:fillRect/>
          </a:stretch>
        </p:blipFill>
        <p:spPr bwMode="auto">
          <a:xfrm>
            <a:off x="2667000" y="396875"/>
            <a:ext cx="3810000" cy="5753100"/>
          </a:xfrm>
          <a:prstGeom prst="rect">
            <a:avLst/>
          </a:prstGeom>
          <a:noFill/>
          <a:ln w="9525">
            <a:noFill/>
            <a:miter lim="800000"/>
            <a:headEnd/>
            <a:tailEnd/>
          </a:ln>
        </p:spPr>
      </p:pic>
      <p:sp>
        <p:nvSpPr>
          <p:cNvPr id="519170" name="Rectangle 8"/>
          <p:cNvSpPr>
            <a:spLocks noChangeArrowheads="1"/>
          </p:cNvSpPr>
          <p:nvPr/>
        </p:nvSpPr>
        <p:spPr bwMode="auto">
          <a:xfrm>
            <a:off x="2043113" y="6330950"/>
            <a:ext cx="5049837" cy="276225"/>
          </a:xfrm>
          <a:prstGeom prst="rect">
            <a:avLst/>
          </a:prstGeom>
          <a:noFill/>
          <a:ln w="9525">
            <a:noFill/>
            <a:miter lim="800000"/>
            <a:headEnd/>
            <a:tailEnd/>
          </a:ln>
        </p:spPr>
        <p:txBody>
          <a:bodyPr wrap="none">
            <a:spAutoFit/>
          </a:bodyPr>
          <a:lstStyle/>
          <a:p>
            <a:pPr algn="ctr"/>
            <a:r>
              <a:rPr lang="en-US" sz="1200" dirty="0">
                <a:solidFill>
                  <a:srgbClr val="000000"/>
                </a:solidFill>
                <a:cs typeface="Arial" charset="0"/>
              </a:rPr>
              <a:t>Sherrie A. Inness, </a:t>
            </a:r>
            <a:r>
              <a:rPr lang="en-US" sz="1200" i="1" dirty="0">
                <a:solidFill>
                  <a:srgbClr val="000000"/>
                </a:solidFill>
                <a:cs typeface="Arial" charset="0"/>
              </a:rPr>
              <a:t>Secret Ingredients</a:t>
            </a:r>
            <a:r>
              <a:rPr lang="en-US" sz="1200" dirty="0">
                <a:solidFill>
                  <a:srgbClr val="000000"/>
                </a:solidFill>
                <a:cs typeface="Arial" charset="0"/>
              </a:rPr>
              <a:t>, Palgrave Macmillan, 2006, p. 171</a:t>
            </a:r>
          </a:p>
        </p:txBody>
      </p:sp>
      <p:sp>
        <p:nvSpPr>
          <p:cNvPr id="519171" name="Rectangle 3"/>
          <p:cNvSpPr txBox="1">
            <a:spLocks noChangeArrowheads="1"/>
          </p:cNvSpPr>
          <p:nvPr/>
        </p:nvSpPr>
        <p:spPr bwMode="auto">
          <a:xfrm>
            <a:off x="747713" y="41275"/>
            <a:ext cx="7620000" cy="6310313"/>
          </a:xfrm>
          <a:prstGeom prst="rect">
            <a:avLst/>
          </a:prstGeom>
          <a:solidFill>
            <a:srgbClr val="FFFFFF">
              <a:alpha val="85097"/>
            </a:srgbClr>
          </a:solidFill>
          <a:ln w="9525">
            <a:noFill/>
            <a:miter lim="800000"/>
            <a:headEnd/>
            <a:tailEnd/>
          </a:ln>
        </p:spPr>
        <p:txBody>
          <a:bodyPr/>
          <a:lstStyle/>
          <a:p>
            <a:pPr algn="ctr" eaLnBrk="0" hangingPunct="0">
              <a:spcBef>
                <a:spcPct val="20000"/>
              </a:spcBef>
            </a:pPr>
            <a:endParaRPr lang="en-US" sz="32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4800" b="1" dirty="0">
              <a:solidFill>
                <a:srgbClr val="000000"/>
              </a:solidFill>
              <a:latin typeface="Times New Roman" pitchFamily="18" charset="0"/>
            </a:endParaRPr>
          </a:p>
          <a:p>
            <a:pPr algn="ctr" eaLnBrk="0" hangingPunct="0">
              <a:spcBef>
                <a:spcPct val="20000"/>
              </a:spcBef>
            </a:pPr>
            <a:endParaRPr lang="en-US" sz="5400" b="1" dirty="0">
              <a:solidFill>
                <a:srgbClr val="000000"/>
              </a:solidFill>
              <a:latin typeface="Times New Roman" pitchFamily="18" charset="0"/>
            </a:endParaRPr>
          </a:p>
          <a:p>
            <a:pPr algn="ctr" eaLnBrk="0" hangingPunct="0">
              <a:spcBef>
                <a:spcPct val="20000"/>
              </a:spcBef>
            </a:pPr>
            <a:endParaRPr lang="en-US" sz="3200" b="1" dirty="0">
              <a:solidFill>
                <a:srgbClr val="000000"/>
              </a:solidFill>
              <a:latin typeface="Times New Roman" pitchFamily="18" charset="0"/>
            </a:endParaRPr>
          </a:p>
        </p:txBody>
      </p:sp>
      <p:sp>
        <p:nvSpPr>
          <p:cNvPr id="5" name="Rectangle 4"/>
          <p:cNvSpPr/>
          <p:nvPr/>
        </p:nvSpPr>
        <p:spPr>
          <a:xfrm>
            <a:off x="914400" y="1279297"/>
            <a:ext cx="7315200" cy="4816703"/>
          </a:xfrm>
          <a:prstGeom prst="rect">
            <a:avLst/>
          </a:prstGeom>
          <a:noFill/>
        </p:spPr>
        <p:txBody>
          <a:bodyPr rIns="457200">
            <a:spAutoFit/>
          </a:bodyPr>
          <a:lstStyle/>
          <a:p>
            <a:pPr marL="58738" lvl="4" indent="-58738" algn="ctr">
              <a:tabLst>
                <a:tab pos="914400" algn="l"/>
              </a:tabLst>
              <a:defRPr/>
            </a:pPr>
            <a:r>
              <a:rPr lang="en-US" sz="3600" b="1" dirty="0">
                <a:solidFill>
                  <a:srgbClr val="E6B9B8"/>
                </a:solidFill>
                <a:latin typeface="Arial" pitchFamily="34" charset="0"/>
                <a:cs typeface="Arial" pitchFamily="34" charset="0"/>
              </a:rPr>
              <a:t>“The Fat Ladies rebelled against a society that despises fatness.”</a:t>
            </a:r>
          </a:p>
          <a:p>
            <a:pPr marL="58738" lvl="4" indent="-58738" algn="ctr">
              <a:tabLst>
                <a:tab pos="914400" algn="l"/>
              </a:tabLst>
              <a:defRPr/>
            </a:pPr>
            <a:endParaRPr lang="en-US" sz="7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800" b="1" dirty="0">
                <a:solidFill>
                  <a:prstClr val="black"/>
                </a:solidFill>
                <a:latin typeface="Arial" pitchFamily="34" charset="0"/>
                <a:cs typeface="Arial" pitchFamily="34" charset="0"/>
              </a:rPr>
              <a:t>“The American Mainstream hates fat people and seems to feel little or no need to hide that emotion.”</a:t>
            </a:r>
          </a:p>
          <a:p>
            <a:pPr marL="682625" lvl="5" indent="-225425">
              <a:buFont typeface="Arial" pitchFamily="34" charset="0"/>
              <a:buChar char="•"/>
              <a:tabLst>
                <a:tab pos="682625" algn="l"/>
              </a:tabLst>
              <a:defRPr/>
            </a:pPr>
            <a:endParaRPr lang="en-US" sz="1200" dirty="0">
              <a:solidFill>
                <a:prstClr val="black"/>
              </a:solidFill>
              <a:latin typeface="Arial" pitchFamily="34" charset="0"/>
              <a:cs typeface="Arial" pitchFamily="34" charset="0"/>
            </a:endParaRPr>
          </a:p>
          <a:p>
            <a:pPr marL="682625" lvl="5" indent="-225425">
              <a:buFont typeface="Arial" pitchFamily="34" charset="0"/>
              <a:buChar char="•"/>
              <a:tabLst>
                <a:tab pos="682625" algn="l"/>
              </a:tabLst>
              <a:defRPr/>
            </a:pPr>
            <a:r>
              <a:rPr lang="en-US" sz="2400" b="1" dirty="0">
                <a:solidFill>
                  <a:srgbClr val="E6B9B8"/>
                </a:solidFill>
                <a:latin typeface="Arial" pitchFamily="34" charset="0"/>
                <a:cs typeface="Arial" pitchFamily="34" charset="0"/>
              </a:rPr>
              <a:t>“U.S. society belittles fat people of</a:t>
            </a:r>
          </a:p>
          <a:p>
            <a:pPr marL="682625" lvl="5" indent="-225425">
              <a:tabLst>
                <a:tab pos="682625" algn="l"/>
              </a:tabLst>
              <a:defRPr/>
            </a:pPr>
            <a:r>
              <a:rPr lang="en-US" sz="2400" b="1" dirty="0">
                <a:solidFill>
                  <a:srgbClr val="E6B9B8"/>
                </a:solidFill>
                <a:latin typeface="Arial" pitchFamily="34" charset="0"/>
                <a:cs typeface="Arial" pitchFamily="34" charset="0"/>
              </a:rPr>
              <a:t>	all genders, socioeconomic</a:t>
            </a:r>
          </a:p>
          <a:p>
            <a:pPr marL="682625" lvl="5" indent="-225425">
              <a:tabLst>
                <a:tab pos="682625" algn="l"/>
              </a:tabLst>
              <a:defRPr/>
            </a:pPr>
            <a:r>
              <a:rPr lang="en-US" sz="2400" b="1" dirty="0">
                <a:solidFill>
                  <a:srgbClr val="E6B9B8"/>
                </a:solidFill>
                <a:latin typeface="Arial" pitchFamily="34" charset="0"/>
                <a:cs typeface="Arial" pitchFamily="34" charset="0"/>
              </a:rPr>
              <a:t>	backgrounds, races, ethnicities, and ages.”</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5010" name="Picture 2"/>
          <p:cNvPicPr>
            <a:picLocks noChangeAspect="1" noChangeArrowheads="1"/>
          </p:cNvPicPr>
          <p:nvPr/>
        </p:nvPicPr>
        <p:blipFill>
          <a:blip r:embed="rId2" cstate="print"/>
          <a:srcRect/>
          <a:stretch>
            <a:fillRect/>
          </a:stretch>
        </p:blipFill>
        <p:spPr bwMode="auto">
          <a:xfrm>
            <a:off x="762000" y="685800"/>
            <a:ext cx="7589838" cy="5413375"/>
          </a:xfrm>
          <a:prstGeom prst="rect">
            <a:avLst/>
          </a:prstGeom>
          <a:noFill/>
          <a:ln w="9525">
            <a:noFill/>
            <a:miter lim="800000"/>
            <a:headEnd/>
            <a:tailEnd/>
          </a:ln>
        </p:spPr>
      </p:pic>
      <p:sp>
        <p:nvSpPr>
          <p:cNvPr id="555011"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a:solidFill>
                  <a:prstClr val="black"/>
                </a:solidFill>
                <a:latin typeface="Calibri" pitchFamily="34" charset="0"/>
                <a:ea typeface="+mn-ea"/>
                <a:cs typeface="+mn-cs"/>
                <a:hlinkClick r:id="rId3"/>
              </a:rPr>
              <a:t>www.startribune.com/lifestyle/27224664.html</a:t>
            </a:r>
            <a:endParaRPr lang="en-US" sz="1200" kern="1200">
              <a:solidFill>
                <a:prstClr val="black"/>
              </a:solidFill>
              <a:latin typeface="Calibri" pitchFamily="34" charset="0"/>
              <a:ea typeface="+mn-ea"/>
              <a:cs typeface="+mn-cs"/>
            </a:endParaRPr>
          </a:p>
        </p:txBody>
      </p:sp>
      <p:sp>
        <p:nvSpPr>
          <p:cNvPr id="4" name="Rounded Rectangle 3"/>
          <p:cNvSpPr/>
          <p:nvPr/>
        </p:nvSpPr>
        <p:spPr>
          <a:xfrm>
            <a:off x="2514600" y="4267200"/>
            <a:ext cx="3048000" cy="9906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3CD8FB-BDA5-4AD1-8CA6-BE67F88A27FC}"/>
              </a:ext>
            </a:extLst>
          </p:cNvPr>
          <p:cNvSpPr txBox="1"/>
          <p:nvPr/>
        </p:nvSpPr>
        <p:spPr>
          <a:xfrm>
            <a:off x="4572000" y="1905000"/>
            <a:ext cx="1181342" cy="523220"/>
          </a:xfrm>
          <a:prstGeom prst="rect">
            <a:avLst/>
          </a:prstGeom>
          <a:solidFill>
            <a:schemeClr val="bg1"/>
          </a:solidFill>
        </p:spPr>
        <p:txBody>
          <a:bodyPr wrap="square">
            <a:spAutoFit/>
          </a:bodyPr>
          <a:lstStyle/>
          <a:p>
            <a:pPr algn="ctr"/>
            <a:r>
              <a:rPr lang="en-US" sz="2800" b="1" dirty="0"/>
              <a:t>2008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5010" name="Picture 2"/>
          <p:cNvPicPr>
            <a:picLocks noChangeAspect="1" noChangeArrowheads="1"/>
          </p:cNvPicPr>
          <p:nvPr/>
        </p:nvPicPr>
        <p:blipFill>
          <a:blip r:embed="rId2" cstate="print"/>
          <a:srcRect/>
          <a:stretch>
            <a:fillRect/>
          </a:stretch>
        </p:blipFill>
        <p:spPr bwMode="auto">
          <a:xfrm>
            <a:off x="762000" y="685800"/>
            <a:ext cx="7589838" cy="5413375"/>
          </a:xfrm>
          <a:prstGeom prst="rect">
            <a:avLst/>
          </a:prstGeom>
          <a:noFill/>
          <a:ln w="9525">
            <a:noFill/>
            <a:miter lim="800000"/>
            <a:headEnd/>
            <a:tailEnd/>
          </a:ln>
        </p:spPr>
      </p:pic>
      <p:sp>
        <p:nvSpPr>
          <p:cNvPr id="555011"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a:solidFill>
                  <a:prstClr val="black"/>
                </a:solidFill>
                <a:latin typeface="Calibri" pitchFamily="34" charset="0"/>
                <a:ea typeface="+mn-ea"/>
                <a:cs typeface="+mn-cs"/>
                <a:hlinkClick r:id="rId3"/>
              </a:rPr>
              <a:t>www.startribune.com/lifestyle/27224664.html</a:t>
            </a:r>
            <a:endParaRPr lang="en-US" sz="1200" kern="1200">
              <a:solidFill>
                <a:prstClr val="black"/>
              </a:solidFill>
              <a:latin typeface="Calibri" pitchFamily="34" charset="0"/>
              <a:ea typeface="+mn-ea"/>
              <a:cs typeface="+mn-cs"/>
            </a:endParaRPr>
          </a:p>
        </p:txBody>
      </p:sp>
      <p:sp>
        <p:nvSpPr>
          <p:cNvPr id="5" name="Rounded Rectangle 4"/>
          <p:cNvSpPr/>
          <p:nvPr/>
        </p:nvSpPr>
        <p:spPr>
          <a:xfrm>
            <a:off x="2514600" y="5293056"/>
            <a:ext cx="3048000" cy="734704"/>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1EA8B8-A8D7-4172-A9C0-23E963FC2B86}"/>
              </a:ext>
            </a:extLst>
          </p:cNvPr>
          <p:cNvSpPr txBox="1"/>
          <p:nvPr/>
        </p:nvSpPr>
        <p:spPr>
          <a:xfrm>
            <a:off x="4572000" y="1905000"/>
            <a:ext cx="1181342" cy="523220"/>
          </a:xfrm>
          <a:prstGeom prst="rect">
            <a:avLst/>
          </a:prstGeom>
          <a:solidFill>
            <a:schemeClr val="bg1"/>
          </a:solidFill>
        </p:spPr>
        <p:txBody>
          <a:bodyPr wrap="square">
            <a:spAutoFit/>
          </a:bodyPr>
          <a:lstStyle/>
          <a:p>
            <a:pPr algn="ctr"/>
            <a:r>
              <a:rPr lang="en-US" sz="2800" b="1" dirty="0"/>
              <a:t>2008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a:solidFill>
                  <a:srgbClr val="000000"/>
                </a:solidFill>
                <a:latin typeface="Arial" charset="0"/>
                <a:ea typeface="+mn-ea"/>
                <a:cs typeface="Arial" charset="0"/>
                <a:hlinkClick r:id="rId2"/>
              </a:rPr>
              <a:t>www.startribune.com/lifestyle/27224664.html</a:t>
            </a:r>
            <a:endParaRPr lang="en-US" sz="1200" kern="1200">
              <a:solidFill>
                <a:srgbClr val="000000"/>
              </a:solidFill>
              <a:latin typeface="Arial" charset="0"/>
              <a:ea typeface="+mn-ea"/>
              <a:cs typeface="Arial" charset="0"/>
            </a:endParaRPr>
          </a:p>
        </p:txBody>
      </p:sp>
      <p:pic>
        <p:nvPicPr>
          <p:cNvPr id="556035" name="Picture 2"/>
          <p:cNvPicPr>
            <a:picLocks noChangeAspect="1" noChangeArrowheads="1"/>
          </p:cNvPicPr>
          <p:nvPr/>
        </p:nvPicPr>
        <p:blipFill>
          <a:blip r:embed="rId3" cstate="print"/>
          <a:srcRect/>
          <a:stretch>
            <a:fillRect/>
          </a:stretch>
        </p:blipFill>
        <p:spPr bwMode="auto">
          <a:xfrm>
            <a:off x="762000" y="1095375"/>
            <a:ext cx="7589838" cy="4678363"/>
          </a:xfrm>
          <a:prstGeom prst="rect">
            <a:avLst/>
          </a:prstGeom>
          <a:noFill/>
          <a:ln w="9525">
            <a:noFill/>
            <a:miter lim="800000"/>
            <a:headEnd/>
            <a:tailEnd/>
          </a:ln>
        </p:spPr>
      </p:pic>
      <p:sp>
        <p:nvSpPr>
          <p:cNvPr id="4" name="Rounded Rectangle 3"/>
          <p:cNvSpPr/>
          <p:nvPr/>
        </p:nvSpPr>
        <p:spPr>
          <a:xfrm>
            <a:off x="1178256" y="2084696"/>
            <a:ext cx="6858000" cy="381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170296" y="3635992"/>
            <a:ext cx="6858000" cy="51975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E34F50F-FC03-433C-AFAA-C231DD51F2A3}"/>
              </a:ext>
            </a:extLst>
          </p:cNvPr>
          <p:cNvSpPr txBox="1"/>
          <p:nvPr/>
        </p:nvSpPr>
        <p:spPr>
          <a:xfrm>
            <a:off x="4953000" y="1433355"/>
            <a:ext cx="1181342" cy="523220"/>
          </a:xfrm>
          <a:prstGeom prst="rect">
            <a:avLst/>
          </a:prstGeom>
          <a:solidFill>
            <a:schemeClr val="bg1"/>
          </a:solidFill>
        </p:spPr>
        <p:txBody>
          <a:bodyPr wrap="square">
            <a:spAutoFit/>
          </a:bodyPr>
          <a:lstStyle/>
          <a:p>
            <a:pPr algn="ctr"/>
            <a:r>
              <a:rPr lang="en-US" sz="2800" b="1" dirty="0"/>
              <a:t>2008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https://www.cdc.gov/obesity/data/prevalence-maps.html</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 name="TextBox 3"/>
          <p:cNvSpPr txBox="1"/>
          <p:nvPr/>
        </p:nvSpPr>
        <p:spPr>
          <a:xfrm>
            <a:off x="3564250" y="2680648"/>
            <a:ext cx="108395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Colorado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18.4%</a:t>
            </a:r>
          </a:p>
        </p:txBody>
      </p:sp>
      <p:sp>
        <p:nvSpPr>
          <p:cNvPr id="5" name="TextBox 4"/>
          <p:cNvSpPr txBox="1"/>
          <p:nvPr/>
        </p:nvSpPr>
        <p:spPr>
          <a:xfrm>
            <a:off x="5260859" y="3657600"/>
            <a:ext cx="12923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Mississippi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31.7%</a:t>
            </a:r>
          </a:p>
        </p:txBody>
      </p:sp>
      <p:pic>
        <p:nvPicPr>
          <p:cNvPr id="10" name="Picture 9" descr="Map&#10;&#10;Description automatically generated">
            <a:extLst>
              <a:ext uri="{FF2B5EF4-FFF2-40B4-BE49-F238E27FC236}">
                <a16:creationId xmlns:a16="http://schemas.microsoft.com/office/drawing/2014/main" id="{4E65B79E-DE85-4AAC-A070-60A5C1FDA777}"/>
              </a:ext>
            </a:extLst>
          </p:cNvPr>
          <p:cNvPicPr>
            <a:picLocks noChangeAspect="1"/>
          </p:cNvPicPr>
          <p:nvPr/>
        </p:nvPicPr>
        <p:blipFill>
          <a:blip r:embed="rId3"/>
          <a:stretch>
            <a:fillRect/>
          </a:stretch>
        </p:blipFill>
        <p:spPr>
          <a:xfrm>
            <a:off x="0" y="751305"/>
            <a:ext cx="9144000" cy="5732860"/>
          </a:xfrm>
          <a:prstGeom prst="rect">
            <a:avLst/>
          </a:prstGeom>
        </p:spPr>
      </p:pic>
      <p:pic>
        <p:nvPicPr>
          <p:cNvPr id="12" name="Picture 11" descr="A picture containing text, beverage, soft drink&#10;&#10;Description automatically generated">
            <a:extLst>
              <a:ext uri="{FF2B5EF4-FFF2-40B4-BE49-F238E27FC236}">
                <a16:creationId xmlns:a16="http://schemas.microsoft.com/office/drawing/2014/main" id="{AF6CBD66-BFBF-458A-B7FA-D86A489B2257}"/>
              </a:ext>
            </a:extLst>
          </p:cNvPr>
          <p:cNvPicPr>
            <a:picLocks noChangeAspect="1"/>
          </p:cNvPicPr>
          <p:nvPr/>
        </p:nvPicPr>
        <p:blipFill>
          <a:blip r:embed="rId4"/>
          <a:stretch>
            <a:fillRect/>
          </a:stretch>
        </p:blipFill>
        <p:spPr>
          <a:xfrm>
            <a:off x="990600" y="76200"/>
            <a:ext cx="914400" cy="580913"/>
          </a:xfrm>
          <a:prstGeom prst="rect">
            <a:avLst/>
          </a:prstGeom>
        </p:spPr>
      </p:pic>
      <p:sp>
        <p:nvSpPr>
          <p:cNvPr id="16" name="TextBox 15">
            <a:extLst>
              <a:ext uri="{FF2B5EF4-FFF2-40B4-BE49-F238E27FC236}">
                <a16:creationId xmlns:a16="http://schemas.microsoft.com/office/drawing/2014/main" id="{4D6ACB85-3575-4916-AFBB-594156E5732B}"/>
              </a:ext>
            </a:extLst>
          </p:cNvPr>
          <p:cNvSpPr txBox="1"/>
          <p:nvPr/>
        </p:nvSpPr>
        <p:spPr>
          <a:xfrm>
            <a:off x="980975" y="589507"/>
            <a:ext cx="9144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2019</a:t>
            </a:r>
          </a:p>
        </p:txBody>
      </p:sp>
      <p:pic>
        <p:nvPicPr>
          <p:cNvPr id="15" name="Picture 14" descr="Graphical user interface, text&#10;&#10;Description automatically generated">
            <a:extLst>
              <a:ext uri="{FF2B5EF4-FFF2-40B4-BE49-F238E27FC236}">
                <a16:creationId xmlns:a16="http://schemas.microsoft.com/office/drawing/2014/main" id="{28555250-97EF-4BC0-B6E0-EF1D07A0A93C}"/>
              </a:ext>
            </a:extLst>
          </p:cNvPr>
          <p:cNvPicPr>
            <a:picLocks noChangeAspect="1"/>
          </p:cNvPicPr>
          <p:nvPr/>
        </p:nvPicPr>
        <p:blipFill>
          <a:blip r:embed="rId5"/>
          <a:stretch>
            <a:fillRect/>
          </a:stretch>
        </p:blipFill>
        <p:spPr>
          <a:xfrm>
            <a:off x="2057400" y="133211"/>
            <a:ext cx="6807550" cy="1047804"/>
          </a:xfrm>
          <a:prstGeom prst="rect">
            <a:avLst/>
          </a:prstGeom>
        </p:spPr>
      </p:pic>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F21CEC75-DE89-4D98-A17B-AFD115CA4AB4}"/>
                  </a:ext>
                </a:extLst>
              </p14:cNvPr>
              <p14:cNvContentPartPr/>
              <p14:nvPr/>
            </p14:nvContentPartPr>
            <p14:xfrm>
              <a:off x="6766408" y="846114"/>
              <a:ext cx="1823400" cy="68760"/>
            </p14:xfrm>
          </p:contentPart>
        </mc:Choice>
        <mc:Fallback xmlns="">
          <p:pic>
            <p:nvPicPr>
              <p:cNvPr id="17" name="Ink 16">
                <a:extLst>
                  <a:ext uri="{FF2B5EF4-FFF2-40B4-BE49-F238E27FC236}">
                    <a16:creationId xmlns:a16="http://schemas.microsoft.com/office/drawing/2014/main" id="{F21CEC75-DE89-4D98-A17B-AFD115CA4AB4}"/>
                  </a:ext>
                </a:extLst>
              </p:cNvPr>
              <p:cNvPicPr/>
              <p:nvPr/>
            </p:nvPicPr>
            <p:blipFill>
              <a:blip r:embed="rId7"/>
              <a:stretch>
                <a:fillRect/>
              </a:stretch>
            </p:blipFill>
            <p:spPr>
              <a:xfrm>
                <a:off x="6712768" y="738474"/>
                <a:ext cx="19310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18562339-AC55-4364-87D7-0992BD3022B5}"/>
                  </a:ext>
                </a:extLst>
              </p14:cNvPr>
              <p14:cNvContentPartPr/>
              <p14:nvPr/>
            </p14:nvContentPartPr>
            <p14:xfrm>
              <a:off x="2127088" y="1067154"/>
              <a:ext cx="2827800" cy="59760"/>
            </p14:xfrm>
          </p:contentPart>
        </mc:Choice>
        <mc:Fallback xmlns="">
          <p:pic>
            <p:nvPicPr>
              <p:cNvPr id="18" name="Ink 17">
                <a:extLst>
                  <a:ext uri="{FF2B5EF4-FFF2-40B4-BE49-F238E27FC236}">
                    <a16:creationId xmlns:a16="http://schemas.microsoft.com/office/drawing/2014/main" id="{18562339-AC55-4364-87D7-0992BD3022B5}"/>
                  </a:ext>
                </a:extLst>
              </p:cNvPr>
              <p:cNvPicPr/>
              <p:nvPr/>
            </p:nvPicPr>
            <p:blipFill>
              <a:blip r:embed="rId9"/>
              <a:stretch>
                <a:fillRect/>
              </a:stretch>
            </p:blipFill>
            <p:spPr>
              <a:xfrm>
                <a:off x="2073088" y="959514"/>
                <a:ext cx="293544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022A169B-9095-47E5-82BD-EB4EB9E50FF6}"/>
                  </a:ext>
                </a:extLst>
              </p14:cNvPr>
              <p14:cNvContentPartPr/>
              <p14:nvPr/>
            </p14:nvContentPartPr>
            <p14:xfrm>
              <a:off x="-404432" y="191994"/>
              <a:ext cx="360" cy="360"/>
            </p14:xfrm>
          </p:contentPart>
        </mc:Choice>
        <mc:Fallback xmlns="">
          <p:pic>
            <p:nvPicPr>
              <p:cNvPr id="19" name="Ink 18">
                <a:extLst>
                  <a:ext uri="{FF2B5EF4-FFF2-40B4-BE49-F238E27FC236}">
                    <a16:creationId xmlns:a16="http://schemas.microsoft.com/office/drawing/2014/main" id="{022A169B-9095-47E5-82BD-EB4EB9E50FF6}"/>
                  </a:ext>
                </a:extLst>
              </p:cNvPr>
              <p:cNvPicPr/>
              <p:nvPr/>
            </p:nvPicPr>
            <p:blipFill>
              <a:blip r:embed="rId11"/>
              <a:stretch>
                <a:fillRect/>
              </a:stretch>
            </p:blipFill>
            <p:spPr>
              <a:xfrm>
                <a:off x="-458072" y="83994"/>
                <a:ext cx="108000" cy="216000"/>
              </a:xfrm>
              <a:prstGeom prst="rect">
                <a:avLst/>
              </a:prstGeom>
            </p:spPr>
          </p:pic>
        </mc:Fallback>
      </mc:AlternateContent>
      <p:sp>
        <p:nvSpPr>
          <p:cNvPr id="22" name="TextBox 21">
            <a:extLst>
              <a:ext uri="{FF2B5EF4-FFF2-40B4-BE49-F238E27FC236}">
                <a16:creationId xmlns:a16="http://schemas.microsoft.com/office/drawing/2014/main" id="{93F0F5CA-C140-42C9-8501-B758FBD4C52A}"/>
              </a:ext>
            </a:extLst>
          </p:cNvPr>
          <p:cNvSpPr txBox="1"/>
          <p:nvPr/>
        </p:nvSpPr>
        <p:spPr>
          <a:xfrm>
            <a:off x="2699737" y="3007803"/>
            <a:ext cx="108395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Colorado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23.8%</a:t>
            </a:r>
          </a:p>
        </p:txBody>
      </p:sp>
      <p:sp>
        <p:nvSpPr>
          <p:cNvPr id="23" name="TextBox 22">
            <a:extLst>
              <a:ext uri="{FF2B5EF4-FFF2-40B4-BE49-F238E27FC236}">
                <a16:creationId xmlns:a16="http://schemas.microsoft.com/office/drawing/2014/main" id="{D1665A3D-FB23-4028-A9B8-DB9C995CE120}"/>
              </a:ext>
            </a:extLst>
          </p:cNvPr>
          <p:cNvSpPr txBox="1"/>
          <p:nvPr/>
        </p:nvSpPr>
        <p:spPr>
          <a:xfrm>
            <a:off x="5105400" y="4017461"/>
            <a:ext cx="12923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Mississippi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40.8%</a:t>
            </a:r>
          </a:p>
        </p:txBody>
      </p:sp>
      <p:sp>
        <p:nvSpPr>
          <p:cNvPr id="26" name="TextBox 25">
            <a:extLst>
              <a:ext uri="{FF2B5EF4-FFF2-40B4-BE49-F238E27FC236}">
                <a16:creationId xmlns:a16="http://schemas.microsoft.com/office/drawing/2014/main" id="{C13F0C0D-AAF2-411C-B5A3-75D794D0B268}"/>
              </a:ext>
            </a:extLst>
          </p:cNvPr>
          <p:cNvSpPr txBox="1"/>
          <p:nvPr/>
        </p:nvSpPr>
        <p:spPr>
          <a:xfrm>
            <a:off x="4287033" y="1701225"/>
            <a:ext cx="1199367"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30.1%</a:t>
            </a:r>
          </a:p>
        </p:txBody>
      </p:sp>
    </p:spTree>
    <p:extLst>
      <p:ext uri="{BB962C8B-B14F-4D97-AF65-F5344CB8AC3E}">
        <p14:creationId xmlns:p14="http://schemas.microsoft.com/office/powerpoint/2010/main" val="138192813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https://www.cdc.gov/obesity/data/prevalence-maps.html</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 name="TextBox 3"/>
          <p:cNvSpPr txBox="1"/>
          <p:nvPr/>
        </p:nvSpPr>
        <p:spPr>
          <a:xfrm>
            <a:off x="3564250" y="2680648"/>
            <a:ext cx="108395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Colorado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18.4%</a:t>
            </a:r>
          </a:p>
        </p:txBody>
      </p:sp>
      <p:sp>
        <p:nvSpPr>
          <p:cNvPr id="5" name="TextBox 4"/>
          <p:cNvSpPr txBox="1"/>
          <p:nvPr/>
        </p:nvSpPr>
        <p:spPr>
          <a:xfrm>
            <a:off x="5260859" y="3657600"/>
            <a:ext cx="12923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Mississippi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31.7%</a:t>
            </a:r>
          </a:p>
        </p:txBody>
      </p:sp>
      <p:pic>
        <p:nvPicPr>
          <p:cNvPr id="10" name="Picture 9" descr="Map&#10;&#10;Description automatically generated">
            <a:extLst>
              <a:ext uri="{FF2B5EF4-FFF2-40B4-BE49-F238E27FC236}">
                <a16:creationId xmlns:a16="http://schemas.microsoft.com/office/drawing/2014/main" id="{4E65B79E-DE85-4AAC-A070-60A5C1FDA777}"/>
              </a:ext>
            </a:extLst>
          </p:cNvPr>
          <p:cNvPicPr>
            <a:picLocks noChangeAspect="1"/>
          </p:cNvPicPr>
          <p:nvPr/>
        </p:nvPicPr>
        <p:blipFill>
          <a:blip r:embed="rId3"/>
          <a:stretch>
            <a:fillRect/>
          </a:stretch>
        </p:blipFill>
        <p:spPr>
          <a:xfrm>
            <a:off x="0" y="751305"/>
            <a:ext cx="9144000" cy="5732860"/>
          </a:xfrm>
          <a:prstGeom prst="rect">
            <a:avLst/>
          </a:prstGeom>
        </p:spPr>
      </p:pic>
      <p:pic>
        <p:nvPicPr>
          <p:cNvPr id="12" name="Picture 11" descr="A picture containing text, beverage, soft drink&#10;&#10;Description automatically generated">
            <a:extLst>
              <a:ext uri="{FF2B5EF4-FFF2-40B4-BE49-F238E27FC236}">
                <a16:creationId xmlns:a16="http://schemas.microsoft.com/office/drawing/2014/main" id="{AF6CBD66-BFBF-458A-B7FA-D86A489B2257}"/>
              </a:ext>
            </a:extLst>
          </p:cNvPr>
          <p:cNvPicPr>
            <a:picLocks noChangeAspect="1"/>
          </p:cNvPicPr>
          <p:nvPr/>
        </p:nvPicPr>
        <p:blipFill>
          <a:blip r:embed="rId4"/>
          <a:stretch>
            <a:fillRect/>
          </a:stretch>
        </p:blipFill>
        <p:spPr>
          <a:xfrm>
            <a:off x="990600" y="76200"/>
            <a:ext cx="914400" cy="580913"/>
          </a:xfrm>
          <a:prstGeom prst="rect">
            <a:avLst/>
          </a:prstGeom>
        </p:spPr>
      </p:pic>
      <p:sp>
        <p:nvSpPr>
          <p:cNvPr id="16" name="TextBox 15">
            <a:extLst>
              <a:ext uri="{FF2B5EF4-FFF2-40B4-BE49-F238E27FC236}">
                <a16:creationId xmlns:a16="http://schemas.microsoft.com/office/drawing/2014/main" id="{4D6ACB85-3575-4916-AFBB-594156E5732B}"/>
              </a:ext>
            </a:extLst>
          </p:cNvPr>
          <p:cNvSpPr txBox="1"/>
          <p:nvPr/>
        </p:nvSpPr>
        <p:spPr>
          <a:xfrm>
            <a:off x="980975" y="589507"/>
            <a:ext cx="9144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2019</a:t>
            </a:r>
          </a:p>
        </p:txBody>
      </p:sp>
      <p:pic>
        <p:nvPicPr>
          <p:cNvPr id="15" name="Picture 14" descr="Graphical user interface, text&#10;&#10;Description automatically generated">
            <a:extLst>
              <a:ext uri="{FF2B5EF4-FFF2-40B4-BE49-F238E27FC236}">
                <a16:creationId xmlns:a16="http://schemas.microsoft.com/office/drawing/2014/main" id="{28555250-97EF-4BC0-B6E0-EF1D07A0A93C}"/>
              </a:ext>
            </a:extLst>
          </p:cNvPr>
          <p:cNvPicPr>
            <a:picLocks noChangeAspect="1"/>
          </p:cNvPicPr>
          <p:nvPr/>
        </p:nvPicPr>
        <p:blipFill>
          <a:blip r:embed="rId5"/>
          <a:stretch>
            <a:fillRect/>
          </a:stretch>
        </p:blipFill>
        <p:spPr>
          <a:xfrm>
            <a:off x="2057400" y="133211"/>
            <a:ext cx="6807550" cy="1047804"/>
          </a:xfrm>
          <a:prstGeom prst="rect">
            <a:avLst/>
          </a:prstGeom>
        </p:spPr>
      </p:pic>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F21CEC75-DE89-4D98-A17B-AFD115CA4AB4}"/>
                  </a:ext>
                </a:extLst>
              </p14:cNvPr>
              <p14:cNvContentPartPr/>
              <p14:nvPr/>
            </p14:nvContentPartPr>
            <p14:xfrm>
              <a:off x="6766408" y="846114"/>
              <a:ext cx="1823400" cy="68760"/>
            </p14:xfrm>
          </p:contentPart>
        </mc:Choice>
        <mc:Fallback xmlns="">
          <p:pic>
            <p:nvPicPr>
              <p:cNvPr id="17" name="Ink 16">
                <a:extLst>
                  <a:ext uri="{FF2B5EF4-FFF2-40B4-BE49-F238E27FC236}">
                    <a16:creationId xmlns:a16="http://schemas.microsoft.com/office/drawing/2014/main" id="{F21CEC75-DE89-4D98-A17B-AFD115CA4AB4}"/>
                  </a:ext>
                </a:extLst>
              </p:cNvPr>
              <p:cNvPicPr/>
              <p:nvPr/>
            </p:nvPicPr>
            <p:blipFill>
              <a:blip r:embed="rId7"/>
              <a:stretch>
                <a:fillRect/>
              </a:stretch>
            </p:blipFill>
            <p:spPr>
              <a:xfrm>
                <a:off x="6712408" y="738114"/>
                <a:ext cx="19310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18562339-AC55-4364-87D7-0992BD3022B5}"/>
                  </a:ext>
                </a:extLst>
              </p14:cNvPr>
              <p14:cNvContentPartPr/>
              <p14:nvPr/>
            </p14:nvContentPartPr>
            <p14:xfrm>
              <a:off x="2127088" y="1067154"/>
              <a:ext cx="2827800" cy="59760"/>
            </p14:xfrm>
          </p:contentPart>
        </mc:Choice>
        <mc:Fallback xmlns="">
          <p:pic>
            <p:nvPicPr>
              <p:cNvPr id="18" name="Ink 17">
                <a:extLst>
                  <a:ext uri="{FF2B5EF4-FFF2-40B4-BE49-F238E27FC236}">
                    <a16:creationId xmlns:a16="http://schemas.microsoft.com/office/drawing/2014/main" id="{18562339-AC55-4364-87D7-0992BD3022B5}"/>
                  </a:ext>
                </a:extLst>
              </p:cNvPr>
              <p:cNvPicPr/>
              <p:nvPr/>
            </p:nvPicPr>
            <p:blipFill>
              <a:blip r:embed="rId9"/>
              <a:stretch>
                <a:fillRect/>
              </a:stretch>
            </p:blipFill>
            <p:spPr>
              <a:xfrm>
                <a:off x="2073088" y="959154"/>
                <a:ext cx="293544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022A169B-9095-47E5-82BD-EB4EB9E50FF6}"/>
                  </a:ext>
                </a:extLst>
              </p14:cNvPr>
              <p14:cNvContentPartPr/>
              <p14:nvPr/>
            </p14:nvContentPartPr>
            <p14:xfrm>
              <a:off x="-404432" y="191994"/>
              <a:ext cx="360" cy="360"/>
            </p14:xfrm>
          </p:contentPart>
        </mc:Choice>
        <mc:Fallback xmlns="">
          <p:pic>
            <p:nvPicPr>
              <p:cNvPr id="19" name="Ink 18">
                <a:extLst>
                  <a:ext uri="{FF2B5EF4-FFF2-40B4-BE49-F238E27FC236}">
                    <a16:creationId xmlns:a16="http://schemas.microsoft.com/office/drawing/2014/main" id="{022A169B-9095-47E5-82BD-EB4EB9E50FF6}"/>
                  </a:ext>
                </a:extLst>
              </p:cNvPr>
              <p:cNvPicPr/>
              <p:nvPr/>
            </p:nvPicPr>
            <p:blipFill>
              <a:blip r:embed="rId11"/>
              <a:stretch>
                <a:fillRect/>
              </a:stretch>
            </p:blipFill>
            <p:spPr>
              <a:xfrm>
                <a:off x="-458432" y="83994"/>
                <a:ext cx="108000" cy="216000"/>
              </a:xfrm>
              <a:prstGeom prst="rect">
                <a:avLst/>
              </a:prstGeom>
            </p:spPr>
          </p:pic>
        </mc:Fallback>
      </mc:AlternateContent>
      <p:sp>
        <p:nvSpPr>
          <p:cNvPr id="22" name="TextBox 21">
            <a:extLst>
              <a:ext uri="{FF2B5EF4-FFF2-40B4-BE49-F238E27FC236}">
                <a16:creationId xmlns:a16="http://schemas.microsoft.com/office/drawing/2014/main" id="{93F0F5CA-C140-42C9-8501-B758FBD4C52A}"/>
              </a:ext>
            </a:extLst>
          </p:cNvPr>
          <p:cNvSpPr txBox="1"/>
          <p:nvPr/>
        </p:nvSpPr>
        <p:spPr>
          <a:xfrm>
            <a:off x="2699737" y="3007803"/>
            <a:ext cx="108395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Colorado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23.8%</a:t>
            </a:r>
          </a:p>
        </p:txBody>
      </p:sp>
      <p:sp>
        <p:nvSpPr>
          <p:cNvPr id="23" name="TextBox 22">
            <a:extLst>
              <a:ext uri="{FF2B5EF4-FFF2-40B4-BE49-F238E27FC236}">
                <a16:creationId xmlns:a16="http://schemas.microsoft.com/office/drawing/2014/main" id="{D1665A3D-FB23-4028-A9B8-DB9C995CE120}"/>
              </a:ext>
            </a:extLst>
          </p:cNvPr>
          <p:cNvSpPr txBox="1"/>
          <p:nvPr/>
        </p:nvSpPr>
        <p:spPr>
          <a:xfrm>
            <a:off x="5105400" y="4017461"/>
            <a:ext cx="12923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Mississippi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40.8%</a:t>
            </a:r>
          </a:p>
        </p:txBody>
      </p:sp>
      <p:sp>
        <p:nvSpPr>
          <p:cNvPr id="26" name="TextBox 25">
            <a:extLst>
              <a:ext uri="{FF2B5EF4-FFF2-40B4-BE49-F238E27FC236}">
                <a16:creationId xmlns:a16="http://schemas.microsoft.com/office/drawing/2014/main" id="{C13F0C0D-AAF2-411C-B5A3-75D794D0B268}"/>
              </a:ext>
            </a:extLst>
          </p:cNvPr>
          <p:cNvSpPr txBox="1"/>
          <p:nvPr/>
        </p:nvSpPr>
        <p:spPr>
          <a:xfrm>
            <a:off x="4287033" y="1701225"/>
            <a:ext cx="1199367"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30.1%</a:t>
            </a:r>
          </a:p>
        </p:txBody>
      </p:sp>
      <p:sp>
        <p:nvSpPr>
          <p:cNvPr id="20" name="Rectangle 19">
            <a:extLst>
              <a:ext uri="{FF2B5EF4-FFF2-40B4-BE49-F238E27FC236}">
                <a16:creationId xmlns:a16="http://schemas.microsoft.com/office/drawing/2014/main" id="{C9AC80DA-6E71-48A6-93FD-DB9E8EE9DD79}"/>
              </a:ext>
            </a:extLst>
          </p:cNvPr>
          <p:cNvSpPr/>
          <p:nvPr/>
        </p:nvSpPr>
        <p:spPr>
          <a:xfrm>
            <a:off x="685800" y="4839233"/>
            <a:ext cx="7772400" cy="1028167"/>
          </a:xfrm>
          <a:prstGeom prst="rect">
            <a:avLst/>
          </a:prstGeom>
          <a:solidFill>
            <a:schemeClr val="bg1"/>
          </a:solidFill>
          <a:ln w="76200">
            <a:solidFill>
              <a:srgbClr val="CF2B2B"/>
            </a:solidFill>
          </a:ln>
        </p:spPr>
        <p:txBody>
          <a:bodyPr wrap="square" lIns="228600" tIns="228600" rIns="228600" bIns="228600">
            <a:spAutoFit/>
          </a:bodyPr>
          <a:lstStyle/>
          <a:p>
            <a:pPr algn="ctr">
              <a:lnSpc>
                <a:spcPct val="150000"/>
              </a:lnSpc>
            </a:pPr>
            <a:r>
              <a:rPr lang="en-US" sz="2800" b="1" dirty="0">
                <a:solidFill>
                  <a:prstClr val="black"/>
                </a:solidFill>
                <a:latin typeface="Arial" pitchFamily="34" charset="0"/>
                <a:cs typeface="Arial" pitchFamily="34" charset="0"/>
              </a:rPr>
              <a:t>Colorado remains lowest . . .</a:t>
            </a:r>
          </a:p>
        </p:txBody>
      </p:sp>
    </p:spTree>
    <p:extLst>
      <p:ext uri="{BB962C8B-B14F-4D97-AF65-F5344CB8AC3E}">
        <p14:creationId xmlns:p14="http://schemas.microsoft.com/office/powerpoint/2010/main" val="118857176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https://www.cdc.gov/obesity/data/prevalence-maps.html</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 name="TextBox 3"/>
          <p:cNvSpPr txBox="1"/>
          <p:nvPr/>
        </p:nvSpPr>
        <p:spPr>
          <a:xfrm>
            <a:off x="3564250" y="2680648"/>
            <a:ext cx="108395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Colorado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18.4%</a:t>
            </a:r>
          </a:p>
        </p:txBody>
      </p:sp>
      <p:sp>
        <p:nvSpPr>
          <p:cNvPr id="5" name="TextBox 4"/>
          <p:cNvSpPr txBox="1"/>
          <p:nvPr/>
        </p:nvSpPr>
        <p:spPr>
          <a:xfrm>
            <a:off x="5260859" y="3657600"/>
            <a:ext cx="12923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Mississippi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31.7%</a:t>
            </a:r>
          </a:p>
        </p:txBody>
      </p:sp>
      <p:pic>
        <p:nvPicPr>
          <p:cNvPr id="10" name="Picture 9" descr="Map&#10;&#10;Description automatically generated">
            <a:extLst>
              <a:ext uri="{FF2B5EF4-FFF2-40B4-BE49-F238E27FC236}">
                <a16:creationId xmlns:a16="http://schemas.microsoft.com/office/drawing/2014/main" id="{4E65B79E-DE85-4AAC-A070-60A5C1FDA777}"/>
              </a:ext>
            </a:extLst>
          </p:cNvPr>
          <p:cNvPicPr>
            <a:picLocks noChangeAspect="1"/>
          </p:cNvPicPr>
          <p:nvPr/>
        </p:nvPicPr>
        <p:blipFill>
          <a:blip r:embed="rId3"/>
          <a:stretch>
            <a:fillRect/>
          </a:stretch>
        </p:blipFill>
        <p:spPr>
          <a:xfrm>
            <a:off x="0" y="751305"/>
            <a:ext cx="9144000" cy="5732860"/>
          </a:xfrm>
          <a:prstGeom prst="rect">
            <a:avLst/>
          </a:prstGeom>
        </p:spPr>
      </p:pic>
      <p:pic>
        <p:nvPicPr>
          <p:cNvPr id="12" name="Picture 11" descr="A picture containing text, beverage, soft drink&#10;&#10;Description automatically generated">
            <a:extLst>
              <a:ext uri="{FF2B5EF4-FFF2-40B4-BE49-F238E27FC236}">
                <a16:creationId xmlns:a16="http://schemas.microsoft.com/office/drawing/2014/main" id="{AF6CBD66-BFBF-458A-B7FA-D86A489B2257}"/>
              </a:ext>
            </a:extLst>
          </p:cNvPr>
          <p:cNvPicPr>
            <a:picLocks noChangeAspect="1"/>
          </p:cNvPicPr>
          <p:nvPr/>
        </p:nvPicPr>
        <p:blipFill>
          <a:blip r:embed="rId4"/>
          <a:stretch>
            <a:fillRect/>
          </a:stretch>
        </p:blipFill>
        <p:spPr>
          <a:xfrm>
            <a:off x="990600" y="76200"/>
            <a:ext cx="914400" cy="580913"/>
          </a:xfrm>
          <a:prstGeom prst="rect">
            <a:avLst/>
          </a:prstGeom>
        </p:spPr>
      </p:pic>
      <p:sp>
        <p:nvSpPr>
          <p:cNvPr id="16" name="TextBox 15">
            <a:extLst>
              <a:ext uri="{FF2B5EF4-FFF2-40B4-BE49-F238E27FC236}">
                <a16:creationId xmlns:a16="http://schemas.microsoft.com/office/drawing/2014/main" id="{4D6ACB85-3575-4916-AFBB-594156E5732B}"/>
              </a:ext>
            </a:extLst>
          </p:cNvPr>
          <p:cNvSpPr txBox="1"/>
          <p:nvPr/>
        </p:nvSpPr>
        <p:spPr>
          <a:xfrm>
            <a:off x="980975" y="589507"/>
            <a:ext cx="914400" cy="46166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2019</a:t>
            </a:r>
          </a:p>
        </p:txBody>
      </p:sp>
      <p:pic>
        <p:nvPicPr>
          <p:cNvPr id="15" name="Picture 14" descr="Graphical user interface, text&#10;&#10;Description automatically generated">
            <a:extLst>
              <a:ext uri="{FF2B5EF4-FFF2-40B4-BE49-F238E27FC236}">
                <a16:creationId xmlns:a16="http://schemas.microsoft.com/office/drawing/2014/main" id="{28555250-97EF-4BC0-B6E0-EF1D07A0A93C}"/>
              </a:ext>
            </a:extLst>
          </p:cNvPr>
          <p:cNvPicPr>
            <a:picLocks noChangeAspect="1"/>
          </p:cNvPicPr>
          <p:nvPr/>
        </p:nvPicPr>
        <p:blipFill>
          <a:blip r:embed="rId5"/>
          <a:stretch>
            <a:fillRect/>
          </a:stretch>
        </p:blipFill>
        <p:spPr>
          <a:xfrm>
            <a:off x="2057400" y="133211"/>
            <a:ext cx="6807550" cy="1047804"/>
          </a:xfrm>
          <a:prstGeom prst="rect">
            <a:avLst/>
          </a:prstGeom>
        </p:spPr>
      </p:pic>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F21CEC75-DE89-4D98-A17B-AFD115CA4AB4}"/>
                  </a:ext>
                </a:extLst>
              </p14:cNvPr>
              <p14:cNvContentPartPr/>
              <p14:nvPr/>
            </p14:nvContentPartPr>
            <p14:xfrm>
              <a:off x="6766408" y="846114"/>
              <a:ext cx="1823400" cy="68760"/>
            </p14:xfrm>
          </p:contentPart>
        </mc:Choice>
        <mc:Fallback xmlns="">
          <p:pic>
            <p:nvPicPr>
              <p:cNvPr id="17" name="Ink 16">
                <a:extLst>
                  <a:ext uri="{FF2B5EF4-FFF2-40B4-BE49-F238E27FC236}">
                    <a16:creationId xmlns:a16="http://schemas.microsoft.com/office/drawing/2014/main" id="{F21CEC75-DE89-4D98-A17B-AFD115CA4AB4}"/>
                  </a:ext>
                </a:extLst>
              </p:cNvPr>
              <p:cNvPicPr/>
              <p:nvPr/>
            </p:nvPicPr>
            <p:blipFill>
              <a:blip r:embed="rId7"/>
              <a:stretch>
                <a:fillRect/>
              </a:stretch>
            </p:blipFill>
            <p:spPr>
              <a:xfrm>
                <a:off x="6712408" y="738114"/>
                <a:ext cx="193104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18562339-AC55-4364-87D7-0992BD3022B5}"/>
                  </a:ext>
                </a:extLst>
              </p14:cNvPr>
              <p14:cNvContentPartPr/>
              <p14:nvPr/>
            </p14:nvContentPartPr>
            <p14:xfrm>
              <a:off x="2127088" y="1067154"/>
              <a:ext cx="2827800" cy="59760"/>
            </p14:xfrm>
          </p:contentPart>
        </mc:Choice>
        <mc:Fallback xmlns="">
          <p:pic>
            <p:nvPicPr>
              <p:cNvPr id="18" name="Ink 17">
                <a:extLst>
                  <a:ext uri="{FF2B5EF4-FFF2-40B4-BE49-F238E27FC236}">
                    <a16:creationId xmlns:a16="http://schemas.microsoft.com/office/drawing/2014/main" id="{18562339-AC55-4364-87D7-0992BD3022B5}"/>
                  </a:ext>
                </a:extLst>
              </p:cNvPr>
              <p:cNvPicPr/>
              <p:nvPr/>
            </p:nvPicPr>
            <p:blipFill>
              <a:blip r:embed="rId9"/>
              <a:stretch>
                <a:fillRect/>
              </a:stretch>
            </p:blipFill>
            <p:spPr>
              <a:xfrm>
                <a:off x="2073088" y="959154"/>
                <a:ext cx="293544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Ink 18">
                <a:extLst>
                  <a:ext uri="{FF2B5EF4-FFF2-40B4-BE49-F238E27FC236}">
                    <a16:creationId xmlns:a16="http://schemas.microsoft.com/office/drawing/2014/main" id="{022A169B-9095-47E5-82BD-EB4EB9E50FF6}"/>
                  </a:ext>
                </a:extLst>
              </p14:cNvPr>
              <p14:cNvContentPartPr/>
              <p14:nvPr/>
            </p14:nvContentPartPr>
            <p14:xfrm>
              <a:off x="-404432" y="191994"/>
              <a:ext cx="360" cy="360"/>
            </p14:xfrm>
          </p:contentPart>
        </mc:Choice>
        <mc:Fallback xmlns="">
          <p:pic>
            <p:nvPicPr>
              <p:cNvPr id="19" name="Ink 18">
                <a:extLst>
                  <a:ext uri="{FF2B5EF4-FFF2-40B4-BE49-F238E27FC236}">
                    <a16:creationId xmlns:a16="http://schemas.microsoft.com/office/drawing/2014/main" id="{022A169B-9095-47E5-82BD-EB4EB9E50FF6}"/>
                  </a:ext>
                </a:extLst>
              </p:cNvPr>
              <p:cNvPicPr/>
              <p:nvPr/>
            </p:nvPicPr>
            <p:blipFill>
              <a:blip r:embed="rId11"/>
              <a:stretch>
                <a:fillRect/>
              </a:stretch>
            </p:blipFill>
            <p:spPr>
              <a:xfrm>
                <a:off x="-458432" y="83994"/>
                <a:ext cx="108000" cy="216000"/>
              </a:xfrm>
              <a:prstGeom prst="rect">
                <a:avLst/>
              </a:prstGeom>
            </p:spPr>
          </p:pic>
        </mc:Fallback>
      </mc:AlternateContent>
      <p:sp>
        <p:nvSpPr>
          <p:cNvPr id="22" name="TextBox 21">
            <a:extLst>
              <a:ext uri="{FF2B5EF4-FFF2-40B4-BE49-F238E27FC236}">
                <a16:creationId xmlns:a16="http://schemas.microsoft.com/office/drawing/2014/main" id="{93F0F5CA-C140-42C9-8501-B758FBD4C52A}"/>
              </a:ext>
            </a:extLst>
          </p:cNvPr>
          <p:cNvSpPr txBox="1"/>
          <p:nvPr/>
        </p:nvSpPr>
        <p:spPr>
          <a:xfrm>
            <a:off x="2699737" y="3007803"/>
            <a:ext cx="1083950"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Colorado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23.8%</a:t>
            </a:r>
          </a:p>
        </p:txBody>
      </p:sp>
      <p:sp>
        <p:nvSpPr>
          <p:cNvPr id="23" name="TextBox 22">
            <a:extLst>
              <a:ext uri="{FF2B5EF4-FFF2-40B4-BE49-F238E27FC236}">
                <a16:creationId xmlns:a16="http://schemas.microsoft.com/office/drawing/2014/main" id="{D1665A3D-FB23-4028-A9B8-DB9C995CE120}"/>
              </a:ext>
            </a:extLst>
          </p:cNvPr>
          <p:cNvSpPr txBox="1"/>
          <p:nvPr/>
        </p:nvSpPr>
        <p:spPr>
          <a:xfrm>
            <a:off x="5105400" y="4017461"/>
            <a:ext cx="12923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Mississippi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40.8%</a:t>
            </a:r>
          </a:p>
        </p:txBody>
      </p:sp>
      <p:sp>
        <p:nvSpPr>
          <p:cNvPr id="26" name="TextBox 25">
            <a:extLst>
              <a:ext uri="{FF2B5EF4-FFF2-40B4-BE49-F238E27FC236}">
                <a16:creationId xmlns:a16="http://schemas.microsoft.com/office/drawing/2014/main" id="{C13F0C0D-AAF2-411C-B5A3-75D794D0B268}"/>
              </a:ext>
            </a:extLst>
          </p:cNvPr>
          <p:cNvSpPr txBox="1"/>
          <p:nvPr/>
        </p:nvSpPr>
        <p:spPr>
          <a:xfrm>
            <a:off x="4287033" y="1701225"/>
            <a:ext cx="1199367"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Minnesota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30.1%</a:t>
            </a:r>
          </a:p>
        </p:txBody>
      </p:sp>
      <p:sp>
        <p:nvSpPr>
          <p:cNvPr id="20" name="Rectangle 19">
            <a:extLst>
              <a:ext uri="{FF2B5EF4-FFF2-40B4-BE49-F238E27FC236}">
                <a16:creationId xmlns:a16="http://schemas.microsoft.com/office/drawing/2014/main" id="{C9AC80DA-6E71-48A6-93FD-DB9E8EE9DD79}"/>
              </a:ext>
            </a:extLst>
          </p:cNvPr>
          <p:cNvSpPr/>
          <p:nvPr/>
        </p:nvSpPr>
        <p:spPr>
          <a:xfrm>
            <a:off x="685800" y="4839233"/>
            <a:ext cx="7772400" cy="1028167"/>
          </a:xfrm>
          <a:prstGeom prst="rect">
            <a:avLst/>
          </a:prstGeom>
          <a:solidFill>
            <a:schemeClr val="bg1"/>
          </a:solidFill>
          <a:ln w="76200">
            <a:solidFill>
              <a:srgbClr val="CF2B2B"/>
            </a:solidFill>
          </a:ln>
        </p:spPr>
        <p:txBody>
          <a:bodyPr wrap="square" lIns="228600" tIns="228600" rIns="228600" bIns="228600">
            <a:spAutoFit/>
          </a:bodyPr>
          <a:lstStyle/>
          <a:p>
            <a:pPr algn="ctr">
              <a:lnSpc>
                <a:spcPct val="150000"/>
              </a:lnSpc>
            </a:pPr>
            <a:r>
              <a:rPr lang="en-US" sz="2800" b="1" dirty="0">
                <a:solidFill>
                  <a:prstClr val="black"/>
                </a:solidFill>
                <a:latin typeface="Arial" pitchFamily="34" charset="0"/>
                <a:cs typeface="Arial" pitchFamily="34" charset="0"/>
              </a:rPr>
              <a:t>Colorado remains lowest . . .</a:t>
            </a:r>
          </a:p>
        </p:txBody>
      </p:sp>
    </p:spTree>
    <p:extLst>
      <p:ext uri="{BB962C8B-B14F-4D97-AF65-F5344CB8AC3E}">
        <p14:creationId xmlns:p14="http://schemas.microsoft.com/office/powerpoint/2010/main" val="78503182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www.cdc.gov/nccdphp/dnpa/obesity/trend/maps/</a:t>
            </a:r>
            <a:endParaRPr lang="en-US" sz="1200" kern="1200" dirty="0">
              <a:solidFill>
                <a:srgbClr val="000000"/>
              </a:solidFill>
              <a:latin typeface="Arial" charset="0"/>
              <a:ea typeface="+mn-ea"/>
              <a:cs typeface="Arial" charset="0"/>
            </a:endParaRPr>
          </a:p>
        </p:txBody>
      </p:sp>
      <p:pic>
        <p:nvPicPr>
          <p:cNvPr id="560131" name="Picture 2"/>
          <p:cNvPicPr>
            <a:picLocks noChangeAspect="1" noChangeArrowheads="1"/>
          </p:cNvPicPr>
          <p:nvPr/>
        </p:nvPicPr>
        <p:blipFill>
          <a:blip r:embed="rId3" cstate="print"/>
          <a:srcRect/>
          <a:stretch>
            <a:fillRect/>
          </a:stretch>
        </p:blipFill>
        <p:spPr bwMode="auto">
          <a:xfrm>
            <a:off x="762000" y="1222375"/>
            <a:ext cx="7589838" cy="4416425"/>
          </a:xfrm>
          <a:prstGeom prst="rect">
            <a:avLst/>
          </a:prstGeom>
          <a:noFill/>
          <a:ln w="9525">
            <a:noFill/>
            <a:miter lim="800000"/>
            <a:headEnd/>
            <a:tailEnd/>
          </a:ln>
        </p:spPr>
      </p:pic>
      <p:sp>
        <p:nvSpPr>
          <p:cNvPr id="4" name="TextBox 3"/>
          <p:cNvSpPr txBox="1"/>
          <p:nvPr/>
        </p:nvSpPr>
        <p:spPr>
          <a:xfrm>
            <a:off x="3564250" y="2680648"/>
            <a:ext cx="1083950" cy="584775"/>
          </a:xfrm>
          <a:prstGeom prst="rect">
            <a:avLst/>
          </a:prstGeom>
          <a:noFill/>
        </p:spPr>
        <p:txBody>
          <a:bodyPr wrap="none" rtlCol="0">
            <a:spAutoFit/>
          </a:bodyPr>
          <a:lstStyle/>
          <a:p>
            <a:pPr algn="ctr" rtl="0" fontAlgn="base">
              <a:spcBef>
                <a:spcPct val="0"/>
              </a:spcBef>
              <a:spcAft>
                <a:spcPct val="0"/>
              </a:spcAft>
            </a:pPr>
            <a:r>
              <a:rPr lang="en-US" sz="1600" b="1" kern="1200" dirty="0">
                <a:solidFill>
                  <a:prstClr val="white"/>
                </a:solidFill>
                <a:latin typeface="Arial" charset="0"/>
                <a:ea typeface="+mn-ea"/>
                <a:cs typeface="+mn-cs"/>
              </a:rPr>
              <a:t>Colorado</a:t>
            </a:r>
          </a:p>
          <a:p>
            <a:pPr algn="ctr" rtl="0" fontAlgn="base">
              <a:spcBef>
                <a:spcPct val="0"/>
              </a:spcBef>
              <a:spcAft>
                <a:spcPct val="0"/>
              </a:spcAft>
            </a:pPr>
            <a:r>
              <a:rPr lang="en-US" sz="1600" b="1" kern="1200" dirty="0">
                <a:solidFill>
                  <a:prstClr val="white"/>
                </a:solidFill>
                <a:latin typeface="Arial" charset="0"/>
                <a:ea typeface="+mn-ea"/>
                <a:cs typeface="+mn-cs"/>
              </a:rPr>
              <a:t>18.4%</a:t>
            </a:r>
          </a:p>
        </p:txBody>
      </p:sp>
      <p:sp>
        <p:nvSpPr>
          <p:cNvPr id="6" name="TextBox 5"/>
          <p:cNvSpPr txBox="1"/>
          <p:nvPr/>
        </p:nvSpPr>
        <p:spPr>
          <a:xfrm rot="21312101">
            <a:off x="5826743" y="3240348"/>
            <a:ext cx="966740" cy="276999"/>
          </a:xfrm>
          <a:prstGeom prst="rect">
            <a:avLst/>
          </a:prstGeom>
          <a:noFill/>
        </p:spPr>
        <p:txBody>
          <a:bodyPr wrap="none" rtlCol="0">
            <a:spAutoFit/>
          </a:bodyPr>
          <a:lstStyle/>
          <a:p>
            <a:pPr algn="ctr" rtl="0" fontAlgn="base">
              <a:spcBef>
                <a:spcPct val="0"/>
              </a:spcBef>
              <a:spcAft>
                <a:spcPct val="0"/>
              </a:spcAft>
            </a:pPr>
            <a:r>
              <a:rPr lang="en-US" sz="1200" b="1" kern="1200" dirty="0">
                <a:solidFill>
                  <a:srgbClr val="F79646">
                    <a:lumMod val="40000"/>
                    <a:lumOff val="60000"/>
                  </a:srgbClr>
                </a:solidFill>
                <a:latin typeface="Arial" charset="0"/>
                <a:ea typeface="+mn-ea"/>
                <a:cs typeface="+mn-cs"/>
              </a:rPr>
              <a:t>Tennessee</a:t>
            </a:r>
          </a:p>
        </p:txBody>
      </p:sp>
      <p:sp>
        <p:nvSpPr>
          <p:cNvPr id="8" name="Rounded Rectangle 7"/>
          <p:cNvSpPr/>
          <p:nvPr/>
        </p:nvSpPr>
        <p:spPr>
          <a:xfrm>
            <a:off x="6019800" y="3429000"/>
            <a:ext cx="533400" cy="914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2209800"/>
            <a:ext cx="7772400" cy="1028167"/>
          </a:xfrm>
          <a:prstGeom prst="rect">
            <a:avLst/>
          </a:prstGeom>
          <a:solidFill>
            <a:schemeClr val="bg1"/>
          </a:solidFill>
          <a:ln w="76200">
            <a:solidFill>
              <a:srgbClr val="CF2B2B"/>
            </a:solidFill>
          </a:ln>
        </p:spPr>
        <p:txBody>
          <a:bodyPr wrap="square" lIns="228600" tIns="228600" rIns="228600" bIns="228600">
            <a:spAutoFit/>
          </a:bodyPr>
          <a:lstStyle/>
          <a:p>
            <a:pPr algn="ctr">
              <a:lnSpc>
                <a:spcPct val="150000"/>
              </a:lnSpc>
            </a:pPr>
            <a:r>
              <a:rPr lang="en-US" sz="2800" b="1" dirty="0">
                <a:solidFill>
                  <a:prstClr val="black"/>
                </a:solidFill>
                <a:latin typeface="Arial" pitchFamily="34" charset="0"/>
                <a:cs typeface="Arial" pitchFamily="34" charset="0"/>
              </a:rPr>
              <a:t>Alabama was second highest . . .</a:t>
            </a:r>
          </a:p>
        </p:txBody>
      </p:sp>
      <p:sp>
        <p:nvSpPr>
          <p:cNvPr id="11" name="TextBox 10"/>
          <p:cNvSpPr txBox="1"/>
          <p:nvPr/>
        </p:nvSpPr>
        <p:spPr>
          <a:xfrm>
            <a:off x="5777552" y="3609201"/>
            <a:ext cx="1039066" cy="584775"/>
          </a:xfrm>
          <a:prstGeom prst="rect">
            <a:avLst/>
          </a:prstGeom>
          <a:noFill/>
        </p:spPr>
        <p:txBody>
          <a:bodyPr wrap="none" rtlCol="0">
            <a:spAutoFit/>
          </a:bodyPr>
          <a:lstStyle/>
          <a:p>
            <a:pPr algn="ctr" rtl="0" fontAlgn="base">
              <a:spcBef>
                <a:spcPct val="0"/>
              </a:spcBef>
              <a:spcAft>
                <a:spcPct val="0"/>
              </a:spcAft>
            </a:pPr>
            <a:r>
              <a:rPr lang="en-US" sz="1600" b="1" kern="1200" dirty="0">
                <a:solidFill>
                  <a:schemeClr val="bg1"/>
                </a:solidFill>
                <a:latin typeface="Arial" charset="0"/>
                <a:ea typeface="+mn-ea"/>
                <a:cs typeface="+mn-cs"/>
              </a:rPr>
              <a:t>Alabama</a:t>
            </a:r>
          </a:p>
          <a:p>
            <a:pPr algn="ctr" rtl="0" fontAlgn="base">
              <a:spcBef>
                <a:spcPct val="0"/>
              </a:spcBef>
              <a:spcAft>
                <a:spcPct val="0"/>
              </a:spcAft>
            </a:pPr>
            <a:r>
              <a:rPr lang="en-US" sz="1600" b="1" dirty="0">
                <a:solidFill>
                  <a:schemeClr val="bg1"/>
                </a:solidFill>
              </a:rPr>
              <a:t>31.0</a:t>
            </a:r>
            <a:endParaRPr lang="en-US" sz="1200" b="1" kern="1200" dirty="0">
              <a:solidFill>
                <a:schemeClr val="bg1"/>
              </a:solidFill>
              <a:latin typeface="Arial" charset="0"/>
              <a:ea typeface="+mn-ea"/>
              <a:cs typeface="+mn-c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ChangeArrowheads="1"/>
          </p:cNvSpPr>
          <p:nvPr/>
        </p:nvSpPr>
        <p:spPr bwMode="auto">
          <a:xfrm>
            <a:off x="2286000" y="6553200"/>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srgbClr val="000000"/>
                </a:solidFill>
                <a:latin typeface="Arial" charset="0"/>
                <a:ea typeface="+mn-ea"/>
                <a:cs typeface="Arial" charset="0"/>
                <a:hlinkClick r:id="rId2"/>
              </a:rPr>
              <a:t>www.cdc.gov/nccdphp/dnpa/obesity/trend/maps/</a:t>
            </a:r>
            <a:endParaRPr lang="en-US" sz="1200" kern="1200" dirty="0">
              <a:solidFill>
                <a:srgbClr val="000000"/>
              </a:solidFill>
              <a:latin typeface="Arial" charset="0"/>
              <a:ea typeface="+mn-ea"/>
              <a:cs typeface="Arial" charset="0"/>
            </a:endParaRPr>
          </a:p>
        </p:txBody>
      </p:sp>
      <p:pic>
        <p:nvPicPr>
          <p:cNvPr id="560131" name="Picture 2"/>
          <p:cNvPicPr>
            <a:picLocks noChangeAspect="1" noChangeArrowheads="1"/>
          </p:cNvPicPr>
          <p:nvPr/>
        </p:nvPicPr>
        <p:blipFill>
          <a:blip r:embed="rId3" cstate="print"/>
          <a:srcRect/>
          <a:stretch>
            <a:fillRect/>
          </a:stretch>
        </p:blipFill>
        <p:spPr bwMode="auto">
          <a:xfrm>
            <a:off x="762000" y="1222375"/>
            <a:ext cx="7589838" cy="4416425"/>
          </a:xfrm>
          <a:prstGeom prst="rect">
            <a:avLst/>
          </a:prstGeom>
          <a:noFill/>
          <a:ln w="9525">
            <a:noFill/>
            <a:miter lim="800000"/>
            <a:headEnd/>
            <a:tailEnd/>
          </a:ln>
        </p:spPr>
      </p:pic>
      <p:sp>
        <p:nvSpPr>
          <p:cNvPr id="4" name="TextBox 3"/>
          <p:cNvSpPr txBox="1"/>
          <p:nvPr/>
        </p:nvSpPr>
        <p:spPr>
          <a:xfrm>
            <a:off x="3564250" y="2680648"/>
            <a:ext cx="1083950" cy="584775"/>
          </a:xfrm>
          <a:prstGeom prst="rect">
            <a:avLst/>
          </a:prstGeom>
          <a:noFill/>
        </p:spPr>
        <p:txBody>
          <a:bodyPr wrap="none" rtlCol="0">
            <a:spAutoFit/>
          </a:bodyPr>
          <a:lstStyle/>
          <a:p>
            <a:pPr algn="ctr" rtl="0" fontAlgn="base">
              <a:spcBef>
                <a:spcPct val="0"/>
              </a:spcBef>
              <a:spcAft>
                <a:spcPct val="0"/>
              </a:spcAft>
            </a:pPr>
            <a:r>
              <a:rPr lang="en-US" sz="1600" b="1" kern="1200" dirty="0">
                <a:solidFill>
                  <a:prstClr val="white"/>
                </a:solidFill>
                <a:latin typeface="Arial" charset="0"/>
                <a:ea typeface="+mn-ea"/>
                <a:cs typeface="+mn-cs"/>
              </a:rPr>
              <a:t>Colorado</a:t>
            </a:r>
          </a:p>
          <a:p>
            <a:pPr algn="ctr" rtl="0" fontAlgn="base">
              <a:spcBef>
                <a:spcPct val="0"/>
              </a:spcBef>
              <a:spcAft>
                <a:spcPct val="0"/>
              </a:spcAft>
            </a:pPr>
            <a:r>
              <a:rPr lang="en-US" sz="1600" b="1" kern="1200" dirty="0">
                <a:solidFill>
                  <a:prstClr val="white"/>
                </a:solidFill>
                <a:latin typeface="Arial" charset="0"/>
                <a:ea typeface="+mn-ea"/>
                <a:cs typeface="+mn-cs"/>
              </a:rPr>
              <a:t>18.4%</a:t>
            </a:r>
          </a:p>
        </p:txBody>
      </p:sp>
      <p:sp>
        <p:nvSpPr>
          <p:cNvPr id="6" name="TextBox 5"/>
          <p:cNvSpPr txBox="1"/>
          <p:nvPr/>
        </p:nvSpPr>
        <p:spPr>
          <a:xfrm rot="21312101">
            <a:off x="5826743" y="3240348"/>
            <a:ext cx="966740" cy="276999"/>
          </a:xfrm>
          <a:prstGeom prst="rect">
            <a:avLst/>
          </a:prstGeom>
          <a:noFill/>
        </p:spPr>
        <p:txBody>
          <a:bodyPr wrap="none" rtlCol="0">
            <a:spAutoFit/>
          </a:bodyPr>
          <a:lstStyle/>
          <a:p>
            <a:pPr algn="ctr" rtl="0" fontAlgn="base">
              <a:spcBef>
                <a:spcPct val="0"/>
              </a:spcBef>
              <a:spcAft>
                <a:spcPct val="0"/>
              </a:spcAft>
            </a:pPr>
            <a:r>
              <a:rPr lang="en-US" sz="1200" b="1" kern="1200" dirty="0">
                <a:solidFill>
                  <a:srgbClr val="F79646">
                    <a:lumMod val="40000"/>
                    <a:lumOff val="60000"/>
                  </a:srgbClr>
                </a:solidFill>
                <a:latin typeface="Arial" charset="0"/>
                <a:ea typeface="+mn-ea"/>
                <a:cs typeface="+mn-cs"/>
              </a:rPr>
              <a:t>Tennessee</a:t>
            </a:r>
          </a:p>
        </p:txBody>
      </p:sp>
      <p:sp>
        <p:nvSpPr>
          <p:cNvPr id="8" name="Rounded Rectangle 7"/>
          <p:cNvSpPr/>
          <p:nvPr/>
        </p:nvSpPr>
        <p:spPr>
          <a:xfrm>
            <a:off x="6019800" y="3429000"/>
            <a:ext cx="533400" cy="914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777552" y="3609201"/>
            <a:ext cx="1039066" cy="584775"/>
          </a:xfrm>
          <a:prstGeom prst="rect">
            <a:avLst/>
          </a:prstGeom>
          <a:noFill/>
        </p:spPr>
        <p:txBody>
          <a:bodyPr wrap="none" rtlCol="0">
            <a:spAutoFit/>
          </a:bodyPr>
          <a:lstStyle/>
          <a:p>
            <a:pPr algn="ctr" rtl="0" fontAlgn="base">
              <a:spcBef>
                <a:spcPct val="0"/>
              </a:spcBef>
              <a:spcAft>
                <a:spcPct val="0"/>
              </a:spcAft>
            </a:pPr>
            <a:r>
              <a:rPr lang="en-US" sz="1600" b="1" kern="1200" dirty="0">
                <a:solidFill>
                  <a:schemeClr val="bg1"/>
                </a:solidFill>
                <a:latin typeface="Arial" charset="0"/>
                <a:ea typeface="+mn-ea"/>
                <a:cs typeface="+mn-cs"/>
              </a:rPr>
              <a:t>Alabama</a:t>
            </a:r>
          </a:p>
          <a:p>
            <a:pPr algn="ctr" rtl="0" fontAlgn="base">
              <a:spcBef>
                <a:spcPct val="0"/>
              </a:spcBef>
              <a:spcAft>
                <a:spcPct val="0"/>
              </a:spcAft>
            </a:pPr>
            <a:r>
              <a:rPr lang="en-US" sz="1600" b="1" dirty="0">
                <a:solidFill>
                  <a:schemeClr val="bg1"/>
                </a:solidFill>
              </a:rPr>
              <a:t>31.0</a:t>
            </a:r>
            <a:endParaRPr lang="en-US" sz="1200" b="1" kern="1200" dirty="0">
              <a:solidFill>
                <a:schemeClr val="bg1"/>
              </a:solidFill>
              <a:latin typeface="Arial" charset="0"/>
              <a:ea typeface="+mn-ea"/>
              <a:cs typeface="+mn-cs"/>
            </a:endParaRPr>
          </a:p>
        </p:txBody>
      </p:sp>
      <p:sp>
        <p:nvSpPr>
          <p:cNvPr id="10" name="Rectangle 9"/>
          <p:cNvSpPr/>
          <p:nvPr/>
        </p:nvSpPr>
        <p:spPr>
          <a:xfrm>
            <a:off x="685800" y="1446074"/>
            <a:ext cx="7772400" cy="1754326"/>
          </a:xfrm>
          <a:prstGeom prst="rect">
            <a:avLst/>
          </a:prstGeom>
          <a:solidFill>
            <a:schemeClr val="bg1"/>
          </a:solidFill>
          <a:ln w="76200">
            <a:solidFill>
              <a:srgbClr val="CF2B2B"/>
            </a:solidFill>
          </a:ln>
        </p:spPr>
        <p:txBody>
          <a:bodyPr wrap="square" lIns="228600" tIns="228600" rIns="228600" bIns="228600">
            <a:spAutoFit/>
          </a:bodyPr>
          <a:lstStyle/>
          <a:p>
            <a:pPr algn="ctr">
              <a:lnSpc>
                <a:spcPct val="150000"/>
              </a:lnSpc>
            </a:pPr>
            <a:r>
              <a:rPr lang="en-US" sz="2800" b="1" dirty="0">
                <a:solidFill>
                  <a:prstClr val="black"/>
                </a:solidFill>
                <a:latin typeface="Arial" pitchFamily="34" charset="0"/>
                <a:cs typeface="Arial" pitchFamily="34" charset="0"/>
              </a:rPr>
              <a:t>Alabama has tried new measures to address the problem . .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8082" name="Picture 2"/>
          <p:cNvPicPr>
            <a:picLocks noChangeAspect="1" noChangeArrowheads="1"/>
          </p:cNvPicPr>
          <p:nvPr/>
        </p:nvPicPr>
        <p:blipFill>
          <a:blip r:embed="rId2" cstate="print"/>
          <a:srcRect/>
          <a:stretch>
            <a:fillRect/>
          </a:stretch>
        </p:blipFill>
        <p:spPr bwMode="auto">
          <a:xfrm>
            <a:off x="762000" y="925513"/>
            <a:ext cx="7589838" cy="5018087"/>
          </a:xfrm>
          <a:prstGeom prst="rect">
            <a:avLst/>
          </a:prstGeom>
          <a:noFill/>
          <a:ln w="9525">
            <a:noFill/>
            <a:miter lim="800000"/>
            <a:headEnd/>
            <a:tailEnd/>
          </a:ln>
        </p:spPr>
      </p:pic>
      <p:sp>
        <p:nvSpPr>
          <p:cNvPr id="558083" name="Rectangle 3"/>
          <p:cNvSpPr>
            <a:spLocks noChangeArrowheads="1"/>
          </p:cNvSpPr>
          <p:nvPr/>
        </p:nvSpPr>
        <p:spPr bwMode="auto">
          <a:xfrm>
            <a:off x="2286000" y="6567488"/>
            <a:ext cx="4572000" cy="276225"/>
          </a:xfrm>
          <a:prstGeom prst="rect">
            <a:avLst/>
          </a:prstGeom>
          <a:noFill/>
          <a:ln w="9525">
            <a:noFill/>
            <a:miter lim="800000"/>
            <a:headEnd/>
            <a:tailEnd/>
          </a:ln>
        </p:spPr>
        <p:txBody>
          <a:bodyPr>
            <a:spAutoFit/>
          </a:bodyPr>
          <a:lstStyle/>
          <a:p>
            <a:pPr algn="ctr" rtl="0" fontAlgn="base">
              <a:spcBef>
                <a:spcPct val="0"/>
              </a:spcBef>
              <a:spcAft>
                <a:spcPct val="0"/>
              </a:spcAft>
            </a:pPr>
            <a:r>
              <a:rPr lang="en-US" sz="1200" kern="1200" dirty="0">
                <a:solidFill>
                  <a:prstClr val="black"/>
                </a:solidFill>
                <a:latin typeface="Arial" charset="0"/>
                <a:ea typeface="+mn-ea"/>
                <a:cs typeface="Arial" charset="0"/>
                <a:hlinkClick r:id="rId3"/>
              </a:rPr>
              <a:t>www.wsoctv.com/news/17262427/detail.html</a:t>
            </a:r>
            <a:endParaRPr lang="en-US" sz="1200" kern="1200" dirty="0">
              <a:solidFill>
                <a:prstClr val="black"/>
              </a:solidFill>
              <a:latin typeface="Arial" charset="0"/>
              <a:ea typeface="+mn-ea"/>
              <a:cs typeface="Arial" charset="0"/>
            </a:endParaRPr>
          </a:p>
        </p:txBody>
      </p:sp>
      <p:sp>
        <p:nvSpPr>
          <p:cNvPr id="4" name="Rounded Rectangle 3"/>
          <p:cNvSpPr/>
          <p:nvPr/>
        </p:nvSpPr>
        <p:spPr>
          <a:xfrm>
            <a:off x="865496" y="2577152"/>
            <a:ext cx="4876800" cy="3810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800" y="3565029"/>
            <a:ext cx="7772400" cy="1692771"/>
          </a:xfrm>
          <a:prstGeom prst="rect">
            <a:avLst/>
          </a:prstGeom>
          <a:solidFill>
            <a:schemeClr val="bg1"/>
          </a:solidFill>
          <a:ln w="76200">
            <a:solidFill>
              <a:srgbClr val="CF2B2B"/>
            </a:solidFill>
          </a:ln>
        </p:spPr>
        <p:txBody>
          <a:bodyPr wrap="square" lIns="228600" tIns="228600" rIns="228600" bIns="228600">
            <a:spAutoFit/>
          </a:bodyPr>
          <a:lstStyle/>
          <a:p>
            <a:pPr algn="ctr"/>
            <a:r>
              <a:rPr lang="en-US" sz="2800" b="1" dirty="0">
                <a:solidFill>
                  <a:prstClr val="black"/>
                </a:solidFill>
                <a:latin typeface="Arial" pitchFamily="34" charset="0"/>
                <a:cs typeface="Arial" pitchFamily="34" charset="0"/>
              </a:rPr>
              <a:t>Alabama set up a program to fine state employees who are overweight . . .</a:t>
            </a:r>
          </a:p>
          <a:p>
            <a:pPr algn="ctr"/>
            <a:r>
              <a:rPr lang="en-US" sz="2400" dirty="0">
                <a:solidFill>
                  <a:prstClr val="black"/>
                </a:solidFill>
                <a:latin typeface="Arial" pitchFamily="34" charset="0"/>
                <a:cs typeface="Arial" pitchFamily="34" charset="0"/>
              </a:rPr>
              <a:t>($25 per month)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85800" y="1695736"/>
            <a:ext cx="7772400" cy="4339650"/>
          </a:xfrm>
          <a:prstGeom prst="rect">
            <a:avLst/>
          </a:prstGeom>
          <a:solidFill>
            <a:schemeClr val="bg1"/>
          </a:solidFill>
          <a:ln w="76200">
            <a:solidFill>
              <a:srgbClr val="CF2B2B"/>
            </a:solidFill>
          </a:ln>
        </p:spPr>
        <p:txBody>
          <a:bodyPr wrap="square" lIns="228600" tIns="228600" rIns="228600" bIns="228600">
            <a:spAutoFit/>
          </a:bodyPr>
          <a:lstStyle/>
          <a:p>
            <a:pPr algn="ctr"/>
            <a:endParaRPr lang="en-US" sz="2800" b="1" dirty="0">
              <a:solidFill>
                <a:prstClr val="black"/>
              </a:solidFill>
              <a:latin typeface="Arial" pitchFamily="34" charset="0"/>
              <a:cs typeface="Arial" pitchFamily="34" charset="0"/>
            </a:endParaRPr>
          </a:p>
          <a:p>
            <a:pPr algn="ctr"/>
            <a:r>
              <a:rPr lang="en-US" sz="2800" b="1" dirty="0">
                <a:solidFill>
                  <a:schemeClr val="bg1">
                    <a:lumMod val="65000"/>
                  </a:schemeClr>
                </a:solidFill>
                <a:latin typeface="Arial" pitchFamily="34" charset="0"/>
                <a:cs typeface="Arial" pitchFamily="34" charset="0"/>
              </a:rPr>
              <a:t>The University of Minnesota, by contrast, uses the carrot rather than the stick approach. </a:t>
            </a:r>
          </a:p>
          <a:p>
            <a:pPr algn="ctr"/>
            <a:endParaRPr lang="en-US" sz="2800" b="1" dirty="0">
              <a:solidFill>
                <a:schemeClr val="bg1">
                  <a:lumMod val="65000"/>
                </a:schemeClr>
              </a:solidFill>
              <a:latin typeface="Arial" pitchFamily="34" charset="0"/>
              <a:cs typeface="Arial" pitchFamily="34" charset="0"/>
            </a:endParaRPr>
          </a:p>
          <a:p>
            <a:pPr algn="ctr"/>
            <a:r>
              <a:rPr lang="en-US" sz="2800" b="1" dirty="0">
                <a:solidFill>
                  <a:schemeClr val="bg1">
                    <a:lumMod val="65000"/>
                  </a:schemeClr>
                </a:solidFill>
                <a:latin typeface="Arial" pitchFamily="34" charset="0"/>
                <a:cs typeface="Arial" pitchFamily="34" charset="0"/>
              </a:rPr>
              <a:t>It pays participating faculty and staff </a:t>
            </a:r>
          </a:p>
          <a:p>
            <a:pPr algn="ctr"/>
            <a:r>
              <a:rPr lang="en-US" sz="2800" b="1" dirty="0">
                <a:solidFill>
                  <a:schemeClr val="bg1">
                    <a:lumMod val="65000"/>
                  </a:schemeClr>
                </a:solidFill>
                <a:latin typeface="Arial" pitchFamily="34" charset="0"/>
                <a:cs typeface="Arial" pitchFamily="34" charset="0"/>
              </a:rPr>
              <a:t>$65 to agree to try to live a healthier lifestyle.</a:t>
            </a:r>
          </a:p>
          <a:p>
            <a:pPr algn="ctr"/>
            <a:endParaRPr lang="en-US" sz="2800" b="1" dirty="0">
              <a:solidFill>
                <a:prstClr val="black"/>
              </a:solidFill>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5297</TotalTime>
  <Words>5331</Words>
  <Application>Microsoft Office PowerPoint</Application>
  <PresentationFormat>On-screen Show (4:3)</PresentationFormat>
  <Paragraphs>719</Paragraphs>
  <Slides>173</Slides>
  <Notes>19</Notes>
  <HiddenSlides>9</HiddenSlides>
  <MMClips>0</MMClips>
  <ScaleCrop>false</ScaleCrop>
  <HeadingPairs>
    <vt:vector size="6" baseType="variant">
      <vt:variant>
        <vt:lpstr>Fonts Used</vt:lpstr>
      </vt:variant>
      <vt:variant>
        <vt:i4>5</vt:i4>
      </vt:variant>
      <vt:variant>
        <vt:lpstr>Theme</vt:lpstr>
      </vt:variant>
      <vt:variant>
        <vt:i4>24</vt:i4>
      </vt:variant>
      <vt:variant>
        <vt:lpstr>Slide Titles</vt:lpstr>
      </vt:variant>
      <vt:variant>
        <vt:i4>173</vt:i4>
      </vt:variant>
    </vt:vector>
  </HeadingPairs>
  <TitlesOfParts>
    <vt:vector size="202" baseType="lpstr">
      <vt:lpstr>Arial</vt:lpstr>
      <vt:lpstr>Calibri</vt:lpstr>
      <vt:lpstr>Tahoma</vt:lpstr>
      <vt:lpstr>Times New Roman</vt:lpstr>
      <vt:lpstr>Verdana</vt:lpstr>
      <vt:lpstr>Office Theme</vt:lpstr>
      <vt:lpstr>6_Office Theme</vt:lpstr>
      <vt:lpstr>Default Design</vt:lpstr>
      <vt:lpstr>28_Office Theme</vt:lpstr>
      <vt:lpstr>30_Office Theme</vt:lpstr>
      <vt:lpstr>31_Office Theme</vt:lpstr>
      <vt:lpstr>1_Office Theme</vt:lpstr>
      <vt:lpstr>3_Office Theme</vt:lpstr>
      <vt:lpstr>2_Default Design</vt:lpstr>
      <vt:lpstr>4_Default Design</vt:lpstr>
      <vt:lpstr>5_Office Theme</vt:lpstr>
      <vt:lpstr>47_Office Theme</vt:lpstr>
      <vt:lpstr>48_Office Theme</vt:lpstr>
      <vt:lpstr>6_Default Design</vt:lpstr>
      <vt:lpstr>9_white3</vt:lpstr>
      <vt:lpstr>51_Office Theme</vt:lpstr>
      <vt:lpstr>10_white3</vt:lpstr>
      <vt:lpstr>43_Office Theme</vt:lpstr>
      <vt:lpstr>2_Office Theme</vt:lpstr>
      <vt:lpstr>11_white3</vt:lpstr>
      <vt:lpstr>4_Office Theme</vt:lpstr>
      <vt:lpstr>7_Office Theme</vt:lpstr>
      <vt:lpstr>8_Office Theme</vt:lpstr>
      <vt:lpstr>15_Default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major perennial debates .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377</cp:revision>
  <dcterms:created xsi:type="dcterms:W3CDTF">2008-08-15T08:52:03Z</dcterms:created>
  <dcterms:modified xsi:type="dcterms:W3CDTF">2023-11-19T06:38:31Z</dcterms:modified>
</cp:coreProperties>
</file>